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73" r:id="rId5"/>
    <p:sldId id="270" r:id="rId6"/>
    <p:sldId id="256" r:id="rId7"/>
    <p:sldId id="289" r:id="rId8"/>
    <p:sldId id="321" r:id="rId9"/>
    <p:sldId id="320" r:id="rId10"/>
    <p:sldId id="329" r:id="rId11"/>
    <p:sldId id="322" r:id="rId12"/>
    <p:sldId id="334" r:id="rId13"/>
    <p:sldId id="327" r:id="rId14"/>
    <p:sldId id="325" r:id="rId15"/>
    <p:sldId id="323" r:id="rId16"/>
    <p:sldId id="330" r:id="rId17"/>
    <p:sldId id="332" r:id="rId18"/>
    <p:sldId id="328" r:id="rId19"/>
    <p:sldId id="333" r:id="rId20"/>
    <p:sldId id="326" r:id="rId21"/>
    <p:sldId id="331" r:id="rId22"/>
    <p:sldId id="311" r:id="rId23"/>
    <p:sldId id="312" r:id="rId24"/>
    <p:sldId id="287" r:id="rId25"/>
    <p:sldId id="313" r:id="rId26"/>
    <p:sldId id="314" r:id="rId27"/>
    <p:sldId id="310" r:id="rId28"/>
    <p:sldId id="324"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19650-4C76-448F-94FB-782F1802EDA0}" v="18" dt="2025-11-19T17:30:59.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77" autoAdjust="0"/>
  </p:normalViewPr>
  <p:slideViewPr>
    <p:cSldViewPr snapToGrid="0">
      <p:cViewPr varScale="1">
        <p:scale>
          <a:sx n="87" d="100"/>
          <a:sy n="87" d="100"/>
        </p:scale>
        <p:origin x="14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shmi" userId="7d3fb618-37b4-4039-8564-b1b2b6d0b369" providerId="ADAL" clId="{E0DC6238-AC91-4050-89EF-EBB289EE95D3}"/>
    <pc:docChg chg="undo custSel addSld delSld modSld">
      <pc:chgData name="Sarah Hashmi" userId="7d3fb618-37b4-4039-8564-b1b2b6d0b369" providerId="ADAL" clId="{E0DC6238-AC91-4050-89EF-EBB289EE95D3}" dt="2025-11-19T17:31:35.757" v="304" actId="1076"/>
      <pc:docMkLst>
        <pc:docMk/>
      </pc:docMkLst>
      <pc:sldChg chg="addSp delSp modSp mod">
        <pc:chgData name="Sarah Hashmi" userId="7d3fb618-37b4-4039-8564-b1b2b6d0b369" providerId="ADAL" clId="{E0DC6238-AC91-4050-89EF-EBB289EE95D3}" dt="2025-11-19T17:28:33.558" v="257" actId="478"/>
        <pc:sldMkLst>
          <pc:docMk/>
          <pc:sldMk cId="2038595533" sldId="322"/>
        </pc:sldMkLst>
        <pc:spChg chg="add del mod">
          <ac:chgData name="Sarah Hashmi" userId="7d3fb618-37b4-4039-8564-b1b2b6d0b369" providerId="ADAL" clId="{E0DC6238-AC91-4050-89EF-EBB289EE95D3}" dt="2025-11-19T17:28:33.558" v="257" actId="478"/>
          <ac:spMkLst>
            <pc:docMk/>
            <pc:sldMk cId="2038595533" sldId="322"/>
            <ac:spMk id="3" creationId="{8A17AF08-68A1-D4A1-90E4-F04E62A76EFD}"/>
          </ac:spMkLst>
        </pc:spChg>
        <pc:spChg chg="add del mod">
          <ac:chgData name="Sarah Hashmi" userId="7d3fb618-37b4-4039-8564-b1b2b6d0b369" providerId="ADAL" clId="{E0DC6238-AC91-4050-89EF-EBB289EE95D3}" dt="2025-11-19T17:28:31.095" v="252" actId="478"/>
          <ac:spMkLst>
            <pc:docMk/>
            <pc:sldMk cId="2038595533" sldId="322"/>
            <ac:spMk id="9" creationId="{E2E7778D-F9A1-E381-B14E-371A3E554E80}"/>
          </ac:spMkLst>
        </pc:spChg>
        <pc:picChg chg="add mod">
          <ac:chgData name="Sarah Hashmi" userId="7d3fb618-37b4-4039-8564-b1b2b6d0b369" providerId="ADAL" clId="{E0DC6238-AC91-4050-89EF-EBB289EE95D3}" dt="2025-11-19T17:25:28.694" v="236" actId="931"/>
          <ac:picMkLst>
            <pc:docMk/>
            <pc:sldMk cId="2038595533" sldId="322"/>
            <ac:picMk id="5" creationId="{AC65F2BE-24AE-A791-F05E-093AD5BFBB36}"/>
          </ac:picMkLst>
        </pc:picChg>
        <pc:picChg chg="add del mod">
          <ac:chgData name="Sarah Hashmi" userId="7d3fb618-37b4-4039-8564-b1b2b6d0b369" providerId="ADAL" clId="{E0DC6238-AC91-4050-89EF-EBB289EE95D3}" dt="2025-11-19T17:28:32.956" v="256" actId="931"/>
          <ac:picMkLst>
            <pc:docMk/>
            <pc:sldMk cId="2038595533" sldId="322"/>
            <ac:picMk id="7" creationId="{96300FC3-4AA7-6398-914B-78F2E63FD95B}"/>
          </ac:picMkLst>
        </pc:picChg>
        <pc:picChg chg="add mod">
          <ac:chgData name="Sarah Hashmi" userId="7d3fb618-37b4-4039-8564-b1b2b6d0b369" providerId="ADAL" clId="{E0DC6238-AC91-4050-89EF-EBB289EE95D3}" dt="2025-11-19T17:28:30.570" v="251" actId="931"/>
          <ac:picMkLst>
            <pc:docMk/>
            <pc:sldMk cId="2038595533" sldId="322"/>
            <ac:picMk id="13" creationId="{6E11D8DE-4F13-25E1-85F0-1E7817EEC066}"/>
          </ac:picMkLst>
        </pc:picChg>
        <pc:picChg chg="add del">
          <ac:chgData name="Sarah Hashmi" userId="7d3fb618-37b4-4039-8564-b1b2b6d0b369" providerId="ADAL" clId="{E0DC6238-AC91-4050-89EF-EBB289EE95D3}" dt="2025-11-19T17:28:33.558" v="257" actId="478"/>
          <ac:picMkLst>
            <pc:docMk/>
            <pc:sldMk cId="2038595533" sldId="322"/>
            <ac:picMk id="19" creationId="{1909BBBC-0757-5C7A-3B44-5B7778CE0807}"/>
          </ac:picMkLst>
        </pc:picChg>
      </pc:sldChg>
      <pc:sldChg chg="new del">
        <pc:chgData name="Sarah Hashmi" userId="7d3fb618-37b4-4039-8564-b1b2b6d0b369" providerId="ADAL" clId="{E0DC6238-AC91-4050-89EF-EBB289EE95D3}" dt="2025-11-19T17:08:09.091" v="1" actId="680"/>
        <pc:sldMkLst>
          <pc:docMk/>
          <pc:sldMk cId="2332821399" sldId="334"/>
        </pc:sldMkLst>
      </pc:sldChg>
      <pc:sldChg chg="addSp delSp modSp add mod modNotesTx">
        <pc:chgData name="Sarah Hashmi" userId="7d3fb618-37b4-4039-8564-b1b2b6d0b369" providerId="ADAL" clId="{E0DC6238-AC91-4050-89EF-EBB289EE95D3}" dt="2025-11-19T17:31:35.757" v="304" actId="1076"/>
        <pc:sldMkLst>
          <pc:docMk/>
          <pc:sldMk cId="3596494934" sldId="334"/>
        </pc:sldMkLst>
        <pc:spChg chg="add del mod">
          <ac:chgData name="Sarah Hashmi" userId="7d3fb618-37b4-4039-8564-b1b2b6d0b369" providerId="ADAL" clId="{E0DC6238-AC91-4050-89EF-EBB289EE95D3}" dt="2025-11-19T17:28:54.601" v="260" actId="478"/>
          <ac:spMkLst>
            <pc:docMk/>
            <pc:sldMk cId="3596494934" sldId="334"/>
            <ac:spMk id="4" creationId="{4A281AA4-5638-F73A-63B5-134854F71C1B}"/>
          </ac:spMkLst>
        </pc:spChg>
        <pc:spChg chg="add mod">
          <ac:chgData name="Sarah Hashmi" userId="7d3fb618-37b4-4039-8564-b1b2b6d0b369" providerId="ADAL" clId="{E0DC6238-AC91-4050-89EF-EBB289EE95D3}" dt="2025-11-19T17:29:52.602" v="275" actId="14100"/>
          <ac:spMkLst>
            <pc:docMk/>
            <pc:sldMk cId="3596494934" sldId="334"/>
            <ac:spMk id="5" creationId="{3914A237-9FEF-B2F2-522D-16FFCCB54D72}"/>
          </ac:spMkLst>
        </pc:spChg>
        <pc:spChg chg="add mod">
          <ac:chgData name="Sarah Hashmi" userId="7d3fb618-37b4-4039-8564-b1b2b6d0b369" providerId="ADAL" clId="{E0DC6238-AC91-4050-89EF-EBB289EE95D3}" dt="2025-11-19T17:31:18.202" v="300" actId="404"/>
          <ac:spMkLst>
            <pc:docMk/>
            <pc:sldMk cId="3596494934" sldId="334"/>
            <ac:spMk id="9" creationId="{7EB1FC3A-9E3E-179C-9199-36D14AA6A883}"/>
          </ac:spMkLst>
        </pc:spChg>
        <pc:spChg chg="mod">
          <ac:chgData name="Sarah Hashmi" userId="7d3fb618-37b4-4039-8564-b1b2b6d0b369" providerId="ADAL" clId="{E0DC6238-AC91-4050-89EF-EBB289EE95D3}" dt="2025-11-19T17:31:30.546" v="303" actId="1076"/>
          <ac:spMkLst>
            <pc:docMk/>
            <pc:sldMk cId="3596494934" sldId="334"/>
            <ac:spMk id="16" creationId="{D94F4AD4-2370-DD65-077D-CAD94CCDA8A2}"/>
          </ac:spMkLst>
        </pc:spChg>
        <pc:spChg chg="mod">
          <ac:chgData name="Sarah Hashmi" userId="7d3fb618-37b4-4039-8564-b1b2b6d0b369" providerId="ADAL" clId="{E0DC6238-AC91-4050-89EF-EBB289EE95D3}" dt="2025-11-19T17:31:25.898" v="302" actId="1076"/>
          <ac:spMkLst>
            <pc:docMk/>
            <pc:sldMk cId="3596494934" sldId="334"/>
            <ac:spMk id="17" creationId="{FAACA259-821E-22D6-1121-1D4BDB21D715}"/>
          </ac:spMkLst>
        </pc:spChg>
        <pc:spChg chg="del">
          <ac:chgData name="Sarah Hashmi" userId="7d3fb618-37b4-4039-8564-b1b2b6d0b369" providerId="ADAL" clId="{E0DC6238-AC91-4050-89EF-EBB289EE95D3}" dt="2025-11-19T17:28:53.577" v="259" actId="478"/>
          <ac:spMkLst>
            <pc:docMk/>
            <pc:sldMk cId="3596494934" sldId="334"/>
            <ac:spMk id="24" creationId="{090EB28B-8B67-E136-A6A5-E0F7CB9E5574}"/>
          </ac:spMkLst>
        </pc:spChg>
        <pc:spChg chg="mod">
          <ac:chgData name="Sarah Hashmi" userId="7d3fb618-37b4-4039-8564-b1b2b6d0b369" providerId="ADAL" clId="{E0DC6238-AC91-4050-89EF-EBB289EE95D3}" dt="2025-11-19T17:30:06.078" v="279"/>
          <ac:spMkLst>
            <pc:docMk/>
            <pc:sldMk cId="3596494934" sldId="334"/>
            <ac:spMk id="29" creationId="{48EE03BD-3BE9-8AAD-34B0-6BCE717B1D4A}"/>
          </ac:spMkLst>
        </pc:spChg>
        <pc:graphicFrameChg chg="add mod modGraphic">
          <ac:chgData name="Sarah Hashmi" userId="7d3fb618-37b4-4039-8564-b1b2b6d0b369" providerId="ADAL" clId="{E0DC6238-AC91-4050-89EF-EBB289EE95D3}" dt="2025-11-19T17:31:35.757" v="304" actId="1076"/>
          <ac:graphicFrameMkLst>
            <pc:docMk/>
            <pc:sldMk cId="3596494934" sldId="334"/>
            <ac:graphicFrameMk id="2" creationId="{04812E6F-B9AD-BCBC-554F-2CC71C74D984}"/>
          </ac:graphicFrameMkLst>
        </pc:graphicFrameChg>
        <pc:picChg chg="add mod">
          <ac:chgData name="Sarah Hashmi" userId="7d3fb618-37b4-4039-8564-b1b2b6d0b369" providerId="ADAL" clId="{E0DC6238-AC91-4050-89EF-EBB289EE95D3}" dt="2025-11-19T17:29:56.049" v="277" actId="1076"/>
          <ac:picMkLst>
            <pc:docMk/>
            <pc:sldMk cId="3596494934" sldId="334"/>
            <ac:picMk id="6" creationId="{E6B01981-FD40-550A-7817-7FE21301C7BC}"/>
          </ac:picMkLst>
        </pc:picChg>
        <pc:picChg chg="add del mod">
          <ac:chgData name="Sarah Hashmi" userId="7d3fb618-37b4-4039-8564-b1b2b6d0b369" providerId="ADAL" clId="{E0DC6238-AC91-4050-89EF-EBB289EE95D3}" dt="2025-11-19T17:30:50.171" v="289" actId="478"/>
          <ac:picMkLst>
            <pc:docMk/>
            <pc:sldMk cId="3596494934" sldId="334"/>
            <ac:picMk id="8" creationId="{55978F92-2382-1A6E-9018-4D078E9F1B6B}"/>
          </ac:picMkLst>
        </pc:picChg>
        <pc:picChg chg="del">
          <ac:chgData name="Sarah Hashmi" userId="7d3fb618-37b4-4039-8564-b1b2b6d0b369" providerId="ADAL" clId="{E0DC6238-AC91-4050-89EF-EBB289EE95D3}" dt="2025-11-19T17:28:52.274" v="258" actId="478"/>
          <ac:picMkLst>
            <pc:docMk/>
            <pc:sldMk cId="3596494934" sldId="334"/>
            <ac:picMk id="19" creationId="{60B34379-17B0-F4E7-1EEE-E7981C09C8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5814C-F526-4F75-A7A8-7995C2B85D0E}"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4C3F1-F4A1-43E3-BFB0-F3157A6B5591}" type="slidenum">
              <a:rPr lang="en-US" smtClean="0"/>
              <a:t>‹#›</a:t>
            </a:fld>
            <a:endParaRPr lang="en-US"/>
          </a:p>
        </p:txBody>
      </p:sp>
    </p:spTree>
    <p:extLst>
      <p:ext uri="{BB962C8B-B14F-4D97-AF65-F5344CB8AC3E}">
        <p14:creationId xmlns:p14="http://schemas.microsoft.com/office/powerpoint/2010/main" val="365239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line.com/health/vivid-dreams-caus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jamanetwork.com/journals/jama/fullarticle/2804077?guestAccessKey=f66dce36-77ca-4bdc-a6bc-4978d8a66ed2&amp;utm_source=For_The_Media&amp;utm_medium=referral&amp;utm_campaign=ftm_links&amp;utm_content=tfl&amp;utm_term=04252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leepeducation.org/wp-content/uploads/2022/02/healthy-sleep-duration-infographic.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epeducation.org/?__hstc=3531631.7353305418f462aa0d6f70e398aa05af.1752500884262.1752782189123.1752864579020.9&amp;__hssc=3531631.2.1752864579020&amp;__hsfp=1437362448"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sleepeducation.org/sleep-center/?__hstc=3531631.7353305418f462aa0d6f70e398aa05af.1752500884262.1752782189123.1752864579020.9&amp;__hssc=3531631.2.1752864579020&amp;__hsfp=1437362448"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leepisgoodmedicine.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ealth.clevelandclinic.org/how-you-can-sleep-better-if-you-work-the-night-shif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quality-supplements.org/verified-produc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a.gov/food/dietary-supplement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mmwr/volumes/71/wr/mm7122a1.htm#contribAf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asm.org/about/newsro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Alternate titles:</a:t>
            </a:r>
          </a:p>
          <a:p>
            <a:r>
              <a:rPr lang="en-US"/>
              <a:t>Melatonin in Clinical Use: Science, Safety, and Skepticism</a:t>
            </a:r>
          </a:p>
          <a:p>
            <a:r>
              <a:rPr lang="en-US"/>
              <a:t>Melatonin Under the Microscope: Efficacy, Limits, and Risks</a:t>
            </a:r>
          </a:p>
        </p:txBody>
      </p:sp>
      <p:sp>
        <p:nvSpPr>
          <p:cNvPr id="4" name="Slide Number Placeholder 3"/>
          <p:cNvSpPr>
            <a:spLocks noGrp="1"/>
          </p:cNvSpPr>
          <p:nvPr>
            <p:ph type="sldNum" sz="quarter" idx="5"/>
          </p:nvPr>
        </p:nvSpPr>
        <p:spPr/>
        <p:txBody>
          <a:bodyPr/>
          <a:lstStyle/>
          <a:p>
            <a:fld id="{C0F4C3F1-F4A1-43E3-BFB0-F3157A6B5591}" type="slidenum">
              <a:rPr lang="en-US" smtClean="0"/>
              <a:t>1</a:t>
            </a:fld>
            <a:endParaRPr lang="en-US"/>
          </a:p>
        </p:txBody>
      </p:sp>
    </p:spTree>
    <p:extLst>
      <p:ext uri="{BB962C8B-B14F-4D97-AF65-F5344CB8AC3E}">
        <p14:creationId xmlns:p14="http://schemas.microsoft.com/office/powerpoint/2010/main" val="411827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E9031-C272-1F9E-B4B1-92659420C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31C6F-BCD7-DDD6-9818-3A829816A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78F93-0872-1716-511B-8523D08F03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74E8C66-6C17-59DB-B252-00B121D31DA9}"/>
              </a:ext>
            </a:extLst>
          </p:cNvPr>
          <p:cNvSpPr>
            <a:spLocks noGrp="1"/>
          </p:cNvSpPr>
          <p:nvPr>
            <p:ph type="sldNum" sz="quarter" idx="5"/>
          </p:nvPr>
        </p:nvSpPr>
        <p:spPr/>
        <p:txBody>
          <a:bodyPr/>
          <a:lstStyle/>
          <a:p>
            <a:fld id="{C0F4C3F1-F4A1-43E3-BFB0-F3157A6B5591}" type="slidenum">
              <a:rPr lang="en-US" smtClean="0"/>
              <a:t>10</a:t>
            </a:fld>
            <a:endParaRPr lang="en-US"/>
          </a:p>
        </p:txBody>
      </p:sp>
    </p:spTree>
    <p:extLst>
      <p:ext uri="{BB962C8B-B14F-4D97-AF65-F5344CB8AC3E}">
        <p14:creationId xmlns:p14="http://schemas.microsoft.com/office/powerpoint/2010/main" val="181026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4BFC1-EF8A-9D9B-D5D5-4462F29FE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8AA9E-AFC3-8433-9DEF-B6731EB81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90E2B-24DC-45E8-DB4F-C1449E2602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According to the U.S. Food and Drug Administration (FDA), a dietary supplement is:“ A product taken by mouth that contains a 'dietary ingredient' intended to supplement the diet.“</a:t>
            </a:r>
          </a:p>
          <a:p>
            <a:endParaRPr lang="en-US" b="1">
              <a:solidFill>
                <a:schemeClr val="accent5">
                  <a:lumMod val="50000"/>
                </a:schemeClr>
              </a:solidFill>
            </a:endParaRPr>
          </a:p>
          <a:p>
            <a:endParaRPr lang="en-US" b="1">
              <a:solidFill>
                <a:schemeClr val="accent5">
                  <a:lumMod val="50000"/>
                </a:schemeClr>
              </a:solidFill>
            </a:endParaRPr>
          </a:p>
          <a:p>
            <a:r>
              <a:rPr lang="en-US" b="1">
                <a:solidFill>
                  <a:schemeClr val="accent5">
                    <a:lumMod val="50000"/>
                  </a:schemeClr>
                </a:solidFill>
              </a:rPr>
              <a:t>Pros:</a:t>
            </a:r>
          </a:p>
          <a:p>
            <a:r>
              <a:rPr lang="en-US" b="1"/>
              <a:t>Easy to access</a:t>
            </a:r>
            <a:r>
              <a:rPr lang="en-US"/>
              <a:t>: Sold over-the-counter (OTC) without a prescription.</a:t>
            </a:r>
          </a:p>
          <a:p>
            <a:r>
              <a:rPr lang="en-US" b="1"/>
              <a:t>Widely available</a:t>
            </a:r>
            <a:r>
              <a:rPr lang="en-US"/>
              <a:t>: Found in pharmacies, grocery stores, and online.</a:t>
            </a:r>
          </a:p>
          <a:p>
            <a:endParaRPr lang="en-US" b="1"/>
          </a:p>
          <a:p>
            <a:endParaRPr lang="en-US" b="1"/>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135BBF36-3C3F-866E-D7DE-F33230CB1C1D}"/>
              </a:ext>
            </a:extLst>
          </p:cNvPr>
          <p:cNvSpPr>
            <a:spLocks noGrp="1"/>
          </p:cNvSpPr>
          <p:nvPr>
            <p:ph type="sldNum" sz="quarter" idx="5"/>
          </p:nvPr>
        </p:nvSpPr>
        <p:spPr/>
        <p:txBody>
          <a:bodyPr/>
          <a:lstStyle/>
          <a:p>
            <a:fld id="{C0F4C3F1-F4A1-43E3-BFB0-F3157A6B5591}" type="slidenum">
              <a:rPr lang="en-US" smtClean="0"/>
              <a:t>11</a:t>
            </a:fld>
            <a:endParaRPr lang="en-US"/>
          </a:p>
        </p:txBody>
      </p:sp>
    </p:spTree>
    <p:extLst>
      <p:ext uri="{BB962C8B-B14F-4D97-AF65-F5344CB8AC3E}">
        <p14:creationId xmlns:p14="http://schemas.microsoft.com/office/powerpoint/2010/main" val="201914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B8963-4253-398E-643D-758434E62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76816-36A2-A920-A8DA-62A98EC36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BEFA2-996D-AF76-F614-CBD69FFB0864}"/>
              </a:ext>
            </a:extLst>
          </p:cNvPr>
          <p:cNvSpPr>
            <a:spLocks noGrp="1"/>
          </p:cNvSpPr>
          <p:nvPr>
            <p:ph type="body" idx="1"/>
          </p:nvPr>
        </p:nvSpPr>
        <p:spPr/>
        <p:txBody>
          <a:bodyPr/>
          <a:lstStyle/>
          <a:p>
            <a:r>
              <a:rPr lang="en-US" b="1"/>
              <a:t>Less Regulation Than Drugs</a:t>
            </a:r>
          </a:p>
          <a:p>
            <a:r>
              <a:rPr lang="en-US"/>
              <a:t>The </a:t>
            </a:r>
            <a:r>
              <a:rPr lang="en-US" b="1">
                <a:solidFill>
                  <a:srgbClr val="FF0000"/>
                </a:solidFill>
              </a:rPr>
              <a:t>FDA does not review or approve dietary supplements </a:t>
            </a:r>
            <a:r>
              <a:rPr lang="en-US"/>
              <a:t>for safety or effectiveness before they are sold. Melatonin is accessible and legal to use without a prescription, but it’s not held to the same rigorous standards as pharmaceutical drugs.</a:t>
            </a:r>
          </a:p>
          <a:p>
            <a:r>
              <a:rPr lang="en-US" sz="1200" b="1"/>
              <a:t>Inconsistent Dosing:</a:t>
            </a:r>
            <a:r>
              <a:rPr lang="en-US" sz="1200"/>
              <a:t> The manufacturer is responsible for making sure the product is safe and accurately labeled. Studies have shown wide variability in the actual melatonin content of supplements, sometimes ranging from less than half to more than four times the amount stated on the label. </a:t>
            </a:r>
            <a:r>
              <a:rPr lang="en-US" sz="1200" b="1"/>
              <a:t>This is especially true for chewable forms, which children are more likely to use</a:t>
            </a:r>
            <a:r>
              <a:rPr lang="en-US" sz="1200"/>
              <a:t>.</a:t>
            </a:r>
          </a:p>
          <a:p>
            <a:r>
              <a:rPr lang="en-US" b="1"/>
              <a:t>Potential for Other Ingredients</a:t>
            </a:r>
            <a:r>
              <a:rPr lang="en-US"/>
              <a:t>: Some products may even contain other chemicals that require medical prescriptions.</a:t>
            </a:r>
          </a:p>
          <a:p>
            <a:r>
              <a:rPr lang="en-US" b="1"/>
              <a:t>Limited Long-Term Safety Data</a:t>
            </a:r>
            <a:r>
              <a:rPr lang="en-US"/>
              <a:t>: While generally well-tolerated in the short term, there are very few long-term safety studies on melatonin use. Unlike prescription drugs, there's no strict requirement for consistency between batches unless the product is third-party tested (e.g., USP-verified, NSF-certified).</a:t>
            </a:r>
          </a:p>
          <a:p>
            <a:endParaRPr lang="en-US"/>
          </a:p>
        </p:txBody>
      </p:sp>
      <p:sp>
        <p:nvSpPr>
          <p:cNvPr id="4" name="Slide Number Placeholder 3">
            <a:extLst>
              <a:ext uri="{FF2B5EF4-FFF2-40B4-BE49-F238E27FC236}">
                <a16:creationId xmlns:a16="http://schemas.microsoft.com/office/drawing/2014/main" id="{C8856EAF-7133-B994-21BC-A6538ECCE028}"/>
              </a:ext>
            </a:extLst>
          </p:cNvPr>
          <p:cNvSpPr>
            <a:spLocks noGrp="1"/>
          </p:cNvSpPr>
          <p:nvPr>
            <p:ph type="sldNum" sz="quarter" idx="5"/>
          </p:nvPr>
        </p:nvSpPr>
        <p:spPr/>
        <p:txBody>
          <a:bodyPr/>
          <a:lstStyle/>
          <a:p>
            <a:fld id="{C0F4C3F1-F4A1-43E3-BFB0-F3157A6B5591}" type="slidenum">
              <a:rPr lang="en-US" smtClean="0"/>
              <a:t>12</a:t>
            </a:fld>
            <a:endParaRPr lang="en-US"/>
          </a:p>
        </p:txBody>
      </p:sp>
    </p:spTree>
    <p:extLst>
      <p:ext uri="{BB962C8B-B14F-4D97-AF65-F5344CB8AC3E}">
        <p14:creationId xmlns:p14="http://schemas.microsoft.com/office/powerpoint/2010/main" val="251950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21A2E-A9AF-1BF1-637F-8B54DE496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DCBF7-D9D2-61FB-1875-8184BBE8C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545B0-BD45-8DAF-4893-77F2D86F2AC9}"/>
              </a:ext>
            </a:extLst>
          </p:cNvPr>
          <p:cNvSpPr>
            <a:spLocks noGrp="1"/>
          </p:cNvSpPr>
          <p:nvPr>
            <p:ph type="body" idx="1"/>
          </p:nvPr>
        </p:nvSpPr>
        <p:spPr/>
        <p:txBody>
          <a:bodyPr/>
          <a:lstStyle/>
          <a:p>
            <a:r>
              <a:rPr lang="en-US" sz="1200" b="1" i="0" kern="1200">
                <a:solidFill>
                  <a:schemeClr val="tx1"/>
                </a:solidFill>
                <a:effectLst/>
                <a:latin typeface="+mn-lt"/>
                <a:ea typeface="+mn-ea"/>
                <a:cs typeface="+mn-cs"/>
              </a:rPr>
              <a:t>Potential Side Effects: </a:t>
            </a:r>
          </a:p>
          <a:p>
            <a:r>
              <a:rPr lang="en-US" sz="1200" b="0" i="0" kern="1200">
                <a:solidFill>
                  <a:schemeClr val="tx1"/>
                </a:solidFill>
                <a:effectLst/>
                <a:latin typeface="+mn-lt"/>
                <a:ea typeface="+mn-ea"/>
                <a:cs typeface="+mn-cs"/>
              </a:rPr>
              <a:t>Common side effects can include fatigue, dizziness, headache, and daytime sleepiness.</a:t>
            </a:r>
          </a:p>
          <a:p>
            <a:r>
              <a:rPr lang="en-US" sz="1200" b="0" i="0" kern="1200">
                <a:solidFill>
                  <a:schemeClr val="tx1"/>
                </a:solidFill>
                <a:effectLst/>
                <a:latin typeface="+mn-lt"/>
                <a:ea typeface="+mn-ea"/>
                <a:cs typeface="+mn-cs"/>
              </a:rPr>
              <a:t>Increased Poison Control Calls (Especially for Children): There has been a significant increase in calls to U.S. poison control centers regarding children ingesting melatonin, with many instances leading to hospitalizations. Melatonin gummies, often appealing to children, often lack childproof packaging.</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Research has pointed to a fascinating side effect of melatonin: weird, </a:t>
            </a:r>
            <a:r>
              <a:rPr lang="en-US" sz="1200" b="0" i="0" u="none" strike="noStrike" kern="1200">
                <a:solidFill>
                  <a:schemeClr val="tx1"/>
                </a:solidFill>
                <a:effectLst/>
                <a:latin typeface="+mn-lt"/>
                <a:ea typeface="+mn-ea"/>
                <a:cs typeface="+mn-cs"/>
                <a:hlinkClick r:id="rId3"/>
              </a:rPr>
              <a:t>vivid dreams</a:t>
            </a:r>
            <a:r>
              <a:rPr lang="en-US" sz="1200" b="0" i="0" kern="1200">
                <a:solidFill>
                  <a:schemeClr val="tx1"/>
                </a:solidFill>
                <a:effectLst/>
                <a:latin typeface="+mn-lt"/>
                <a:ea typeface="+mn-ea"/>
                <a:cs typeface="+mn-cs"/>
              </a:rPr>
              <a:t> that you may not otherwise have without the extra boost of melatonin before bed</a:t>
            </a:r>
          </a:p>
          <a:p>
            <a:endParaRPr lang="en-US" sz="1200" b="0" i="0" kern="1200">
              <a:solidFill>
                <a:schemeClr val="tx1"/>
              </a:solidFill>
              <a:effectLst/>
              <a:latin typeface="+mn-lt"/>
              <a:ea typeface="+mn-ea"/>
              <a:cs typeface="+mn-cs"/>
            </a:endParaRPr>
          </a:p>
          <a:p>
            <a:r>
              <a:rPr lang="en-US" b="0"/>
              <a:t>One theory is that because melatonin increases time spent in REM cycles (when we dream), nightmares have a higher chance of appearing. Taking melatonin to help sleep when you’re experiencing emotional distress also presents a conundrum: are resulting nightmares a product of the melatonin, or the distress that caused poor sleep in the first place?</a:t>
            </a:r>
          </a:p>
        </p:txBody>
      </p:sp>
      <p:sp>
        <p:nvSpPr>
          <p:cNvPr id="4" name="Slide Number Placeholder 3">
            <a:extLst>
              <a:ext uri="{FF2B5EF4-FFF2-40B4-BE49-F238E27FC236}">
                <a16:creationId xmlns:a16="http://schemas.microsoft.com/office/drawing/2014/main" id="{38BA8A08-A3A0-EB62-291B-22DDD2804D06}"/>
              </a:ext>
            </a:extLst>
          </p:cNvPr>
          <p:cNvSpPr>
            <a:spLocks noGrp="1"/>
          </p:cNvSpPr>
          <p:nvPr>
            <p:ph type="sldNum" sz="quarter" idx="5"/>
          </p:nvPr>
        </p:nvSpPr>
        <p:spPr/>
        <p:txBody>
          <a:bodyPr/>
          <a:lstStyle/>
          <a:p>
            <a:fld id="{C0F4C3F1-F4A1-43E3-BFB0-F3157A6B5591}" type="slidenum">
              <a:rPr lang="en-US" smtClean="0"/>
              <a:t>13</a:t>
            </a:fld>
            <a:endParaRPr lang="en-US"/>
          </a:p>
        </p:txBody>
      </p:sp>
    </p:spTree>
    <p:extLst>
      <p:ext uri="{BB962C8B-B14F-4D97-AF65-F5344CB8AC3E}">
        <p14:creationId xmlns:p14="http://schemas.microsoft.com/office/powerpoint/2010/main" val="382993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BFF25-D1AF-59A4-4D6C-3CF720F58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DC349-D843-5862-550F-97EB6EC95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1308A-5D83-D572-3884-7821725F92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Quantity of Melatonin and CBD in Melatonin Gummies Sold in the US | Adolescent Medicine | JAMA | JAMA Network</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Calibri" panose="020F0502020204030204" pitchFamily="34" charset="0"/>
                <a:cs typeface="Arial" panose="020B0604020202020204" pitchFamily="34" charset="0"/>
              </a:rPr>
              <a:t>In September 2022, products formulated as gummies with “melatonin” on the label were identified in the National Institutes of Health’s Dietary Supplement Label Database, the most comprehensive database of dietary supplements sold in the US.4 The 30 unique brands entered into the database in 2021 were purchased online. Products’ labels were examined after purchase and excluded if “melatonin” did not appear on the actual label.</a:t>
            </a:r>
            <a:r>
              <a:rPr lang="en-US"/>
              <a:t> Authors say (to the best of their knowledge) that </a:t>
            </a:r>
            <a:r>
              <a:rPr lang="en-US" sz="1200" b="1" i="0" kern="1200">
                <a:solidFill>
                  <a:schemeClr val="tx1"/>
                </a:solidFill>
                <a:effectLst/>
                <a:latin typeface="+mn-lt"/>
                <a:ea typeface="+mn-ea"/>
                <a:cs typeface="+mn-cs"/>
              </a:rPr>
              <a:t>this is the first US study to quantify melatonin </a:t>
            </a:r>
            <a:r>
              <a:rPr lang="en-US" sz="1200" b="0" i="0" kern="1200">
                <a:solidFill>
                  <a:schemeClr val="tx1"/>
                </a:solidFill>
                <a:effectLst/>
                <a:latin typeface="+mn-lt"/>
                <a:ea typeface="+mn-ea"/>
                <a:cs typeface="+mn-cs"/>
              </a:rPr>
              <a:t>in over-the-counter melatonin products.</a:t>
            </a:r>
            <a:endParaRPr lang="en-US" sz="120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Calibri" panose="020F0502020204030204" pitchFamily="34" charset="0"/>
                <a:cs typeface="Arial" panose="020B0604020202020204" pitchFamily="34" charset="0"/>
              </a:rPr>
              <a:t>25 products were analyzed. (</a:t>
            </a:r>
            <a:r>
              <a:rPr lang="en-US" sz="1200" b="0" i="0" kern="1200">
                <a:solidFill>
                  <a:schemeClr val="tx1"/>
                </a:solidFill>
                <a:effectLst/>
                <a:latin typeface="+mn-lt"/>
                <a:ea typeface="+mn-ea"/>
                <a:cs typeface="+mn-cs"/>
              </a:rPr>
              <a:t>4 were unavailable for purchase and 1 did not contain “melatonin” on the actual label)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Results: The great majority of melatonin gummy products were inaccurately labeled, with most products exceeding the declared amount of melatonin and CBD.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13542A07-B858-CB61-C6A7-8BDC6F14874F}"/>
              </a:ext>
            </a:extLst>
          </p:cNvPr>
          <p:cNvSpPr>
            <a:spLocks noGrp="1"/>
          </p:cNvSpPr>
          <p:nvPr>
            <p:ph type="sldNum" sz="quarter" idx="5"/>
          </p:nvPr>
        </p:nvSpPr>
        <p:spPr/>
        <p:txBody>
          <a:bodyPr/>
          <a:lstStyle/>
          <a:p>
            <a:fld id="{C0F4C3F1-F4A1-43E3-BFB0-F3157A6B5591}" type="slidenum">
              <a:rPr lang="en-US" smtClean="0"/>
              <a:t>14</a:t>
            </a:fld>
            <a:endParaRPr lang="en-US"/>
          </a:p>
        </p:txBody>
      </p:sp>
    </p:spTree>
    <p:extLst>
      <p:ext uri="{BB962C8B-B14F-4D97-AF65-F5344CB8AC3E}">
        <p14:creationId xmlns:p14="http://schemas.microsoft.com/office/powerpoint/2010/main" val="206635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24A11-D071-FBF6-6921-FE341016D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39B32-148F-BE15-7785-3A5B5E3AE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DBF72-C0FA-3EED-BF5D-B15F204BB021}"/>
              </a:ext>
            </a:extLst>
          </p:cNvPr>
          <p:cNvSpPr>
            <a:spLocks noGrp="1"/>
          </p:cNvSpPr>
          <p:nvPr>
            <p:ph type="body" idx="1"/>
          </p:nvPr>
        </p:nvSpPr>
        <p:spPr/>
        <p:txBody>
          <a:bodyPr/>
          <a:lstStyle/>
          <a:p>
            <a:endParaRPr lang="en-US"/>
          </a:p>
          <a:p>
            <a:endParaRPr lang="en-US" b="0"/>
          </a:p>
          <a:p>
            <a:pPr marL="457200" indent="-457200">
              <a:buFont typeface="Wingdings" panose="05000000000000000000" pitchFamily="2" charset="2"/>
              <a:buChar char="Ø"/>
            </a:pPr>
            <a:r>
              <a:rPr lang="en-US" sz="1200">
                <a:latin typeface="+mn-lt"/>
              </a:rPr>
              <a:t>Administration of as little as 0.1 mg to 0.3 mg of melatonin to young adults can increase plasma concentrations into the normal nighttime range.</a:t>
            </a:r>
          </a:p>
          <a:p>
            <a:pPr marL="457200" indent="-457200">
              <a:buFont typeface="Wingdings" panose="05000000000000000000" pitchFamily="2" charset="2"/>
              <a:buChar char="Ø"/>
            </a:pPr>
            <a:r>
              <a:rPr lang="en-US" sz="1200">
                <a:latin typeface="+mn-lt"/>
              </a:rPr>
              <a:t>Consuming melatonin gummies as directed could expose children to between 40- and 130-times higher quantities of melatonin. </a:t>
            </a:r>
          </a:p>
          <a:p>
            <a:pPr marL="457200" indent="-457200">
              <a:buFont typeface="Wingdings" panose="05000000000000000000" pitchFamily="2" charset="2"/>
              <a:buChar char="Ø"/>
            </a:pPr>
            <a:r>
              <a:rPr lang="en-US" sz="1200">
                <a:latin typeface="+mn-lt"/>
              </a:rPr>
              <a:t>Unintentional ingestions could lead to consumption that greatly exceeds these dosages of melatonin. </a:t>
            </a:r>
            <a:endParaRPr lang="en-US" sz="1400">
              <a:latin typeface="+mn-lt"/>
            </a:endParaRPr>
          </a:p>
          <a:p>
            <a:endParaRPr lang="en-US" b="0"/>
          </a:p>
        </p:txBody>
      </p:sp>
      <p:sp>
        <p:nvSpPr>
          <p:cNvPr id="4" name="Slide Number Placeholder 3">
            <a:extLst>
              <a:ext uri="{FF2B5EF4-FFF2-40B4-BE49-F238E27FC236}">
                <a16:creationId xmlns:a16="http://schemas.microsoft.com/office/drawing/2014/main" id="{73328720-1DBE-BDA8-F60E-457DCD08717D}"/>
              </a:ext>
            </a:extLst>
          </p:cNvPr>
          <p:cNvSpPr>
            <a:spLocks noGrp="1"/>
          </p:cNvSpPr>
          <p:nvPr>
            <p:ph type="sldNum" sz="quarter" idx="5"/>
          </p:nvPr>
        </p:nvSpPr>
        <p:spPr/>
        <p:txBody>
          <a:bodyPr/>
          <a:lstStyle/>
          <a:p>
            <a:fld id="{C0F4C3F1-F4A1-43E3-BFB0-F3157A6B5591}" type="slidenum">
              <a:rPr lang="en-US" smtClean="0"/>
              <a:t>15</a:t>
            </a:fld>
            <a:endParaRPr lang="en-US"/>
          </a:p>
        </p:txBody>
      </p:sp>
    </p:spTree>
    <p:extLst>
      <p:ext uri="{BB962C8B-B14F-4D97-AF65-F5344CB8AC3E}">
        <p14:creationId xmlns:p14="http://schemas.microsoft.com/office/powerpoint/2010/main" val="314698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206FC-3F73-4AF4-6304-ED4F4EAC8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27C80-D929-34F9-58B8-AC891E0F4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CF73B-65DD-C3A7-5D0A-629BD59CC251}"/>
              </a:ext>
            </a:extLst>
          </p:cNvPr>
          <p:cNvSpPr>
            <a:spLocks noGrp="1"/>
          </p:cNvSpPr>
          <p:nvPr>
            <p:ph type="body" idx="1"/>
          </p:nvPr>
        </p:nvSpPr>
        <p:spPr/>
        <p:txBody>
          <a:bodyPr/>
          <a:lstStyle/>
          <a:p>
            <a:endParaRPr lang="en-US"/>
          </a:p>
          <a:p>
            <a:r>
              <a:rPr lang="en-US" b="0"/>
              <a:t>The largest annual increase in pediatric melatonin ingestions coincided with the onset of the COVID-19 pandemic. This might be related to increased accessibility of melatonin during the pandemic, as children spent more time at home because of stay-at-home orders and school closures. </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Reports of increasing sleep disturbances during the pandemic might have led to increased availability of melatonin in the home. Next to multivitamins, melatonin is now the second most popular "natural" product parents give to their children. The availability of melatonin as gummies or chewable tablets makes it more tempting to give to children and more likely for them to overdose. The dose recommended in children is significantly lower than what is recommended in adults, and if you take too much of anything you have an overdose.</a:t>
            </a:r>
          </a:p>
          <a:p>
            <a:endParaRPr lang="en-US" b="0"/>
          </a:p>
          <a:p>
            <a:endParaRPr lang="en-US" b="0"/>
          </a:p>
          <a:p>
            <a:r>
              <a:rPr lang="en-US" b="0"/>
              <a:t>People don’t realize that taking melatonin is something that should be taken seriously, and for kids, you should run it by the pediatrician first. </a:t>
            </a:r>
          </a:p>
          <a:p>
            <a:endParaRPr lang="en-US" b="0"/>
          </a:p>
          <a:p>
            <a:endParaRPr lang="en-US" b="0"/>
          </a:p>
        </p:txBody>
      </p:sp>
      <p:sp>
        <p:nvSpPr>
          <p:cNvPr id="4" name="Slide Number Placeholder 3">
            <a:extLst>
              <a:ext uri="{FF2B5EF4-FFF2-40B4-BE49-F238E27FC236}">
                <a16:creationId xmlns:a16="http://schemas.microsoft.com/office/drawing/2014/main" id="{CD036E71-A6BA-747F-B9A3-87834395B5B1}"/>
              </a:ext>
            </a:extLst>
          </p:cNvPr>
          <p:cNvSpPr>
            <a:spLocks noGrp="1"/>
          </p:cNvSpPr>
          <p:nvPr>
            <p:ph type="sldNum" sz="quarter" idx="5"/>
          </p:nvPr>
        </p:nvSpPr>
        <p:spPr/>
        <p:txBody>
          <a:bodyPr/>
          <a:lstStyle/>
          <a:p>
            <a:fld id="{C0F4C3F1-F4A1-43E3-BFB0-F3157A6B5591}" type="slidenum">
              <a:rPr lang="en-US" smtClean="0"/>
              <a:t>16</a:t>
            </a:fld>
            <a:endParaRPr lang="en-US"/>
          </a:p>
        </p:txBody>
      </p:sp>
    </p:spTree>
    <p:extLst>
      <p:ext uri="{BB962C8B-B14F-4D97-AF65-F5344CB8AC3E}">
        <p14:creationId xmlns:p14="http://schemas.microsoft.com/office/powerpoint/2010/main" val="13520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6927E-F2C7-B584-B61E-BEBEC1899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9C225-91F1-968D-0F3A-63B93D785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45523-DD39-36C3-C4DA-6503AD5E87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Supplement companies are required to have “</a:t>
            </a:r>
            <a:r>
              <a:rPr lang="en-US" b="1"/>
              <a:t>at least 100 percent of labeled dosage</a:t>
            </a:r>
            <a:r>
              <a:rPr lang="en-US"/>
              <a:t>” in their products. “It’s not uncommon for companies to put in a little extra. So, for instance, a melatonin product that’s labeled as 3 milligrams might put in 4 milligrams.” Because of the long shelf life of many supplements, upping dosages ("ingredient overage") is routinely done by manufacturers to ensure that products maintain their potency mandated by the U.S. Food and Drug Administration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FDA study, the largest of melatonin-containing products in the United States just published in June 2025, investigated 110 melatonin supplements marketed for children found doses ranged from 0 to 667 percent of the amount on the label.</a:t>
            </a:r>
            <a:r>
              <a:rPr lang="en-US" sz="120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Calibri" panose="020F0502020204030204" pitchFamily="34" charset="0"/>
                <a:cs typeface="Arial" panose="020B0604020202020204" pitchFamily="34" charset="0"/>
              </a:rPr>
              <a:t>The Washington Post filed a Freedom of Information Act request in November to obtain the names of the supplements tested.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panose="020F0502020204030204" pitchFamily="34" charset="0"/>
              <a:cs typeface="Arial" panose="020B0604020202020204" pitchFamily="34" charset="0"/>
            </a:endParaRPr>
          </a:p>
          <a:p>
            <a:r>
              <a:rPr lang="en-US" sz="1200" b="0" i="0" u="none" strike="noStrike" kern="1200" baseline="0">
                <a:solidFill>
                  <a:schemeClr val="tx1"/>
                </a:solidFill>
                <a:latin typeface="+mn-lt"/>
                <a:ea typeface="+mn-ea"/>
                <a:cs typeface="+mn-cs"/>
              </a:rPr>
              <a:t>Findings (details)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Half of the products tested met the label’s claim for melatonin, which means they fell between 76 and 126 percent of the claimed amount.</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Creekside Children’s Sleep Aid, a supplement with a listed 0.5 mg of melatonin preserving, contained 3.33 mg per serving, or 667 % more than the amount on the label.</a:t>
            </a:r>
          </a:p>
          <a:p>
            <a:r>
              <a:rPr lang="en-US" sz="1200" b="0" i="0" u="none" strike="noStrike" kern="1200" baseline="0">
                <a:solidFill>
                  <a:schemeClr val="tx1"/>
                </a:solidFill>
                <a:latin typeface="+mn-lt"/>
                <a:ea typeface="+mn-ea"/>
                <a:cs typeface="+mn-cs"/>
              </a:rPr>
              <a:t>Robitussin’s Naturals cough + syrup listed 0.5 mg of melatonin per serving and contained 2.43 mg per serving, or 486 % more than the amount on the label. </a:t>
            </a:r>
          </a:p>
          <a:p>
            <a:r>
              <a:rPr lang="en-US" sz="1200" b="0" i="0" u="none" strike="noStrike" kern="1200" baseline="0" err="1">
                <a:solidFill>
                  <a:schemeClr val="tx1"/>
                </a:solidFill>
                <a:latin typeface="+mn-lt"/>
                <a:ea typeface="+mn-ea"/>
                <a:cs typeface="+mn-cs"/>
              </a:rPr>
              <a:t>Zarbee’s</a:t>
            </a:r>
            <a:r>
              <a:rPr lang="en-US" sz="1200" b="0" i="0" u="none" strike="noStrike" kern="1200" baseline="0">
                <a:solidFill>
                  <a:schemeClr val="tx1"/>
                </a:solidFill>
                <a:latin typeface="+mn-lt"/>
                <a:ea typeface="+mn-ea"/>
                <a:cs typeface="+mn-cs"/>
              </a:rPr>
              <a:t> Sleep with Melatonin gummies listed 3 mg of melatonin per serving, and one sample tested contained 6.24 mg per serving, or 208 % more than the amount on the label.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1D0B925D-1650-1C35-F2E3-F1206586FD7D}"/>
              </a:ext>
            </a:extLst>
          </p:cNvPr>
          <p:cNvSpPr>
            <a:spLocks noGrp="1"/>
          </p:cNvSpPr>
          <p:nvPr>
            <p:ph type="sldNum" sz="quarter" idx="5"/>
          </p:nvPr>
        </p:nvSpPr>
        <p:spPr/>
        <p:txBody>
          <a:bodyPr/>
          <a:lstStyle/>
          <a:p>
            <a:fld id="{C0F4C3F1-F4A1-43E3-BFB0-F3157A6B5591}" type="slidenum">
              <a:rPr lang="en-US" smtClean="0"/>
              <a:t>17</a:t>
            </a:fld>
            <a:endParaRPr lang="en-US"/>
          </a:p>
        </p:txBody>
      </p:sp>
    </p:spTree>
    <p:extLst>
      <p:ext uri="{BB962C8B-B14F-4D97-AF65-F5344CB8AC3E}">
        <p14:creationId xmlns:p14="http://schemas.microsoft.com/office/powerpoint/2010/main" val="92244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AF4EF-A779-4C6D-6FEA-00348FCFB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21EB9-88F8-1C25-90BA-7C18D640B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8549A-044D-0D82-B187-4D4DD45AF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Despite its popularity, you may not want to rely on melatonin supplements on a regular basis. Relying on any type of sleep aid isn’t usually a good long-term solution.</a:t>
            </a:r>
            <a:endParaRPr lang="en-US"/>
          </a:p>
        </p:txBody>
      </p:sp>
      <p:sp>
        <p:nvSpPr>
          <p:cNvPr id="4" name="Slide Number Placeholder 3">
            <a:extLst>
              <a:ext uri="{FF2B5EF4-FFF2-40B4-BE49-F238E27FC236}">
                <a16:creationId xmlns:a16="http://schemas.microsoft.com/office/drawing/2014/main" id="{8EDD81F9-40FC-ABEA-9025-788DAF64EDA1}"/>
              </a:ext>
            </a:extLst>
          </p:cNvPr>
          <p:cNvSpPr>
            <a:spLocks noGrp="1"/>
          </p:cNvSpPr>
          <p:nvPr>
            <p:ph type="sldNum" sz="quarter" idx="5"/>
          </p:nvPr>
        </p:nvSpPr>
        <p:spPr/>
        <p:txBody>
          <a:bodyPr/>
          <a:lstStyle/>
          <a:p>
            <a:fld id="{C0F4C3F1-F4A1-43E3-BFB0-F3157A6B5591}" type="slidenum">
              <a:rPr lang="en-US" smtClean="0"/>
              <a:t>18</a:t>
            </a:fld>
            <a:endParaRPr lang="en-US"/>
          </a:p>
        </p:txBody>
      </p:sp>
    </p:spTree>
    <p:extLst>
      <p:ext uri="{BB962C8B-B14F-4D97-AF65-F5344CB8AC3E}">
        <p14:creationId xmlns:p14="http://schemas.microsoft.com/office/powerpoint/2010/main" val="244145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83058-C313-FB2C-ED70-DA81182CC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66BEF-D643-723E-D5B3-655B9B858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9988F-4C6E-DAB9-0205-24D3C4C5F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CA3A92-40B1-C783-6ADB-AC93F560BA90}"/>
              </a:ext>
            </a:extLst>
          </p:cNvPr>
          <p:cNvSpPr>
            <a:spLocks noGrp="1"/>
          </p:cNvSpPr>
          <p:nvPr>
            <p:ph type="sldNum" sz="quarter" idx="5"/>
          </p:nvPr>
        </p:nvSpPr>
        <p:spPr/>
        <p:txBody>
          <a:bodyPr/>
          <a:lstStyle/>
          <a:p>
            <a:fld id="{C0F4C3F1-F4A1-43E3-BFB0-F3157A6B5591}" type="slidenum">
              <a:rPr lang="en-US" smtClean="0"/>
              <a:t>19</a:t>
            </a:fld>
            <a:endParaRPr lang="en-US"/>
          </a:p>
        </p:txBody>
      </p:sp>
    </p:spTree>
    <p:extLst>
      <p:ext uri="{BB962C8B-B14F-4D97-AF65-F5344CB8AC3E}">
        <p14:creationId xmlns:p14="http://schemas.microsoft.com/office/powerpoint/2010/main" val="285583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Dubbed the “sleep hormone,” melatonin functions as both a turn-down service and an internal alarm clock. When your melatonin levels increase, you start to feel tired and more chilled out. Decreasing melatonin levels are a signal that it’s time to rise and shine. Melatonin helps your body know when it’s time to sleep and wake up. Within the pineal gland, melatonin production fluctuates depending on the time of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Exogenous melatonin refers to melatonin that is not naturally produced by the body but taken as a supplement.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Exogenous melatonin can improve sleep efficiency when endogenous melatonin is absent (e.g., during the circadian day) but has limited effect when endogenous melatonin is already present (e.g., during the circadian night). BASICALLY it helps the body know when it’s time to sleep and wake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0F4C3F1-F4A1-43E3-BFB0-F3157A6B5591}" type="slidenum">
              <a:rPr lang="en-US" smtClean="0"/>
              <a:t>2</a:t>
            </a:fld>
            <a:endParaRPr lang="en-US"/>
          </a:p>
        </p:txBody>
      </p:sp>
    </p:spTree>
    <p:extLst>
      <p:ext uri="{BB962C8B-B14F-4D97-AF65-F5344CB8AC3E}">
        <p14:creationId xmlns:p14="http://schemas.microsoft.com/office/powerpoint/2010/main" val="382151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D3BE-DA12-945C-4AAA-FEFB23BF9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B0DC4-063A-0946-230B-FC2E27512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6D163-7241-8DA4-E363-1AF061AEC1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BA76EA-02F3-0E95-00CA-9DF3B9C705FB}"/>
              </a:ext>
            </a:extLst>
          </p:cNvPr>
          <p:cNvSpPr>
            <a:spLocks noGrp="1"/>
          </p:cNvSpPr>
          <p:nvPr>
            <p:ph type="sldNum" sz="quarter" idx="5"/>
          </p:nvPr>
        </p:nvSpPr>
        <p:spPr/>
        <p:txBody>
          <a:bodyPr/>
          <a:lstStyle/>
          <a:p>
            <a:fld id="{C0F4C3F1-F4A1-43E3-BFB0-F3157A6B5591}" type="slidenum">
              <a:rPr lang="en-US" smtClean="0"/>
              <a:t>20</a:t>
            </a:fld>
            <a:endParaRPr lang="en-US"/>
          </a:p>
        </p:txBody>
      </p:sp>
    </p:spTree>
    <p:extLst>
      <p:ext uri="{BB962C8B-B14F-4D97-AF65-F5344CB8AC3E}">
        <p14:creationId xmlns:p14="http://schemas.microsoft.com/office/powerpoint/2010/main" val="3236733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become a connected world. Consider creating time and space to unplug before bed. The blue light from devices can delay your release of melatonin and make it harder to fall asleep. You should allow 30 to 60 minutes of device-free time before bed. Consider listening to soft music or white noise. </a:t>
            </a:r>
          </a:p>
          <a:p>
            <a:endParaRPr lang="en-US"/>
          </a:p>
          <a:p>
            <a:r>
              <a:rPr lang="en-US"/>
              <a:t>Caffeine takes hours to leave your system. A good rule-of-thumb is to stop consuming caffeine 6 to 8 hours before bedtime. Even though people refer to it as a  “night cap,” alcohol can lead to poorer quality sleep and should be avoided before bedtime. Limiting fluids before bed is another way to help you stay asleep through the night. </a:t>
            </a:r>
          </a:p>
          <a:p>
            <a:endParaRPr lang="en-US"/>
          </a:p>
        </p:txBody>
      </p:sp>
      <p:sp>
        <p:nvSpPr>
          <p:cNvPr id="4" name="Slide Number Placeholder 3"/>
          <p:cNvSpPr>
            <a:spLocks noGrp="1"/>
          </p:cNvSpPr>
          <p:nvPr>
            <p:ph type="sldNum" sz="quarter" idx="5"/>
          </p:nvPr>
        </p:nvSpPr>
        <p:spPr/>
        <p:txBody>
          <a:bodyPr/>
          <a:lstStyle/>
          <a:p>
            <a:fld id="{C0F4C3F1-F4A1-43E3-BFB0-F3157A6B5591}" type="slidenum">
              <a:rPr lang="en-US" smtClean="0"/>
              <a:t>21</a:t>
            </a:fld>
            <a:endParaRPr lang="en-US"/>
          </a:p>
        </p:txBody>
      </p:sp>
    </p:spTree>
    <p:extLst>
      <p:ext uri="{BB962C8B-B14F-4D97-AF65-F5344CB8AC3E}">
        <p14:creationId xmlns:p14="http://schemas.microsoft.com/office/powerpoint/2010/main" val="2623981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4639-DA3D-437F-6955-9B5A78FB1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1C0C3-2CB3-71EA-F780-1C5D478FB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DDEBF-F162-D277-60C7-D714200EA2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291ED8-8341-F886-9185-886D7125D4E7}"/>
              </a:ext>
            </a:extLst>
          </p:cNvPr>
          <p:cNvSpPr>
            <a:spLocks noGrp="1"/>
          </p:cNvSpPr>
          <p:nvPr>
            <p:ph type="sldNum" sz="quarter" idx="5"/>
          </p:nvPr>
        </p:nvSpPr>
        <p:spPr/>
        <p:txBody>
          <a:bodyPr/>
          <a:lstStyle/>
          <a:p>
            <a:fld id="{C0F4C3F1-F4A1-43E3-BFB0-F3157A6B5591}" type="slidenum">
              <a:rPr lang="en-US" smtClean="0"/>
              <a:t>22</a:t>
            </a:fld>
            <a:endParaRPr lang="en-US"/>
          </a:p>
        </p:txBody>
      </p:sp>
    </p:spTree>
    <p:extLst>
      <p:ext uri="{BB962C8B-B14F-4D97-AF65-F5344CB8AC3E}">
        <p14:creationId xmlns:p14="http://schemas.microsoft.com/office/powerpoint/2010/main" val="1212989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9CD3A-A260-A684-EC51-69ADD4AB6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4441C-B4A7-FE3D-DD48-5DA350145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03A67-63D2-16DB-56C4-1B69AC93A2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8C7246-9DBD-7AF4-C1FD-34D9A6AAEA6F}"/>
              </a:ext>
            </a:extLst>
          </p:cNvPr>
          <p:cNvSpPr>
            <a:spLocks noGrp="1"/>
          </p:cNvSpPr>
          <p:nvPr>
            <p:ph type="sldNum" sz="quarter" idx="5"/>
          </p:nvPr>
        </p:nvSpPr>
        <p:spPr/>
        <p:txBody>
          <a:bodyPr/>
          <a:lstStyle/>
          <a:p>
            <a:fld id="{C0F4C3F1-F4A1-43E3-BFB0-F3157A6B5591}" type="slidenum">
              <a:rPr lang="en-US" smtClean="0"/>
              <a:t>23</a:t>
            </a:fld>
            <a:endParaRPr lang="en-US"/>
          </a:p>
        </p:txBody>
      </p:sp>
    </p:spTree>
    <p:extLst>
      <p:ext uri="{BB962C8B-B14F-4D97-AF65-F5344CB8AC3E}">
        <p14:creationId xmlns:p14="http://schemas.microsoft.com/office/powerpoint/2010/main" val="187990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E1932-D765-3431-9EF8-864CD57A1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B1078-BDC5-87AF-21DE-D6BFD11E1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53520-B00F-586D-E38F-046253235780}"/>
              </a:ext>
            </a:extLst>
          </p:cNvPr>
          <p:cNvSpPr>
            <a:spLocks noGrp="1"/>
          </p:cNvSpPr>
          <p:nvPr>
            <p:ph type="body" idx="1"/>
          </p:nvPr>
        </p:nvSpPr>
        <p:spPr/>
        <p:txBody>
          <a:bodyPr/>
          <a:lstStyle/>
          <a:p>
            <a:r>
              <a:rPr lang="en-US">
                <a:hlinkClick r:id="rId3"/>
              </a:rPr>
              <a:t>Healthy Sleep Duration Infographic</a:t>
            </a:r>
            <a:endParaRPr lang="en-US"/>
          </a:p>
        </p:txBody>
      </p:sp>
      <p:sp>
        <p:nvSpPr>
          <p:cNvPr id="4" name="Slide Number Placeholder 3">
            <a:extLst>
              <a:ext uri="{FF2B5EF4-FFF2-40B4-BE49-F238E27FC236}">
                <a16:creationId xmlns:a16="http://schemas.microsoft.com/office/drawing/2014/main" id="{F3283A64-0C50-76DA-C982-762DC3303F15}"/>
              </a:ext>
            </a:extLst>
          </p:cNvPr>
          <p:cNvSpPr>
            <a:spLocks noGrp="1"/>
          </p:cNvSpPr>
          <p:nvPr>
            <p:ph type="sldNum" sz="quarter" idx="5"/>
          </p:nvPr>
        </p:nvSpPr>
        <p:spPr/>
        <p:txBody>
          <a:bodyPr/>
          <a:lstStyle/>
          <a:p>
            <a:fld id="{C0F4C3F1-F4A1-43E3-BFB0-F3157A6B5591}" type="slidenum">
              <a:rPr lang="en-US" smtClean="0"/>
              <a:t>24</a:t>
            </a:fld>
            <a:endParaRPr lang="en-US"/>
          </a:p>
        </p:txBody>
      </p:sp>
    </p:spTree>
    <p:extLst>
      <p:ext uri="{BB962C8B-B14F-4D97-AF65-F5344CB8AC3E}">
        <p14:creationId xmlns:p14="http://schemas.microsoft.com/office/powerpoint/2010/main" val="765320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26D6F-7BF6-89AA-FD7B-D51DB4EA6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28F19-F67E-C6B9-BAD7-D156F8987D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DDC28-21AA-5464-6D40-B9F8D093E43C}"/>
              </a:ext>
            </a:extLst>
          </p:cNvPr>
          <p:cNvSpPr>
            <a:spLocks noGrp="1"/>
          </p:cNvSpPr>
          <p:nvPr>
            <p:ph type="body" idx="1"/>
          </p:nvPr>
        </p:nvSpPr>
        <p:spPr/>
        <p:txBody>
          <a:bodyPr/>
          <a:lstStyle/>
          <a:p>
            <a:r>
              <a:rPr lang="en-US" sz="1200" b="0" i="0" kern="1200">
                <a:solidFill>
                  <a:schemeClr val="tx1"/>
                </a:solidFill>
                <a:effectLst/>
                <a:latin typeface="+mn-lt"/>
                <a:ea typeface="+mn-ea"/>
                <a:cs typeface="+mn-cs"/>
              </a:rPr>
              <a:t>The AASM’s Sleep Education website provides accurate patient education information. Visit </a:t>
            </a:r>
            <a:r>
              <a:rPr lang="en-US" sz="1200" b="0" i="0" u="none" strike="noStrike" kern="1200">
                <a:solidFill>
                  <a:schemeClr val="tx1"/>
                </a:solidFill>
                <a:effectLst/>
                <a:latin typeface="+mn-lt"/>
                <a:ea typeface="+mn-ea"/>
                <a:cs typeface="+mn-cs"/>
                <a:hlinkClick r:id="rId3"/>
              </a:rPr>
              <a:t>sleepeducation.org</a:t>
            </a:r>
            <a:r>
              <a:rPr lang="en-US" sz="1200" b="0" i="0" kern="1200">
                <a:solidFill>
                  <a:schemeClr val="tx1"/>
                </a:solidFill>
                <a:effectLst/>
                <a:latin typeface="+mn-lt"/>
                <a:ea typeface="+mn-ea"/>
                <a:cs typeface="+mn-cs"/>
              </a:rPr>
              <a:t> to learn about healthy sleep and sleep disorders. The site also has a </a:t>
            </a:r>
            <a:r>
              <a:rPr lang="en-US" sz="1200" b="0" i="0" u="none" strike="noStrike" kern="1200">
                <a:solidFill>
                  <a:schemeClr val="tx1"/>
                </a:solidFill>
                <a:effectLst/>
                <a:latin typeface="+mn-lt"/>
                <a:ea typeface="+mn-ea"/>
                <a:cs typeface="+mn-cs"/>
                <a:hlinkClick r:id="rId4"/>
              </a:rPr>
              <a:t>sleep center directory</a:t>
            </a:r>
            <a:r>
              <a:rPr lang="en-US" sz="1200" b="0" i="0" kern="1200">
                <a:solidFill>
                  <a:schemeClr val="tx1"/>
                </a:solidFill>
                <a:effectLst/>
                <a:latin typeface="+mn-lt"/>
                <a:ea typeface="+mn-ea"/>
                <a:cs typeface="+mn-cs"/>
              </a:rPr>
              <a:t> so you can get help for a sleep problem.</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Insomnia Awareness Night: </a:t>
            </a:r>
            <a:r>
              <a:rPr lang="en-US" sz="1200" b="1" i="0" kern="1200">
                <a:solidFill>
                  <a:schemeClr val="tx1"/>
                </a:solidFill>
                <a:effectLst/>
                <a:latin typeface="+mn-lt"/>
                <a:ea typeface="+mn-ea"/>
                <a:cs typeface="+mn-cs"/>
              </a:rPr>
              <a:t>Typically held in June, </a:t>
            </a:r>
            <a:r>
              <a:rPr lang="en-US" sz="1200" b="0" i="0" kern="1200">
                <a:solidFill>
                  <a:schemeClr val="tx1"/>
                </a:solidFill>
                <a:effectLst/>
                <a:latin typeface="+mn-lt"/>
                <a:ea typeface="+mn-ea"/>
                <a:cs typeface="+mn-cs"/>
              </a:rPr>
              <a:t>Insomnia Awareness Night, organized by the American Academy of Sleep Medicine and the Society of Behavioral Sleep Medicine, we highlight the effective treatments, and trained providers are available to help people who have chronic insomnia.</a:t>
            </a:r>
          </a:p>
          <a:p>
            <a:endParaRPr lang="en-US"/>
          </a:p>
          <a:p>
            <a:r>
              <a:rPr lang="en-US"/>
              <a:t>We have many useful infographics that are free to download. Some of them are in English as well as Spanish</a:t>
            </a:r>
          </a:p>
        </p:txBody>
      </p:sp>
      <p:sp>
        <p:nvSpPr>
          <p:cNvPr id="4" name="Slide Number Placeholder 3">
            <a:extLst>
              <a:ext uri="{FF2B5EF4-FFF2-40B4-BE49-F238E27FC236}">
                <a16:creationId xmlns:a16="http://schemas.microsoft.com/office/drawing/2014/main" id="{B5BF431D-213F-CD38-495F-485910212809}"/>
              </a:ext>
            </a:extLst>
          </p:cNvPr>
          <p:cNvSpPr>
            <a:spLocks noGrp="1"/>
          </p:cNvSpPr>
          <p:nvPr>
            <p:ph type="sldNum" sz="quarter" idx="5"/>
          </p:nvPr>
        </p:nvSpPr>
        <p:spPr/>
        <p:txBody>
          <a:bodyPr/>
          <a:lstStyle/>
          <a:p>
            <a:fld id="{C0F4C3F1-F4A1-43E3-BFB0-F3157A6B5591}" type="slidenum">
              <a:rPr lang="en-US" smtClean="0"/>
              <a:t>25</a:t>
            </a:fld>
            <a:endParaRPr lang="en-US"/>
          </a:p>
        </p:txBody>
      </p:sp>
    </p:spTree>
    <p:extLst>
      <p:ext uri="{BB962C8B-B14F-4D97-AF65-F5344CB8AC3E}">
        <p14:creationId xmlns:p14="http://schemas.microsoft.com/office/powerpoint/2010/main" val="2216871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AASM launched the </a:t>
            </a:r>
            <a:r>
              <a:rPr lang="en-US" sz="1200" b="0" i="0" u="none" strike="noStrike" kern="1200">
                <a:solidFill>
                  <a:schemeClr val="tx1"/>
                </a:solidFill>
                <a:effectLst/>
                <a:latin typeface="+mn-lt"/>
                <a:ea typeface="+mn-ea"/>
                <a:cs typeface="+mn-cs"/>
                <a:hlinkClick r:id="rId3"/>
              </a:rPr>
              <a:t>Sleep is Good Medicine</a:t>
            </a:r>
            <a:r>
              <a:rPr lang="en-US" sz="1200" b="0" i="0" kern="1200">
                <a:solidFill>
                  <a:schemeClr val="tx1"/>
                </a:solidFill>
                <a:effectLst/>
                <a:latin typeface="+mn-lt"/>
                <a:ea typeface="+mn-ea"/>
                <a:cs typeface="+mn-cs"/>
              </a:rPr>
              <a:t> campaign to increase public education about the importance of sleep and its connection to health. The campaign is encouraging people to talk to their doctor about their sleep concerns and providing tips to support health care professionals in helping their patients improve their sleep health.</a:t>
            </a:r>
            <a:endParaRPr lang="en-US"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7BE165D-99BB-44A0-9331-B7B939C73C8A}" type="slidenum">
              <a:rPr lang="en-US" smtClean="0"/>
              <a:t>26</a:t>
            </a:fld>
            <a:endParaRPr lang="en-US"/>
          </a:p>
        </p:txBody>
      </p:sp>
    </p:spTree>
    <p:extLst>
      <p:ext uri="{BB962C8B-B14F-4D97-AF65-F5344CB8AC3E}">
        <p14:creationId xmlns:p14="http://schemas.microsoft.com/office/powerpoint/2010/main" val="28603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regulating system for the secretion of melatonin is complex. Melatonin synthesis is controlled by both an endogenous circadian clock and by environmental light. Light is the dominant and influential environmental factor that controls its synthesis. In an ideal world, melatonin levels would sync up with the presence of natural light.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 addition, melatonin synthesis depends upon availability of its precursor, tryptophan (TRP), which is an essential amino acid and is thus an essential component of the diet. If intake of TRP is severely restricted, synthesis of melatonin is significantly reduced. In general, diets rich in vegetables, fruits and grain products contain considerable levels of dietary melatonin.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Short-term voluntary fasting by total rejection of food or with very limited intake of energy (&lt;300 kcal per day) from 2 to 7 days reduces melatonin concentration in the blood by about 20%</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However, melatonin levels can decrease due to factors such as stress, smoking and </a:t>
            </a:r>
            <a:r>
              <a:rPr lang="en-US" sz="1200" b="0" i="0" kern="1200">
                <a:solidFill>
                  <a:schemeClr val="tx1"/>
                </a:solidFill>
                <a:effectLst/>
                <a:latin typeface="+mn-lt"/>
                <a:ea typeface="+mn-ea"/>
                <a:cs typeface="+mn-cs"/>
                <a:hlinkClick r:id="rId3"/>
              </a:rPr>
              <a:t>shift work</a:t>
            </a:r>
            <a:r>
              <a:rPr lang="en-US" sz="1200" b="0" i="0" kern="1200">
                <a:solidFill>
                  <a:schemeClr val="tx1"/>
                </a:solidFill>
                <a:effectLst/>
                <a:latin typeface="+mn-lt"/>
                <a:ea typeface="+mn-ea"/>
                <a:cs typeface="+mn-cs"/>
              </a:rPr>
              <a:t> that disrupt your sleep patterns.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If you are in the habit of scrolling through your phone or tablet at night, the glow produced by your screen can also cause melatonin to drop. A lack of exposure to natural light during the day is also associated with lower melatonin levels.</a:t>
            </a:r>
            <a:endParaRPr lang="en-US"/>
          </a:p>
        </p:txBody>
      </p:sp>
      <p:sp>
        <p:nvSpPr>
          <p:cNvPr id="4" name="Slide Number Placeholder 3"/>
          <p:cNvSpPr>
            <a:spLocks noGrp="1"/>
          </p:cNvSpPr>
          <p:nvPr>
            <p:ph type="sldNum" sz="quarter" idx="5"/>
          </p:nvPr>
        </p:nvSpPr>
        <p:spPr/>
        <p:txBody>
          <a:bodyPr/>
          <a:lstStyle/>
          <a:p>
            <a:fld id="{C0F4C3F1-F4A1-43E3-BFB0-F3157A6B5591}" type="slidenum">
              <a:rPr lang="en-US" smtClean="0"/>
              <a:t>3</a:t>
            </a:fld>
            <a:endParaRPr lang="en-US"/>
          </a:p>
        </p:txBody>
      </p:sp>
    </p:spTree>
    <p:extLst>
      <p:ext uri="{BB962C8B-B14F-4D97-AF65-F5344CB8AC3E}">
        <p14:creationId xmlns:p14="http://schemas.microsoft.com/office/powerpoint/2010/main" val="405987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4C3F1-F4A1-43E3-BFB0-F3157A6B5591}" type="slidenum">
              <a:rPr lang="en-US" smtClean="0"/>
              <a:t>4</a:t>
            </a:fld>
            <a:endParaRPr lang="en-US"/>
          </a:p>
        </p:txBody>
      </p:sp>
    </p:spTree>
    <p:extLst>
      <p:ext uri="{BB962C8B-B14F-4D97-AF65-F5344CB8AC3E}">
        <p14:creationId xmlns:p14="http://schemas.microsoft.com/office/powerpoint/2010/main" val="234136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8B0DF-7354-44A0-612A-3E6F02C12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E1B0B-72DF-2A8E-0BD7-2F12526E7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D3E37-9C4D-6788-2D91-E7045DF3E2D4}"/>
              </a:ext>
            </a:extLst>
          </p:cNvPr>
          <p:cNvSpPr>
            <a:spLocks noGrp="1"/>
          </p:cNvSpPr>
          <p:nvPr>
            <p:ph type="body" idx="1"/>
          </p:nvPr>
        </p:nvSpPr>
        <p:spPr/>
        <p:txBody>
          <a:bodyPr/>
          <a:lstStyle/>
          <a:p>
            <a:pPr marL="171450" indent="-171450">
              <a:buFont typeface="Arial" panose="020B0604020202020204" pitchFamily="34" charset="0"/>
              <a:buChar char="•"/>
            </a:pPr>
            <a:r>
              <a:rPr lang="en-US" sz="1200" b="0">
                <a:ea typeface="Calibri" panose="020F0502020204030204" pitchFamily="34" charset="0"/>
                <a:cs typeface="Arial" panose="020B0604020202020204" pitchFamily="34" charset="0"/>
              </a:rPr>
              <a:t>Jet Lag: To help reset the body clock when traveling across time zones.</a:t>
            </a:r>
          </a:p>
          <a:p>
            <a:pPr marL="171450" indent="-171450">
              <a:buFont typeface="Arial" panose="020B0604020202020204" pitchFamily="34" charset="0"/>
              <a:buChar char="•"/>
            </a:pPr>
            <a:r>
              <a:rPr lang="en-US" sz="1200" b="0">
                <a:ea typeface="Calibri" panose="020F0502020204030204" pitchFamily="34" charset="0"/>
                <a:cs typeface="Arial" panose="020B0604020202020204" pitchFamily="34" charset="0"/>
              </a:rPr>
              <a:t>Shift Work Sleep Disorder: To adjust sleep patterns for those working irregular hours.</a:t>
            </a:r>
          </a:p>
          <a:p>
            <a:pPr marL="171450" indent="-171450">
              <a:buFont typeface="Arial" panose="020B0604020202020204" pitchFamily="34" charset="0"/>
              <a:buChar char="•"/>
            </a:pPr>
            <a:r>
              <a:rPr lang="en-US" sz="1200" b="0">
                <a:ea typeface="Calibri" panose="020F0502020204030204" pitchFamily="34" charset="0"/>
                <a:cs typeface="Arial" panose="020B0604020202020204" pitchFamily="34" charset="0"/>
              </a:rPr>
              <a:t>Delayed Sleep-Wake Phase Disorder: When the body's natural sleep time is significantly later than desired.</a:t>
            </a:r>
          </a:p>
          <a:p>
            <a:pPr marL="0" indent="0">
              <a:buFont typeface="Arial" panose="020B0604020202020204" pitchFamily="34" charset="0"/>
              <a:buNone/>
            </a:pPr>
            <a:endParaRPr lang="en-US" sz="1200" b="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Non-24-hour sleep-wake disorder is a circadian rhythm sleep disorder in which an individual’s biological clock fails to synchronize to a 24-hour day. They have a circadian rhythm that is shorter or, more often, slightly longer than 24 hours. This causes sleep and wake times to get pushed progressively earlier or later, usually by one or two hours at a time. Over days or weeks, the circadian rhythm becomes desynchronized from regular daylight hours. Non-24-hour sleep-wake disorder is most common in people with total blindness, due to the lack of light input reaching the internal clock. It’s estimated that approximately 50% of completely blind people have N24SWD. Not all blind people suffer from this disorder, because some retain the ability to perceive light to a certain extent.</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REM sleep behavior disorder (RBD) is a sleep disorder in which you physically act out your dreams unknowingly while you’re asleep. The movements involved in RBD can cause injury to you or your bed partner, especially if you’re acting out a violent nightmare. It’s important to seek treatment because of this.</a:t>
            </a: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63E9551D-486D-32FC-BC48-382BAE392C53}"/>
              </a:ext>
            </a:extLst>
          </p:cNvPr>
          <p:cNvSpPr>
            <a:spLocks noGrp="1"/>
          </p:cNvSpPr>
          <p:nvPr>
            <p:ph type="sldNum" sz="quarter" idx="5"/>
          </p:nvPr>
        </p:nvSpPr>
        <p:spPr/>
        <p:txBody>
          <a:bodyPr/>
          <a:lstStyle/>
          <a:p>
            <a:fld id="{C0F4C3F1-F4A1-43E3-BFB0-F3157A6B5591}" type="slidenum">
              <a:rPr lang="en-US" smtClean="0"/>
              <a:t>5</a:t>
            </a:fld>
            <a:endParaRPr lang="en-US"/>
          </a:p>
        </p:txBody>
      </p:sp>
    </p:spTree>
    <p:extLst>
      <p:ext uri="{BB962C8B-B14F-4D97-AF65-F5344CB8AC3E}">
        <p14:creationId xmlns:p14="http://schemas.microsoft.com/office/powerpoint/2010/main" val="61149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5889E-E0CD-70C9-FC78-42159B4E9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AE099-1460-FE2C-8CCD-CCB8EE454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92F48-E879-AF50-5B11-2EAE4366B6FD}"/>
              </a:ext>
            </a:extLst>
          </p:cNvPr>
          <p:cNvSpPr>
            <a:spLocks noGrp="1"/>
          </p:cNvSpPr>
          <p:nvPr>
            <p:ph type="body" idx="1"/>
          </p:nvPr>
        </p:nvSpPr>
        <p:spPr/>
        <p:txBody>
          <a:bodyPr/>
          <a:lstStyle/>
          <a:p>
            <a:r>
              <a:rPr lang="en-US" sz="1200" b="0" i="0" kern="1200">
                <a:solidFill>
                  <a:schemeClr val="tx1"/>
                </a:solidFill>
                <a:effectLst/>
                <a:latin typeface="+mn-lt"/>
                <a:ea typeface="+mn-ea"/>
                <a:cs typeface="+mn-cs"/>
              </a:rPr>
              <a:t>There is good scientific evidence that melatonin can shorten the time to fall asleep in children with </a:t>
            </a:r>
            <a:r>
              <a:rPr lang="en-US" sz="1200" b="1" i="0" kern="1200" baseline="0">
                <a:solidFill>
                  <a:schemeClr val="tx1"/>
                </a:solidFill>
                <a:effectLst/>
                <a:latin typeface="+mn-lt"/>
                <a:ea typeface="+mn-ea"/>
                <a:cs typeface="+mn-cs"/>
              </a:rPr>
              <a:t>insomnia, including children with ADHD, autism, and other neurodevelopmental disorders</a:t>
            </a:r>
            <a:r>
              <a:rPr lang="en-US" sz="1200" b="0" i="0" kern="1200">
                <a:solidFill>
                  <a:schemeClr val="tx1"/>
                </a:solidFill>
                <a:effectLst/>
                <a:latin typeface="+mn-lt"/>
                <a:ea typeface="+mn-ea"/>
                <a:cs typeface="+mn-cs"/>
              </a:rPr>
              <a:t>. </a:t>
            </a:r>
          </a:p>
          <a:p>
            <a:r>
              <a:rPr lang="en-US" sz="1200" b="0" i="0" kern="1200">
                <a:solidFill>
                  <a:schemeClr val="tx1"/>
                </a:solidFill>
                <a:effectLst/>
                <a:latin typeface="+mn-lt"/>
                <a:ea typeface="+mn-ea"/>
                <a:cs typeface="+mn-cs"/>
              </a:rPr>
              <a:t>While melatonin can be an effective short-term solution to address bedtime problems, children with neurodevelopmental disorders may benefit from longer-term use in some cases.</a:t>
            </a:r>
          </a:p>
          <a:p>
            <a:r>
              <a:rPr lang="en-US" sz="1200" b="0" i="0" kern="1200">
                <a:solidFill>
                  <a:schemeClr val="tx1"/>
                </a:solidFill>
                <a:effectLst/>
                <a:latin typeface="+mn-lt"/>
                <a:ea typeface="+mn-ea"/>
                <a:cs typeface="+mn-cs"/>
              </a:rPr>
              <a:t>Ideally-it should never be a “stand alone” solution and should </a:t>
            </a:r>
            <a:r>
              <a:rPr lang="en-US" sz="1200" b="0" i="1" kern="1200">
                <a:solidFill>
                  <a:schemeClr val="tx1"/>
                </a:solidFill>
                <a:effectLst/>
                <a:latin typeface="+mn-lt"/>
                <a:ea typeface="+mn-ea"/>
                <a:cs typeface="+mn-cs"/>
              </a:rPr>
              <a:t>always </a:t>
            </a:r>
            <a:r>
              <a:rPr lang="en-US" sz="1200" b="0" i="0" kern="1200">
                <a:solidFill>
                  <a:schemeClr val="tx1"/>
                </a:solidFill>
                <a:effectLst/>
                <a:latin typeface="+mn-lt"/>
                <a:ea typeface="+mn-ea"/>
                <a:cs typeface="+mn-cs"/>
              </a:rPr>
              <a:t>be accompanied by behavioral interventions. </a:t>
            </a:r>
            <a:endParaRPr lang="en-US"/>
          </a:p>
          <a:p>
            <a:endParaRPr lang="en-US"/>
          </a:p>
        </p:txBody>
      </p:sp>
      <p:sp>
        <p:nvSpPr>
          <p:cNvPr id="4" name="Slide Number Placeholder 3">
            <a:extLst>
              <a:ext uri="{FF2B5EF4-FFF2-40B4-BE49-F238E27FC236}">
                <a16:creationId xmlns:a16="http://schemas.microsoft.com/office/drawing/2014/main" id="{446D4E37-C79E-15BA-6F9A-D27AF11AD1AD}"/>
              </a:ext>
            </a:extLst>
          </p:cNvPr>
          <p:cNvSpPr>
            <a:spLocks noGrp="1"/>
          </p:cNvSpPr>
          <p:nvPr>
            <p:ph type="sldNum" sz="quarter" idx="5"/>
          </p:nvPr>
        </p:nvSpPr>
        <p:spPr/>
        <p:txBody>
          <a:bodyPr/>
          <a:lstStyle/>
          <a:p>
            <a:fld id="{C0F4C3F1-F4A1-43E3-BFB0-F3157A6B5591}" type="slidenum">
              <a:rPr lang="en-US" smtClean="0"/>
              <a:t>6</a:t>
            </a:fld>
            <a:endParaRPr lang="en-US"/>
          </a:p>
        </p:txBody>
      </p:sp>
    </p:spTree>
    <p:extLst>
      <p:ext uri="{BB962C8B-B14F-4D97-AF65-F5344CB8AC3E}">
        <p14:creationId xmlns:p14="http://schemas.microsoft.com/office/powerpoint/2010/main" val="170341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F47A-C73A-5850-C0B3-27FE13B4A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DCA1B-5B98-2763-0C9B-4DA305193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0C0DB-A402-1D5F-CDDF-BB968CE79603}"/>
              </a:ext>
            </a:extLst>
          </p:cNvPr>
          <p:cNvSpPr>
            <a:spLocks noGrp="1"/>
          </p:cNvSpPr>
          <p:nvPr>
            <p:ph type="body" idx="1"/>
          </p:nvPr>
        </p:nvSpPr>
        <p:spPr/>
        <p:txBody>
          <a:bodyPr/>
          <a:lstStyle/>
          <a:p>
            <a:r>
              <a:rPr lang="en-US">
                <a:effectLst/>
              </a:rPr>
              <a:t>The American Academy of Sleep Medicine (AASM) develops health advisories to provide guidance for the public on important topics related to sleep health and sleep disorders. Health advisories are hosted on the AASM’s sleep education public website .</a:t>
            </a:r>
          </a:p>
          <a:p>
            <a:r>
              <a:rPr lang="en-US" sz="1200" b="0" i="0" kern="1200">
                <a:solidFill>
                  <a:schemeClr val="tx1"/>
                </a:solidFill>
                <a:effectLst/>
                <a:latin typeface="+mn-lt"/>
                <a:ea typeface="+mn-ea"/>
                <a:cs typeface="+mn-cs"/>
              </a:rPr>
              <a:t>To address the safe use of melatonin in children and teens, the AASM advises the following:</a:t>
            </a:r>
            <a:endParaRPr lang="en-US">
              <a:effectLst/>
            </a:endParaRPr>
          </a:p>
          <a:p>
            <a:pPr lvl="1"/>
            <a:endParaRPr lang="en-US" sz="1200" b="1" kern="1200">
              <a:solidFill>
                <a:schemeClr val="tx1"/>
              </a:solidFill>
              <a:effectLst/>
              <a:latin typeface="+mn-lt"/>
              <a:ea typeface="+mn-ea"/>
              <a:cs typeface="+mn-cs"/>
            </a:endParaRPr>
          </a:p>
          <a:p>
            <a:pPr lvl="1"/>
            <a:endParaRPr lang="en-US" sz="1200" b="1" kern="1200">
              <a:solidFill>
                <a:schemeClr val="tx1"/>
              </a:solidFill>
              <a:effectLst/>
              <a:latin typeface="+mn-lt"/>
              <a:ea typeface="+mn-ea"/>
              <a:cs typeface="+mn-cs"/>
            </a:endParaRPr>
          </a:p>
          <a:p>
            <a:pPr lvl="1"/>
            <a:r>
              <a:rPr lang="en-US" sz="1200" b="1" kern="1200">
                <a:solidFill>
                  <a:schemeClr val="tx1"/>
                </a:solidFill>
                <a:effectLst/>
                <a:latin typeface="+mn-lt"/>
                <a:ea typeface="+mn-ea"/>
                <a:cs typeface="+mn-cs"/>
              </a:rPr>
              <a:t>Keep Out of Reach of Children:</a:t>
            </a:r>
            <a:r>
              <a:rPr lang="en-US" sz="1200" kern="1200">
                <a:solidFill>
                  <a:schemeClr val="tx1"/>
                </a:solidFill>
                <a:effectLst/>
                <a:latin typeface="+mn-lt"/>
                <a:ea typeface="+mn-ea"/>
                <a:cs typeface="+mn-cs"/>
              </a:rPr>
              <a:t> Treat melatonin like any other medication and store it safely away from children.</a:t>
            </a:r>
          </a:p>
          <a:p>
            <a:pPr lvl="1"/>
            <a:r>
              <a:rPr lang="en-US" sz="1200" b="1" kern="1200">
                <a:solidFill>
                  <a:schemeClr val="tx1"/>
                </a:solidFill>
                <a:effectLst/>
                <a:latin typeface="+mn-lt"/>
                <a:ea typeface="+mn-ea"/>
                <a:cs typeface="+mn-cs"/>
              </a:rPr>
              <a:t>Consult a Healthcare Professional FIRST:</a:t>
            </a:r>
            <a:endParaRPr lang="en-US" sz="1200" kern="1200">
              <a:solidFill>
                <a:schemeClr val="tx1"/>
              </a:solidFill>
              <a:effectLst/>
              <a:latin typeface="+mn-lt"/>
              <a:ea typeface="+mn-ea"/>
              <a:cs typeface="+mn-cs"/>
            </a:endParaRPr>
          </a:p>
          <a:p>
            <a:pPr lvl="2"/>
            <a:r>
              <a:rPr lang="en-US" sz="1200" b="1" kern="1200">
                <a:solidFill>
                  <a:schemeClr val="tx1"/>
                </a:solidFill>
                <a:effectLst/>
                <a:latin typeface="+mn-lt"/>
                <a:ea typeface="+mn-ea"/>
                <a:cs typeface="+mn-cs"/>
              </a:rPr>
              <a:t>Before giving melatonin to children:</a:t>
            </a:r>
            <a:r>
              <a:rPr lang="en-US" sz="1200" kern="1200">
                <a:solidFill>
                  <a:schemeClr val="tx1"/>
                </a:solidFill>
                <a:effectLst/>
                <a:latin typeface="+mn-lt"/>
                <a:ea typeface="+mn-ea"/>
                <a:cs typeface="+mn-cs"/>
              </a:rPr>
              <a:t> This is especially crucial due to the unregulated nature of supplements and the risk of accidental overdose. Many childhood sleep problems can be addressed with behavioral changes.</a:t>
            </a:r>
          </a:p>
          <a:p>
            <a:pPr lvl="2"/>
            <a:r>
              <a:rPr lang="en-US" sz="1200" b="1" kern="1200">
                <a:solidFill>
                  <a:schemeClr val="tx1"/>
                </a:solidFill>
                <a:effectLst/>
                <a:latin typeface="+mn-lt"/>
                <a:ea typeface="+mn-ea"/>
                <a:cs typeface="+mn-cs"/>
              </a:rPr>
              <a:t>For adults with sleep issues:</a:t>
            </a:r>
            <a:r>
              <a:rPr lang="en-US" sz="1200" kern="1200">
                <a:solidFill>
                  <a:schemeClr val="tx1"/>
                </a:solidFill>
                <a:effectLst/>
                <a:latin typeface="+mn-lt"/>
                <a:ea typeface="+mn-ea"/>
                <a:cs typeface="+mn-cs"/>
              </a:rPr>
              <a:t> Talk to your doctor to determine the best treatment option, especially if you have chronic insomnia or suspect an underlying sleep disorder.</a:t>
            </a:r>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2"/>
            <a:r>
              <a:rPr lang="en-US" sz="1200" b="1" kern="1200">
                <a:solidFill>
                  <a:schemeClr val="tx1"/>
                </a:solidFill>
                <a:effectLst/>
                <a:latin typeface="+mn-lt"/>
                <a:ea typeface="+mn-ea"/>
                <a:cs typeface="+mn-cs"/>
              </a:rPr>
              <a:t>Dose and Timing Matter:</a:t>
            </a:r>
            <a:r>
              <a:rPr lang="en-US" sz="1200" kern="1200">
                <a:solidFill>
                  <a:schemeClr val="tx1"/>
                </a:solidFill>
                <a:effectLst/>
                <a:latin typeface="+mn-lt"/>
                <a:ea typeface="+mn-ea"/>
                <a:cs typeface="+mn-cs"/>
              </a:rPr>
              <a:t> If melatonin is recommended by a healthcare professional, the correct dose and timing can vary depending on the individual and the specific sleep problem. A higher dose is not necessarily more effective.</a:t>
            </a:r>
          </a:p>
          <a:p>
            <a:pPr lvl="1"/>
            <a:r>
              <a:rPr lang="en-US" sz="1200" b="1" kern="1200">
                <a:solidFill>
                  <a:schemeClr val="tx1"/>
                </a:solidFill>
                <a:effectLst/>
                <a:latin typeface="+mn-lt"/>
                <a:ea typeface="+mn-ea"/>
                <a:cs typeface="+mn-cs"/>
              </a:rPr>
              <a:t>Prioritize Healthy Sleep Habits:</a:t>
            </a:r>
            <a:r>
              <a:rPr lang="en-US" sz="1200" kern="1200">
                <a:solidFill>
                  <a:schemeClr val="tx1"/>
                </a:solidFill>
                <a:effectLst/>
                <a:latin typeface="+mn-lt"/>
                <a:ea typeface="+mn-ea"/>
                <a:cs typeface="+mn-cs"/>
              </a:rPr>
              <a:t> Before considering melatonin, try established healthy sleep practices:</a:t>
            </a:r>
          </a:p>
          <a:p>
            <a:pPr lvl="2"/>
            <a:r>
              <a:rPr lang="en-US" sz="1200" kern="1200">
                <a:solidFill>
                  <a:schemeClr val="tx1"/>
                </a:solidFill>
                <a:effectLst/>
                <a:latin typeface="+mn-lt"/>
                <a:ea typeface="+mn-ea"/>
                <a:cs typeface="+mn-cs"/>
              </a:rPr>
              <a:t>Maintain a consistent sleep schedule (even on weekends).</a:t>
            </a:r>
          </a:p>
          <a:p>
            <a:pPr lvl="2"/>
            <a:r>
              <a:rPr lang="en-US" sz="1200" kern="1200">
                <a:solidFill>
                  <a:schemeClr val="tx1"/>
                </a:solidFill>
                <a:effectLst/>
                <a:latin typeface="+mn-lt"/>
                <a:ea typeface="+mn-ea"/>
                <a:cs typeface="+mn-cs"/>
              </a:rPr>
              <a:t>Create a relaxing bedtime routine.</a:t>
            </a:r>
          </a:p>
          <a:p>
            <a:pPr lvl="2"/>
            <a:r>
              <a:rPr lang="en-US" sz="1200" kern="1200">
                <a:solidFill>
                  <a:schemeClr val="tx1"/>
                </a:solidFill>
                <a:effectLst/>
                <a:latin typeface="+mn-lt"/>
                <a:ea typeface="+mn-ea"/>
                <a:cs typeface="+mn-cs"/>
              </a:rPr>
              <a:t>Make your bedroom quiet, dark, and cool.</a:t>
            </a:r>
          </a:p>
          <a:p>
            <a:pPr lvl="2"/>
            <a:r>
              <a:rPr lang="en-US" sz="1200" kern="1200">
                <a:solidFill>
                  <a:schemeClr val="tx1"/>
                </a:solidFill>
                <a:effectLst/>
                <a:latin typeface="+mn-lt"/>
                <a:ea typeface="+mn-ea"/>
                <a:cs typeface="+mn-cs"/>
              </a:rPr>
              <a:t>Limit screen time before bed.</a:t>
            </a:r>
          </a:p>
          <a:p>
            <a:pPr lvl="2"/>
            <a:r>
              <a:rPr lang="en-US" sz="1200" kern="1200">
                <a:solidFill>
                  <a:schemeClr val="tx1"/>
                </a:solidFill>
                <a:effectLst/>
                <a:latin typeface="+mn-lt"/>
                <a:ea typeface="+mn-ea"/>
                <a:cs typeface="+mn-cs"/>
              </a:rPr>
              <a:t>Avoid large meals before sleep.</a:t>
            </a:r>
          </a:p>
          <a:p>
            <a:pPr lvl="2"/>
            <a:r>
              <a:rPr lang="en-US" sz="1200" kern="1200">
                <a:solidFill>
                  <a:schemeClr val="tx1"/>
                </a:solidFill>
                <a:effectLst/>
                <a:latin typeface="+mn-lt"/>
                <a:ea typeface="+mn-ea"/>
                <a:cs typeface="+mn-cs"/>
              </a:rPr>
              <a:t>Exercise regularly.</a:t>
            </a:r>
          </a:p>
          <a:p>
            <a:pPr lvl="1"/>
            <a:r>
              <a:rPr lang="en-US" sz="1200" b="1" kern="1200">
                <a:solidFill>
                  <a:schemeClr val="tx1"/>
                </a:solidFill>
                <a:effectLst/>
                <a:latin typeface="+mn-lt"/>
                <a:ea typeface="+mn-ea"/>
                <a:cs typeface="+mn-cs"/>
              </a:rPr>
              <a:t>Choose "USP Verified" Products (if using):</a:t>
            </a:r>
            <a:r>
              <a:rPr lang="en-US" sz="1200" kern="1200">
                <a:solidFill>
                  <a:schemeClr val="tx1"/>
                </a:solidFill>
                <a:effectLst/>
                <a:latin typeface="+mn-lt"/>
                <a:ea typeface="+mn-ea"/>
                <a:cs typeface="+mn-cs"/>
              </a:rPr>
              <a:t> Look for products with the </a:t>
            </a:r>
            <a:r>
              <a:rPr lang="en-US" sz="1200" u="sng" kern="1200">
                <a:solidFill>
                  <a:schemeClr val="tx1"/>
                </a:solidFill>
                <a:effectLst/>
                <a:latin typeface="+mn-lt"/>
                <a:ea typeface="+mn-ea"/>
                <a:cs typeface="+mn-cs"/>
                <a:hlinkClick r:id="rId3"/>
              </a:rPr>
              <a:t>USP Verified Mark</a:t>
            </a:r>
            <a:r>
              <a:rPr lang="en-US" sz="1200" kern="1200">
                <a:solidFill>
                  <a:schemeClr val="tx1"/>
                </a:solidFill>
                <a:effectLst/>
                <a:latin typeface="+mn-lt"/>
                <a:ea typeface="+mn-ea"/>
                <a:cs typeface="+mn-cs"/>
              </a:rPr>
              <a:t>, which indicates that the product was produced in a facility following good manufacturing practices and contains the amount of ingredients stated on the label without harmful levels of contaminants.</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However, this is a voluntary program, and only four melatonin products, all with either 3 mg or 5 mg of melatonin, have received the USP Verified Mark.</a:t>
            </a:r>
            <a:endParaRPr lang="en-US" sz="1200" b="1" kern="1200">
              <a:solidFill>
                <a:schemeClr val="tx1"/>
              </a:solidFill>
              <a:effectLst/>
              <a:latin typeface="+mn-lt"/>
              <a:ea typeface="+mn-ea"/>
              <a:cs typeface="+mn-cs"/>
            </a:endParaRP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B6EBD4D4-F50E-6069-E9EE-A3084D45F596}"/>
              </a:ext>
            </a:extLst>
          </p:cNvPr>
          <p:cNvSpPr>
            <a:spLocks noGrp="1"/>
          </p:cNvSpPr>
          <p:nvPr>
            <p:ph type="sldNum" sz="quarter" idx="5"/>
          </p:nvPr>
        </p:nvSpPr>
        <p:spPr/>
        <p:txBody>
          <a:bodyPr/>
          <a:lstStyle/>
          <a:p>
            <a:fld id="{C0F4C3F1-F4A1-43E3-BFB0-F3157A6B5591}" type="slidenum">
              <a:rPr lang="en-US" smtClean="0"/>
              <a:t>7</a:t>
            </a:fld>
            <a:endParaRPr lang="en-US"/>
          </a:p>
        </p:txBody>
      </p:sp>
    </p:spTree>
    <p:extLst>
      <p:ext uri="{BB962C8B-B14F-4D97-AF65-F5344CB8AC3E}">
        <p14:creationId xmlns:p14="http://schemas.microsoft.com/office/powerpoint/2010/main" val="82205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89A3F-0450-134C-21D2-2186690E7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4C442-8F80-1A04-BF56-EBC17857B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8946B-EDC7-25D3-E98C-4176A015F478}"/>
              </a:ext>
            </a:extLst>
          </p:cNvPr>
          <p:cNvSpPr>
            <a:spLocks noGrp="1"/>
          </p:cNvSpPr>
          <p:nvPr>
            <p:ph type="body" idx="1"/>
          </p:nvPr>
        </p:nvSpPr>
        <p:spPr/>
        <p:txBody>
          <a:bodyPr/>
          <a:lstStyle/>
          <a:p>
            <a:endParaRPr lang="en-US"/>
          </a:p>
          <a:p>
            <a:r>
              <a:rPr lang="en-US" sz="1200" b="0" i="0" kern="1200">
                <a:solidFill>
                  <a:schemeClr val="tx1"/>
                </a:solidFill>
                <a:effectLst/>
                <a:latin typeface="+mn-lt"/>
                <a:ea typeface="+mn-ea"/>
                <a:cs typeface="+mn-cs"/>
              </a:rPr>
              <a:t>If you surf the web, you’re likely to get mixed messages, with some experts sounding an alarm and others saying it is harmless.</a:t>
            </a:r>
            <a:endParaRPr lang="en-US" b="1"/>
          </a:p>
          <a:p>
            <a:endParaRPr lang="en-US" b="1"/>
          </a:p>
          <a:p>
            <a:r>
              <a:rPr lang="en-US" b="1"/>
              <a:t>Why are more parents grabbing melatonin</a:t>
            </a:r>
            <a:r>
              <a:rPr lang="en-US"/>
              <a:t>? Because of the way it’s marketed…. It’s right there in the supermarket or the drugstore, next to the multivitamins. People don’t realize that taking melatonin is something that should be taken seriously, and for kids, you should run it by the pediatrician first…</a:t>
            </a:r>
          </a:p>
          <a:p>
            <a:endParaRPr lang="en-US"/>
          </a:p>
          <a:p>
            <a:r>
              <a:rPr lang="en-US"/>
              <a:t>In the U.S., melatonin is available over the counter as a dietary supplement. This differs from other countries, such as the United Kingdom, Japan and Australia, where melatonin is regulated as a prescription medication.</a:t>
            </a:r>
          </a:p>
          <a:p>
            <a:endParaRPr lang="en-US"/>
          </a:p>
          <a:p>
            <a:r>
              <a:rPr lang="en-US" sz="1200" b="0" i="0" kern="1200">
                <a:solidFill>
                  <a:schemeClr val="tx1"/>
                </a:solidFill>
                <a:effectLst/>
                <a:latin typeface="+mn-lt"/>
                <a:ea typeface="+mn-ea"/>
                <a:cs typeface="+mn-cs"/>
              </a:rPr>
              <a:t>It’s important to realize that it’s not an FDA-approved drug since it’s a dietary supplement. So, it’s not as strictly regulated as a prescription medication. Supplements are not evaluated by the </a:t>
            </a:r>
            <a:r>
              <a:rPr lang="en-US" sz="1200" b="1" i="0" kern="1200">
                <a:solidFill>
                  <a:schemeClr val="tx1"/>
                </a:solidFill>
                <a:effectLst/>
                <a:latin typeface="+mn-lt"/>
                <a:ea typeface="+mn-ea"/>
                <a:cs typeface="+mn-cs"/>
                <a:hlinkClick r:id="rId3"/>
              </a:rPr>
              <a:t>FDA</a:t>
            </a:r>
            <a:r>
              <a:rPr lang="en-US" sz="1200" b="0" i="0" kern="1200">
                <a:solidFill>
                  <a:schemeClr val="tx1"/>
                </a:solidFill>
                <a:effectLst/>
                <a:latin typeface="+mn-lt"/>
                <a:ea typeface="+mn-ea"/>
                <a:cs typeface="+mn-cs"/>
              </a:rPr>
              <a:t> for safety and effectiveness; companies don’t have to submit proof that their supplements work or that the ingredients listed are accurate. </a:t>
            </a:r>
          </a:p>
          <a:p>
            <a:endParaRPr lang="en-US" sz="1200" b="0" i="0" kern="1200">
              <a:solidFill>
                <a:schemeClr val="tx1"/>
              </a:solidFill>
              <a:effectLst/>
              <a:latin typeface="+mn-lt"/>
              <a:ea typeface="+mn-ea"/>
              <a:cs typeface="+mn-cs"/>
            </a:endParaRPr>
          </a:p>
          <a:p>
            <a:r>
              <a:rPr lang="en-US" b="1"/>
              <a:t>Not all melatonin is alike</a:t>
            </a:r>
          </a:p>
          <a:p>
            <a:endParaRPr lang="en-US"/>
          </a:p>
          <a:p>
            <a:r>
              <a:rPr lang="en-US"/>
              <a:t>What you see may not be what you get when it comes to melatonin. A recent study measured the actual amount of melatonin in 31 different brands and found a huge amount of variation from the melatonin content listed on the label, both significantly less than and greater than the claimed amount. This variability was found across brands and even from one lot to another within a given brand. Some products also have other components added. For these reasons, we strongly recommend use of “pharmaceutical grade melatonin” to produce reliable and consistent effects (this can be found online).</a:t>
            </a:r>
          </a:p>
          <a:p>
            <a:endParaRPr lang="en-US"/>
          </a:p>
          <a:p>
            <a:r>
              <a:rPr lang="en-US"/>
              <a:t>In gummy form, melatonin supplements can be enticing for children, leading to a risk of overconsumption. Taking a large dose of melatonin can cause gastrointestinal issues or irritability. A large dose also can keep your child's body from naturally producing melatonin to make them sleepy. </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4"/>
              </a:rPr>
              <a:t>A recent study from the Centers for Disease Control and Prevention (CDC)</a:t>
            </a:r>
            <a:r>
              <a:rPr lang="en-US" sz="1200" b="0" i="0" kern="1200">
                <a:solidFill>
                  <a:schemeClr val="tx1"/>
                </a:solidFill>
                <a:effectLst/>
                <a:latin typeface="+mn-lt"/>
                <a:ea typeface="+mn-ea"/>
                <a:cs typeface="+mn-cs"/>
              </a:rPr>
              <a:t> raises some concerns. It found an alarming six-fold increase in the past decade in the number of children and teens reported to poison control centers for melatonin ingestion.</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Always : check the label </a:t>
            </a:r>
            <a:r>
              <a:rPr lang="en-US" sz="1200" b="0" i="0" kern="1200">
                <a:solidFill>
                  <a:schemeClr val="tx1"/>
                </a:solidFill>
                <a:effectLst/>
                <a:latin typeface="+mn-lt"/>
                <a:ea typeface="+mn-ea"/>
                <a:cs typeface="+mn-cs"/>
              </a:rPr>
              <a:t>You should also be aware that many non-sleep products may contain melatonin as a secondary ingredient. Two examples are children’s “nighttime cough syrup” and “relaxation” drinks.</a:t>
            </a:r>
            <a:endParaRPr lang="en-US" b="1"/>
          </a:p>
        </p:txBody>
      </p:sp>
      <p:sp>
        <p:nvSpPr>
          <p:cNvPr id="4" name="Slide Number Placeholder 3">
            <a:extLst>
              <a:ext uri="{FF2B5EF4-FFF2-40B4-BE49-F238E27FC236}">
                <a16:creationId xmlns:a16="http://schemas.microsoft.com/office/drawing/2014/main" id="{78712177-F102-FDF8-3524-BCF9AC8708D5}"/>
              </a:ext>
            </a:extLst>
          </p:cNvPr>
          <p:cNvSpPr>
            <a:spLocks noGrp="1"/>
          </p:cNvSpPr>
          <p:nvPr>
            <p:ph type="sldNum" sz="quarter" idx="5"/>
          </p:nvPr>
        </p:nvSpPr>
        <p:spPr/>
        <p:txBody>
          <a:bodyPr/>
          <a:lstStyle/>
          <a:p>
            <a:fld id="{C0F4C3F1-F4A1-43E3-BFB0-F3157A6B5591}" type="slidenum">
              <a:rPr lang="en-US" smtClean="0"/>
              <a:t>8</a:t>
            </a:fld>
            <a:endParaRPr lang="en-US"/>
          </a:p>
        </p:txBody>
      </p:sp>
    </p:spTree>
    <p:extLst>
      <p:ext uri="{BB962C8B-B14F-4D97-AF65-F5344CB8AC3E}">
        <p14:creationId xmlns:p14="http://schemas.microsoft.com/office/powerpoint/2010/main" val="182288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6930-BDA0-5056-AF2E-20CA16CD6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4AA62-FE91-5433-ECEB-B6C7A2611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E34DE-C1EB-DDBA-8EF6-561B8B0A6952}"/>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Each year since 2019, the AASM has commissioned an online survey by an independent market research agency. The survey of adults in the U.S. asks about a variety of sleep-related topics. (</a:t>
            </a:r>
            <a:r>
              <a:rPr lang="en-US" dirty="0">
                <a:hlinkClick r:id="rId3"/>
              </a:rPr>
              <a:t>Newsroom | Press Room | Media Relations | AASM</a:t>
            </a:r>
            <a:r>
              <a:rPr lang="en-US" dirty="0"/>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In all 3 years, I was noted that the </a:t>
            </a:r>
            <a:r>
              <a:rPr lang="en-US" b="1" i="0" baseline="0" dirty="0"/>
              <a:t>Millennial Parents </a:t>
            </a:r>
            <a:r>
              <a:rPr lang="en-US" dirty="0"/>
              <a:t>are most likely to say they have given a child under the age of 18 melatonin to help him or her sleep. </a:t>
            </a:r>
          </a:p>
        </p:txBody>
      </p:sp>
      <p:sp>
        <p:nvSpPr>
          <p:cNvPr id="4" name="Slide Number Placeholder 3">
            <a:extLst>
              <a:ext uri="{FF2B5EF4-FFF2-40B4-BE49-F238E27FC236}">
                <a16:creationId xmlns:a16="http://schemas.microsoft.com/office/drawing/2014/main" id="{F1A848A4-78E6-696B-DB52-F459F11B4277}"/>
              </a:ext>
            </a:extLst>
          </p:cNvPr>
          <p:cNvSpPr>
            <a:spLocks noGrp="1"/>
          </p:cNvSpPr>
          <p:nvPr>
            <p:ph type="sldNum" sz="quarter" idx="5"/>
          </p:nvPr>
        </p:nvSpPr>
        <p:spPr/>
        <p:txBody>
          <a:bodyPr/>
          <a:lstStyle/>
          <a:p>
            <a:fld id="{C0F4C3F1-F4A1-43E3-BFB0-F3157A6B5591}" type="slidenum">
              <a:rPr lang="en-US" smtClean="0"/>
              <a:t>9</a:t>
            </a:fld>
            <a:endParaRPr lang="en-US"/>
          </a:p>
        </p:txBody>
      </p:sp>
    </p:spTree>
    <p:extLst>
      <p:ext uri="{BB962C8B-B14F-4D97-AF65-F5344CB8AC3E}">
        <p14:creationId xmlns:p14="http://schemas.microsoft.com/office/powerpoint/2010/main" val="367703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12592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A01F-3B6E-C29F-BB6B-9854D1FD6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61248-27D5-0D44-B74D-31BA4B0DE7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DA6FC-9F23-8357-3C9F-98F77C986A00}"/>
              </a:ext>
            </a:extLst>
          </p:cNvPr>
          <p:cNvSpPr>
            <a:spLocks noGrp="1"/>
          </p:cNvSpPr>
          <p:nvPr>
            <p:ph type="dt" sz="half" idx="10"/>
          </p:nvPr>
        </p:nvSpPr>
        <p:spPr/>
        <p:txBody>
          <a:bodyPr/>
          <a:lstStyle/>
          <a:p>
            <a:fld id="{D7665FF9-CEB3-4F61-806C-E153EA99BD8B}" type="datetimeFigureOut">
              <a:rPr lang="en-US" smtClean="0"/>
              <a:t>11/19/2025</a:t>
            </a:fld>
            <a:endParaRPr lang="en-US"/>
          </a:p>
        </p:txBody>
      </p:sp>
      <p:sp>
        <p:nvSpPr>
          <p:cNvPr id="5" name="Footer Placeholder 4">
            <a:extLst>
              <a:ext uri="{FF2B5EF4-FFF2-40B4-BE49-F238E27FC236}">
                <a16:creationId xmlns:a16="http://schemas.microsoft.com/office/drawing/2014/main" id="{07D456A1-BEC5-320A-8CDE-F9EA13E81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846AA-2275-B31A-4087-DBE7DCB3E3B0}"/>
              </a:ext>
            </a:extLst>
          </p:cNvPr>
          <p:cNvSpPr>
            <a:spLocks noGrp="1"/>
          </p:cNvSpPr>
          <p:nvPr>
            <p:ph type="sldNum" sz="quarter" idx="12"/>
          </p:nvPr>
        </p:nvSpPr>
        <p:spPr/>
        <p:txBody>
          <a:bodyPr/>
          <a:lstStyle/>
          <a:p>
            <a:fld id="{982EE671-804B-4036-A763-C56392D50086}" type="slidenum">
              <a:rPr lang="en-US" smtClean="0"/>
              <a:t>‹#›</a:t>
            </a:fld>
            <a:endParaRPr lang="en-US"/>
          </a:p>
        </p:txBody>
      </p:sp>
    </p:spTree>
    <p:extLst>
      <p:ext uri="{BB962C8B-B14F-4D97-AF65-F5344CB8AC3E}">
        <p14:creationId xmlns:p14="http://schemas.microsoft.com/office/powerpoint/2010/main" val="8884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836977" y="1670336"/>
            <a:ext cx="3627074" cy="3627074"/>
          </a:xfrm>
          <a:custGeom>
            <a:avLst/>
            <a:gdLst>
              <a:gd name="connsiteX0" fmla="*/ 245190 w 3627074"/>
              <a:gd name="connsiteY0" fmla="*/ 0 h 3627074"/>
              <a:gd name="connsiteX1" fmla="*/ 3381884 w 3627074"/>
              <a:gd name="connsiteY1" fmla="*/ 0 h 3627074"/>
              <a:gd name="connsiteX2" fmla="*/ 3627074 w 3627074"/>
              <a:gd name="connsiteY2" fmla="*/ 245190 h 3627074"/>
              <a:gd name="connsiteX3" fmla="*/ 3627074 w 3627074"/>
              <a:gd name="connsiteY3" fmla="*/ 3381884 h 3627074"/>
              <a:gd name="connsiteX4" fmla="*/ 3381884 w 3627074"/>
              <a:gd name="connsiteY4" fmla="*/ 3627074 h 3627074"/>
              <a:gd name="connsiteX5" fmla="*/ 245190 w 3627074"/>
              <a:gd name="connsiteY5" fmla="*/ 3627074 h 3627074"/>
              <a:gd name="connsiteX6" fmla="*/ 0 w 3627074"/>
              <a:gd name="connsiteY6" fmla="*/ 3381884 h 3627074"/>
              <a:gd name="connsiteX7" fmla="*/ 0 w 3627074"/>
              <a:gd name="connsiteY7" fmla="*/ 245190 h 3627074"/>
              <a:gd name="connsiteX8" fmla="*/ 245190 w 3627074"/>
              <a:gd name="connsiteY8" fmla="*/ 0 h 362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074" h="3627074">
                <a:moveTo>
                  <a:pt x="245190" y="0"/>
                </a:moveTo>
                <a:lnTo>
                  <a:pt x="3381884" y="0"/>
                </a:lnTo>
                <a:cubicBezTo>
                  <a:pt x="3517299" y="0"/>
                  <a:pt x="3627074" y="109775"/>
                  <a:pt x="3627074" y="245190"/>
                </a:cubicBezTo>
                <a:lnTo>
                  <a:pt x="3627074" y="3381884"/>
                </a:lnTo>
                <a:cubicBezTo>
                  <a:pt x="3627074" y="3517299"/>
                  <a:pt x="3517299" y="3627074"/>
                  <a:pt x="3381884" y="3627074"/>
                </a:cubicBezTo>
                <a:lnTo>
                  <a:pt x="245190" y="3627074"/>
                </a:lnTo>
                <a:cubicBezTo>
                  <a:pt x="109775" y="3627074"/>
                  <a:pt x="0" y="3517299"/>
                  <a:pt x="0" y="3381884"/>
                </a:cubicBezTo>
                <a:lnTo>
                  <a:pt x="0" y="245190"/>
                </a:lnTo>
                <a:cubicBezTo>
                  <a:pt x="0" y="109775"/>
                  <a:pt x="109775" y="0"/>
                  <a:pt x="245190"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81922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89835" y="1777183"/>
            <a:ext cx="3430596" cy="5080816"/>
          </a:xfrm>
          <a:custGeom>
            <a:avLst/>
            <a:gdLst>
              <a:gd name="connsiteX0" fmla="*/ 0 w 3430596"/>
              <a:gd name="connsiteY0" fmla="*/ 0 h 5080816"/>
              <a:gd name="connsiteX1" fmla="*/ 3430596 w 3430596"/>
              <a:gd name="connsiteY1" fmla="*/ 0 h 5080816"/>
              <a:gd name="connsiteX2" fmla="*/ 3430596 w 3430596"/>
              <a:gd name="connsiteY2" fmla="*/ 5080816 h 5080816"/>
              <a:gd name="connsiteX3" fmla="*/ 0 w 3430596"/>
              <a:gd name="connsiteY3" fmla="*/ 5080816 h 5080816"/>
            </a:gdLst>
            <a:ahLst/>
            <a:cxnLst>
              <a:cxn ang="0">
                <a:pos x="connsiteX0" y="connsiteY0"/>
              </a:cxn>
              <a:cxn ang="0">
                <a:pos x="connsiteX1" y="connsiteY1"/>
              </a:cxn>
              <a:cxn ang="0">
                <a:pos x="connsiteX2" y="connsiteY2"/>
              </a:cxn>
              <a:cxn ang="0">
                <a:pos x="connsiteX3" y="connsiteY3"/>
              </a:cxn>
            </a:cxnLst>
            <a:rect l="l" t="t" r="r" b="b"/>
            <a:pathLst>
              <a:path w="3430596" h="5080816">
                <a:moveTo>
                  <a:pt x="0" y="0"/>
                </a:moveTo>
                <a:lnTo>
                  <a:pt x="3430596" y="0"/>
                </a:lnTo>
                <a:lnTo>
                  <a:pt x="3430596" y="5080816"/>
                </a:lnTo>
                <a:lnTo>
                  <a:pt x="0" y="5080816"/>
                </a:lnTo>
                <a:close/>
              </a:path>
            </a:pathLst>
          </a:custGeom>
          <a:solidFill>
            <a:schemeClr val="bg1">
              <a:lumMod val="65000"/>
            </a:schemeClr>
          </a:solidFill>
        </p:spPr>
        <p:txBody>
          <a:bodyPr wrap="square">
            <a:noAutofit/>
          </a:bodyPr>
          <a:lstStyle/>
          <a:p>
            <a:endParaRPr lang="en-US"/>
          </a:p>
        </p:txBody>
      </p:sp>
      <p:sp>
        <p:nvSpPr>
          <p:cNvPr id="16" name="Picture Placeholder 15"/>
          <p:cNvSpPr>
            <a:spLocks noGrp="1"/>
          </p:cNvSpPr>
          <p:nvPr>
            <p:ph type="pic" sz="quarter" idx="11"/>
          </p:nvPr>
        </p:nvSpPr>
        <p:spPr>
          <a:xfrm>
            <a:off x="5808728" y="752043"/>
            <a:ext cx="1526140" cy="1526140"/>
          </a:xfrm>
          <a:custGeom>
            <a:avLst/>
            <a:gdLst>
              <a:gd name="connsiteX0" fmla="*/ 254362 w 1526140"/>
              <a:gd name="connsiteY0" fmla="*/ 0 h 1526140"/>
              <a:gd name="connsiteX1" fmla="*/ 1271778 w 1526140"/>
              <a:gd name="connsiteY1" fmla="*/ 0 h 1526140"/>
              <a:gd name="connsiteX2" fmla="*/ 1526140 w 1526140"/>
              <a:gd name="connsiteY2" fmla="*/ 254362 h 1526140"/>
              <a:gd name="connsiteX3" fmla="*/ 1526140 w 1526140"/>
              <a:gd name="connsiteY3" fmla="*/ 1271778 h 1526140"/>
              <a:gd name="connsiteX4" fmla="*/ 1271778 w 1526140"/>
              <a:gd name="connsiteY4" fmla="*/ 1526140 h 1526140"/>
              <a:gd name="connsiteX5" fmla="*/ 254362 w 1526140"/>
              <a:gd name="connsiteY5" fmla="*/ 1526140 h 1526140"/>
              <a:gd name="connsiteX6" fmla="*/ 0 w 1526140"/>
              <a:gd name="connsiteY6" fmla="*/ 1271778 h 1526140"/>
              <a:gd name="connsiteX7" fmla="*/ 0 w 1526140"/>
              <a:gd name="connsiteY7" fmla="*/ 254362 h 1526140"/>
              <a:gd name="connsiteX8" fmla="*/ 254362 w 1526140"/>
              <a:gd name="connsiteY8" fmla="*/ 0 h 15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6140" h="1526140">
                <a:moveTo>
                  <a:pt x="254362" y="0"/>
                </a:moveTo>
                <a:lnTo>
                  <a:pt x="1271778" y="0"/>
                </a:lnTo>
                <a:cubicBezTo>
                  <a:pt x="1412258" y="0"/>
                  <a:pt x="1526140" y="113882"/>
                  <a:pt x="1526140" y="254362"/>
                </a:cubicBezTo>
                <a:lnTo>
                  <a:pt x="1526140" y="1271778"/>
                </a:lnTo>
                <a:cubicBezTo>
                  <a:pt x="1526140" y="1412258"/>
                  <a:pt x="1412258" y="1526140"/>
                  <a:pt x="1271778" y="1526140"/>
                </a:cubicBezTo>
                <a:lnTo>
                  <a:pt x="254362" y="1526140"/>
                </a:lnTo>
                <a:cubicBezTo>
                  <a:pt x="113882" y="1526140"/>
                  <a:pt x="0" y="1412258"/>
                  <a:pt x="0" y="1271778"/>
                </a:cubicBezTo>
                <a:lnTo>
                  <a:pt x="0" y="254362"/>
                </a:lnTo>
                <a:cubicBezTo>
                  <a:pt x="0" y="113882"/>
                  <a:pt x="113882" y="0"/>
                  <a:pt x="254362" y="0"/>
                </a:cubicBezTo>
                <a:close/>
              </a:path>
            </a:pathLst>
          </a:custGeom>
          <a:solidFill>
            <a:schemeClr val="bg1">
              <a:lumMod val="65000"/>
            </a:schemeClr>
          </a:solidFill>
        </p:spPr>
        <p:txBody>
          <a:bodyPr wrap="square">
            <a:noAutofit/>
          </a:bodyPr>
          <a:lstStyle/>
          <a:p>
            <a:endParaRPr lang="en-US"/>
          </a:p>
        </p:txBody>
      </p:sp>
      <p:sp>
        <p:nvSpPr>
          <p:cNvPr id="19" name="Picture Placeholder 18"/>
          <p:cNvSpPr>
            <a:spLocks noGrp="1"/>
          </p:cNvSpPr>
          <p:nvPr>
            <p:ph type="pic" sz="quarter" idx="12"/>
          </p:nvPr>
        </p:nvSpPr>
        <p:spPr>
          <a:xfrm>
            <a:off x="5802399" y="2662613"/>
            <a:ext cx="1526140" cy="1526140"/>
          </a:xfrm>
          <a:custGeom>
            <a:avLst/>
            <a:gdLst>
              <a:gd name="connsiteX0" fmla="*/ 254362 w 1526140"/>
              <a:gd name="connsiteY0" fmla="*/ 0 h 1526140"/>
              <a:gd name="connsiteX1" fmla="*/ 1271778 w 1526140"/>
              <a:gd name="connsiteY1" fmla="*/ 0 h 1526140"/>
              <a:gd name="connsiteX2" fmla="*/ 1526140 w 1526140"/>
              <a:gd name="connsiteY2" fmla="*/ 254362 h 1526140"/>
              <a:gd name="connsiteX3" fmla="*/ 1526140 w 1526140"/>
              <a:gd name="connsiteY3" fmla="*/ 1271778 h 1526140"/>
              <a:gd name="connsiteX4" fmla="*/ 1271778 w 1526140"/>
              <a:gd name="connsiteY4" fmla="*/ 1526140 h 1526140"/>
              <a:gd name="connsiteX5" fmla="*/ 254362 w 1526140"/>
              <a:gd name="connsiteY5" fmla="*/ 1526140 h 1526140"/>
              <a:gd name="connsiteX6" fmla="*/ 0 w 1526140"/>
              <a:gd name="connsiteY6" fmla="*/ 1271778 h 1526140"/>
              <a:gd name="connsiteX7" fmla="*/ 0 w 1526140"/>
              <a:gd name="connsiteY7" fmla="*/ 254362 h 1526140"/>
              <a:gd name="connsiteX8" fmla="*/ 254362 w 1526140"/>
              <a:gd name="connsiteY8" fmla="*/ 0 h 15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6140" h="1526140">
                <a:moveTo>
                  <a:pt x="254362" y="0"/>
                </a:moveTo>
                <a:lnTo>
                  <a:pt x="1271778" y="0"/>
                </a:lnTo>
                <a:cubicBezTo>
                  <a:pt x="1412258" y="0"/>
                  <a:pt x="1526140" y="113882"/>
                  <a:pt x="1526140" y="254362"/>
                </a:cubicBezTo>
                <a:lnTo>
                  <a:pt x="1526140" y="1271778"/>
                </a:lnTo>
                <a:cubicBezTo>
                  <a:pt x="1526140" y="1412258"/>
                  <a:pt x="1412258" y="1526140"/>
                  <a:pt x="1271778" y="1526140"/>
                </a:cubicBezTo>
                <a:lnTo>
                  <a:pt x="254362" y="1526140"/>
                </a:lnTo>
                <a:cubicBezTo>
                  <a:pt x="113882" y="1526140"/>
                  <a:pt x="0" y="1412258"/>
                  <a:pt x="0" y="1271778"/>
                </a:cubicBezTo>
                <a:lnTo>
                  <a:pt x="0" y="254362"/>
                </a:lnTo>
                <a:cubicBezTo>
                  <a:pt x="0" y="113882"/>
                  <a:pt x="113882" y="0"/>
                  <a:pt x="254362" y="0"/>
                </a:cubicBezTo>
                <a:close/>
              </a:path>
            </a:pathLst>
          </a:custGeom>
          <a:solidFill>
            <a:schemeClr val="bg1">
              <a:lumMod val="65000"/>
            </a:schemeClr>
          </a:solidFill>
        </p:spPr>
        <p:txBody>
          <a:bodyPr wrap="square">
            <a:noAutofit/>
          </a:bodyPr>
          <a:lstStyle/>
          <a:p>
            <a:endParaRPr lang="en-US"/>
          </a:p>
        </p:txBody>
      </p:sp>
      <p:sp>
        <p:nvSpPr>
          <p:cNvPr id="22" name="Picture Placeholder 21"/>
          <p:cNvSpPr>
            <a:spLocks noGrp="1"/>
          </p:cNvSpPr>
          <p:nvPr>
            <p:ph type="pic" sz="quarter" idx="13"/>
          </p:nvPr>
        </p:nvSpPr>
        <p:spPr>
          <a:xfrm>
            <a:off x="5802399" y="4573183"/>
            <a:ext cx="1526140" cy="1526140"/>
          </a:xfrm>
          <a:custGeom>
            <a:avLst/>
            <a:gdLst>
              <a:gd name="connsiteX0" fmla="*/ 254362 w 1526140"/>
              <a:gd name="connsiteY0" fmla="*/ 0 h 1526140"/>
              <a:gd name="connsiteX1" fmla="*/ 1271778 w 1526140"/>
              <a:gd name="connsiteY1" fmla="*/ 0 h 1526140"/>
              <a:gd name="connsiteX2" fmla="*/ 1526140 w 1526140"/>
              <a:gd name="connsiteY2" fmla="*/ 254362 h 1526140"/>
              <a:gd name="connsiteX3" fmla="*/ 1526140 w 1526140"/>
              <a:gd name="connsiteY3" fmla="*/ 1271778 h 1526140"/>
              <a:gd name="connsiteX4" fmla="*/ 1271778 w 1526140"/>
              <a:gd name="connsiteY4" fmla="*/ 1526140 h 1526140"/>
              <a:gd name="connsiteX5" fmla="*/ 254362 w 1526140"/>
              <a:gd name="connsiteY5" fmla="*/ 1526140 h 1526140"/>
              <a:gd name="connsiteX6" fmla="*/ 0 w 1526140"/>
              <a:gd name="connsiteY6" fmla="*/ 1271778 h 1526140"/>
              <a:gd name="connsiteX7" fmla="*/ 0 w 1526140"/>
              <a:gd name="connsiteY7" fmla="*/ 254362 h 1526140"/>
              <a:gd name="connsiteX8" fmla="*/ 254362 w 1526140"/>
              <a:gd name="connsiteY8" fmla="*/ 0 h 15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6140" h="1526140">
                <a:moveTo>
                  <a:pt x="254362" y="0"/>
                </a:moveTo>
                <a:lnTo>
                  <a:pt x="1271778" y="0"/>
                </a:lnTo>
                <a:cubicBezTo>
                  <a:pt x="1412258" y="0"/>
                  <a:pt x="1526140" y="113882"/>
                  <a:pt x="1526140" y="254362"/>
                </a:cubicBezTo>
                <a:lnTo>
                  <a:pt x="1526140" y="1271778"/>
                </a:lnTo>
                <a:cubicBezTo>
                  <a:pt x="1526140" y="1412258"/>
                  <a:pt x="1412258" y="1526140"/>
                  <a:pt x="1271778" y="1526140"/>
                </a:cubicBezTo>
                <a:lnTo>
                  <a:pt x="254362" y="1526140"/>
                </a:lnTo>
                <a:cubicBezTo>
                  <a:pt x="113882" y="1526140"/>
                  <a:pt x="0" y="1412258"/>
                  <a:pt x="0" y="1271778"/>
                </a:cubicBezTo>
                <a:lnTo>
                  <a:pt x="0" y="254362"/>
                </a:lnTo>
                <a:cubicBezTo>
                  <a:pt x="0" y="113882"/>
                  <a:pt x="113882" y="0"/>
                  <a:pt x="254362"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21734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519669" y="1349745"/>
            <a:ext cx="4159170" cy="4159170"/>
          </a:xfrm>
          <a:custGeom>
            <a:avLst/>
            <a:gdLst>
              <a:gd name="connsiteX0" fmla="*/ 2079585 w 4159170"/>
              <a:gd name="connsiteY0" fmla="*/ 0 h 4159170"/>
              <a:gd name="connsiteX1" fmla="*/ 4159170 w 4159170"/>
              <a:gd name="connsiteY1" fmla="*/ 2079585 h 4159170"/>
              <a:gd name="connsiteX2" fmla="*/ 2079585 w 4159170"/>
              <a:gd name="connsiteY2" fmla="*/ 4159170 h 4159170"/>
              <a:gd name="connsiteX3" fmla="*/ 0 w 4159170"/>
              <a:gd name="connsiteY3" fmla="*/ 2079585 h 4159170"/>
              <a:gd name="connsiteX4" fmla="*/ 2079585 w 4159170"/>
              <a:gd name="connsiteY4" fmla="*/ 0 h 4159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170" h="4159170">
                <a:moveTo>
                  <a:pt x="2079585" y="0"/>
                </a:moveTo>
                <a:cubicBezTo>
                  <a:pt x="3228108" y="0"/>
                  <a:pt x="4159170" y="931062"/>
                  <a:pt x="4159170" y="2079585"/>
                </a:cubicBezTo>
                <a:cubicBezTo>
                  <a:pt x="4159170" y="3228108"/>
                  <a:pt x="3228108" y="4159170"/>
                  <a:pt x="2079585" y="4159170"/>
                </a:cubicBezTo>
                <a:cubicBezTo>
                  <a:pt x="931062" y="4159170"/>
                  <a:pt x="0" y="3228108"/>
                  <a:pt x="0" y="2079585"/>
                </a:cubicBezTo>
                <a:cubicBezTo>
                  <a:pt x="0" y="931062"/>
                  <a:pt x="931062" y="0"/>
                  <a:pt x="2079585"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50761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21752" y="1242443"/>
            <a:ext cx="5764042" cy="2639925"/>
          </a:xfrm>
          <a:custGeom>
            <a:avLst/>
            <a:gdLst>
              <a:gd name="connsiteX0" fmla="*/ 0 w 5596832"/>
              <a:gd name="connsiteY0" fmla="*/ 0 h 4099586"/>
              <a:gd name="connsiteX1" fmla="*/ 5596832 w 5596832"/>
              <a:gd name="connsiteY1" fmla="*/ 0 h 4099586"/>
              <a:gd name="connsiteX2" fmla="*/ 5596832 w 5596832"/>
              <a:gd name="connsiteY2" fmla="*/ 4099586 h 4099586"/>
              <a:gd name="connsiteX3" fmla="*/ 0 w 5596832"/>
              <a:gd name="connsiteY3" fmla="*/ 4099586 h 4099586"/>
            </a:gdLst>
            <a:ahLst/>
            <a:cxnLst>
              <a:cxn ang="0">
                <a:pos x="connsiteX0" y="connsiteY0"/>
              </a:cxn>
              <a:cxn ang="0">
                <a:pos x="connsiteX1" y="connsiteY1"/>
              </a:cxn>
              <a:cxn ang="0">
                <a:pos x="connsiteX2" y="connsiteY2"/>
              </a:cxn>
              <a:cxn ang="0">
                <a:pos x="connsiteX3" y="connsiteY3"/>
              </a:cxn>
            </a:cxnLst>
            <a:rect l="l" t="t" r="r" b="b"/>
            <a:pathLst>
              <a:path w="5596832" h="4099586">
                <a:moveTo>
                  <a:pt x="0" y="0"/>
                </a:moveTo>
                <a:lnTo>
                  <a:pt x="5596832" y="0"/>
                </a:lnTo>
                <a:lnTo>
                  <a:pt x="5596832" y="4099586"/>
                </a:lnTo>
                <a:lnTo>
                  <a:pt x="0" y="4099586"/>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424832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50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74966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2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B77F2-5566-454D-9376-90AC3E94A7CE}"/>
              </a:ext>
            </a:extLst>
          </p:cNvPr>
          <p:cNvSpPr>
            <a:spLocks noGrp="1"/>
          </p:cNvSpPr>
          <p:nvPr>
            <p:ph type="dt" sz="half" idx="10"/>
          </p:nvPr>
        </p:nvSpPr>
        <p:spPr/>
        <p:txBody>
          <a:bodyPr/>
          <a:lstStyle/>
          <a:p>
            <a:fld id="{D573727F-22D6-4830-AC87-1B85F62A54C7}" type="datetimeFigureOut">
              <a:rPr lang="en-US" smtClean="0"/>
              <a:t>11/19/2025</a:t>
            </a:fld>
            <a:endParaRPr lang="en-US"/>
          </a:p>
        </p:txBody>
      </p:sp>
      <p:sp>
        <p:nvSpPr>
          <p:cNvPr id="3" name="Footer Placeholder 2">
            <a:extLst>
              <a:ext uri="{FF2B5EF4-FFF2-40B4-BE49-F238E27FC236}">
                <a16:creationId xmlns:a16="http://schemas.microsoft.com/office/drawing/2014/main" id="{4473E274-BD98-420B-B16A-3B4E312D18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1897D-C36E-4C03-8573-B10CEFB1C402}"/>
              </a:ext>
            </a:extLst>
          </p:cNvPr>
          <p:cNvSpPr>
            <a:spLocks noGrp="1"/>
          </p:cNvSpPr>
          <p:nvPr>
            <p:ph type="sldNum" sz="quarter" idx="12"/>
          </p:nvPr>
        </p:nvSpPr>
        <p:spPr/>
        <p:txBody>
          <a:bodyPr/>
          <a:lstStyle/>
          <a:p>
            <a:fld id="{72A3B193-EDF7-4F8C-AD06-28F58AC13369}" type="slidenum">
              <a:rPr lang="en-US" smtClean="0"/>
              <a:t>‹#›</a:t>
            </a:fld>
            <a:endParaRPr lang="en-US"/>
          </a:p>
        </p:txBody>
      </p:sp>
    </p:spTree>
    <p:extLst>
      <p:ext uri="{BB962C8B-B14F-4D97-AF65-F5344CB8AC3E}">
        <p14:creationId xmlns:p14="http://schemas.microsoft.com/office/powerpoint/2010/main" val="90163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144B0-780C-4C27-AF6B-7E4323C36E08}" type="datetimeFigureOut">
              <a:rPr lang="en-US" smtClean="0"/>
              <a:t>11/19/2025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D87C-EDA1-4B04-BF80-E9B84E55E8C0}" type="slidenum">
              <a:rPr lang="en-US" smtClean="0"/>
              <a:t>‹#›</a:t>
            </a:fld>
            <a:endParaRPr lang="en-US"/>
          </a:p>
        </p:txBody>
      </p:sp>
    </p:spTree>
    <p:extLst>
      <p:ext uri="{BB962C8B-B14F-4D97-AF65-F5344CB8AC3E}">
        <p14:creationId xmlns:p14="http://schemas.microsoft.com/office/powerpoint/2010/main" val="3319629458"/>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62" r:id="rId3"/>
    <p:sldLayoutId id="2147483673" r:id="rId4"/>
    <p:sldLayoutId id="2147483675"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jamanetwork.com/journals/jama/fullarticle/2804077?guestAccessKey=f66dce36-77ca-4bdc-a6bc-4978d8a66ed2&amp;utm_source=For_The_Media&amp;utm_medium=referral&amp;utm_campaign=ftm_links&amp;utm_content=tfl&amp;utm_term=04252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washingtonpost.com/wellness/2025/06/25/melatonin-children-sleep-fda-stud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hyperlink" Target="https://sleepeducation.org/get-involved/campaigns/insomnia-awareness-night/" TargetMode="Externa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hyperlink" Target="https://sleepeducation.org/get-involved/campaigns/" TargetMode="External"/><Relationship Id="rId4" Type="http://schemas.openxmlformats.org/officeDocument/2006/relationships/hyperlink" Target="https://sleepeducation.org/get-involved/count-on-sleep/" TargetMode="Externa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sleepisgoodmedicine.com/"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A712A-B9CC-0E10-F269-E6FCCE30DFC8}"/>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t="8959"/>
          <a:stretch/>
        </p:blipFill>
        <p:spPr>
          <a:xfrm>
            <a:off x="0" y="0"/>
            <a:ext cx="12192000" cy="7397826"/>
          </a:xfrm>
          <a:prstGeom prst="rect">
            <a:avLst/>
          </a:prstGeom>
        </p:spPr>
      </p:pic>
      <p:pic>
        <p:nvPicPr>
          <p:cNvPr id="26" name="Picture Placeholder 25" descr="A screenshot of a video game&#10;&#10;Description automatically generated with medium confidence">
            <a:extLst>
              <a:ext uri="{FF2B5EF4-FFF2-40B4-BE49-F238E27FC236}">
                <a16:creationId xmlns:a16="http://schemas.microsoft.com/office/drawing/2014/main" id="{1AF9BE3A-C79F-403B-AD6C-43EF0F56668D}"/>
              </a:ext>
            </a:extLst>
          </p:cNvPr>
          <p:cNvPicPr>
            <a:picLocks noGrp="1" noChangeAspect="1"/>
          </p:cNvPicPr>
          <p:nvPr>
            <p:ph type="pic" sz="quarter" idx="10"/>
          </p:nvPr>
        </p:nvPicPr>
        <p:blipFill>
          <a:blip r:embed="rId4" cstate="print">
            <a:alphaModFix/>
            <a:extLst>
              <a:ext uri="{28A0092B-C50C-407E-A947-70E740481C1C}">
                <a14:useLocalDpi xmlns:a14="http://schemas.microsoft.com/office/drawing/2010/main" val="0"/>
              </a:ext>
            </a:extLst>
          </a:blip>
          <a:stretch>
            <a:fillRect/>
          </a:stretch>
        </p:blipFill>
        <p:spPr>
          <a:xfrm>
            <a:off x="290149" y="6198866"/>
            <a:ext cx="2611590" cy="342989"/>
          </a:xfrm>
          <a:noFill/>
        </p:spPr>
      </p:pic>
      <p:sp>
        <p:nvSpPr>
          <p:cNvPr id="30" name="TextBox 29"/>
          <p:cNvSpPr txBox="1"/>
          <p:nvPr/>
        </p:nvSpPr>
        <p:spPr>
          <a:xfrm>
            <a:off x="5645427" y="731432"/>
            <a:ext cx="5945916" cy="3785652"/>
          </a:xfrm>
          <a:prstGeom prst="rect">
            <a:avLst/>
          </a:prstGeom>
          <a:noFill/>
        </p:spPr>
        <p:txBody>
          <a:bodyPr wrap="square" rtlCol="0">
            <a:spAutoFit/>
          </a:bodyPr>
          <a:lstStyle/>
          <a:p>
            <a:pPr algn="ctr"/>
            <a:r>
              <a:rPr lang="en-US" sz="6000" b="1" spc="600">
                <a:solidFill>
                  <a:srgbClr val="0070C0"/>
                </a:solidFill>
                <a:latin typeface="Panton" panose="00000400000000000000" pitchFamily="50" charset="0"/>
                <a:cs typeface="Poppins" panose="00000500000000000000" pitchFamily="2" charset="0"/>
              </a:rPr>
              <a:t>Melatonin: How Much Do We Really Know?</a:t>
            </a:r>
          </a:p>
        </p:txBody>
      </p:sp>
      <p:grpSp>
        <p:nvGrpSpPr>
          <p:cNvPr id="29" name="Group 28">
            <a:extLst>
              <a:ext uri="{FF2B5EF4-FFF2-40B4-BE49-F238E27FC236}">
                <a16:creationId xmlns:a16="http://schemas.microsoft.com/office/drawing/2014/main" id="{B3BF3797-0E94-4939-BBDC-BEA9FB400F88}"/>
              </a:ext>
            </a:extLst>
          </p:cNvPr>
          <p:cNvGrpSpPr/>
          <p:nvPr/>
        </p:nvGrpSpPr>
        <p:grpSpPr>
          <a:xfrm>
            <a:off x="10467959" y="6198866"/>
            <a:ext cx="1798547" cy="402886"/>
            <a:chOff x="8114102" y="6078725"/>
            <a:chExt cx="1798547" cy="402886"/>
          </a:xfrm>
        </p:grpSpPr>
        <p:sp>
          <p:nvSpPr>
            <p:cNvPr id="28" name="Rectangle 27">
              <a:extLst>
                <a:ext uri="{FF2B5EF4-FFF2-40B4-BE49-F238E27FC236}">
                  <a16:creationId xmlns:a16="http://schemas.microsoft.com/office/drawing/2014/main" id="{5759A422-0623-46DA-AC18-01CB4C565AA7}"/>
                </a:ext>
              </a:extLst>
            </p:cNvPr>
            <p:cNvSpPr/>
            <p:nvPr/>
          </p:nvSpPr>
          <p:spPr>
            <a:xfrm>
              <a:off x="8114102" y="6078725"/>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BE99B85-52A9-4F96-BDE2-BEE38526EC49}"/>
                </a:ext>
              </a:extLst>
            </p:cNvPr>
            <p:cNvSpPr/>
            <p:nvPr/>
          </p:nvSpPr>
          <p:spPr>
            <a:xfrm>
              <a:off x="8268069" y="6105746"/>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spTree>
    <p:extLst>
      <p:ext uri="{BB962C8B-B14F-4D97-AF65-F5344CB8AC3E}">
        <p14:creationId xmlns:p14="http://schemas.microsoft.com/office/powerpoint/2010/main" val="126833262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31403-DC35-42EF-A462-2492DB52860B}"/>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9AF850B6-FE0A-78C4-0344-14279F424E5F}"/>
              </a:ext>
            </a:extLst>
          </p:cNvPr>
          <p:cNvSpPr/>
          <p:nvPr/>
        </p:nvSpPr>
        <p:spPr>
          <a:xfrm>
            <a:off x="-6329"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C555525-51A9-4F1A-EA8C-C7437F8433F8}"/>
              </a:ext>
            </a:extLst>
          </p:cNvPr>
          <p:cNvSpPr/>
          <p:nvPr/>
        </p:nvSpPr>
        <p:spPr>
          <a:xfrm>
            <a:off x="525531" y="880844"/>
            <a:ext cx="4842034" cy="484203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TextBox 40">
            <a:extLst>
              <a:ext uri="{FF2B5EF4-FFF2-40B4-BE49-F238E27FC236}">
                <a16:creationId xmlns:a16="http://schemas.microsoft.com/office/drawing/2014/main" id="{6AF62F4D-F667-B6C5-F57B-6E75D5E6E327}"/>
              </a:ext>
            </a:extLst>
          </p:cNvPr>
          <p:cNvSpPr txBox="1"/>
          <p:nvPr/>
        </p:nvSpPr>
        <p:spPr>
          <a:xfrm>
            <a:off x="5295679" y="1537309"/>
            <a:ext cx="6640507" cy="4554708"/>
          </a:xfrm>
          <a:prstGeom prst="rect">
            <a:avLst/>
          </a:prstGeom>
          <a:noFill/>
        </p:spPr>
        <p:txBody>
          <a:bodyPr wrap="square" rtlCol="0">
            <a:spAutoFit/>
          </a:bodyPr>
          <a:lstStyle/>
          <a:p>
            <a:pPr marR="0" lvl="0">
              <a:lnSpc>
                <a:spcPct val="115000"/>
              </a:lnSpc>
              <a:spcAft>
                <a:spcPts val="800"/>
              </a:spcAft>
              <a:buSzPts val="1000"/>
              <a:tabLst>
                <a:tab pos="457200" algn="l"/>
              </a:tabLst>
            </a:pPr>
            <a:r>
              <a:rPr lang="en-US" sz="4000" kern="100">
                <a:effectLst/>
                <a:ea typeface="Aptos" panose="020B0004020202020204" pitchFamily="34" charset="0"/>
                <a:cs typeface="Times New Roman" panose="02020603050405020304" pitchFamily="18" charset="0"/>
              </a:rPr>
              <a:t>In the U.S., melatonin is classified as which of the following?</a:t>
            </a:r>
          </a:p>
          <a:p>
            <a:pPr marR="0" lvl="0">
              <a:lnSpc>
                <a:spcPct val="115000"/>
              </a:lnSpc>
              <a:spcAft>
                <a:spcPts val="800"/>
              </a:spcAft>
              <a:buSzPts val="1000"/>
              <a:tabLst>
                <a:tab pos="457200" algn="l"/>
              </a:tabLst>
            </a:pPr>
            <a:r>
              <a:rPr lang="en-US" sz="3200">
                <a:solidFill>
                  <a:schemeClr val="accent6">
                    <a:lumMod val="75000"/>
                  </a:schemeClr>
                </a:solidFill>
              </a:rPr>
              <a:t>A) Prescription drug</a:t>
            </a:r>
            <a:br>
              <a:rPr lang="en-US" sz="3200">
                <a:solidFill>
                  <a:schemeClr val="accent6">
                    <a:lumMod val="75000"/>
                  </a:schemeClr>
                </a:solidFill>
              </a:rPr>
            </a:br>
            <a:r>
              <a:rPr lang="en-US" sz="3200">
                <a:solidFill>
                  <a:schemeClr val="accent6">
                    <a:lumMod val="75000"/>
                  </a:schemeClr>
                </a:solidFill>
              </a:rPr>
              <a:t>B) Controlled substance</a:t>
            </a:r>
            <a:br>
              <a:rPr lang="en-US" sz="3200">
                <a:solidFill>
                  <a:schemeClr val="accent6">
                    <a:lumMod val="75000"/>
                  </a:schemeClr>
                </a:solidFill>
              </a:rPr>
            </a:br>
            <a:r>
              <a:rPr lang="en-US" sz="3200">
                <a:solidFill>
                  <a:schemeClr val="accent6">
                    <a:lumMod val="75000"/>
                  </a:schemeClr>
                </a:solidFill>
              </a:rPr>
              <a:t>C) Dietary supplement</a:t>
            </a:r>
            <a:br>
              <a:rPr lang="en-US" sz="3200">
                <a:solidFill>
                  <a:schemeClr val="accent6">
                    <a:lumMod val="75000"/>
                  </a:schemeClr>
                </a:solidFill>
              </a:rPr>
            </a:br>
            <a:r>
              <a:rPr lang="en-US" sz="3200">
                <a:solidFill>
                  <a:schemeClr val="accent6">
                    <a:lumMod val="75000"/>
                  </a:schemeClr>
                </a:solidFill>
              </a:rPr>
              <a:t>D) Hormone therapy</a:t>
            </a:r>
            <a:endParaRPr lang="en-US" sz="3200" kern="10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1CDEB49F-A1C8-0D81-E21B-32FFCEF98ABF}"/>
              </a:ext>
            </a:extLst>
          </p:cNvPr>
          <p:cNvSpPr txBox="1"/>
          <p:nvPr/>
        </p:nvSpPr>
        <p:spPr>
          <a:xfrm>
            <a:off x="5616335" y="346950"/>
            <a:ext cx="6050133" cy="769441"/>
          </a:xfrm>
          <a:prstGeom prst="rect">
            <a:avLst/>
          </a:prstGeom>
          <a:noFill/>
        </p:spPr>
        <p:txBody>
          <a:bodyPr wrap="square" rtlCol="0">
            <a:spAutoFit/>
          </a:bodyPr>
          <a:lstStyle/>
          <a:p>
            <a:r>
              <a:rPr lang="en-US" sz="4400" spc="600">
                <a:solidFill>
                  <a:schemeClr val="accent4"/>
                </a:solidFill>
                <a:latin typeface="Panton" panose="00000400000000000000" pitchFamily="50" charset="0"/>
                <a:cs typeface="Poppins" panose="00000500000000000000" pitchFamily="2" charset="0"/>
              </a:rPr>
              <a:t>Trivia question</a:t>
            </a:r>
          </a:p>
        </p:txBody>
      </p:sp>
      <p:pic>
        <p:nvPicPr>
          <p:cNvPr id="6" name="Picture Placeholder 5">
            <a:extLst>
              <a:ext uri="{FF2B5EF4-FFF2-40B4-BE49-F238E27FC236}">
                <a16:creationId xmlns:a16="http://schemas.microsoft.com/office/drawing/2014/main" id="{29991D37-C5F7-2F3E-007D-67DADF3830C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3633" r="23633"/>
          <a:stretch/>
        </p:blipFill>
        <p:spPr>
          <a:xfrm>
            <a:off x="751383" y="1106694"/>
            <a:ext cx="4390329" cy="4390329"/>
          </a:xfrm>
        </p:spPr>
      </p:pic>
      <p:cxnSp>
        <p:nvCxnSpPr>
          <p:cNvPr id="18" name="Straight Connector 17">
            <a:extLst>
              <a:ext uri="{FF2B5EF4-FFF2-40B4-BE49-F238E27FC236}">
                <a16:creationId xmlns:a16="http://schemas.microsoft.com/office/drawing/2014/main" id="{7187E86C-259E-E916-85D3-D0E9314056FE}"/>
              </a:ext>
            </a:extLst>
          </p:cNvPr>
          <p:cNvCxnSpPr>
            <a:cxnSpLocks/>
          </p:cNvCxnSpPr>
          <p:nvPr/>
        </p:nvCxnSpPr>
        <p:spPr>
          <a:xfrm>
            <a:off x="5851297" y="1537310"/>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7E4CBF1-98AE-67A9-F744-CB91AB5059E7}"/>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A2E42E-80D3-B1D7-2C33-7961D9A7AC23}"/>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Tree>
    <p:extLst>
      <p:ext uri="{BB962C8B-B14F-4D97-AF65-F5344CB8AC3E}">
        <p14:creationId xmlns:p14="http://schemas.microsoft.com/office/powerpoint/2010/main" val="16259334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49A12-2DE6-CC0A-F876-9F30D6AC8C6E}"/>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38BF6F0A-CEFF-B65A-D2C4-FB217B2BA2B4}"/>
              </a:ext>
            </a:extLst>
          </p:cNvPr>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89E6F9FA-8A79-940E-3E38-8B55871AA8F2}"/>
              </a:ext>
            </a:extLst>
          </p:cNvPr>
          <p:cNvSpPr/>
          <p:nvPr/>
        </p:nvSpPr>
        <p:spPr>
          <a:xfrm>
            <a:off x="403323" y="2083549"/>
            <a:ext cx="3493941" cy="4413027"/>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8396D95-7F40-ED4E-D991-A1E817B999B4}"/>
              </a:ext>
            </a:extLst>
          </p:cNvPr>
          <p:cNvSpPr txBox="1"/>
          <p:nvPr/>
        </p:nvSpPr>
        <p:spPr>
          <a:xfrm>
            <a:off x="125507" y="144557"/>
            <a:ext cx="4088684" cy="1892826"/>
          </a:xfrm>
          <a:prstGeom prst="rect">
            <a:avLst/>
          </a:prstGeom>
          <a:noFill/>
        </p:spPr>
        <p:txBody>
          <a:bodyPr wrap="square" rtlCol="0">
            <a:spAutoFit/>
          </a:bodyPr>
          <a:lstStyle/>
          <a:p>
            <a:r>
              <a:rPr lang="en-US" sz="3900" spc="580">
                <a:solidFill>
                  <a:schemeClr val="accent2"/>
                </a:solidFill>
                <a:latin typeface="Panton" panose="00000400000000000000" pitchFamily="50" charset="0"/>
                <a:cs typeface="Poppins" panose="00000500000000000000" pitchFamily="2" charset="0"/>
              </a:rPr>
              <a:t>Melatonin: </a:t>
            </a:r>
            <a:r>
              <a:rPr lang="en-US" sz="3900" b="1" spc="580">
                <a:solidFill>
                  <a:schemeClr val="accent6">
                    <a:lumMod val="50000"/>
                  </a:schemeClr>
                </a:solidFill>
                <a:latin typeface="Panton" panose="00000400000000000000" pitchFamily="50" charset="0"/>
                <a:cs typeface="Poppins" panose="00000500000000000000" pitchFamily="2" charset="0"/>
              </a:rPr>
              <a:t>A</a:t>
            </a:r>
          </a:p>
          <a:p>
            <a:r>
              <a:rPr lang="en-US" sz="3900" b="1" spc="580">
                <a:solidFill>
                  <a:schemeClr val="accent6">
                    <a:lumMod val="50000"/>
                  </a:schemeClr>
                </a:solidFill>
                <a:latin typeface="Panton" panose="00000400000000000000" pitchFamily="50" charset="0"/>
                <a:cs typeface="Poppins" panose="00000500000000000000" pitchFamily="2" charset="0"/>
              </a:rPr>
              <a:t>Dietary supplement </a:t>
            </a:r>
          </a:p>
        </p:txBody>
      </p:sp>
      <p:cxnSp>
        <p:nvCxnSpPr>
          <p:cNvPr id="17" name="Straight Connector 16">
            <a:extLst>
              <a:ext uri="{FF2B5EF4-FFF2-40B4-BE49-F238E27FC236}">
                <a16:creationId xmlns:a16="http://schemas.microsoft.com/office/drawing/2014/main" id="{94266DD8-1A95-51CF-7D46-6A5D2CE0BA45}"/>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594DFDE-623A-208E-FCBD-D8F3B86A9DD6}"/>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2B0AD94C-AB3B-5F74-F5F5-9EA25DBE9FCB}"/>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DB18D1-3726-D465-87C9-B9139E106DAA}"/>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sp>
        <p:nvSpPr>
          <p:cNvPr id="7" name="TextBox 6">
            <a:extLst>
              <a:ext uri="{FF2B5EF4-FFF2-40B4-BE49-F238E27FC236}">
                <a16:creationId xmlns:a16="http://schemas.microsoft.com/office/drawing/2014/main" id="{19B36F7E-D785-7392-DCF1-E3AB7417E9A3}"/>
              </a:ext>
            </a:extLst>
          </p:cNvPr>
          <p:cNvSpPr txBox="1"/>
          <p:nvPr/>
        </p:nvSpPr>
        <p:spPr>
          <a:xfrm>
            <a:off x="4525446" y="144557"/>
            <a:ext cx="7541048" cy="6832640"/>
          </a:xfrm>
          <a:prstGeom prst="rect">
            <a:avLst/>
          </a:prstGeom>
          <a:noFill/>
        </p:spPr>
        <p:txBody>
          <a:bodyPr wrap="square">
            <a:spAutoFit/>
          </a:bodyPr>
          <a:lstStyle/>
          <a:p>
            <a:r>
              <a:rPr lang="en-US" sz="3200"/>
              <a:t>A dietary supplement is “ </a:t>
            </a:r>
            <a:r>
              <a:rPr lang="en-US" sz="3200">
                <a:solidFill>
                  <a:srgbClr val="00B050"/>
                </a:solidFill>
              </a:rPr>
              <a:t>a product taken by mouth that contains a 'dietary ingredient' intended to supplement the diet</a:t>
            </a:r>
            <a:r>
              <a:rPr lang="en-US" sz="3200"/>
              <a:t>.“</a:t>
            </a:r>
          </a:p>
          <a:p>
            <a:endParaRPr lang="en-US" sz="3200"/>
          </a:p>
          <a:p>
            <a:r>
              <a:rPr lang="en-US" sz="3200" b="1">
                <a:solidFill>
                  <a:srgbClr val="00B050"/>
                </a:solidFill>
              </a:rPr>
              <a:t>Pros:</a:t>
            </a:r>
          </a:p>
          <a:p>
            <a:pPr marL="914400" lvl="1" indent="-457200">
              <a:buFont typeface="Wingdings" panose="05000000000000000000" pitchFamily="2" charset="2"/>
              <a:buChar char="q"/>
            </a:pPr>
            <a:r>
              <a:rPr lang="en-US" sz="3200" b="1"/>
              <a:t>Easy to access</a:t>
            </a:r>
            <a:endParaRPr lang="en-US" sz="3200"/>
          </a:p>
          <a:p>
            <a:pPr marL="914400" lvl="1" indent="-457200">
              <a:buFont typeface="Wingdings" panose="05000000000000000000" pitchFamily="2" charset="2"/>
              <a:buChar char="q"/>
            </a:pPr>
            <a:r>
              <a:rPr lang="en-US" sz="3200" b="1"/>
              <a:t>Widely available</a:t>
            </a:r>
          </a:p>
          <a:p>
            <a:pPr lvl="1"/>
            <a:endParaRPr lang="en-US" sz="3200"/>
          </a:p>
          <a:p>
            <a:r>
              <a:rPr lang="en-US" sz="3200" b="1">
                <a:solidFill>
                  <a:srgbClr val="FF0000"/>
                </a:solidFill>
              </a:rPr>
              <a:t>Important Caveats:</a:t>
            </a:r>
          </a:p>
          <a:p>
            <a:pPr marL="914400" lvl="1" indent="-457200">
              <a:buFont typeface="Wingdings" panose="05000000000000000000" pitchFamily="2" charset="2"/>
              <a:buChar char="q"/>
            </a:pPr>
            <a:r>
              <a:rPr lang="en-US" sz="3200" b="1"/>
              <a:t>Less Regulation Than Drugs</a:t>
            </a:r>
            <a:endParaRPr lang="en-US" sz="3200"/>
          </a:p>
          <a:p>
            <a:pPr marL="914400" lvl="1" indent="-457200">
              <a:buFont typeface="Wingdings" panose="05000000000000000000" pitchFamily="2" charset="2"/>
              <a:buChar char="q"/>
            </a:pPr>
            <a:r>
              <a:rPr lang="en-US" sz="3200" b="1"/>
              <a:t>Labeling May Be Inaccurate</a:t>
            </a:r>
            <a:endParaRPr lang="en-US" sz="3200"/>
          </a:p>
          <a:p>
            <a:pPr marL="914400" lvl="1" indent="-457200">
              <a:buFont typeface="Wingdings" panose="05000000000000000000" pitchFamily="2" charset="2"/>
              <a:buChar char="q"/>
            </a:pPr>
            <a:r>
              <a:rPr lang="en-US" sz="3200" b="1"/>
              <a:t>No Guarantee of Purity or Potency</a:t>
            </a:r>
            <a:endParaRPr lang="en-US" sz="3200"/>
          </a:p>
          <a:p>
            <a:endParaRPr lang="en-US"/>
          </a:p>
          <a:p>
            <a:endParaRPr lang="en-US"/>
          </a:p>
          <a:p>
            <a:endParaRPr lang="en-US"/>
          </a:p>
        </p:txBody>
      </p:sp>
      <p:pic>
        <p:nvPicPr>
          <p:cNvPr id="13" name="Picture Placeholder 12" descr="A hand holding a candy in a jar&#10;&#10;AI-generated content may be incorrect.">
            <a:extLst>
              <a:ext uri="{FF2B5EF4-FFF2-40B4-BE49-F238E27FC236}">
                <a16:creationId xmlns:a16="http://schemas.microsoft.com/office/drawing/2014/main" id="{F4836630-D586-58D5-12E4-3C3E9A04A3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013" r="31013"/>
          <a:stretch>
            <a:fillRect/>
          </a:stretch>
        </p:blipFill>
        <p:spPr>
          <a:xfrm>
            <a:off x="741881" y="2175669"/>
            <a:ext cx="2844958" cy="4213468"/>
          </a:xfrm>
        </p:spPr>
      </p:pic>
    </p:spTree>
    <p:extLst>
      <p:ext uri="{BB962C8B-B14F-4D97-AF65-F5344CB8AC3E}">
        <p14:creationId xmlns:p14="http://schemas.microsoft.com/office/powerpoint/2010/main" val="42474862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1A8D-C5D5-55E7-7136-530D129952D1}"/>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A68E6727-E448-072F-0B95-D58329C45668}"/>
              </a:ext>
            </a:extLst>
          </p:cNvPr>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0AE9177C-732F-3064-7F7B-A93EFD931E7B}"/>
              </a:ext>
            </a:extLst>
          </p:cNvPr>
          <p:cNvSpPr/>
          <p:nvPr/>
        </p:nvSpPr>
        <p:spPr>
          <a:xfrm>
            <a:off x="403323" y="2083549"/>
            <a:ext cx="3493941" cy="4413027"/>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78A8304-F5F5-3680-2D2E-EADBC3C1D79A}"/>
              </a:ext>
            </a:extLst>
          </p:cNvPr>
          <p:cNvSpPr txBox="1"/>
          <p:nvPr/>
        </p:nvSpPr>
        <p:spPr>
          <a:xfrm>
            <a:off x="125507" y="144557"/>
            <a:ext cx="3771757" cy="1754326"/>
          </a:xfrm>
          <a:prstGeom prst="rect">
            <a:avLst/>
          </a:prstGeom>
          <a:noFill/>
        </p:spPr>
        <p:txBody>
          <a:bodyPr wrap="square" rtlCol="0">
            <a:spAutoFit/>
          </a:bodyPr>
          <a:lstStyle/>
          <a:p>
            <a:r>
              <a:rPr lang="en-US" sz="3600" b="1" spc="580">
                <a:solidFill>
                  <a:schemeClr val="accent2"/>
                </a:solidFill>
                <a:latin typeface="Panton" panose="00000400000000000000" pitchFamily="50" charset="0"/>
                <a:cs typeface="Poppins" panose="00000500000000000000" pitchFamily="2" charset="0"/>
              </a:rPr>
              <a:t>Efficacy, Limits, and Risks</a:t>
            </a:r>
            <a:endParaRPr lang="en-US" sz="3900" b="1" spc="580">
              <a:solidFill>
                <a:schemeClr val="accent2"/>
              </a:solidFill>
              <a:latin typeface="Panton" panose="00000400000000000000" pitchFamily="50" charset="0"/>
              <a:cs typeface="Poppins" panose="00000500000000000000" pitchFamily="2" charset="0"/>
            </a:endParaRPr>
          </a:p>
        </p:txBody>
      </p:sp>
      <p:cxnSp>
        <p:nvCxnSpPr>
          <p:cNvPr id="17" name="Straight Connector 16">
            <a:extLst>
              <a:ext uri="{FF2B5EF4-FFF2-40B4-BE49-F238E27FC236}">
                <a16:creationId xmlns:a16="http://schemas.microsoft.com/office/drawing/2014/main" id="{6144E8F6-CC50-BF83-5039-5EB273F98D41}"/>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D054530-4C9E-140A-0424-B158AC7B3DFE}"/>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F6CF304F-67B1-0A13-D4CB-13008C400173}"/>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16D8BB3-6BB8-FF9A-E759-E565B86B6090}"/>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sp>
        <p:nvSpPr>
          <p:cNvPr id="8" name="TextBox 7">
            <a:extLst>
              <a:ext uri="{FF2B5EF4-FFF2-40B4-BE49-F238E27FC236}">
                <a16:creationId xmlns:a16="http://schemas.microsoft.com/office/drawing/2014/main" id="{CEF3EDE7-2B8E-0142-27F0-6D1D56035036}"/>
              </a:ext>
            </a:extLst>
          </p:cNvPr>
          <p:cNvSpPr txBox="1"/>
          <p:nvPr/>
        </p:nvSpPr>
        <p:spPr>
          <a:xfrm>
            <a:off x="4454225" y="1199424"/>
            <a:ext cx="7612268" cy="3570208"/>
          </a:xfrm>
          <a:prstGeom prst="rect">
            <a:avLst/>
          </a:prstGeom>
          <a:noFill/>
        </p:spPr>
        <p:txBody>
          <a:bodyPr wrap="square">
            <a:spAutoFit/>
          </a:bodyPr>
          <a:lstStyle/>
          <a:p>
            <a:endParaRPr lang="en-US"/>
          </a:p>
          <a:p>
            <a:pPr marL="457200" indent="-457200">
              <a:buFont typeface="Wingdings" panose="05000000000000000000" pitchFamily="2" charset="2"/>
              <a:buChar char="Ø"/>
            </a:pPr>
            <a:r>
              <a:rPr lang="en-US" sz="4400"/>
              <a:t>Less Regulation Than Drugs</a:t>
            </a:r>
          </a:p>
          <a:p>
            <a:pPr marL="457200" indent="-457200">
              <a:buFont typeface="Wingdings" panose="05000000000000000000" pitchFamily="2" charset="2"/>
              <a:buChar char="Ø"/>
            </a:pPr>
            <a:r>
              <a:rPr lang="en-US" sz="4400"/>
              <a:t>Inconsistent Dosing </a:t>
            </a:r>
          </a:p>
          <a:p>
            <a:pPr marL="457200" indent="-457200">
              <a:buFont typeface="Wingdings" panose="05000000000000000000" pitchFamily="2" charset="2"/>
              <a:buChar char="Ø"/>
            </a:pPr>
            <a:r>
              <a:rPr lang="en-US" sz="4400"/>
              <a:t>Potential for Other Ingredients </a:t>
            </a:r>
          </a:p>
          <a:p>
            <a:pPr marL="457200" indent="-457200">
              <a:buFont typeface="Wingdings" panose="05000000000000000000" pitchFamily="2" charset="2"/>
              <a:buChar char="Ø"/>
            </a:pPr>
            <a:r>
              <a:rPr lang="en-US" sz="4400"/>
              <a:t>Limited Long-Term Safety Data </a:t>
            </a:r>
          </a:p>
          <a:p>
            <a:pPr marL="457200" indent="-457200">
              <a:buFont typeface="Wingdings" panose="05000000000000000000" pitchFamily="2" charset="2"/>
              <a:buChar char="Ø"/>
            </a:pPr>
            <a:endParaRPr lang="en-US" sz="3200" b="1"/>
          </a:p>
        </p:txBody>
      </p:sp>
      <p:pic>
        <p:nvPicPr>
          <p:cNvPr id="11" name="Picture Placeholder 10" descr="A sign in front of a building&#10;&#10;AI-generated content may be incorrect.">
            <a:extLst>
              <a:ext uri="{FF2B5EF4-FFF2-40B4-BE49-F238E27FC236}">
                <a16:creationId xmlns:a16="http://schemas.microsoft.com/office/drawing/2014/main" id="{7335B4D8-10F9-D11E-26F0-5B937258370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986" r="27986"/>
          <a:stretch>
            <a:fillRect/>
          </a:stretch>
        </p:blipFill>
        <p:spPr>
          <a:xfrm>
            <a:off x="669470" y="2153898"/>
            <a:ext cx="3036970" cy="4293691"/>
          </a:xfrm>
        </p:spPr>
      </p:pic>
    </p:spTree>
    <p:extLst>
      <p:ext uri="{BB962C8B-B14F-4D97-AF65-F5344CB8AC3E}">
        <p14:creationId xmlns:p14="http://schemas.microsoft.com/office/powerpoint/2010/main" val="44476995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942A-84C3-9876-D31E-7D18AAA7662E}"/>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A2AEEDAE-FFD2-5A37-84F2-4ECF8203AEB3}"/>
              </a:ext>
            </a:extLst>
          </p:cNvPr>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2430C14D-1065-44D7-D5A7-52F273C090F0}"/>
              </a:ext>
            </a:extLst>
          </p:cNvPr>
          <p:cNvSpPr/>
          <p:nvPr/>
        </p:nvSpPr>
        <p:spPr>
          <a:xfrm>
            <a:off x="403323" y="2083549"/>
            <a:ext cx="3493941" cy="4413027"/>
          </a:xfrm>
          <a:prstGeom prst="roundRect">
            <a:avLst>
              <a:gd name="adj" fmla="val 6760"/>
            </a:avLst>
          </a:prstGeom>
          <a:solidFill>
            <a:srgbClr val="C9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0065D9C-52AC-40BF-6AF6-716CDEB6E1A2}"/>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A3E8650-E647-50D6-925D-09E644B01F00}"/>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7320B9E1-68E6-FA00-66F5-85E4FCBCA595}"/>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91190D-50E7-1C7A-2478-A97AFB933CB8}"/>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pic>
        <p:nvPicPr>
          <p:cNvPr id="19" name="Picture Placeholder 18" descr="A person lying on a bed&#10;&#10;AI-generated content may be incorrect.">
            <a:extLst>
              <a:ext uri="{FF2B5EF4-FFF2-40B4-BE49-F238E27FC236}">
                <a16:creationId xmlns:a16="http://schemas.microsoft.com/office/drawing/2014/main" id="{4E11FC67-4AA6-B33E-FB6F-D2B66DC46F3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491" r="29491"/>
          <a:stretch>
            <a:fillRect/>
          </a:stretch>
        </p:blipFill>
        <p:spPr>
          <a:xfrm>
            <a:off x="787737" y="2272076"/>
            <a:ext cx="2791035" cy="4133606"/>
          </a:xfrm>
        </p:spPr>
      </p:pic>
      <p:sp>
        <p:nvSpPr>
          <p:cNvPr id="20" name="TextBox 19">
            <a:extLst>
              <a:ext uri="{FF2B5EF4-FFF2-40B4-BE49-F238E27FC236}">
                <a16:creationId xmlns:a16="http://schemas.microsoft.com/office/drawing/2014/main" id="{3328CDBD-6E55-DCF9-1772-7B09A72758F1}"/>
              </a:ext>
            </a:extLst>
          </p:cNvPr>
          <p:cNvSpPr txBox="1"/>
          <p:nvPr/>
        </p:nvSpPr>
        <p:spPr>
          <a:xfrm>
            <a:off x="187595" y="318500"/>
            <a:ext cx="3925396" cy="1446550"/>
          </a:xfrm>
          <a:prstGeom prst="rect">
            <a:avLst/>
          </a:prstGeom>
          <a:noFill/>
        </p:spPr>
        <p:txBody>
          <a:bodyPr wrap="square" rtlCol="0">
            <a:spAutoFit/>
          </a:bodyPr>
          <a:lstStyle/>
          <a:p>
            <a:r>
              <a:rPr lang="en-US" sz="4400">
                <a:solidFill>
                  <a:schemeClr val="accent2"/>
                </a:solidFill>
                <a:latin typeface="Panton" panose="00000400000000000000"/>
              </a:rPr>
              <a:t>Potential Side Effects</a:t>
            </a:r>
          </a:p>
        </p:txBody>
      </p:sp>
      <p:sp>
        <p:nvSpPr>
          <p:cNvPr id="21" name="TextBox 20">
            <a:extLst>
              <a:ext uri="{FF2B5EF4-FFF2-40B4-BE49-F238E27FC236}">
                <a16:creationId xmlns:a16="http://schemas.microsoft.com/office/drawing/2014/main" id="{006D5F44-D10E-7231-F2A4-8EC64D4ADC30}"/>
              </a:ext>
            </a:extLst>
          </p:cNvPr>
          <p:cNvSpPr txBox="1"/>
          <p:nvPr/>
        </p:nvSpPr>
        <p:spPr>
          <a:xfrm>
            <a:off x="4360775" y="501565"/>
            <a:ext cx="7643630" cy="5509200"/>
          </a:xfrm>
          <a:prstGeom prst="rect">
            <a:avLst/>
          </a:prstGeom>
          <a:noFill/>
        </p:spPr>
        <p:txBody>
          <a:bodyPr wrap="square" rtlCol="0">
            <a:spAutoFit/>
          </a:bodyPr>
          <a:lstStyle/>
          <a:p>
            <a:pPr marL="914400" lvl="1" indent="-457200">
              <a:buFont typeface="Arial" panose="020B0604020202020204" pitchFamily="34" charset="0"/>
              <a:buChar char="•"/>
            </a:pPr>
            <a:r>
              <a:rPr lang="en-US" sz="3200" i="1"/>
              <a:t>Fatigue</a:t>
            </a:r>
          </a:p>
          <a:p>
            <a:pPr marL="914400" lvl="1" indent="-457200">
              <a:buFont typeface="Arial" panose="020B0604020202020204" pitchFamily="34" charset="0"/>
              <a:buChar char="•"/>
            </a:pPr>
            <a:r>
              <a:rPr lang="en-US" sz="3200" i="1"/>
              <a:t>Dizziness</a:t>
            </a:r>
          </a:p>
          <a:p>
            <a:pPr marL="914400" lvl="1" indent="-457200">
              <a:buFont typeface="Arial" panose="020B0604020202020204" pitchFamily="34" charset="0"/>
              <a:buChar char="•"/>
            </a:pPr>
            <a:r>
              <a:rPr lang="en-US" sz="3200" i="1"/>
              <a:t>Headache</a:t>
            </a:r>
          </a:p>
          <a:p>
            <a:pPr marL="914400" lvl="1" indent="-457200">
              <a:buFont typeface="Arial" panose="020B0604020202020204" pitchFamily="34" charset="0"/>
              <a:buChar char="•"/>
            </a:pPr>
            <a:r>
              <a:rPr lang="en-US" sz="3200" i="1"/>
              <a:t>Daytime sleepiness</a:t>
            </a:r>
          </a:p>
          <a:p>
            <a:pPr marL="914400" lvl="1" indent="-457200">
              <a:buFont typeface="Arial" panose="020B0604020202020204" pitchFamily="34" charset="0"/>
              <a:buChar char="•"/>
            </a:pPr>
            <a:r>
              <a:rPr lang="en-US" sz="3200" i="1"/>
              <a:t>Increased Poison Control Calls (Especially for Children)</a:t>
            </a:r>
          </a:p>
          <a:p>
            <a:pPr lvl="1"/>
            <a:endParaRPr lang="en-US" sz="3200" i="1"/>
          </a:p>
          <a:p>
            <a:pPr marL="914400" lvl="1" indent="-457200">
              <a:buFont typeface="Arial" panose="020B0604020202020204" pitchFamily="34" charset="0"/>
              <a:buChar char="•"/>
            </a:pPr>
            <a:r>
              <a:rPr lang="en-US" sz="3200" i="1"/>
              <a:t>Higher doses of melatonin make dreams (and nightmares) more vivid and make us more likely to remember them after waking.</a:t>
            </a:r>
          </a:p>
        </p:txBody>
      </p:sp>
    </p:spTree>
    <p:extLst>
      <p:ext uri="{BB962C8B-B14F-4D97-AF65-F5344CB8AC3E}">
        <p14:creationId xmlns:p14="http://schemas.microsoft.com/office/powerpoint/2010/main" val="342997350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4BA8-6C84-1543-0788-A5B9FAC9B563}"/>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56035785-A9E1-100E-DCA1-2E0761A4A8EC}"/>
              </a:ext>
            </a:extLst>
          </p:cNvPr>
          <p:cNvSpPr/>
          <p:nvPr/>
        </p:nvSpPr>
        <p:spPr>
          <a:xfrm>
            <a:off x="183401" y="182370"/>
            <a:ext cx="3713863" cy="64932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1BADFF85-3123-69FF-7D5A-197A1F32282D}"/>
              </a:ext>
            </a:extLst>
          </p:cNvPr>
          <p:cNvSpPr/>
          <p:nvPr/>
        </p:nvSpPr>
        <p:spPr>
          <a:xfrm>
            <a:off x="573996" y="2380593"/>
            <a:ext cx="2805931" cy="3658783"/>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9A952BA-AB45-6D0E-AC07-13525309DC06}"/>
              </a:ext>
            </a:extLst>
          </p:cNvPr>
          <p:cNvCxnSpPr>
            <a:cxnSpLocks/>
          </p:cNvCxnSpPr>
          <p:nvPr/>
        </p:nvCxnSpPr>
        <p:spPr>
          <a:xfrm flipV="1">
            <a:off x="4029174" y="3318"/>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810376C-6219-BC42-2748-B2F31A7FFE36}"/>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BF9E1D7A-BF9F-8A2C-2B02-A535DBF359EA}"/>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92A59D3-0238-CBF5-0C1F-5721844CF920}"/>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pic>
        <p:nvPicPr>
          <p:cNvPr id="15" name="Picture Placeholder 14" descr="A person holding a glass of water&#10;&#10;AI-generated content may be incorrect.">
            <a:extLst>
              <a:ext uri="{FF2B5EF4-FFF2-40B4-BE49-F238E27FC236}">
                <a16:creationId xmlns:a16="http://schemas.microsoft.com/office/drawing/2014/main" id="{BC27D7BA-686D-AA3A-4C0B-19412D0CCE8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843" r="15843"/>
          <a:stretch>
            <a:fillRect/>
          </a:stretch>
        </p:blipFill>
        <p:spPr>
          <a:xfrm>
            <a:off x="848666" y="2538946"/>
            <a:ext cx="2256589" cy="3342076"/>
          </a:xfrm>
        </p:spPr>
      </p:pic>
      <p:sp>
        <p:nvSpPr>
          <p:cNvPr id="6" name="TextBox 5">
            <a:extLst>
              <a:ext uri="{FF2B5EF4-FFF2-40B4-BE49-F238E27FC236}">
                <a16:creationId xmlns:a16="http://schemas.microsoft.com/office/drawing/2014/main" id="{2D4F31C5-C012-AE43-6447-C6F98DA790CC}"/>
              </a:ext>
            </a:extLst>
          </p:cNvPr>
          <p:cNvSpPr txBox="1"/>
          <p:nvPr/>
        </p:nvSpPr>
        <p:spPr>
          <a:xfrm>
            <a:off x="276324" y="256945"/>
            <a:ext cx="3286684" cy="1808338"/>
          </a:xfrm>
          <a:prstGeom prst="rect">
            <a:avLst/>
          </a:prstGeom>
          <a:noFill/>
        </p:spPr>
        <p:txBody>
          <a:bodyPr wrap="square" rtlCol="0">
            <a:spAutoFit/>
          </a:bodyPr>
          <a:lstStyle/>
          <a:p>
            <a:pPr algn="ctr"/>
            <a:r>
              <a:rPr lang="en-US" sz="3600" b="1">
                <a:solidFill>
                  <a:schemeClr val="accent5">
                    <a:lumMod val="75000"/>
                  </a:schemeClr>
                </a:solidFill>
                <a:latin typeface="Panton" panose="00000400000000000000"/>
              </a:rPr>
              <a:t>Melatonin levels in gummies</a:t>
            </a:r>
          </a:p>
        </p:txBody>
      </p:sp>
      <p:sp>
        <p:nvSpPr>
          <p:cNvPr id="7" name="TextBox 6">
            <a:extLst>
              <a:ext uri="{FF2B5EF4-FFF2-40B4-BE49-F238E27FC236}">
                <a16:creationId xmlns:a16="http://schemas.microsoft.com/office/drawing/2014/main" id="{FFEB1E90-EDA3-76FC-A36D-D1E6B0B56BEF}"/>
              </a:ext>
            </a:extLst>
          </p:cNvPr>
          <p:cNvSpPr txBox="1"/>
          <p:nvPr/>
        </p:nvSpPr>
        <p:spPr>
          <a:xfrm>
            <a:off x="4038778" y="5956342"/>
            <a:ext cx="7718067" cy="523220"/>
          </a:xfrm>
          <a:prstGeom prst="rect">
            <a:avLst/>
          </a:prstGeom>
          <a:noFill/>
        </p:spPr>
        <p:txBody>
          <a:bodyPr wrap="square" rtlCol="0">
            <a:spAutoFit/>
          </a:bodyPr>
          <a:lstStyle/>
          <a:p>
            <a:r>
              <a:rPr lang="en-US" sz="1400" i="1"/>
              <a:t>Cohen PA, Avula B, Wang Y, </a:t>
            </a:r>
            <a:r>
              <a:rPr lang="en-US" sz="1400" i="1" err="1"/>
              <a:t>Katragunta</a:t>
            </a:r>
            <a:r>
              <a:rPr lang="en-US" sz="1400" i="1"/>
              <a:t> K, Khan I. </a:t>
            </a:r>
            <a:r>
              <a:rPr lang="en-US" sz="1400" i="1">
                <a:hlinkClick r:id="rId4"/>
              </a:rPr>
              <a:t>Quantity of Melatonin and CBD in Melatonin Gummies Sold in the US</a:t>
            </a:r>
            <a:r>
              <a:rPr lang="en-US" sz="1400" i="1"/>
              <a:t>. JAMA. 2023;329(16):1401–1402. doi:10.1001/jama.2023.2296</a:t>
            </a:r>
          </a:p>
        </p:txBody>
      </p:sp>
      <p:sp>
        <p:nvSpPr>
          <p:cNvPr id="10" name="TextBox 9">
            <a:extLst>
              <a:ext uri="{FF2B5EF4-FFF2-40B4-BE49-F238E27FC236}">
                <a16:creationId xmlns:a16="http://schemas.microsoft.com/office/drawing/2014/main" id="{0F76F45B-B760-7506-BE66-0CF731C151CF}"/>
              </a:ext>
            </a:extLst>
          </p:cNvPr>
          <p:cNvSpPr txBox="1"/>
          <p:nvPr/>
        </p:nvSpPr>
        <p:spPr>
          <a:xfrm>
            <a:off x="4171935" y="182371"/>
            <a:ext cx="7580184" cy="6032421"/>
          </a:xfrm>
          <a:prstGeom prst="rect">
            <a:avLst/>
          </a:prstGeom>
          <a:noFill/>
        </p:spPr>
        <p:txBody>
          <a:bodyPr wrap="square" rtlCol="0">
            <a:spAutoFit/>
          </a:bodyPr>
          <a:lstStyle/>
          <a:p>
            <a:r>
              <a:rPr lang="en-US" sz="3200" b="1">
                <a:solidFill>
                  <a:schemeClr val="accent6">
                    <a:lumMod val="50000"/>
                  </a:schemeClr>
                </a:solidFill>
              </a:rPr>
              <a:t>Key findings:</a:t>
            </a:r>
          </a:p>
          <a:p>
            <a:pPr marL="285750" indent="-285750">
              <a:buFont typeface="Calibri" panose="020F0502020204030204" pitchFamily="34" charset="0"/>
              <a:buChar char="¤"/>
            </a:pPr>
            <a:r>
              <a:rPr lang="en-US" sz="2400">
                <a:latin typeface="Panton" panose="00000400000000000000"/>
              </a:rPr>
              <a:t>Quantity of melatonin ranged from </a:t>
            </a:r>
            <a:r>
              <a:rPr lang="en-US" sz="2400" b="1">
                <a:solidFill>
                  <a:srgbClr val="FF0000"/>
                </a:solidFill>
                <a:latin typeface="Panton" panose="00000400000000000000"/>
              </a:rPr>
              <a:t>1.3 mg to 13.1 mg per serving size</a:t>
            </a:r>
            <a:r>
              <a:rPr lang="en-US" sz="2400">
                <a:latin typeface="Panton" panose="00000400000000000000"/>
              </a:rPr>
              <a:t> </a:t>
            </a:r>
          </a:p>
          <a:p>
            <a:pPr marL="285750" indent="-285750">
              <a:buFont typeface="Calibri" panose="020F0502020204030204" pitchFamily="34" charset="0"/>
              <a:buChar char="¤"/>
            </a:pPr>
            <a:r>
              <a:rPr lang="en-US" sz="2400">
                <a:latin typeface="Panton" panose="00000400000000000000"/>
              </a:rPr>
              <a:t>In products that contained melatonin, the actual quantity of melatonin ranged from 74% to 347% of the labeled quantity. </a:t>
            </a:r>
          </a:p>
          <a:p>
            <a:pPr marL="285750" indent="-285750">
              <a:buFont typeface="Calibri" panose="020F0502020204030204" pitchFamily="34" charset="0"/>
              <a:buChar char="¤"/>
            </a:pPr>
            <a:r>
              <a:rPr lang="en-US" sz="2400">
                <a:latin typeface="Panton" panose="00000400000000000000"/>
              </a:rPr>
              <a:t>Twenty-two of 25 products were inaccurately labeled, and only 3 products (12%) contained a quantity of melatonin that was within ±10% of the declared quantity. </a:t>
            </a:r>
          </a:p>
          <a:p>
            <a:endParaRPr lang="en-US" sz="2400">
              <a:latin typeface="Panton" panose="00000400000000000000"/>
            </a:endParaRPr>
          </a:p>
          <a:p>
            <a:pPr marL="285750" indent="-285750">
              <a:buFont typeface="Wingdings" panose="05000000000000000000" pitchFamily="2" charset="2"/>
              <a:buChar char="Ø"/>
            </a:pPr>
            <a:r>
              <a:rPr lang="en-US" sz="2400">
                <a:solidFill>
                  <a:schemeClr val="accent6">
                    <a:lumMod val="50000"/>
                  </a:schemeClr>
                </a:solidFill>
                <a:latin typeface="Panton" panose="00000400000000000000"/>
              </a:rPr>
              <a:t>Five products declared CBD as an ingredient, and the quantity of CBD ranged from 10.6 mg to 31.3 mg per serving. </a:t>
            </a:r>
          </a:p>
          <a:p>
            <a:pPr marL="285750" indent="-285750">
              <a:buFont typeface="Wingdings" panose="05000000000000000000" pitchFamily="2" charset="2"/>
              <a:buChar char="Ø"/>
            </a:pPr>
            <a:r>
              <a:rPr lang="en-US" sz="2400">
                <a:solidFill>
                  <a:schemeClr val="accent6">
                    <a:lumMod val="50000"/>
                  </a:schemeClr>
                </a:solidFill>
                <a:latin typeface="Panton" panose="00000400000000000000"/>
              </a:rPr>
              <a:t>The actual quantity of CBD ranged from 104% to 118% of the labeled quantity. </a:t>
            </a:r>
          </a:p>
          <a:p>
            <a:endParaRPr lang="en-US"/>
          </a:p>
        </p:txBody>
      </p:sp>
    </p:spTree>
    <p:extLst>
      <p:ext uri="{BB962C8B-B14F-4D97-AF65-F5344CB8AC3E}">
        <p14:creationId xmlns:p14="http://schemas.microsoft.com/office/powerpoint/2010/main" val="25737655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373C2-BA90-234B-0933-9D82836927B1}"/>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CD311578-C4DA-CB82-73C1-1A2B02BC6711}"/>
              </a:ext>
            </a:extLst>
          </p:cNvPr>
          <p:cNvSpPr/>
          <p:nvPr/>
        </p:nvSpPr>
        <p:spPr>
          <a:xfrm>
            <a:off x="94281"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5094205-85F6-1667-A194-FEF585F33565}"/>
              </a:ext>
            </a:extLst>
          </p:cNvPr>
          <p:cNvSpPr/>
          <p:nvPr/>
        </p:nvSpPr>
        <p:spPr>
          <a:xfrm>
            <a:off x="94281" y="1100564"/>
            <a:ext cx="4096755" cy="409675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486D0817-65D8-7E94-0DCB-266059955408}"/>
              </a:ext>
            </a:extLst>
          </p:cNvPr>
          <p:cNvSpPr txBox="1"/>
          <p:nvPr/>
        </p:nvSpPr>
        <p:spPr>
          <a:xfrm>
            <a:off x="4345002" y="1588168"/>
            <a:ext cx="7552554" cy="4832092"/>
          </a:xfrm>
          <a:prstGeom prst="rect">
            <a:avLst/>
          </a:prstGeom>
          <a:noFill/>
        </p:spPr>
        <p:txBody>
          <a:bodyPr wrap="square" rtlCol="0">
            <a:spAutoFit/>
          </a:bodyPr>
          <a:lstStyle/>
          <a:p>
            <a:pPr marL="457200" indent="-457200">
              <a:buFont typeface="Wingdings" panose="05000000000000000000" pitchFamily="2" charset="2"/>
              <a:buChar char="Ø"/>
            </a:pPr>
            <a:r>
              <a:rPr lang="en-US" sz="2800">
                <a:latin typeface="+mn-lt"/>
              </a:rPr>
              <a:t>ONLY </a:t>
            </a:r>
            <a:r>
              <a:rPr lang="en-US" sz="2800" b="1">
                <a:solidFill>
                  <a:srgbClr val="00B050"/>
                </a:solidFill>
                <a:latin typeface="+mn-lt"/>
              </a:rPr>
              <a:t>0.1 mg to 0.3 mg of melatonin </a:t>
            </a:r>
            <a:r>
              <a:rPr lang="en-US" sz="2800">
                <a:latin typeface="+mn-lt"/>
              </a:rPr>
              <a:t>is required to increase plasma concentrations into the normal nighttime range.</a:t>
            </a:r>
          </a:p>
          <a:p>
            <a:endParaRPr lang="en-US" sz="2800">
              <a:latin typeface="+mn-lt"/>
            </a:endParaRPr>
          </a:p>
          <a:p>
            <a:pPr marL="457200" indent="-457200">
              <a:buFont typeface="Wingdings" panose="05000000000000000000" pitchFamily="2" charset="2"/>
              <a:buChar char="Ø"/>
            </a:pPr>
            <a:r>
              <a:rPr lang="en-US" sz="2800">
                <a:latin typeface="+mn-lt"/>
              </a:rPr>
              <a:t>Consuming melatonin gummies could expose children to between </a:t>
            </a:r>
            <a:r>
              <a:rPr lang="en-US" sz="2800" b="1">
                <a:solidFill>
                  <a:srgbClr val="FF0000"/>
                </a:solidFill>
                <a:latin typeface="+mn-lt"/>
              </a:rPr>
              <a:t>40- and 130-times higher </a:t>
            </a:r>
            <a:r>
              <a:rPr lang="en-US" sz="2800">
                <a:latin typeface="+mn-lt"/>
              </a:rPr>
              <a:t>quantities of melatonin. </a:t>
            </a:r>
          </a:p>
          <a:p>
            <a:endParaRPr lang="en-US" sz="2800">
              <a:latin typeface="+mn-lt"/>
            </a:endParaRPr>
          </a:p>
          <a:p>
            <a:pPr marL="457200" indent="-457200">
              <a:buFont typeface="Wingdings" panose="05000000000000000000" pitchFamily="2" charset="2"/>
              <a:buChar char="Ø"/>
            </a:pPr>
            <a:r>
              <a:rPr lang="en-US" sz="2800">
                <a:latin typeface="+mn-lt"/>
              </a:rPr>
              <a:t>Unintentional ingestions could lead to consumption that greatly exceeds dosages of melatonin. </a:t>
            </a:r>
            <a:endParaRPr lang="en-US" sz="3200">
              <a:latin typeface="+mn-lt"/>
            </a:endParaRPr>
          </a:p>
        </p:txBody>
      </p:sp>
      <p:sp>
        <p:nvSpPr>
          <p:cNvPr id="17" name="TextBox 16">
            <a:extLst>
              <a:ext uri="{FF2B5EF4-FFF2-40B4-BE49-F238E27FC236}">
                <a16:creationId xmlns:a16="http://schemas.microsoft.com/office/drawing/2014/main" id="{E1FBECC0-3FBD-BC25-8261-A0B4C250821F}"/>
              </a:ext>
            </a:extLst>
          </p:cNvPr>
          <p:cNvSpPr txBox="1"/>
          <p:nvPr/>
        </p:nvSpPr>
        <p:spPr>
          <a:xfrm>
            <a:off x="4375421" y="53328"/>
            <a:ext cx="7653411" cy="1323439"/>
          </a:xfrm>
          <a:prstGeom prst="rect">
            <a:avLst/>
          </a:prstGeom>
          <a:noFill/>
        </p:spPr>
        <p:txBody>
          <a:bodyPr wrap="square" rtlCol="0">
            <a:spAutoFit/>
          </a:bodyPr>
          <a:lstStyle/>
          <a:p>
            <a:r>
              <a:rPr lang="en-US" sz="4000" spc="600">
                <a:solidFill>
                  <a:schemeClr val="accent4"/>
                </a:solidFill>
                <a:latin typeface="Panton" panose="00000400000000000000" pitchFamily="50" charset="0"/>
                <a:cs typeface="Poppins" panose="00000500000000000000" pitchFamily="2" charset="0"/>
              </a:rPr>
              <a:t>Melatonin: The  unintentional overdoses</a:t>
            </a:r>
          </a:p>
        </p:txBody>
      </p:sp>
      <p:cxnSp>
        <p:nvCxnSpPr>
          <p:cNvPr id="18" name="Straight Connector 17">
            <a:extLst>
              <a:ext uri="{FF2B5EF4-FFF2-40B4-BE49-F238E27FC236}">
                <a16:creationId xmlns:a16="http://schemas.microsoft.com/office/drawing/2014/main" id="{C1B49E74-1670-4551-44E5-244CA2FB482A}"/>
              </a:ext>
            </a:extLst>
          </p:cNvPr>
          <p:cNvCxnSpPr>
            <a:cxnSpLocks/>
          </p:cNvCxnSpPr>
          <p:nvPr/>
        </p:nvCxnSpPr>
        <p:spPr>
          <a:xfrm>
            <a:off x="5062289" y="1349745"/>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2C01B42-421A-D4FF-751F-D80C149BF926}"/>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DBEDE7-FFE0-4C13-2DF6-6964C3F69664}"/>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pic>
        <p:nvPicPr>
          <p:cNvPr id="7" name="Picture Placeholder 6" descr="A hand holding a red candy&#10;&#10;AI-generated content may be incorrect.">
            <a:extLst>
              <a:ext uri="{FF2B5EF4-FFF2-40B4-BE49-F238E27FC236}">
                <a16:creationId xmlns:a16="http://schemas.microsoft.com/office/drawing/2014/main" id="{2798D7CF-CB20-B00F-66C5-3DF4656423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289" r="18289"/>
          <a:stretch>
            <a:fillRect/>
          </a:stretch>
        </p:blipFill>
        <p:spPr>
          <a:xfrm>
            <a:off x="294444" y="1300726"/>
            <a:ext cx="3696427" cy="3696427"/>
          </a:xfrm>
        </p:spPr>
      </p:pic>
    </p:spTree>
    <p:extLst>
      <p:ext uri="{BB962C8B-B14F-4D97-AF65-F5344CB8AC3E}">
        <p14:creationId xmlns:p14="http://schemas.microsoft.com/office/powerpoint/2010/main" val="222148211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37826-64DA-070A-F980-DB587DDACDF0}"/>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25AC7805-D42B-C6ED-A767-7771255E242B}"/>
              </a:ext>
            </a:extLst>
          </p:cNvPr>
          <p:cNvSpPr/>
          <p:nvPr/>
        </p:nvSpPr>
        <p:spPr>
          <a:xfrm>
            <a:off x="94281"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7569A1-47FB-277A-8899-90E3B18E062E}"/>
              </a:ext>
            </a:extLst>
          </p:cNvPr>
          <p:cNvSpPr/>
          <p:nvPr/>
        </p:nvSpPr>
        <p:spPr>
          <a:xfrm>
            <a:off x="218015" y="1394056"/>
            <a:ext cx="4096755" cy="409675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EC7678DC-C83A-AA94-F128-2F4141F5D7E3}"/>
              </a:ext>
            </a:extLst>
          </p:cNvPr>
          <p:cNvSpPr txBox="1"/>
          <p:nvPr/>
        </p:nvSpPr>
        <p:spPr>
          <a:xfrm>
            <a:off x="4375421" y="1500890"/>
            <a:ext cx="7598564" cy="4462760"/>
          </a:xfrm>
          <a:prstGeom prst="rect">
            <a:avLst/>
          </a:prstGeom>
          <a:noFill/>
        </p:spPr>
        <p:txBody>
          <a:bodyPr wrap="square" rtlCol="0">
            <a:spAutoFit/>
          </a:bodyPr>
          <a:lstStyle/>
          <a:p>
            <a:r>
              <a:rPr lang="en-US" sz="2000">
                <a:latin typeface="+mn-lt"/>
              </a:rPr>
              <a:t>Prior to the COVID-19 pandemic, melatonin was used by an estimated </a:t>
            </a:r>
            <a:r>
              <a:rPr lang="en-US" sz="2000" b="1">
                <a:latin typeface="+mn-lt"/>
              </a:rPr>
              <a:t>1.3% of children </a:t>
            </a:r>
            <a:r>
              <a:rPr lang="en-US" sz="2000">
                <a:latin typeface="+mn-lt"/>
              </a:rPr>
              <a:t>in the US, most commonly for sleep, stress, and relaxation</a:t>
            </a:r>
          </a:p>
          <a:p>
            <a:endParaRPr lang="en-US" sz="2000">
              <a:latin typeface="+mn-lt"/>
            </a:endParaRPr>
          </a:p>
          <a:p>
            <a:r>
              <a:rPr lang="en-US" sz="2000" b="1">
                <a:solidFill>
                  <a:srgbClr val="0070C0"/>
                </a:solidFill>
              </a:rPr>
              <a:t>2016 to 2020</a:t>
            </a:r>
            <a:r>
              <a:rPr lang="en-US" sz="2000"/>
              <a:t>:  </a:t>
            </a:r>
            <a:r>
              <a:rPr lang="en-US" sz="2000" b="1"/>
              <a:t>Sales of melatonin in the United States increased by approximately </a:t>
            </a:r>
            <a:r>
              <a:rPr lang="en-US" sz="2000" b="1">
                <a:solidFill>
                  <a:srgbClr val="FF0000"/>
                </a:solidFill>
              </a:rPr>
              <a:t>150%</a:t>
            </a:r>
          </a:p>
          <a:p>
            <a:endParaRPr lang="en-US" sz="2000" b="1"/>
          </a:p>
          <a:p>
            <a:r>
              <a:rPr lang="en-US" sz="2000" b="1">
                <a:solidFill>
                  <a:srgbClr val="0070C0"/>
                </a:solidFill>
              </a:rPr>
              <a:t>2012 to 2021</a:t>
            </a:r>
            <a:r>
              <a:rPr lang="en-US" sz="2000"/>
              <a:t>: </a:t>
            </a:r>
            <a:r>
              <a:rPr lang="en-US" sz="2000" b="1"/>
              <a:t>Calls to poison control centers for melatonin overdoses in kids rose by </a:t>
            </a:r>
            <a:r>
              <a:rPr lang="en-US" sz="2000" b="1">
                <a:solidFill>
                  <a:srgbClr val="FF0000"/>
                </a:solidFill>
              </a:rPr>
              <a:t>530%</a:t>
            </a:r>
            <a:r>
              <a:rPr lang="en-US" sz="2000">
                <a:solidFill>
                  <a:srgbClr val="FF0000"/>
                </a:solidFill>
              </a:rPr>
              <a:t> </a:t>
            </a:r>
          </a:p>
          <a:p>
            <a:endParaRPr lang="en-US" sz="2000"/>
          </a:p>
          <a:p>
            <a:pPr marL="742950" lvl="1" indent="-285750">
              <a:buFont typeface="Arial" panose="020B0604020202020204" pitchFamily="34" charset="0"/>
              <a:buChar char="•"/>
            </a:pPr>
            <a:r>
              <a:rPr lang="en-US" sz="2000" i="1"/>
              <a:t>28,000 visits to ERs and emergency clinics </a:t>
            </a:r>
          </a:p>
          <a:p>
            <a:pPr marL="742950" lvl="1" indent="-285750">
              <a:buFont typeface="Arial" panose="020B0604020202020204" pitchFamily="34" charset="0"/>
              <a:buChar char="•"/>
            </a:pPr>
            <a:r>
              <a:rPr lang="en-US" sz="2000" i="1"/>
              <a:t>Over 4000 hospitalizations </a:t>
            </a:r>
          </a:p>
          <a:p>
            <a:pPr marL="742950" lvl="1" indent="-285750">
              <a:buFont typeface="Arial" panose="020B0604020202020204" pitchFamily="34" charset="0"/>
              <a:buChar char="•"/>
            </a:pPr>
            <a:r>
              <a:rPr lang="en-US" sz="2000" i="1"/>
              <a:t>287 admissions to an intensive care unit</a:t>
            </a:r>
            <a:endParaRPr lang="en-US" sz="2400" i="1"/>
          </a:p>
          <a:p>
            <a:endParaRPr lang="en-US" sz="2400">
              <a:latin typeface="+mn-lt"/>
            </a:endParaRPr>
          </a:p>
        </p:txBody>
      </p:sp>
      <p:sp>
        <p:nvSpPr>
          <p:cNvPr id="17" name="TextBox 16">
            <a:extLst>
              <a:ext uri="{FF2B5EF4-FFF2-40B4-BE49-F238E27FC236}">
                <a16:creationId xmlns:a16="http://schemas.microsoft.com/office/drawing/2014/main" id="{499163AA-E1A2-51AD-2152-F81B4F79EB5C}"/>
              </a:ext>
            </a:extLst>
          </p:cNvPr>
          <p:cNvSpPr txBox="1"/>
          <p:nvPr/>
        </p:nvSpPr>
        <p:spPr>
          <a:xfrm>
            <a:off x="4375421" y="53328"/>
            <a:ext cx="7653411" cy="1323439"/>
          </a:xfrm>
          <a:prstGeom prst="rect">
            <a:avLst/>
          </a:prstGeom>
          <a:noFill/>
        </p:spPr>
        <p:txBody>
          <a:bodyPr wrap="square" rtlCol="0">
            <a:spAutoFit/>
          </a:bodyPr>
          <a:lstStyle/>
          <a:p>
            <a:r>
              <a:rPr lang="en-US" sz="4000" spc="600">
                <a:solidFill>
                  <a:schemeClr val="accent4"/>
                </a:solidFill>
                <a:latin typeface="Panton" panose="00000400000000000000" pitchFamily="50" charset="0"/>
                <a:cs typeface="Poppins" panose="00000500000000000000" pitchFamily="2" charset="0"/>
              </a:rPr>
              <a:t>Melatonin: The  unintentional overdoses</a:t>
            </a:r>
          </a:p>
        </p:txBody>
      </p:sp>
      <p:cxnSp>
        <p:nvCxnSpPr>
          <p:cNvPr id="18" name="Straight Connector 17">
            <a:extLst>
              <a:ext uri="{FF2B5EF4-FFF2-40B4-BE49-F238E27FC236}">
                <a16:creationId xmlns:a16="http://schemas.microsoft.com/office/drawing/2014/main" id="{0EA1BE3E-AEC3-40CF-64C4-7B49A372A01E}"/>
              </a:ext>
            </a:extLst>
          </p:cNvPr>
          <p:cNvCxnSpPr>
            <a:cxnSpLocks/>
          </p:cNvCxnSpPr>
          <p:nvPr/>
        </p:nvCxnSpPr>
        <p:spPr>
          <a:xfrm>
            <a:off x="5062289" y="1349745"/>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CB47B3E-14C6-75C9-CC81-41147340DD05}"/>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288290-D3DC-73D9-EDDE-DA48C0472055}"/>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pic>
        <p:nvPicPr>
          <p:cNvPr id="5" name="Picture Placeholder 4" descr="Close-up of a virus&#10;&#10;AI-generated content may be incorrect.">
            <a:extLst>
              <a:ext uri="{FF2B5EF4-FFF2-40B4-BE49-F238E27FC236}">
                <a16:creationId xmlns:a16="http://schemas.microsoft.com/office/drawing/2014/main" id="{F69FB63C-546A-2717-035A-30A9EF216A0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411" r="25411"/>
          <a:stretch>
            <a:fillRect/>
          </a:stretch>
        </p:blipFill>
        <p:spPr>
          <a:xfrm>
            <a:off x="304800" y="1500889"/>
            <a:ext cx="3889864" cy="3889864"/>
          </a:xfrm>
        </p:spPr>
      </p:pic>
      <p:sp>
        <p:nvSpPr>
          <p:cNvPr id="2" name="TextBox 1">
            <a:extLst>
              <a:ext uri="{FF2B5EF4-FFF2-40B4-BE49-F238E27FC236}">
                <a16:creationId xmlns:a16="http://schemas.microsoft.com/office/drawing/2014/main" id="{4853BA2F-CA79-A3C0-AAA4-1F9158F0EA1D}"/>
              </a:ext>
            </a:extLst>
          </p:cNvPr>
          <p:cNvSpPr txBox="1"/>
          <p:nvPr/>
        </p:nvSpPr>
        <p:spPr>
          <a:xfrm>
            <a:off x="3825092" y="6284301"/>
            <a:ext cx="6578818" cy="523220"/>
          </a:xfrm>
          <a:prstGeom prst="rect">
            <a:avLst/>
          </a:prstGeom>
          <a:noFill/>
        </p:spPr>
        <p:txBody>
          <a:bodyPr wrap="square" rtlCol="0">
            <a:spAutoFit/>
          </a:bodyPr>
          <a:lstStyle/>
          <a:p>
            <a:r>
              <a:rPr lang="en-US" sz="1400" i="1">
                <a:solidFill>
                  <a:schemeClr val="accent6">
                    <a:lumMod val="50000"/>
                  </a:schemeClr>
                </a:solidFill>
              </a:rPr>
              <a:t>Lelak K, Vohra V, Neuman MI, Toce MS, Sethuraman U. Pediatric Melatonin Ingestions — </a:t>
            </a:r>
          </a:p>
          <a:p>
            <a:r>
              <a:rPr lang="en-US" sz="1400" i="1">
                <a:solidFill>
                  <a:schemeClr val="accent6">
                    <a:lumMod val="50000"/>
                  </a:schemeClr>
                </a:solidFill>
              </a:rPr>
              <a:t>United States, 2012–2021. MMWR </a:t>
            </a:r>
            <a:r>
              <a:rPr lang="en-US" sz="1400" i="1" err="1">
                <a:solidFill>
                  <a:schemeClr val="accent6">
                    <a:lumMod val="50000"/>
                  </a:schemeClr>
                </a:solidFill>
              </a:rPr>
              <a:t>Morb</a:t>
            </a:r>
            <a:r>
              <a:rPr lang="en-US" sz="1400" i="1">
                <a:solidFill>
                  <a:schemeClr val="accent6">
                    <a:lumMod val="50000"/>
                  </a:schemeClr>
                </a:solidFill>
              </a:rPr>
              <a:t> Mortal </a:t>
            </a:r>
            <a:r>
              <a:rPr lang="en-US" sz="1400" i="1" err="1">
                <a:solidFill>
                  <a:schemeClr val="accent6">
                    <a:lumMod val="50000"/>
                  </a:schemeClr>
                </a:solidFill>
              </a:rPr>
              <a:t>Wkly</a:t>
            </a:r>
            <a:r>
              <a:rPr lang="en-US" sz="1400" i="1">
                <a:solidFill>
                  <a:schemeClr val="accent6">
                    <a:lumMod val="50000"/>
                  </a:schemeClr>
                </a:solidFill>
              </a:rPr>
              <a:t> Rep 2022;71:725–729</a:t>
            </a:r>
            <a:r>
              <a:rPr lang="en-US" sz="1400" i="1"/>
              <a:t>. </a:t>
            </a:r>
          </a:p>
        </p:txBody>
      </p:sp>
    </p:spTree>
    <p:extLst>
      <p:ext uri="{BB962C8B-B14F-4D97-AF65-F5344CB8AC3E}">
        <p14:creationId xmlns:p14="http://schemas.microsoft.com/office/powerpoint/2010/main" val="287799383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EE2B-E3A4-D365-9271-2282000AA7D3}"/>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EC4FEADB-9F42-3524-EB57-BBF93075A752}"/>
              </a:ext>
            </a:extLst>
          </p:cNvPr>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E4D228C5-2E78-B49F-22CC-783A14A0C65B}"/>
              </a:ext>
            </a:extLst>
          </p:cNvPr>
          <p:cNvSpPr/>
          <p:nvPr/>
        </p:nvSpPr>
        <p:spPr>
          <a:xfrm>
            <a:off x="403323" y="2083549"/>
            <a:ext cx="3493941" cy="4413027"/>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556A4C5-1093-2CDB-F419-25F3B44E940F}"/>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5A5D368-DE00-8CC5-147E-102AA5E71BE3}"/>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63F1A7AB-A322-98B1-5DB3-1351D7F9BEC3}"/>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85ECC74-572A-7FE3-537E-BA06F3AE4034}"/>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sp>
        <p:nvSpPr>
          <p:cNvPr id="8" name="TextBox 7">
            <a:extLst>
              <a:ext uri="{FF2B5EF4-FFF2-40B4-BE49-F238E27FC236}">
                <a16:creationId xmlns:a16="http://schemas.microsoft.com/office/drawing/2014/main" id="{EE6947B9-EB9A-45AA-9E51-1B65142C9B05}"/>
              </a:ext>
            </a:extLst>
          </p:cNvPr>
          <p:cNvSpPr txBox="1"/>
          <p:nvPr/>
        </p:nvSpPr>
        <p:spPr>
          <a:xfrm>
            <a:off x="4559636" y="384848"/>
            <a:ext cx="7332692" cy="5139869"/>
          </a:xfrm>
          <a:prstGeom prst="rect">
            <a:avLst/>
          </a:prstGeom>
          <a:noFill/>
        </p:spPr>
        <p:txBody>
          <a:bodyPr wrap="square">
            <a:spAutoFit/>
          </a:bodyPr>
          <a:lstStyle/>
          <a:p>
            <a:r>
              <a:rPr lang="en-US" sz="3600" b="1">
                <a:solidFill>
                  <a:schemeClr val="accent6">
                    <a:lumMod val="50000"/>
                  </a:schemeClr>
                </a:solidFill>
              </a:rPr>
              <a:t>FDA Study: Key Findings</a:t>
            </a:r>
          </a:p>
          <a:p>
            <a:endParaRPr lang="en-US" sz="2800" b="1"/>
          </a:p>
          <a:p>
            <a:r>
              <a:rPr lang="en-US" sz="2200"/>
              <a:t>Of the </a:t>
            </a:r>
            <a:r>
              <a:rPr lang="en-US" sz="2200" b="1" u="sng"/>
              <a:t>110 products </a:t>
            </a:r>
            <a:r>
              <a:rPr lang="en-US" sz="2200"/>
              <a:t>tested:</a:t>
            </a:r>
          </a:p>
          <a:p>
            <a:pPr marL="342900" indent="-342900">
              <a:buFont typeface="Arial" panose="020B0604020202020204" pitchFamily="34" charset="0"/>
              <a:buChar char="•"/>
            </a:pPr>
            <a:r>
              <a:rPr lang="en-US" sz="2200" i="1"/>
              <a:t>Only 65 met the label’s claim for melatonin (between 76 and 126 % of the claimed amount)</a:t>
            </a:r>
          </a:p>
          <a:p>
            <a:pPr marL="342900" indent="-342900">
              <a:buFont typeface="Arial" panose="020B0604020202020204" pitchFamily="34" charset="0"/>
              <a:buChar char="•"/>
            </a:pPr>
            <a:r>
              <a:rPr lang="en-US" sz="2200" i="1">
                <a:solidFill>
                  <a:srgbClr val="C00000"/>
                </a:solidFill>
              </a:rPr>
              <a:t>20 had between </a:t>
            </a:r>
            <a:r>
              <a:rPr lang="en-US" sz="2200" b="1" i="1">
                <a:solidFill>
                  <a:srgbClr val="C00000"/>
                </a:solidFill>
              </a:rPr>
              <a:t>0 and 76%, </a:t>
            </a:r>
            <a:r>
              <a:rPr lang="en-US" sz="2200" i="1">
                <a:solidFill>
                  <a:srgbClr val="C00000"/>
                </a:solidFill>
              </a:rPr>
              <a:t>and </a:t>
            </a:r>
          </a:p>
          <a:p>
            <a:pPr marL="342900" indent="-342900">
              <a:buFont typeface="Arial" panose="020B0604020202020204" pitchFamily="34" charset="0"/>
              <a:buChar char="•"/>
            </a:pPr>
            <a:r>
              <a:rPr lang="en-US" sz="2200" i="1">
                <a:solidFill>
                  <a:srgbClr val="C00000"/>
                </a:solidFill>
              </a:rPr>
              <a:t>35 had between </a:t>
            </a:r>
            <a:r>
              <a:rPr lang="en-US" sz="2200" b="1" i="1">
                <a:solidFill>
                  <a:srgbClr val="C00000"/>
                </a:solidFill>
              </a:rPr>
              <a:t>126 and 667% </a:t>
            </a:r>
          </a:p>
          <a:p>
            <a:pPr marL="342900" indent="-342900">
              <a:buFont typeface="Arial" panose="020B0604020202020204" pitchFamily="34" charset="0"/>
              <a:buChar char="•"/>
            </a:pPr>
            <a:endParaRPr lang="en-US" sz="2200" b="1" i="1">
              <a:solidFill>
                <a:srgbClr val="C00000"/>
              </a:solidFill>
            </a:endParaRPr>
          </a:p>
          <a:p>
            <a:r>
              <a:rPr lang="en-US" sz="2200"/>
              <a:t>Products from </a:t>
            </a:r>
            <a:r>
              <a:rPr lang="en-US" sz="2200" err="1"/>
              <a:t>Zarbee’s</a:t>
            </a:r>
            <a:r>
              <a:rPr lang="en-US" sz="2200"/>
              <a:t>, Robitussin and Creekside Natural Therapeutics </a:t>
            </a:r>
            <a:r>
              <a:rPr lang="en-US" sz="2200" b="1"/>
              <a:t>varied the most </a:t>
            </a:r>
            <a:r>
              <a:rPr lang="en-US" sz="2200"/>
              <a:t>from the melatonin declared.</a:t>
            </a:r>
          </a:p>
          <a:p>
            <a:endParaRPr lang="en-US" sz="2200"/>
          </a:p>
          <a:p>
            <a:r>
              <a:rPr lang="en-US" sz="2200" err="1"/>
              <a:t>WellYeah</a:t>
            </a:r>
            <a:r>
              <a:rPr lang="en-US" sz="2200"/>
              <a:t>, </a:t>
            </a:r>
            <a:r>
              <a:rPr lang="en-US" sz="2200" err="1"/>
              <a:t>Calmable</a:t>
            </a:r>
            <a:r>
              <a:rPr lang="en-US" sz="2200"/>
              <a:t> and </a:t>
            </a:r>
            <a:r>
              <a:rPr lang="en-US" sz="2200" err="1"/>
              <a:t>Nextdia</a:t>
            </a:r>
            <a:r>
              <a:rPr lang="en-US" sz="2200"/>
              <a:t>, sold products that </a:t>
            </a:r>
            <a:r>
              <a:rPr lang="en-US" sz="2200" b="1"/>
              <a:t>contained zero or close to zero detectable melatonin </a:t>
            </a:r>
            <a:r>
              <a:rPr lang="en-US" sz="2200"/>
              <a:t>per serving.</a:t>
            </a:r>
          </a:p>
          <a:p>
            <a:endParaRPr lang="en-US" sz="2200"/>
          </a:p>
        </p:txBody>
      </p:sp>
      <p:pic>
        <p:nvPicPr>
          <p:cNvPr id="15" name="Picture Placeholder 14" descr="A person holding a glass of water&#10;&#10;AI-generated content may be incorrect.">
            <a:extLst>
              <a:ext uri="{FF2B5EF4-FFF2-40B4-BE49-F238E27FC236}">
                <a16:creationId xmlns:a16="http://schemas.microsoft.com/office/drawing/2014/main" id="{A8C8877C-0A78-D764-5E10-16CAF2FC770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843" r="15843"/>
          <a:stretch>
            <a:fillRect/>
          </a:stretch>
        </p:blipFill>
        <p:spPr>
          <a:xfrm>
            <a:off x="747327" y="2233469"/>
            <a:ext cx="2805931" cy="4155668"/>
          </a:xfrm>
        </p:spPr>
      </p:pic>
      <p:sp>
        <p:nvSpPr>
          <p:cNvPr id="6" name="TextBox 5">
            <a:extLst>
              <a:ext uri="{FF2B5EF4-FFF2-40B4-BE49-F238E27FC236}">
                <a16:creationId xmlns:a16="http://schemas.microsoft.com/office/drawing/2014/main" id="{191A3F7D-7D08-FBE1-7B51-FFD5CF2D077B}"/>
              </a:ext>
            </a:extLst>
          </p:cNvPr>
          <p:cNvSpPr txBox="1"/>
          <p:nvPr/>
        </p:nvSpPr>
        <p:spPr>
          <a:xfrm>
            <a:off x="276323" y="256945"/>
            <a:ext cx="4052396" cy="1754326"/>
          </a:xfrm>
          <a:prstGeom prst="rect">
            <a:avLst/>
          </a:prstGeom>
          <a:noFill/>
        </p:spPr>
        <p:txBody>
          <a:bodyPr wrap="square" rtlCol="0">
            <a:spAutoFit/>
          </a:bodyPr>
          <a:lstStyle/>
          <a:p>
            <a:pPr algn="ctr"/>
            <a:r>
              <a:rPr lang="en-US" sz="3600" b="1">
                <a:solidFill>
                  <a:schemeClr val="accent5">
                    <a:lumMod val="75000"/>
                  </a:schemeClr>
                </a:solidFill>
                <a:latin typeface="Panton" panose="00000400000000000000"/>
              </a:rPr>
              <a:t>Melatonin levels differ from advertised amounts</a:t>
            </a:r>
          </a:p>
        </p:txBody>
      </p:sp>
      <p:sp>
        <p:nvSpPr>
          <p:cNvPr id="7" name="TextBox 6">
            <a:extLst>
              <a:ext uri="{FF2B5EF4-FFF2-40B4-BE49-F238E27FC236}">
                <a16:creationId xmlns:a16="http://schemas.microsoft.com/office/drawing/2014/main" id="{64854DF6-19FF-54E1-66B9-CFF4C5779794}"/>
              </a:ext>
            </a:extLst>
          </p:cNvPr>
          <p:cNvSpPr txBox="1"/>
          <p:nvPr/>
        </p:nvSpPr>
        <p:spPr>
          <a:xfrm>
            <a:off x="4300586" y="5763244"/>
            <a:ext cx="7718067" cy="954107"/>
          </a:xfrm>
          <a:prstGeom prst="rect">
            <a:avLst/>
          </a:prstGeom>
          <a:noFill/>
        </p:spPr>
        <p:txBody>
          <a:bodyPr wrap="square" rtlCol="0">
            <a:spAutoFit/>
          </a:bodyPr>
          <a:lstStyle/>
          <a:p>
            <a:r>
              <a:rPr lang="en-US" sz="1400" i="1"/>
              <a:t>Amenabar, T., &amp; Gilbert, C. (2025, June 25). Melatonin doses can vary from what’s on the label. Here’s how much. The Washington Post. </a:t>
            </a:r>
            <a:r>
              <a:rPr lang="en-US" sz="1400" i="1">
                <a:hlinkClick r:id="rId4"/>
              </a:rPr>
              <a:t>https://www.washingtonpost.com/wellness/2025/06/25/melatonin-children-sleep-fda-study/</a:t>
            </a:r>
            <a:endParaRPr lang="en-US" sz="1400" i="1"/>
          </a:p>
          <a:p>
            <a:endParaRPr lang="en-US" sz="1400" i="1"/>
          </a:p>
        </p:txBody>
      </p:sp>
    </p:spTree>
    <p:extLst>
      <p:ext uri="{BB962C8B-B14F-4D97-AF65-F5344CB8AC3E}">
        <p14:creationId xmlns:p14="http://schemas.microsoft.com/office/powerpoint/2010/main" val="412252743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6A5B9-0F1F-11EF-0A60-46632DC60D96}"/>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1E2035FD-D766-F0F6-614D-67B45692FE40}"/>
              </a:ext>
            </a:extLst>
          </p:cNvPr>
          <p:cNvSpPr/>
          <p:nvPr/>
        </p:nvSpPr>
        <p:spPr>
          <a:xfrm>
            <a:off x="-6329"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757C689-7DBA-2AEE-5B3B-590EBB19F86C}"/>
              </a:ext>
            </a:extLst>
          </p:cNvPr>
          <p:cNvSpPr/>
          <p:nvPr/>
        </p:nvSpPr>
        <p:spPr>
          <a:xfrm>
            <a:off x="525531" y="880844"/>
            <a:ext cx="4842034" cy="484203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TextBox 26">
            <a:extLst>
              <a:ext uri="{FF2B5EF4-FFF2-40B4-BE49-F238E27FC236}">
                <a16:creationId xmlns:a16="http://schemas.microsoft.com/office/drawing/2014/main" id="{C80DE61B-B9A8-2F3A-A5A3-855B68AEDF59}"/>
              </a:ext>
            </a:extLst>
          </p:cNvPr>
          <p:cNvSpPr txBox="1"/>
          <p:nvPr/>
        </p:nvSpPr>
        <p:spPr>
          <a:xfrm>
            <a:off x="5851297" y="1564332"/>
            <a:ext cx="6050133" cy="2800767"/>
          </a:xfrm>
          <a:prstGeom prst="rect">
            <a:avLst/>
          </a:prstGeom>
          <a:noFill/>
        </p:spPr>
        <p:txBody>
          <a:bodyPr wrap="square" rtlCol="0">
            <a:spAutoFit/>
          </a:bodyPr>
          <a:lstStyle/>
          <a:p>
            <a:pPr algn="ctr"/>
            <a:r>
              <a:rPr lang="en-US" sz="4400" b="1" spc="600">
                <a:solidFill>
                  <a:schemeClr val="accent4"/>
                </a:solidFill>
                <a:latin typeface="Panton" panose="00000400000000000000" pitchFamily="50" charset="0"/>
                <a:cs typeface="Poppins" panose="00000500000000000000" pitchFamily="2" charset="0"/>
              </a:rPr>
              <a:t>Skip The Melatonin </a:t>
            </a:r>
            <a:r>
              <a:rPr lang="en-US" sz="4400" spc="600">
                <a:solidFill>
                  <a:schemeClr val="accent4"/>
                </a:solidFill>
                <a:latin typeface="Panton" panose="00000400000000000000" pitchFamily="50" charset="0"/>
                <a:cs typeface="Poppins" panose="00000500000000000000" pitchFamily="2" charset="0"/>
              </a:rPr>
              <a:t>Here are some sleep hygiene options</a:t>
            </a:r>
          </a:p>
        </p:txBody>
      </p:sp>
      <p:pic>
        <p:nvPicPr>
          <p:cNvPr id="6" name="Picture Placeholder 5">
            <a:extLst>
              <a:ext uri="{FF2B5EF4-FFF2-40B4-BE49-F238E27FC236}">
                <a16:creationId xmlns:a16="http://schemas.microsoft.com/office/drawing/2014/main" id="{F4A716AD-CC56-B988-891C-CBDC6D539E8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3633" r="23633"/>
          <a:stretch/>
        </p:blipFill>
        <p:spPr>
          <a:xfrm>
            <a:off x="751383" y="1106694"/>
            <a:ext cx="4390329" cy="4390329"/>
          </a:xfrm>
        </p:spPr>
      </p:pic>
      <p:cxnSp>
        <p:nvCxnSpPr>
          <p:cNvPr id="18" name="Straight Connector 17">
            <a:extLst>
              <a:ext uri="{FF2B5EF4-FFF2-40B4-BE49-F238E27FC236}">
                <a16:creationId xmlns:a16="http://schemas.microsoft.com/office/drawing/2014/main" id="{CF6BE845-E8C3-B335-8042-4A491A08B61D}"/>
              </a:ext>
            </a:extLst>
          </p:cNvPr>
          <p:cNvCxnSpPr>
            <a:cxnSpLocks/>
          </p:cNvCxnSpPr>
          <p:nvPr/>
        </p:nvCxnSpPr>
        <p:spPr>
          <a:xfrm>
            <a:off x="5851297" y="1537310"/>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8E651D6-2AB3-0225-C898-90D686A365D8}"/>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DAAD1C-2FCA-B578-86DF-6B4F45CF358D}"/>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Tree>
    <p:extLst>
      <p:ext uri="{BB962C8B-B14F-4D97-AF65-F5344CB8AC3E}">
        <p14:creationId xmlns:p14="http://schemas.microsoft.com/office/powerpoint/2010/main" val="414605376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0391-2D29-19A5-BD68-329DBE33BF76}"/>
            </a:ext>
          </a:extLst>
        </p:cNvPr>
        <p:cNvGrpSpPr/>
        <p:nvPr/>
      </p:nvGrpSpPr>
      <p:grpSpPr>
        <a:xfrm>
          <a:off x="0" y="0"/>
          <a:ext cx="0" cy="0"/>
          <a:chOff x="0" y="0"/>
          <a:chExt cx="0" cy="0"/>
        </a:xfrm>
      </p:grpSpPr>
      <p:sp>
        <p:nvSpPr>
          <p:cNvPr id="42" name="Ut wisi enim ad minim veniam, quis nostrud exerci tation ullamcorper">
            <a:extLst>
              <a:ext uri="{FF2B5EF4-FFF2-40B4-BE49-F238E27FC236}">
                <a16:creationId xmlns:a16="http://schemas.microsoft.com/office/drawing/2014/main" id="{C1DB79B0-0BA4-BDF3-8330-71CF48CA7989}"/>
              </a:ext>
            </a:extLst>
          </p:cNvPr>
          <p:cNvSpPr txBox="1"/>
          <p:nvPr/>
        </p:nvSpPr>
        <p:spPr>
          <a:xfrm>
            <a:off x="623191" y="2960063"/>
            <a:ext cx="3145125" cy="31651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Establish a consistent bedtime and wake-up time, even on weekends</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Regularity helps regulate their internal body clock</a:t>
            </a:r>
          </a:p>
        </p:txBody>
      </p:sp>
      <p:sp>
        <p:nvSpPr>
          <p:cNvPr id="44" name="Ut wisi enim ad minim veniam, quis nostrud exerci tation ullamcorper">
            <a:extLst>
              <a:ext uri="{FF2B5EF4-FFF2-40B4-BE49-F238E27FC236}">
                <a16:creationId xmlns:a16="http://schemas.microsoft.com/office/drawing/2014/main" id="{693FBD79-7BB1-0B6E-931A-C5F9258C4003}"/>
              </a:ext>
            </a:extLst>
          </p:cNvPr>
          <p:cNvSpPr txBox="1"/>
          <p:nvPr/>
        </p:nvSpPr>
        <p:spPr>
          <a:xfrm>
            <a:off x="4100018" y="2956578"/>
            <a:ext cx="3437370" cy="31651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Warm bath</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Reading a book (avoid screens)</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Quiet play or gentle stretching</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Soft lullabies or calming music</a:t>
            </a:r>
          </a:p>
        </p:txBody>
      </p:sp>
      <p:sp>
        <p:nvSpPr>
          <p:cNvPr id="46" name="Ut wisi enim ad minim veniam, quis nostrud exerci tation ullamcorper">
            <a:extLst>
              <a:ext uri="{FF2B5EF4-FFF2-40B4-BE49-F238E27FC236}">
                <a16:creationId xmlns:a16="http://schemas.microsoft.com/office/drawing/2014/main" id="{C9B400D7-7377-3524-26FF-3EC4E0B8C323}"/>
              </a:ext>
            </a:extLst>
          </p:cNvPr>
          <p:cNvSpPr txBox="1"/>
          <p:nvPr/>
        </p:nvSpPr>
        <p:spPr>
          <a:xfrm>
            <a:off x="8009399" y="3686453"/>
            <a:ext cx="3437369" cy="5059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endParaRPr lang="en-US" sz="2400">
              <a:solidFill>
                <a:schemeClr val="tx2">
                  <a:lumMod val="50000"/>
                </a:schemeClr>
              </a:solidFill>
              <a:latin typeface="Panton" panose="00000400000000000000" pitchFamily="50" charset="0"/>
              <a:cs typeface="Poppins" panose="00000500000000000000" pitchFamily="2" charset="0"/>
            </a:endParaRPr>
          </a:p>
        </p:txBody>
      </p:sp>
      <p:sp>
        <p:nvSpPr>
          <p:cNvPr id="2" name="Rectangle 1">
            <a:extLst>
              <a:ext uri="{FF2B5EF4-FFF2-40B4-BE49-F238E27FC236}">
                <a16:creationId xmlns:a16="http://schemas.microsoft.com/office/drawing/2014/main" id="{8EFB7FDF-857D-58B8-EE11-A816ECD9E736}"/>
              </a:ext>
            </a:extLst>
          </p:cNvPr>
          <p:cNvSpPr/>
          <p:nvPr/>
        </p:nvSpPr>
        <p:spPr>
          <a:xfrm>
            <a:off x="775127" y="1558122"/>
            <a:ext cx="2740183"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Panton" panose="00000400000000000000"/>
              </a:rPr>
              <a:t>Consistency </a:t>
            </a:r>
          </a:p>
          <a:p>
            <a:pPr algn="ctr"/>
            <a:r>
              <a:rPr lang="en-US" sz="3200" b="1">
                <a:latin typeface="Panton" panose="00000400000000000000"/>
              </a:rPr>
              <a:t>is Key</a:t>
            </a:r>
          </a:p>
        </p:txBody>
      </p:sp>
      <p:sp>
        <p:nvSpPr>
          <p:cNvPr id="33" name="Rectangle 32">
            <a:extLst>
              <a:ext uri="{FF2B5EF4-FFF2-40B4-BE49-F238E27FC236}">
                <a16:creationId xmlns:a16="http://schemas.microsoft.com/office/drawing/2014/main" id="{25AA823E-929D-2CF5-EC5D-3837AFBE04C9}"/>
              </a:ext>
            </a:extLst>
          </p:cNvPr>
          <p:cNvSpPr/>
          <p:nvPr/>
        </p:nvSpPr>
        <p:spPr>
          <a:xfrm>
            <a:off x="4392263" y="1568497"/>
            <a:ext cx="2740183" cy="11344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Panton" panose="00000400000000000000"/>
              </a:rPr>
              <a:t>Wind-Down Routine</a:t>
            </a:r>
          </a:p>
        </p:txBody>
      </p:sp>
      <p:sp>
        <p:nvSpPr>
          <p:cNvPr id="35" name="Rectangle 34">
            <a:extLst>
              <a:ext uri="{FF2B5EF4-FFF2-40B4-BE49-F238E27FC236}">
                <a16:creationId xmlns:a16="http://schemas.microsoft.com/office/drawing/2014/main" id="{8B135A28-5114-AF30-8C0E-EE4683524075}"/>
              </a:ext>
            </a:extLst>
          </p:cNvPr>
          <p:cNvSpPr/>
          <p:nvPr/>
        </p:nvSpPr>
        <p:spPr>
          <a:xfrm>
            <a:off x="8009399" y="1578309"/>
            <a:ext cx="343737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Optimal Sleep Environment</a:t>
            </a:r>
          </a:p>
        </p:txBody>
      </p:sp>
      <p:cxnSp>
        <p:nvCxnSpPr>
          <p:cNvPr id="39" name="Straight Connector 38">
            <a:extLst>
              <a:ext uri="{FF2B5EF4-FFF2-40B4-BE49-F238E27FC236}">
                <a16:creationId xmlns:a16="http://schemas.microsoft.com/office/drawing/2014/main" id="{3EFB3FF7-6FE5-D150-099E-F47A69013130}"/>
              </a:ext>
            </a:extLst>
          </p:cNvPr>
          <p:cNvCxnSpPr>
            <a:cxnSpLocks/>
          </p:cNvCxnSpPr>
          <p:nvPr/>
        </p:nvCxnSpPr>
        <p:spPr>
          <a:xfrm>
            <a:off x="623191" y="1411160"/>
            <a:ext cx="10574359"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D224EA7-A367-2FB6-9F90-AC8DAF1050A0}"/>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712DBB-B412-71DD-3042-4D5EF48CD838}"/>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
        <p:nvSpPr>
          <p:cNvPr id="3" name="Title 1">
            <a:extLst>
              <a:ext uri="{FF2B5EF4-FFF2-40B4-BE49-F238E27FC236}">
                <a16:creationId xmlns:a16="http://schemas.microsoft.com/office/drawing/2014/main" id="{1EBAEF1B-BFCB-80D3-3A47-9A62D27DDBC0}"/>
              </a:ext>
            </a:extLst>
          </p:cNvPr>
          <p:cNvSpPr txBox="1">
            <a:spLocks/>
          </p:cNvSpPr>
          <p:nvPr/>
        </p:nvSpPr>
        <p:spPr>
          <a:xfrm>
            <a:off x="745231" y="212319"/>
            <a:ext cx="1057435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accent6">
                    <a:lumMod val="75000"/>
                  </a:schemeClr>
                </a:solidFill>
              </a:rPr>
              <a:t>Practical Strategies for Children's Sleep: </a:t>
            </a:r>
            <a:r>
              <a:rPr lang="en-US" b="1">
                <a:solidFill>
                  <a:srgbClr val="002060"/>
                </a:solidFill>
              </a:rPr>
              <a:t>Creating a Routine</a:t>
            </a:r>
          </a:p>
        </p:txBody>
      </p:sp>
      <p:sp>
        <p:nvSpPr>
          <p:cNvPr id="5" name="TextBox 4">
            <a:extLst>
              <a:ext uri="{FF2B5EF4-FFF2-40B4-BE49-F238E27FC236}">
                <a16:creationId xmlns:a16="http://schemas.microsoft.com/office/drawing/2014/main" id="{031A6CF2-F368-6051-B3D3-1CD221128529}"/>
              </a:ext>
            </a:extLst>
          </p:cNvPr>
          <p:cNvSpPr txBox="1"/>
          <p:nvPr/>
        </p:nvSpPr>
        <p:spPr>
          <a:xfrm>
            <a:off x="7786763" y="3071332"/>
            <a:ext cx="4166932" cy="3471720"/>
          </a:xfrm>
          <a:prstGeom prst="rect">
            <a:avLst/>
          </a:prstGeom>
          <a:noFill/>
        </p:spPr>
        <p:txBody>
          <a:bodyPr wrap="square">
            <a:spAutoFit/>
          </a:bodyPr>
          <a:lstStyle/>
          <a:p>
            <a:pPr marL="342900" indent="-342900">
              <a:lnSpc>
                <a:spcPct val="120000"/>
              </a:lnSpc>
              <a:buFont typeface="Wingdings" panose="05000000000000000000" pitchFamily="2" charset="2"/>
              <a:buChar char="Ø"/>
            </a:pPr>
            <a:r>
              <a:rPr lang="en-US" sz="2400">
                <a:effectLst/>
                <a:latin typeface="Panton" panose="00000400000000000000"/>
              </a:rPr>
              <a:t>Use blackout curtains</a:t>
            </a:r>
          </a:p>
          <a:p>
            <a:pPr marL="342900" indent="-342900">
              <a:lnSpc>
                <a:spcPct val="120000"/>
              </a:lnSpc>
              <a:buFont typeface="Wingdings" panose="05000000000000000000" pitchFamily="2" charset="2"/>
              <a:buChar char="Ø"/>
            </a:pPr>
            <a:r>
              <a:rPr lang="en-US" sz="2400">
                <a:effectLst/>
                <a:latin typeface="Panton" panose="00000400000000000000"/>
              </a:rPr>
              <a:t>Minimize noise; consider a white noise machine</a:t>
            </a:r>
          </a:p>
          <a:p>
            <a:pPr marL="342900" indent="-342900">
              <a:lnSpc>
                <a:spcPct val="120000"/>
              </a:lnSpc>
              <a:buFont typeface="Wingdings" panose="05000000000000000000" pitchFamily="2" charset="2"/>
              <a:buChar char="Ø"/>
            </a:pPr>
            <a:r>
              <a:rPr lang="en-US" sz="2400">
                <a:effectLst/>
                <a:latin typeface="Panton" panose="00000400000000000000"/>
              </a:rPr>
              <a:t>Keep the room temperature between 68−72∘F </a:t>
            </a:r>
          </a:p>
          <a:p>
            <a:pPr marL="342900" indent="-342900">
              <a:lnSpc>
                <a:spcPct val="120000"/>
              </a:lnSpc>
              <a:buFont typeface="Wingdings" panose="05000000000000000000" pitchFamily="2" charset="2"/>
              <a:buChar char="Ø"/>
            </a:pPr>
            <a:r>
              <a:rPr lang="en-US" sz="2400">
                <a:effectLst/>
                <a:latin typeface="Panton" panose="00000400000000000000"/>
              </a:rPr>
              <a:t>Comfortable mattress, pillow, and bedding.</a:t>
            </a:r>
          </a:p>
          <a:p>
            <a:pPr>
              <a:buNone/>
            </a:pPr>
            <a:endParaRPr lang="en-US">
              <a:effectLst/>
            </a:endParaRPr>
          </a:p>
        </p:txBody>
      </p:sp>
    </p:spTree>
    <p:extLst>
      <p:ext uri="{BB962C8B-B14F-4D97-AF65-F5344CB8AC3E}">
        <p14:creationId xmlns:p14="http://schemas.microsoft.com/office/powerpoint/2010/main" val="143182613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329"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476B8AA-48AC-4478-970E-4E57E89EA439}"/>
              </a:ext>
            </a:extLst>
          </p:cNvPr>
          <p:cNvSpPr/>
          <p:nvPr/>
        </p:nvSpPr>
        <p:spPr>
          <a:xfrm>
            <a:off x="525531" y="880844"/>
            <a:ext cx="4842034" cy="484203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TextBox 40"/>
          <p:cNvSpPr txBox="1"/>
          <p:nvPr/>
        </p:nvSpPr>
        <p:spPr>
          <a:xfrm>
            <a:off x="5420732" y="1537310"/>
            <a:ext cx="6480116" cy="4870629"/>
          </a:xfrm>
          <a:prstGeom prst="rect">
            <a:avLst/>
          </a:prstGeom>
          <a:noFill/>
        </p:spPr>
        <p:txBody>
          <a:bodyPr wrap="square" rtlCol="0">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a:effectLst/>
                <a:ea typeface="Aptos" panose="020B0004020202020204" pitchFamily="34" charset="0"/>
                <a:cs typeface="Times New Roman" panose="02020603050405020304" pitchFamily="18" charset="0"/>
              </a:rPr>
              <a:t>A </a:t>
            </a:r>
            <a:r>
              <a:rPr lang="en-US" sz="2800" b="1" kern="100">
                <a:effectLst/>
                <a:ea typeface="Aptos" panose="020B0004020202020204" pitchFamily="34" charset="0"/>
                <a:cs typeface="Times New Roman" panose="02020603050405020304" pitchFamily="18" charset="0"/>
              </a:rPr>
              <a:t>neurohormone</a:t>
            </a:r>
            <a:r>
              <a:rPr lang="en-US" sz="2800" kern="100">
                <a:effectLst/>
                <a:ea typeface="Aptos" panose="020B0004020202020204" pitchFamily="34" charset="0"/>
                <a:cs typeface="Times New Roman" panose="02020603050405020304" pitchFamily="18" charset="0"/>
              </a:rPr>
              <a:t> that is produced by the pineal gland, a small gland in the brain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a:effectLst/>
                <a:ea typeface="Aptos" panose="020B0004020202020204" pitchFamily="34" charset="0"/>
                <a:cs typeface="Times New Roman" panose="02020603050405020304" pitchFamily="18" charset="0"/>
              </a:rPr>
              <a:t>Naturally secreted in response to darkness, inhibited by light.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a:effectLst/>
                <a:ea typeface="Aptos" panose="020B0004020202020204" pitchFamily="34" charset="0"/>
                <a:cs typeface="Times New Roman" panose="02020603050405020304" pitchFamily="18" charset="0"/>
              </a:rPr>
              <a:t>Regulates circadian </a:t>
            </a:r>
            <a:r>
              <a:rPr lang="en-US" sz="2800" b="1" kern="100">
                <a:effectLst/>
                <a:ea typeface="Aptos" panose="020B0004020202020204" pitchFamily="34" charset="0"/>
                <a:cs typeface="Times New Roman" panose="02020603050405020304" pitchFamily="18" charset="0"/>
              </a:rPr>
              <a:t>alignment</a:t>
            </a:r>
            <a:r>
              <a:rPr lang="en-US" sz="2800" kern="100">
                <a:effectLst/>
                <a:ea typeface="Aptos" panose="020B0004020202020204" pitchFamily="34" charset="0"/>
                <a:cs typeface="Times New Roman" panose="02020603050405020304" pitchFamily="18" charset="0"/>
              </a:rPr>
              <a:t> and the sleep-wake cycle.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a:effectLst/>
                <a:ea typeface="Aptos" panose="020B0004020202020204" pitchFamily="34" charset="0"/>
                <a:cs typeface="Times New Roman" panose="02020603050405020304" pitchFamily="18" charset="0"/>
              </a:rPr>
              <a:t>Available over-the-counter </a:t>
            </a:r>
            <a:r>
              <a:rPr lang="en-US" sz="2800"/>
              <a:t>in pills, gummies, or liquids formulations</a:t>
            </a:r>
            <a:endParaRPr lang="en-US" sz="2800" kern="10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TextBox 26"/>
          <p:cNvSpPr txBox="1"/>
          <p:nvPr/>
        </p:nvSpPr>
        <p:spPr>
          <a:xfrm>
            <a:off x="5616335" y="346950"/>
            <a:ext cx="6050133" cy="769441"/>
          </a:xfrm>
          <a:prstGeom prst="rect">
            <a:avLst/>
          </a:prstGeom>
          <a:noFill/>
        </p:spPr>
        <p:txBody>
          <a:bodyPr wrap="square" rtlCol="0">
            <a:spAutoFit/>
          </a:bodyPr>
          <a:lstStyle/>
          <a:p>
            <a:r>
              <a:rPr lang="en-US" sz="4400" spc="600">
                <a:solidFill>
                  <a:schemeClr val="accent4"/>
                </a:solidFill>
                <a:latin typeface="Panton" panose="00000400000000000000" pitchFamily="50" charset="0"/>
                <a:cs typeface="Poppins" panose="00000500000000000000" pitchFamily="2" charset="0"/>
              </a:rPr>
              <a:t>What is Melatonin?</a:t>
            </a:r>
          </a:p>
        </p:txBody>
      </p:sp>
      <p:pic>
        <p:nvPicPr>
          <p:cNvPr id="6" name="Picture Placeholder 5">
            <a:extLst>
              <a:ext uri="{FF2B5EF4-FFF2-40B4-BE49-F238E27FC236}">
                <a16:creationId xmlns:a16="http://schemas.microsoft.com/office/drawing/2014/main" id="{E2AA4CF9-BA5E-413B-ACC4-6B463EB2E94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3633" r="23633"/>
          <a:stretch/>
        </p:blipFill>
        <p:spPr>
          <a:xfrm>
            <a:off x="751383" y="1106694"/>
            <a:ext cx="4390329" cy="4390329"/>
          </a:xfrm>
        </p:spPr>
      </p:pic>
      <p:cxnSp>
        <p:nvCxnSpPr>
          <p:cNvPr id="18" name="Straight Connector 17">
            <a:extLst>
              <a:ext uri="{FF2B5EF4-FFF2-40B4-BE49-F238E27FC236}">
                <a16:creationId xmlns:a16="http://schemas.microsoft.com/office/drawing/2014/main" id="{5596C763-612D-47F9-B39C-95E1424584D6}"/>
              </a:ext>
            </a:extLst>
          </p:cNvPr>
          <p:cNvCxnSpPr>
            <a:cxnSpLocks/>
          </p:cNvCxnSpPr>
          <p:nvPr/>
        </p:nvCxnSpPr>
        <p:spPr>
          <a:xfrm>
            <a:off x="5851297" y="1537310"/>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E5D9D8C-8FBB-4DAF-83DA-36F8F2D5326A}"/>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21149-474D-49DC-96EC-E21E7B860782}"/>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Tree>
    <p:extLst>
      <p:ext uri="{BB962C8B-B14F-4D97-AF65-F5344CB8AC3E}">
        <p14:creationId xmlns:p14="http://schemas.microsoft.com/office/powerpoint/2010/main" val="188129720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AE04A-3FDB-54E0-6567-B25C06784ADC}"/>
            </a:ext>
          </a:extLst>
        </p:cNvPr>
        <p:cNvGrpSpPr/>
        <p:nvPr/>
      </p:nvGrpSpPr>
      <p:grpSpPr>
        <a:xfrm>
          <a:off x="0" y="0"/>
          <a:ext cx="0" cy="0"/>
          <a:chOff x="0" y="0"/>
          <a:chExt cx="0" cy="0"/>
        </a:xfrm>
      </p:grpSpPr>
      <p:sp>
        <p:nvSpPr>
          <p:cNvPr id="42" name="Ut wisi enim ad minim veniam, quis nostrud exerci tation ullamcorper">
            <a:extLst>
              <a:ext uri="{FF2B5EF4-FFF2-40B4-BE49-F238E27FC236}">
                <a16:creationId xmlns:a16="http://schemas.microsoft.com/office/drawing/2014/main" id="{406E3F34-9CA7-9BC2-B35B-ECF7E51527EF}"/>
              </a:ext>
            </a:extLst>
          </p:cNvPr>
          <p:cNvSpPr txBox="1"/>
          <p:nvPr/>
        </p:nvSpPr>
        <p:spPr>
          <a:xfrm>
            <a:off x="572655" y="2956578"/>
            <a:ext cx="3145125" cy="36083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Regular physical activity (but not too close to bedtime)</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Exposure to natural light during the day</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Avoid heavy meals or sugary snacks close to bedtime</a:t>
            </a:r>
          </a:p>
        </p:txBody>
      </p:sp>
      <p:sp>
        <p:nvSpPr>
          <p:cNvPr id="44" name="Ut wisi enim ad minim veniam, quis nostrud exerci tation ullamcorper">
            <a:extLst>
              <a:ext uri="{FF2B5EF4-FFF2-40B4-BE49-F238E27FC236}">
                <a16:creationId xmlns:a16="http://schemas.microsoft.com/office/drawing/2014/main" id="{2F69627E-9922-E05B-1460-825399F2A0C5}"/>
              </a:ext>
            </a:extLst>
          </p:cNvPr>
          <p:cNvSpPr txBox="1"/>
          <p:nvPr/>
        </p:nvSpPr>
        <p:spPr>
          <a:xfrm>
            <a:off x="8009399" y="2977863"/>
            <a:ext cx="3784738" cy="31651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Limit screen time, especially 1-2 hours before bed (blue light interferes with melatonin)</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Keep screens (TVs, tablets, phones) out of the bedroom</a:t>
            </a:r>
          </a:p>
        </p:txBody>
      </p:sp>
      <p:sp>
        <p:nvSpPr>
          <p:cNvPr id="46" name="Ut wisi enim ad minim veniam, quis nostrud exerci tation ullamcorper">
            <a:extLst>
              <a:ext uri="{FF2B5EF4-FFF2-40B4-BE49-F238E27FC236}">
                <a16:creationId xmlns:a16="http://schemas.microsoft.com/office/drawing/2014/main" id="{E5C52A79-95DA-847B-7721-CF18A90FEC0D}"/>
              </a:ext>
            </a:extLst>
          </p:cNvPr>
          <p:cNvSpPr txBox="1"/>
          <p:nvPr/>
        </p:nvSpPr>
        <p:spPr>
          <a:xfrm>
            <a:off x="8009399" y="3686453"/>
            <a:ext cx="3437369" cy="5059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endParaRPr lang="en-US" sz="2400">
              <a:solidFill>
                <a:schemeClr val="tx2">
                  <a:lumMod val="50000"/>
                </a:schemeClr>
              </a:solidFill>
              <a:latin typeface="Panton" panose="00000400000000000000" pitchFamily="50" charset="0"/>
              <a:cs typeface="Poppins" panose="00000500000000000000" pitchFamily="2" charset="0"/>
            </a:endParaRPr>
          </a:p>
        </p:txBody>
      </p:sp>
      <p:sp>
        <p:nvSpPr>
          <p:cNvPr id="2" name="Rectangle 1">
            <a:extLst>
              <a:ext uri="{FF2B5EF4-FFF2-40B4-BE49-F238E27FC236}">
                <a16:creationId xmlns:a16="http://schemas.microsoft.com/office/drawing/2014/main" id="{91920674-1EF7-7D15-CA82-6A7ED2BBA0A2}"/>
              </a:ext>
            </a:extLst>
          </p:cNvPr>
          <p:cNvSpPr/>
          <p:nvPr/>
        </p:nvSpPr>
        <p:spPr>
          <a:xfrm>
            <a:off x="775127" y="1558122"/>
            <a:ext cx="2740183"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Healthy Daytime Habits</a:t>
            </a:r>
          </a:p>
        </p:txBody>
      </p:sp>
      <p:sp>
        <p:nvSpPr>
          <p:cNvPr id="33" name="Rectangle 32">
            <a:extLst>
              <a:ext uri="{FF2B5EF4-FFF2-40B4-BE49-F238E27FC236}">
                <a16:creationId xmlns:a16="http://schemas.microsoft.com/office/drawing/2014/main" id="{AE0883EF-AF98-6BCA-B793-3572881354A1}"/>
              </a:ext>
            </a:extLst>
          </p:cNvPr>
          <p:cNvSpPr/>
          <p:nvPr/>
        </p:nvSpPr>
        <p:spPr>
          <a:xfrm>
            <a:off x="4261129" y="1582569"/>
            <a:ext cx="3002450" cy="11344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Naps</a:t>
            </a:r>
          </a:p>
        </p:txBody>
      </p:sp>
      <p:sp>
        <p:nvSpPr>
          <p:cNvPr id="35" name="Rectangle 34">
            <a:extLst>
              <a:ext uri="{FF2B5EF4-FFF2-40B4-BE49-F238E27FC236}">
                <a16:creationId xmlns:a16="http://schemas.microsoft.com/office/drawing/2014/main" id="{A3A1D026-C7AE-90F4-A15A-4147CEDBE73D}"/>
              </a:ext>
            </a:extLst>
          </p:cNvPr>
          <p:cNvSpPr/>
          <p:nvPr/>
        </p:nvSpPr>
        <p:spPr>
          <a:xfrm>
            <a:off x="8009399" y="1578309"/>
            <a:ext cx="343737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latin typeface="Aptos" panose="020B0004020202020204" pitchFamily="34" charset="0"/>
                <a:ea typeface="Aptos" panose="020B0004020202020204" pitchFamily="34" charset="0"/>
                <a:cs typeface="Times New Roman" panose="02020603050405020304" pitchFamily="18" charset="0"/>
              </a:rPr>
              <a:t>Screen Time Management</a:t>
            </a:r>
          </a:p>
        </p:txBody>
      </p:sp>
      <p:cxnSp>
        <p:nvCxnSpPr>
          <p:cNvPr id="39" name="Straight Connector 38">
            <a:extLst>
              <a:ext uri="{FF2B5EF4-FFF2-40B4-BE49-F238E27FC236}">
                <a16:creationId xmlns:a16="http://schemas.microsoft.com/office/drawing/2014/main" id="{F37ED093-21C0-17B0-6CFB-F09C77327869}"/>
              </a:ext>
            </a:extLst>
          </p:cNvPr>
          <p:cNvCxnSpPr>
            <a:cxnSpLocks/>
          </p:cNvCxnSpPr>
          <p:nvPr/>
        </p:nvCxnSpPr>
        <p:spPr>
          <a:xfrm>
            <a:off x="623191" y="1411160"/>
            <a:ext cx="10574359"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D782E7-1F9E-1BF8-7045-3EC5C48040D2}"/>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AF23CA-4764-67EF-C482-0C7BC3C002A6}"/>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
        <p:nvSpPr>
          <p:cNvPr id="3" name="Title 1">
            <a:extLst>
              <a:ext uri="{FF2B5EF4-FFF2-40B4-BE49-F238E27FC236}">
                <a16:creationId xmlns:a16="http://schemas.microsoft.com/office/drawing/2014/main" id="{0D75D2BA-1C58-F5EF-AEC0-1444AE0F2C86}"/>
              </a:ext>
            </a:extLst>
          </p:cNvPr>
          <p:cNvSpPr txBox="1">
            <a:spLocks/>
          </p:cNvSpPr>
          <p:nvPr/>
        </p:nvSpPr>
        <p:spPr>
          <a:xfrm>
            <a:off x="745231" y="212319"/>
            <a:ext cx="1057435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accent6">
                    <a:lumMod val="75000"/>
                  </a:schemeClr>
                </a:solidFill>
              </a:rPr>
              <a:t>Practical Strategies for Children's Sleep: </a:t>
            </a:r>
            <a:r>
              <a:rPr lang="en-US" b="1">
                <a:solidFill>
                  <a:srgbClr val="002060"/>
                </a:solidFill>
              </a:rPr>
              <a:t>Daytime Habits &amp; Boundaries</a:t>
            </a:r>
          </a:p>
        </p:txBody>
      </p:sp>
      <p:sp>
        <p:nvSpPr>
          <p:cNvPr id="5" name="TextBox 4">
            <a:extLst>
              <a:ext uri="{FF2B5EF4-FFF2-40B4-BE49-F238E27FC236}">
                <a16:creationId xmlns:a16="http://schemas.microsoft.com/office/drawing/2014/main" id="{FCA39A1E-AA89-B78B-37A0-EB7FB1C18469}"/>
              </a:ext>
            </a:extLst>
          </p:cNvPr>
          <p:cNvSpPr txBox="1"/>
          <p:nvPr/>
        </p:nvSpPr>
        <p:spPr>
          <a:xfrm>
            <a:off x="3678888" y="3135266"/>
            <a:ext cx="4166932" cy="3046988"/>
          </a:xfrm>
          <a:prstGeom prst="rect">
            <a:avLst/>
          </a:prstGeom>
          <a:noFill/>
        </p:spPr>
        <p:txBody>
          <a:bodyPr wrap="square">
            <a:spAutoFit/>
          </a:bodyPr>
          <a:lstStyle/>
          <a:p>
            <a:pPr marL="342900" indent="-342900">
              <a:buFont typeface="Wingdings" panose="05000000000000000000" pitchFamily="2" charset="2"/>
              <a:buChar char="Ø"/>
            </a:pPr>
            <a:r>
              <a:rPr lang="en-US" sz="2400">
                <a:effectLst/>
                <a:latin typeface="Panton" panose="00000400000000000000"/>
              </a:rPr>
              <a:t>Age-appropriate naps are important for younger children.</a:t>
            </a:r>
          </a:p>
          <a:p>
            <a:pPr marL="342900" indent="-342900">
              <a:buFont typeface="Wingdings" panose="05000000000000000000" pitchFamily="2" charset="2"/>
              <a:buChar char="Ø"/>
            </a:pPr>
            <a:r>
              <a:rPr lang="en-US" sz="2400">
                <a:effectLst/>
                <a:latin typeface="Panton" panose="00000400000000000000"/>
              </a:rPr>
              <a:t>Avoid naps too late in the day, which can interfere with nighttime sleep</a:t>
            </a:r>
          </a:p>
          <a:p>
            <a:pPr marL="342900" indent="-342900">
              <a:buFont typeface="Wingdings" panose="05000000000000000000" pitchFamily="2" charset="2"/>
              <a:buChar char="Ø"/>
            </a:pPr>
            <a:r>
              <a:rPr lang="en-US" sz="2400">
                <a:effectLst/>
                <a:latin typeface="Panton" panose="00000400000000000000"/>
              </a:rPr>
              <a:t>Allow a special blanket or stuffed animal for comfort</a:t>
            </a:r>
          </a:p>
        </p:txBody>
      </p:sp>
    </p:spTree>
    <p:extLst>
      <p:ext uri="{BB962C8B-B14F-4D97-AF65-F5344CB8AC3E}">
        <p14:creationId xmlns:p14="http://schemas.microsoft.com/office/powerpoint/2010/main" val="165200133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Ut wisi enim ad minim veniam, quis nostrud exerci tation ullamcorper">
            <a:extLst>
              <a:ext uri="{FF2B5EF4-FFF2-40B4-BE49-F238E27FC236}">
                <a16:creationId xmlns:a16="http://schemas.microsoft.com/office/drawing/2014/main" id="{FE007DCC-408C-4652-8F8D-AEB5A6390A1C}"/>
              </a:ext>
            </a:extLst>
          </p:cNvPr>
          <p:cNvSpPr txBox="1"/>
          <p:nvPr/>
        </p:nvSpPr>
        <p:spPr>
          <a:xfrm>
            <a:off x="745231" y="3686453"/>
            <a:ext cx="2384147" cy="183556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r>
              <a:rPr lang="en-US" sz="2400">
                <a:solidFill>
                  <a:schemeClr val="tx2">
                    <a:lumMod val="50000"/>
                  </a:schemeClr>
                </a:solidFill>
                <a:latin typeface="Panton" panose="00000400000000000000" pitchFamily="50" charset="0"/>
                <a:cs typeface="Poppins" panose="00000500000000000000" pitchFamily="2" charset="0"/>
              </a:rPr>
              <a:t>Turn off electronic devices at least 30 minutes before bedtime. </a:t>
            </a:r>
          </a:p>
        </p:txBody>
      </p:sp>
      <p:sp>
        <p:nvSpPr>
          <p:cNvPr id="44" name="Ut wisi enim ad minim veniam, quis nostrud exerci tation ullamcorper">
            <a:extLst>
              <a:ext uri="{FF2B5EF4-FFF2-40B4-BE49-F238E27FC236}">
                <a16:creationId xmlns:a16="http://schemas.microsoft.com/office/drawing/2014/main" id="{72E89C1D-06C2-4A27-ADCE-DF1CE028783D}"/>
              </a:ext>
            </a:extLst>
          </p:cNvPr>
          <p:cNvSpPr txBox="1"/>
          <p:nvPr/>
        </p:nvSpPr>
        <p:spPr>
          <a:xfrm>
            <a:off x="4392264" y="3686453"/>
            <a:ext cx="2740182" cy="22787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r>
              <a:rPr lang="en-US" sz="2400">
                <a:solidFill>
                  <a:schemeClr val="tx2">
                    <a:lumMod val="50000"/>
                  </a:schemeClr>
                </a:solidFill>
                <a:latin typeface="Panton" panose="00000400000000000000" pitchFamily="50" charset="0"/>
                <a:cs typeface="Poppins" panose="00000500000000000000" pitchFamily="2" charset="0"/>
              </a:rPr>
              <a:t>Avoid having caffeine in the afternoon or evening.</a:t>
            </a:r>
          </a:p>
          <a:p>
            <a:r>
              <a:rPr lang="en-US" sz="2400">
                <a:solidFill>
                  <a:schemeClr val="tx2">
                    <a:lumMod val="50000"/>
                  </a:schemeClr>
                </a:solidFill>
                <a:latin typeface="Panton" panose="00000400000000000000" pitchFamily="50" charset="0"/>
                <a:cs typeface="Poppins" panose="00000500000000000000" pitchFamily="2" charset="0"/>
              </a:rPr>
              <a:t>Avoid drinking alcohol before bed.</a:t>
            </a:r>
          </a:p>
        </p:txBody>
      </p:sp>
      <p:sp>
        <p:nvSpPr>
          <p:cNvPr id="46" name="Ut wisi enim ad minim veniam, quis nostrud exerci tation ullamcorper">
            <a:extLst>
              <a:ext uri="{FF2B5EF4-FFF2-40B4-BE49-F238E27FC236}">
                <a16:creationId xmlns:a16="http://schemas.microsoft.com/office/drawing/2014/main" id="{FD834031-5D54-453B-8E0F-70E3B178E37F}"/>
              </a:ext>
            </a:extLst>
          </p:cNvPr>
          <p:cNvSpPr txBox="1"/>
          <p:nvPr/>
        </p:nvSpPr>
        <p:spPr>
          <a:xfrm>
            <a:off x="8009399" y="3686453"/>
            <a:ext cx="3437369" cy="22787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r>
              <a:rPr lang="en-US" sz="2400">
                <a:solidFill>
                  <a:schemeClr val="tx2">
                    <a:lumMod val="50000"/>
                  </a:schemeClr>
                </a:solidFill>
                <a:latin typeface="Panton" panose="00000400000000000000" pitchFamily="50" charset="0"/>
                <a:cs typeface="Poppins" panose="00000500000000000000" pitchFamily="2" charset="0"/>
              </a:rPr>
              <a:t>Don’t eat a large meal before bedtime. If you are hungry at night, eat a light, healthy snack. Reduce drinking fluids before bed.  </a:t>
            </a:r>
          </a:p>
        </p:txBody>
      </p:sp>
      <p:sp>
        <p:nvSpPr>
          <p:cNvPr id="2" name="Rectangle 1">
            <a:extLst>
              <a:ext uri="{FF2B5EF4-FFF2-40B4-BE49-F238E27FC236}">
                <a16:creationId xmlns:a16="http://schemas.microsoft.com/office/drawing/2014/main" id="{92F7E67A-A755-4741-8ED8-306AEFB3912E}"/>
              </a:ext>
            </a:extLst>
          </p:cNvPr>
          <p:cNvSpPr/>
          <p:nvPr/>
        </p:nvSpPr>
        <p:spPr>
          <a:xfrm>
            <a:off x="745231" y="2122658"/>
            <a:ext cx="2740183"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Panton SemiBold" panose="00000400000000000000" pitchFamily="50" charset="0"/>
              </a:rPr>
              <a:t>Electronics</a:t>
            </a:r>
          </a:p>
        </p:txBody>
      </p:sp>
      <p:sp>
        <p:nvSpPr>
          <p:cNvPr id="33" name="Rectangle 32">
            <a:extLst>
              <a:ext uri="{FF2B5EF4-FFF2-40B4-BE49-F238E27FC236}">
                <a16:creationId xmlns:a16="http://schemas.microsoft.com/office/drawing/2014/main" id="{E6D121A1-0FAE-4D30-A474-759AEDB995D3}"/>
              </a:ext>
            </a:extLst>
          </p:cNvPr>
          <p:cNvSpPr/>
          <p:nvPr/>
        </p:nvSpPr>
        <p:spPr>
          <a:xfrm>
            <a:off x="4392263" y="2122658"/>
            <a:ext cx="2740183" cy="11344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Panton SemiBold" panose="00000400000000000000" pitchFamily="50" charset="0"/>
              </a:rPr>
              <a:t>Caffeine and alcohol</a:t>
            </a:r>
          </a:p>
        </p:txBody>
      </p:sp>
      <p:sp>
        <p:nvSpPr>
          <p:cNvPr id="35" name="Rectangle 34">
            <a:extLst>
              <a:ext uri="{FF2B5EF4-FFF2-40B4-BE49-F238E27FC236}">
                <a16:creationId xmlns:a16="http://schemas.microsoft.com/office/drawing/2014/main" id="{923D34DB-55EA-49D0-A2B8-94AC3D50BAC5}"/>
              </a:ext>
            </a:extLst>
          </p:cNvPr>
          <p:cNvSpPr/>
          <p:nvPr/>
        </p:nvSpPr>
        <p:spPr>
          <a:xfrm>
            <a:off x="8009399" y="2122658"/>
            <a:ext cx="343737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Panton SemiBold" panose="00000400000000000000" pitchFamily="50" charset="0"/>
              </a:rPr>
              <a:t>Eating or drinking too much</a:t>
            </a:r>
          </a:p>
        </p:txBody>
      </p:sp>
      <p:cxnSp>
        <p:nvCxnSpPr>
          <p:cNvPr id="39" name="Straight Connector 38">
            <a:extLst>
              <a:ext uri="{FF2B5EF4-FFF2-40B4-BE49-F238E27FC236}">
                <a16:creationId xmlns:a16="http://schemas.microsoft.com/office/drawing/2014/main" id="{B8154009-A851-4B58-B21E-A1D5B05D4E3F}"/>
              </a:ext>
            </a:extLst>
          </p:cNvPr>
          <p:cNvCxnSpPr>
            <a:cxnSpLocks/>
          </p:cNvCxnSpPr>
          <p:nvPr/>
        </p:nvCxnSpPr>
        <p:spPr>
          <a:xfrm>
            <a:off x="623191" y="1411160"/>
            <a:ext cx="10574359"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C4548EE-14C9-4235-9A49-1E975A6FA22B}"/>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B4DA1F-51B1-41FD-B001-9F7BB501720F}"/>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
        <p:nvSpPr>
          <p:cNvPr id="3" name="Title 1">
            <a:extLst>
              <a:ext uri="{FF2B5EF4-FFF2-40B4-BE49-F238E27FC236}">
                <a16:creationId xmlns:a16="http://schemas.microsoft.com/office/drawing/2014/main" id="{FE19DCA1-34DF-8C1E-A758-F2341A301D9C}"/>
              </a:ext>
            </a:extLst>
          </p:cNvPr>
          <p:cNvSpPr txBox="1">
            <a:spLocks/>
          </p:cNvSpPr>
          <p:nvPr/>
        </p:nvSpPr>
        <p:spPr>
          <a:xfrm>
            <a:off x="3268645" y="555031"/>
            <a:ext cx="607129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lumMod val="75000"/>
                  </a:schemeClr>
                </a:solidFill>
              </a:rPr>
              <a:t>What to Avoid Before Bed</a:t>
            </a:r>
          </a:p>
        </p:txBody>
      </p:sp>
    </p:spTree>
    <p:extLst>
      <p:ext uri="{BB962C8B-B14F-4D97-AF65-F5344CB8AC3E}">
        <p14:creationId xmlns:p14="http://schemas.microsoft.com/office/powerpoint/2010/main" val="189290969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378BE-B483-E51D-043E-C9A33B0787CE}"/>
            </a:ext>
          </a:extLst>
        </p:cNvPr>
        <p:cNvGrpSpPr/>
        <p:nvPr/>
      </p:nvGrpSpPr>
      <p:grpSpPr>
        <a:xfrm>
          <a:off x="0" y="0"/>
          <a:ext cx="0" cy="0"/>
          <a:chOff x="0" y="0"/>
          <a:chExt cx="0" cy="0"/>
        </a:xfrm>
      </p:grpSpPr>
      <p:sp>
        <p:nvSpPr>
          <p:cNvPr id="42" name="Ut wisi enim ad minim veniam, quis nostrud exerci tation ullamcorper">
            <a:extLst>
              <a:ext uri="{FF2B5EF4-FFF2-40B4-BE49-F238E27FC236}">
                <a16:creationId xmlns:a16="http://schemas.microsoft.com/office/drawing/2014/main" id="{43C2150F-2DCA-1742-AD6B-60496370C97F}"/>
              </a:ext>
            </a:extLst>
          </p:cNvPr>
          <p:cNvSpPr txBox="1"/>
          <p:nvPr/>
        </p:nvSpPr>
        <p:spPr>
          <a:xfrm>
            <a:off x="623191" y="2960063"/>
            <a:ext cx="3145125" cy="36083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Recognize that your sleep is essential for your family's well-being</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Communicate your sleep needs with your partner or support system</a:t>
            </a:r>
          </a:p>
        </p:txBody>
      </p:sp>
      <p:sp>
        <p:nvSpPr>
          <p:cNvPr id="44" name="Ut wisi enim ad minim veniam, quis nostrud exerci tation ullamcorper">
            <a:extLst>
              <a:ext uri="{FF2B5EF4-FFF2-40B4-BE49-F238E27FC236}">
                <a16:creationId xmlns:a16="http://schemas.microsoft.com/office/drawing/2014/main" id="{862BED50-7D1C-7490-7A50-15F207F2EF9D}"/>
              </a:ext>
            </a:extLst>
          </p:cNvPr>
          <p:cNvSpPr txBox="1"/>
          <p:nvPr/>
        </p:nvSpPr>
        <p:spPr>
          <a:xfrm>
            <a:off x="4100018" y="2956578"/>
            <a:ext cx="3437370" cy="27219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Aim for consistent bedtimes and wake-up times</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Create a relaxing pre-sleep ritual (reading, meditation, journaling)</a:t>
            </a:r>
          </a:p>
        </p:txBody>
      </p:sp>
      <p:sp>
        <p:nvSpPr>
          <p:cNvPr id="46" name="Ut wisi enim ad minim veniam, quis nostrud exerci tation ullamcorper">
            <a:extLst>
              <a:ext uri="{FF2B5EF4-FFF2-40B4-BE49-F238E27FC236}">
                <a16:creationId xmlns:a16="http://schemas.microsoft.com/office/drawing/2014/main" id="{9436C697-57A2-4FFB-4B8D-9AC36B08B444}"/>
              </a:ext>
            </a:extLst>
          </p:cNvPr>
          <p:cNvSpPr txBox="1"/>
          <p:nvPr/>
        </p:nvSpPr>
        <p:spPr>
          <a:xfrm>
            <a:off x="8009399" y="3686453"/>
            <a:ext cx="3437369" cy="5059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endParaRPr lang="en-US" sz="2400">
              <a:solidFill>
                <a:schemeClr val="tx2">
                  <a:lumMod val="50000"/>
                </a:schemeClr>
              </a:solidFill>
              <a:latin typeface="Panton" panose="00000400000000000000" pitchFamily="50" charset="0"/>
              <a:cs typeface="Poppins" panose="00000500000000000000" pitchFamily="2" charset="0"/>
            </a:endParaRPr>
          </a:p>
        </p:txBody>
      </p:sp>
      <p:sp>
        <p:nvSpPr>
          <p:cNvPr id="2" name="Rectangle 1">
            <a:extLst>
              <a:ext uri="{FF2B5EF4-FFF2-40B4-BE49-F238E27FC236}">
                <a16:creationId xmlns:a16="http://schemas.microsoft.com/office/drawing/2014/main" id="{D9041360-47D8-09E5-38A8-4046FEF61241}"/>
              </a:ext>
            </a:extLst>
          </p:cNvPr>
          <p:cNvSpPr/>
          <p:nvPr/>
        </p:nvSpPr>
        <p:spPr>
          <a:xfrm>
            <a:off x="775127" y="1558122"/>
            <a:ext cx="2740183"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Make Sleep </a:t>
            </a:r>
          </a:p>
          <a:p>
            <a:pPr algn="ctr"/>
            <a:r>
              <a:rPr lang="en-US" sz="2800" b="1">
                <a:latin typeface="Panton" panose="00000400000000000000"/>
              </a:rPr>
              <a:t>Non-negotiable</a:t>
            </a:r>
          </a:p>
        </p:txBody>
      </p:sp>
      <p:sp>
        <p:nvSpPr>
          <p:cNvPr id="33" name="Rectangle 32">
            <a:extLst>
              <a:ext uri="{FF2B5EF4-FFF2-40B4-BE49-F238E27FC236}">
                <a16:creationId xmlns:a16="http://schemas.microsoft.com/office/drawing/2014/main" id="{D0EFBFE4-4841-F8E0-29D2-8DB60E75465A}"/>
              </a:ext>
            </a:extLst>
          </p:cNvPr>
          <p:cNvSpPr/>
          <p:nvPr/>
        </p:nvSpPr>
        <p:spPr>
          <a:xfrm>
            <a:off x="4392263" y="1568497"/>
            <a:ext cx="2740183" cy="11344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Establish Your Own Routine</a:t>
            </a:r>
          </a:p>
        </p:txBody>
      </p:sp>
      <p:sp>
        <p:nvSpPr>
          <p:cNvPr id="35" name="Rectangle 34">
            <a:extLst>
              <a:ext uri="{FF2B5EF4-FFF2-40B4-BE49-F238E27FC236}">
                <a16:creationId xmlns:a16="http://schemas.microsoft.com/office/drawing/2014/main" id="{32BE8B9A-050B-C9E5-B389-2628F45C2F8F}"/>
              </a:ext>
            </a:extLst>
          </p:cNvPr>
          <p:cNvSpPr/>
          <p:nvPr/>
        </p:nvSpPr>
        <p:spPr>
          <a:xfrm>
            <a:off x="8009399" y="1578309"/>
            <a:ext cx="343737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Optimize your Sleep Environment</a:t>
            </a:r>
          </a:p>
        </p:txBody>
      </p:sp>
      <p:cxnSp>
        <p:nvCxnSpPr>
          <p:cNvPr id="39" name="Straight Connector 38">
            <a:extLst>
              <a:ext uri="{FF2B5EF4-FFF2-40B4-BE49-F238E27FC236}">
                <a16:creationId xmlns:a16="http://schemas.microsoft.com/office/drawing/2014/main" id="{4EE3AF87-6480-87E3-1A79-424455D89E3B}"/>
              </a:ext>
            </a:extLst>
          </p:cNvPr>
          <p:cNvCxnSpPr>
            <a:cxnSpLocks/>
          </p:cNvCxnSpPr>
          <p:nvPr/>
        </p:nvCxnSpPr>
        <p:spPr>
          <a:xfrm>
            <a:off x="623191" y="1411160"/>
            <a:ext cx="10574359"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DC5F424-F222-5509-72D3-65C78C7F3850}"/>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EBACA3-08D2-F636-777C-4AE50E4BBE00}"/>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
        <p:nvSpPr>
          <p:cNvPr id="3" name="Title 1">
            <a:extLst>
              <a:ext uri="{FF2B5EF4-FFF2-40B4-BE49-F238E27FC236}">
                <a16:creationId xmlns:a16="http://schemas.microsoft.com/office/drawing/2014/main" id="{D273E418-DB51-BBD6-4830-7844650E4105}"/>
              </a:ext>
            </a:extLst>
          </p:cNvPr>
          <p:cNvSpPr txBox="1">
            <a:spLocks/>
          </p:cNvSpPr>
          <p:nvPr/>
        </p:nvSpPr>
        <p:spPr>
          <a:xfrm>
            <a:off x="745231" y="212319"/>
            <a:ext cx="1057435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accent6">
                    <a:lumMod val="75000"/>
                  </a:schemeClr>
                </a:solidFill>
              </a:rPr>
              <a:t>Practical Strategies for Parents’ Sleep:</a:t>
            </a:r>
          </a:p>
          <a:p>
            <a:pPr algn="ctr"/>
            <a:r>
              <a:rPr lang="en-US" b="1">
                <a:solidFill>
                  <a:srgbClr val="002060"/>
                </a:solidFill>
              </a:rPr>
              <a:t>Prioritizing Yourself</a:t>
            </a:r>
          </a:p>
        </p:txBody>
      </p:sp>
      <p:sp>
        <p:nvSpPr>
          <p:cNvPr id="5" name="TextBox 4">
            <a:extLst>
              <a:ext uri="{FF2B5EF4-FFF2-40B4-BE49-F238E27FC236}">
                <a16:creationId xmlns:a16="http://schemas.microsoft.com/office/drawing/2014/main" id="{517C8FB4-D93F-7FAB-AFBE-788CEF1C4227}"/>
              </a:ext>
            </a:extLst>
          </p:cNvPr>
          <p:cNvSpPr txBox="1"/>
          <p:nvPr/>
        </p:nvSpPr>
        <p:spPr>
          <a:xfrm>
            <a:off x="7786763" y="3071332"/>
            <a:ext cx="4166932" cy="3471720"/>
          </a:xfrm>
          <a:prstGeom prst="rect">
            <a:avLst/>
          </a:prstGeom>
          <a:noFill/>
        </p:spPr>
        <p:txBody>
          <a:bodyPr wrap="square">
            <a:spAutoFit/>
          </a:bodyPr>
          <a:lstStyle/>
          <a:p>
            <a:pPr marL="342900" indent="-342900">
              <a:lnSpc>
                <a:spcPct val="120000"/>
              </a:lnSpc>
              <a:buFont typeface="Wingdings" panose="05000000000000000000" pitchFamily="2" charset="2"/>
              <a:buChar char="Ø"/>
            </a:pPr>
            <a:r>
              <a:rPr lang="en-US" sz="2400">
                <a:effectLst/>
                <a:latin typeface="Panton" panose="00000400000000000000"/>
              </a:rPr>
              <a:t>Keep your bedroom dark, quiet, and cool</a:t>
            </a:r>
          </a:p>
          <a:p>
            <a:pPr marL="342900" indent="-342900">
              <a:lnSpc>
                <a:spcPct val="120000"/>
              </a:lnSpc>
              <a:buFont typeface="Wingdings" panose="05000000000000000000" pitchFamily="2" charset="2"/>
              <a:buChar char="Ø"/>
            </a:pPr>
            <a:r>
              <a:rPr lang="en-US" sz="2400">
                <a:effectLst/>
                <a:latin typeface="Panton" panose="00000400000000000000"/>
              </a:rPr>
              <a:t>Keep the room temperature between 68−72∘F </a:t>
            </a:r>
          </a:p>
          <a:p>
            <a:pPr marL="342900" indent="-342900">
              <a:lnSpc>
                <a:spcPct val="120000"/>
              </a:lnSpc>
              <a:buFont typeface="Wingdings" panose="05000000000000000000" pitchFamily="2" charset="2"/>
              <a:buChar char="Ø"/>
            </a:pPr>
            <a:r>
              <a:rPr lang="en-US" sz="2400">
                <a:effectLst/>
                <a:latin typeface="Panton" panose="00000400000000000000"/>
              </a:rPr>
              <a:t>Invest in a comfortable mattress, pillow, and bedding.</a:t>
            </a:r>
          </a:p>
          <a:p>
            <a:pPr>
              <a:buNone/>
            </a:pPr>
            <a:endParaRPr lang="en-US">
              <a:effectLst/>
            </a:endParaRPr>
          </a:p>
        </p:txBody>
      </p:sp>
    </p:spTree>
    <p:extLst>
      <p:ext uri="{BB962C8B-B14F-4D97-AF65-F5344CB8AC3E}">
        <p14:creationId xmlns:p14="http://schemas.microsoft.com/office/powerpoint/2010/main" val="153257464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F456-A8CD-276E-722B-5C98A5B8D409}"/>
            </a:ext>
          </a:extLst>
        </p:cNvPr>
        <p:cNvGrpSpPr/>
        <p:nvPr/>
      </p:nvGrpSpPr>
      <p:grpSpPr>
        <a:xfrm>
          <a:off x="0" y="0"/>
          <a:ext cx="0" cy="0"/>
          <a:chOff x="0" y="0"/>
          <a:chExt cx="0" cy="0"/>
        </a:xfrm>
      </p:grpSpPr>
      <p:sp>
        <p:nvSpPr>
          <p:cNvPr id="42" name="Ut wisi enim ad minim veniam, quis nostrud exerci tation ullamcorper">
            <a:extLst>
              <a:ext uri="{FF2B5EF4-FFF2-40B4-BE49-F238E27FC236}">
                <a16:creationId xmlns:a16="http://schemas.microsoft.com/office/drawing/2014/main" id="{4D1FEAFB-1755-3D16-BF75-2F7EB1A162EC}"/>
              </a:ext>
            </a:extLst>
          </p:cNvPr>
          <p:cNvSpPr txBox="1"/>
          <p:nvPr/>
        </p:nvSpPr>
        <p:spPr>
          <a:xfrm>
            <a:off x="477700" y="2954099"/>
            <a:ext cx="3471772" cy="31651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Regular physical activity (avoid close to bedtime)</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Limit caffeine and alcohol, especially in the afternoon/evening</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Nutrient-rich diet</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Short naps (20-30 min)</a:t>
            </a:r>
          </a:p>
        </p:txBody>
      </p:sp>
      <p:sp>
        <p:nvSpPr>
          <p:cNvPr id="44" name="Ut wisi enim ad minim veniam, quis nostrud exerci tation ullamcorper">
            <a:extLst>
              <a:ext uri="{FF2B5EF4-FFF2-40B4-BE49-F238E27FC236}">
                <a16:creationId xmlns:a16="http://schemas.microsoft.com/office/drawing/2014/main" id="{9F81B1FF-C3D5-5F86-333B-6C613C6D560D}"/>
              </a:ext>
            </a:extLst>
          </p:cNvPr>
          <p:cNvSpPr txBox="1"/>
          <p:nvPr/>
        </p:nvSpPr>
        <p:spPr>
          <a:xfrm>
            <a:off x="8009399" y="2977863"/>
            <a:ext cx="3811540" cy="31651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Share nighttime duties with a partner if applicable</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Don't hesitate to ask for help from family or friends</a:t>
            </a:r>
          </a:p>
          <a:p>
            <a:pPr marL="342900" indent="-342900" algn="l">
              <a:buFont typeface="Wingdings" panose="05000000000000000000" pitchFamily="2" charset="2"/>
              <a:buChar char="Ø"/>
            </a:pPr>
            <a:r>
              <a:rPr lang="en-US" sz="2400">
                <a:solidFill>
                  <a:schemeClr val="tx1"/>
                </a:solidFill>
                <a:latin typeface="Panton" panose="00000400000000000000" pitchFamily="50" charset="0"/>
                <a:cs typeface="Poppins" panose="00000500000000000000" pitchFamily="2" charset="0"/>
              </a:rPr>
              <a:t>If sleep issues persist, consult a healthcare professional</a:t>
            </a:r>
          </a:p>
        </p:txBody>
      </p:sp>
      <p:sp>
        <p:nvSpPr>
          <p:cNvPr id="46" name="Ut wisi enim ad minim veniam, quis nostrud exerci tation ullamcorper">
            <a:extLst>
              <a:ext uri="{FF2B5EF4-FFF2-40B4-BE49-F238E27FC236}">
                <a16:creationId xmlns:a16="http://schemas.microsoft.com/office/drawing/2014/main" id="{6198B3A1-4EB7-506A-E07E-71519A352E7D}"/>
              </a:ext>
            </a:extLst>
          </p:cNvPr>
          <p:cNvSpPr txBox="1"/>
          <p:nvPr/>
        </p:nvSpPr>
        <p:spPr>
          <a:xfrm>
            <a:off x="8009399" y="3686453"/>
            <a:ext cx="3437369" cy="5059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lnSpc>
                <a:spcPct val="120000"/>
              </a:lnSpc>
              <a:defRPr sz="1000">
                <a:solidFill>
                  <a:srgbClr val="BFBFBF"/>
                </a:solidFill>
              </a:defRPr>
            </a:lvl1pPr>
          </a:lstStyle>
          <a:p>
            <a:endParaRPr lang="en-US" sz="2400">
              <a:solidFill>
                <a:schemeClr val="tx2">
                  <a:lumMod val="50000"/>
                </a:schemeClr>
              </a:solidFill>
              <a:latin typeface="Panton" panose="00000400000000000000" pitchFamily="50" charset="0"/>
              <a:cs typeface="Poppins" panose="00000500000000000000" pitchFamily="2" charset="0"/>
            </a:endParaRPr>
          </a:p>
        </p:txBody>
      </p:sp>
      <p:sp>
        <p:nvSpPr>
          <p:cNvPr id="2" name="Rectangle 1">
            <a:extLst>
              <a:ext uri="{FF2B5EF4-FFF2-40B4-BE49-F238E27FC236}">
                <a16:creationId xmlns:a16="http://schemas.microsoft.com/office/drawing/2014/main" id="{83586CC4-740C-4198-F9C3-5CB79F85300B}"/>
              </a:ext>
            </a:extLst>
          </p:cNvPr>
          <p:cNvSpPr/>
          <p:nvPr/>
        </p:nvSpPr>
        <p:spPr>
          <a:xfrm>
            <a:off x="775127" y="1558122"/>
            <a:ext cx="2740183"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Daytime Habits Matter</a:t>
            </a:r>
          </a:p>
        </p:txBody>
      </p:sp>
      <p:sp>
        <p:nvSpPr>
          <p:cNvPr id="33" name="Rectangle 32">
            <a:extLst>
              <a:ext uri="{FF2B5EF4-FFF2-40B4-BE49-F238E27FC236}">
                <a16:creationId xmlns:a16="http://schemas.microsoft.com/office/drawing/2014/main" id="{EE196A40-C6C5-8DFC-27E6-A016FC00EDEB}"/>
              </a:ext>
            </a:extLst>
          </p:cNvPr>
          <p:cNvSpPr/>
          <p:nvPr/>
        </p:nvSpPr>
        <p:spPr>
          <a:xfrm>
            <a:off x="4261129" y="1582569"/>
            <a:ext cx="3002450" cy="11344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Panton" panose="00000400000000000000"/>
              </a:rPr>
              <a:t>Manage Stress &amp; Anxiety</a:t>
            </a:r>
          </a:p>
        </p:txBody>
      </p:sp>
      <p:sp>
        <p:nvSpPr>
          <p:cNvPr id="35" name="Rectangle 34">
            <a:extLst>
              <a:ext uri="{FF2B5EF4-FFF2-40B4-BE49-F238E27FC236}">
                <a16:creationId xmlns:a16="http://schemas.microsoft.com/office/drawing/2014/main" id="{CEE5FDE6-986C-0F2D-12C2-83BC88DCD667}"/>
              </a:ext>
            </a:extLst>
          </p:cNvPr>
          <p:cNvSpPr/>
          <p:nvPr/>
        </p:nvSpPr>
        <p:spPr>
          <a:xfrm>
            <a:off x="8009399" y="1578309"/>
            <a:ext cx="343737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latin typeface="Aptos" panose="020B0004020202020204" pitchFamily="34" charset="0"/>
                <a:ea typeface="Aptos" panose="020B0004020202020204" pitchFamily="34" charset="0"/>
                <a:cs typeface="Times New Roman" panose="02020603050405020304" pitchFamily="18" charset="0"/>
              </a:rPr>
              <a:t>Seek Support</a:t>
            </a:r>
          </a:p>
        </p:txBody>
      </p:sp>
      <p:cxnSp>
        <p:nvCxnSpPr>
          <p:cNvPr id="39" name="Straight Connector 38">
            <a:extLst>
              <a:ext uri="{FF2B5EF4-FFF2-40B4-BE49-F238E27FC236}">
                <a16:creationId xmlns:a16="http://schemas.microsoft.com/office/drawing/2014/main" id="{A05C23B1-0AB3-5EEB-4E4A-6565C33D100E}"/>
              </a:ext>
            </a:extLst>
          </p:cNvPr>
          <p:cNvCxnSpPr>
            <a:cxnSpLocks/>
          </p:cNvCxnSpPr>
          <p:nvPr/>
        </p:nvCxnSpPr>
        <p:spPr>
          <a:xfrm>
            <a:off x="623191" y="1411160"/>
            <a:ext cx="10574359"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6E14840-0F89-AD0D-B6FE-A8E92CF79D9F}"/>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CF2743-D09D-0354-ACC7-03857D652F78}"/>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sp>
        <p:nvSpPr>
          <p:cNvPr id="3" name="Title 1">
            <a:extLst>
              <a:ext uri="{FF2B5EF4-FFF2-40B4-BE49-F238E27FC236}">
                <a16:creationId xmlns:a16="http://schemas.microsoft.com/office/drawing/2014/main" id="{66CFD04D-DA4D-861C-BFF0-A82CB44BC7F8}"/>
              </a:ext>
            </a:extLst>
          </p:cNvPr>
          <p:cNvSpPr txBox="1">
            <a:spLocks/>
          </p:cNvSpPr>
          <p:nvPr/>
        </p:nvSpPr>
        <p:spPr>
          <a:xfrm>
            <a:off x="745231" y="212319"/>
            <a:ext cx="1057435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accent6">
                    <a:lumMod val="75000"/>
                  </a:schemeClr>
                </a:solidFill>
              </a:rPr>
              <a:t>Practical Strategies for Parents’ Sleep: </a:t>
            </a:r>
          </a:p>
          <a:p>
            <a:pPr algn="ctr"/>
            <a:r>
              <a:rPr lang="en-US" b="1">
                <a:solidFill>
                  <a:srgbClr val="002060"/>
                </a:solidFill>
              </a:rPr>
              <a:t>Habits &amp; Support</a:t>
            </a:r>
          </a:p>
        </p:txBody>
      </p:sp>
      <p:sp>
        <p:nvSpPr>
          <p:cNvPr id="5" name="TextBox 4">
            <a:extLst>
              <a:ext uri="{FF2B5EF4-FFF2-40B4-BE49-F238E27FC236}">
                <a16:creationId xmlns:a16="http://schemas.microsoft.com/office/drawing/2014/main" id="{4C8AFEAC-6629-A2C9-B6B9-625959EAAF89}"/>
              </a:ext>
            </a:extLst>
          </p:cNvPr>
          <p:cNvSpPr txBox="1"/>
          <p:nvPr/>
        </p:nvSpPr>
        <p:spPr>
          <a:xfrm>
            <a:off x="4182602" y="2977863"/>
            <a:ext cx="3281025" cy="3046988"/>
          </a:xfrm>
          <a:prstGeom prst="rect">
            <a:avLst/>
          </a:prstGeom>
          <a:noFill/>
        </p:spPr>
        <p:txBody>
          <a:bodyPr wrap="square">
            <a:spAutoFit/>
          </a:bodyPr>
          <a:lstStyle/>
          <a:p>
            <a:pPr marL="342900" indent="-342900">
              <a:buFont typeface="Wingdings" panose="05000000000000000000" pitchFamily="2" charset="2"/>
              <a:buChar char="Ø"/>
            </a:pPr>
            <a:r>
              <a:rPr lang="en-US" sz="2400">
                <a:effectLst/>
                <a:latin typeface="Panton" panose="00000400000000000000"/>
              </a:rPr>
              <a:t>Practice mindfulness or meditation</a:t>
            </a:r>
          </a:p>
          <a:p>
            <a:pPr marL="342900" indent="-342900">
              <a:buFont typeface="Wingdings" panose="05000000000000000000" pitchFamily="2" charset="2"/>
              <a:buChar char="Ø"/>
            </a:pPr>
            <a:r>
              <a:rPr lang="en-US" sz="2400">
                <a:effectLst/>
                <a:latin typeface="Panton" panose="00000400000000000000"/>
              </a:rPr>
              <a:t>Engage in hobbies or activities you enjoy</a:t>
            </a:r>
          </a:p>
          <a:p>
            <a:pPr marL="342900" indent="-342900">
              <a:buFont typeface="Wingdings" panose="05000000000000000000" pitchFamily="2" charset="2"/>
              <a:buChar char="Ø"/>
            </a:pPr>
            <a:r>
              <a:rPr lang="en-US" sz="2400">
                <a:effectLst/>
                <a:latin typeface="Panton" panose="00000400000000000000"/>
              </a:rPr>
              <a:t>Delegate tasks when possible</a:t>
            </a:r>
          </a:p>
          <a:p>
            <a:pPr marL="342900" indent="-342900">
              <a:buFont typeface="Wingdings" panose="05000000000000000000" pitchFamily="2" charset="2"/>
              <a:buChar char="Ø"/>
            </a:pPr>
            <a:r>
              <a:rPr lang="en-US" sz="2400">
                <a:effectLst/>
                <a:latin typeface="Panton" panose="00000400000000000000"/>
              </a:rPr>
              <a:t>Consider short breaks during the day</a:t>
            </a:r>
          </a:p>
        </p:txBody>
      </p:sp>
    </p:spTree>
    <p:extLst>
      <p:ext uri="{BB962C8B-B14F-4D97-AF65-F5344CB8AC3E}">
        <p14:creationId xmlns:p14="http://schemas.microsoft.com/office/powerpoint/2010/main" val="221754448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C8758-A082-A55A-CD98-770D0155513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CF3A51F2-F98F-0CBD-6F89-05163CE9D5DA}"/>
              </a:ext>
            </a:extLst>
          </p:cNvPr>
          <p:cNvSpPr/>
          <p:nvPr/>
        </p:nvSpPr>
        <p:spPr>
          <a:xfrm>
            <a:off x="8930980" y="0"/>
            <a:ext cx="354148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ADAEC0F-A181-5F0A-E9E0-6BDB877C3A2E}"/>
              </a:ext>
            </a:extLst>
          </p:cNvPr>
          <p:cNvSpPr txBox="1"/>
          <p:nvPr/>
        </p:nvSpPr>
        <p:spPr>
          <a:xfrm>
            <a:off x="577254" y="91237"/>
            <a:ext cx="7759513" cy="584775"/>
          </a:xfrm>
          <a:prstGeom prst="rect">
            <a:avLst/>
          </a:prstGeom>
          <a:noFill/>
        </p:spPr>
        <p:txBody>
          <a:bodyPr wrap="square" rtlCol="0">
            <a:spAutoFit/>
          </a:bodyPr>
          <a:lstStyle/>
          <a:p>
            <a:r>
              <a:rPr lang="en-US" sz="3200" spc="600">
                <a:solidFill>
                  <a:schemeClr val="accent2"/>
                </a:solidFill>
                <a:latin typeface="Panton" panose="00000400000000000000" pitchFamily="50" charset="0"/>
                <a:cs typeface="Poppins" panose="00000500000000000000" pitchFamily="2" charset="0"/>
              </a:rPr>
              <a:t>Sleep Hygiene Tips</a:t>
            </a:r>
          </a:p>
        </p:txBody>
      </p:sp>
      <p:sp>
        <p:nvSpPr>
          <p:cNvPr id="26" name="Rounded Rectangle 25">
            <a:extLst>
              <a:ext uri="{FF2B5EF4-FFF2-40B4-BE49-F238E27FC236}">
                <a16:creationId xmlns:a16="http://schemas.microsoft.com/office/drawing/2014/main" id="{5ED127F2-8680-321C-EC7E-A5921F5D9DBD}"/>
              </a:ext>
            </a:extLst>
          </p:cNvPr>
          <p:cNvSpPr/>
          <p:nvPr/>
        </p:nvSpPr>
        <p:spPr>
          <a:xfrm>
            <a:off x="9190124" y="1453894"/>
            <a:ext cx="2863603" cy="3950211"/>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E15A7851-F445-B8EC-3BCA-A0DD32719F20}"/>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706" r="39710"/>
          <a:stretch/>
        </p:blipFill>
        <p:spPr>
          <a:xfrm>
            <a:off x="9259260" y="1764471"/>
            <a:ext cx="2725330" cy="3329055"/>
          </a:xfrm>
        </p:spPr>
      </p:pic>
      <p:cxnSp>
        <p:nvCxnSpPr>
          <p:cNvPr id="9" name="Straight Connector 8">
            <a:extLst>
              <a:ext uri="{FF2B5EF4-FFF2-40B4-BE49-F238E27FC236}">
                <a16:creationId xmlns:a16="http://schemas.microsoft.com/office/drawing/2014/main" id="{A7293B2D-2DFC-4F98-2C0D-AC83AF5F245C}"/>
              </a:ext>
            </a:extLst>
          </p:cNvPr>
          <p:cNvCxnSpPr>
            <a:cxnSpLocks/>
          </p:cNvCxnSpPr>
          <p:nvPr/>
        </p:nvCxnSpPr>
        <p:spPr>
          <a:xfrm>
            <a:off x="589357" y="1166062"/>
            <a:ext cx="6249326"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5718B21-9950-E7DC-4770-6C3D5158783F}"/>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613E1D-A2A3-8565-A129-CE0A6F810449}"/>
              </a:ext>
            </a:extLst>
          </p:cNvPr>
          <p:cNvSpPr/>
          <p:nvPr/>
        </p:nvSpPr>
        <p:spPr>
          <a:xfrm>
            <a:off x="10547420" y="6213063"/>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pic>
        <p:nvPicPr>
          <p:cNvPr id="2" name="Picture 1">
            <a:extLst>
              <a:ext uri="{FF2B5EF4-FFF2-40B4-BE49-F238E27FC236}">
                <a16:creationId xmlns:a16="http://schemas.microsoft.com/office/drawing/2014/main" id="{57B7C5B3-BF4B-5575-06AF-6BA6EA77DB08}"/>
              </a:ext>
            </a:extLst>
          </p:cNvPr>
          <p:cNvPicPr>
            <a:picLocks noChangeAspect="1"/>
          </p:cNvPicPr>
          <p:nvPr/>
        </p:nvPicPr>
        <p:blipFill>
          <a:blip r:embed="rId4"/>
          <a:stretch>
            <a:fillRect/>
          </a:stretch>
        </p:blipFill>
        <p:spPr>
          <a:xfrm>
            <a:off x="509641" y="824465"/>
            <a:ext cx="7789546" cy="5561434"/>
          </a:xfrm>
          <a:prstGeom prst="rect">
            <a:avLst/>
          </a:prstGeom>
        </p:spPr>
      </p:pic>
    </p:spTree>
    <p:extLst>
      <p:ext uri="{BB962C8B-B14F-4D97-AF65-F5344CB8AC3E}">
        <p14:creationId xmlns:p14="http://schemas.microsoft.com/office/powerpoint/2010/main" val="215132969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E2857-755A-E19B-4594-B114A31D597C}"/>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AADD466B-0A26-5485-C572-6976872FE28A}"/>
              </a:ext>
            </a:extLst>
          </p:cNvPr>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2A7C77AB-8224-9D69-909F-19593A51DF4E}"/>
              </a:ext>
            </a:extLst>
          </p:cNvPr>
          <p:cNvSpPr/>
          <p:nvPr/>
        </p:nvSpPr>
        <p:spPr>
          <a:xfrm>
            <a:off x="403323" y="2083549"/>
            <a:ext cx="3493941" cy="4413027"/>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7DB8400-B563-6261-34A5-ECFE541DA48A}"/>
              </a:ext>
            </a:extLst>
          </p:cNvPr>
          <p:cNvSpPr txBox="1"/>
          <p:nvPr/>
        </p:nvSpPr>
        <p:spPr>
          <a:xfrm>
            <a:off x="125507" y="144557"/>
            <a:ext cx="3916210" cy="1323439"/>
          </a:xfrm>
          <a:prstGeom prst="rect">
            <a:avLst/>
          </a:prstGeom>
          <a:noFill/>
        </p:spPr>
        <p:txBody>
          <a:bodyPr wrap="square" rtlCol="0">
            <a:spAutoFit/>
          </a:bodyPr>
          <a:lstStyle/>
          <a:p>
            <a:r>
              <a:rPr lang="en-US" sz="4000" spc="580">
                <a:solidFill>
                  <a:schemeClr val="accent2"/>
                </a:solidFill>
                <a:latin typeface="Panton" panose="00000400000000000000" pitchFamily="50" charset="0"/>
                <a:cs typeface="Poppins" panose="00000500000000000000" pitchFamily="2" charset="0"/>
              </a:rPr>
              <a:t>AASM resources</a:t>
            </a:r>
          </a:p>
        </p:txBody>
      </p:sp>
      <p:cxnSp>
        <p:nvCxnSpPr>
          <p:cNvPr id="17" name="Straight Connector 16">
            <a:extLst>
              <a:ext uri="{FF2B5EF4-FFF2-40B4-BE49-F238E27FC236}">
                <a16:creationId xmlns:a16="http://schemas.microsoft.com/office/drawing/2014/main" id="{E0838EF5-50D1-2711-616C-33EE6B07C3DD}"/>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DAAC078-4926-BC6D-CE2F-7383D42BBA24}"/>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1001EE67-CF65-5C2E-FC4D-80F30F6D2224}"/>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2C4E29-9375-6793-3985-51C142154E8B}"/>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pic>
        <p:nvPicPr>
          <p:cNvPr id="10" name="Picture Placeholder 9" descr="A group of kids smiling&#10;&#10;AI-generated content may be incorrect.">
            <a:extLst>
              <a:ext uri="{FF2B5EF4-FFF2-40B4-BE49-F238E27FC236}">
                <a16:creationId xmlns:a16="http://schemas.microsoft.com/office/drawing/2014/main" id="{721C3578-BB4E-1CFF-86D3-C719C326104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649" r="21649"/>
          <a:stretch>
            <a:fillRect/>
          </a:stretch>
        </p:blipFill>
        <p:spPr>
          <a:xfrm>
            <a:off x="738988" y="2167098"/>
            <a:ext cx="2850745" cy="4222039"/>
          </a:xfrm>
        </p:spPr>
      </p:pic>
      <p:pic>
        <p:nvPicPr>
          <p:cNvPr id="11" name="Picture 10">
            <a:hlinkClick r:id="rId4"/>
            <a:extLst>
              <a:ext uri="{FF2B5EF4-FFF2-40B4-BE49-F238E27FC236}">
                <a16:creationId xmlns:a16="http://schemas.microsoft.com/office/drawing/2014/main" id="{50B96589-3B7A-3F03-B254-496460C809EF}"/>
              </a:ext>
            </a:extLst>
          </p:cNvPr>
          <p:cNvPicPr>
            <a:picLocks noChangeAspect="1"/>
          </p:cNvPicPr>
          <p:nvPr/>
        </p:nvPicPr>
        <p:blipFill>
          <a:blip r:embed="rId5"/>
          <a:stretch>
            <a:fillRect/>
          </a:stretch>
        </p:blipFill>
        <p:spPr>
          <a:xfrm rot="689597">
            <a:off x="4401717" y="41930"/>
            <a:ext cx="4093943" cy="1879872"/>
          </a:xfrm>
          <a:prstGeom prst="rect">
            <a:avLst/>
          </a:prstGeom>
        </p:spPr>
      </p:pic>
      <p:pic>
        <p:nvPicPr>
          <p:cNvPr id="13" name="Picture 12">
            <a:hlinkClick r:id="rId4"/>
            <a:extLst>
              <a:ext uri="{FF2B5EF4-FFF2-40B4-BE49-F238E27FC236}">
                <a16:creationId xmlns:a16="http://schemas.microsoft.com/office/drawing/2014/main" id="{277892A2-CC56-139A-2A31-09CF26C9734F}"/>
              </a:ext>
            </a:extLst>
          </p:cNvPr>
          <p:cNvPicPr>
            <a:picLocks noChangeAspect="1"/>
          </p:cNvPicPr>
          <p:nvPr/>
        </p:nvPicPr>
        <p:blipFill>
          <a:blip r:embed="rId6"/>
          <a:stretch>
            <a:fillRect/>
          </a:stretch>
        </p:blipFill>
        <p:spPr>
          <a:xfrm>
            <a:off x="7638053" y="1614582"/>
            <a:ext cx="4386424" cy="1416388"/>
          </a:xfrm>
          <a:prstGeom prst="rect">
            <a:avLst/>
          </a:prstGeom>
          <a:solidFill>
            <a:srgbClr val="0070C0"/>
          </a:solidFill>
          <a:ln>
            <a:solidFill>
              <a:srgbClr val="002060"/>
            </a:solidFill>
          </a:ln>
        </p:spPr>
      </p:pic>
      <p:pic>
        <p:nvPicPr>
          <p:cNvPr id="14" name="Picture 13">
            <a:extLst>
              <a:ext uri="{FF2B5EF4-FFF2-40B4-BE49-F238E27FC236}">
                <a16:creationId xmlns:a16="http://schemas.microsoft.com/office/drawing/2014/main" id="{31265BEB-1108-637E-802A-8A5637FDF1EA}"/>
              </a:ext>
            </a:extLst>
          </p:cNvPr>
          <p:cNvPicPr>
            <a:picLocks noChangeAspect="1"/>
          </p:cNvPicPr>
          <p:nvPr/>
        </p:nvPicPr>
        <p:blipFill>
          <a:blip r:embed="rId7"/>
          <a:stretch>
            <a:fillRect/>
          </a:stretch>
        </p:blipFill>
        <p:spPr>
          <a:xfrm>
            <a:off x="4553773" y="2701663"/>
            <a:ext cx="2857500" cy="1905000"/>
          </a:xfrm>
          <a:prstGeom prst="rect">
            <a:avLst/>
          </a:prstGeom>
          <a:ln>
            <a:solidFill>
              <a:srgbClr val="002060"/>
            </a:solidFill>
          </a:ln>
        </p:spPr>
      </p:pic>
      <p:sp>
        <p:nvSpPr>
          <p:cNvPr id="16" name="TextBox 15">
            <a:extLst>
              <a:ext uri="{FF2B5EF4-FFF2-40B4-BE49-F238E27FC236}">
                <a16:creationId xmlns:a16="http://schemas.microsoft.com/office/drawing/2014/main" id="{44244FAD-C712-D393-BE55-A5AD9AA3E04A}"/>
              </a:ext>
            </a:extLst>
          </p:cNvPr>
          <p:cNvSpPr txBox="1"/>
          <p:nvPr/>
        </p:nvSpPr>
        <p:spPr>
          <a:xfrm>
            <a:off x="4603129" y="4606663"/>
            <a:ext cx="2857500" cy="369332"/>
          </a:xfrm>
          <a:prstGeom prst="rect">
            <a:avLst/>
          </a:prstGeom>
          <a:noFill/>
        </p:spPr>
        <p:txBody>
          <a:bodyPr wrap="square">
            <a:spAutoFit/>
          </a:bodyPr>
          <a:lstStyle/>
          <a:p>
            <a:r>
              <a:rPr lang="en-US" b="1">
                <a:solidFill>
                  <a:srgbClr val="FF0000"/>
                </a:solidFill>
              </a:rPr>
              <a:t>Patient Information Guides</a:t>
            </a:r>
          </a:p>
        </p:txBody>
      </p:sp>
      <p:pic>
        <p:nvPicPr>
          <p:cNvPr id="19" name="Picture 18">
            <a:hlinkClick r:id="rId8"/>
            <a:extLst>
              <a:ext uri="{FF2B5EF4-FFF2-40B4-BE49-F238E27FC236}">
                <a16:creationId xmlns:a16="http://schemas.microsoft.com/office/drawing/2014/main" id="{33614F3B-0884-B3BE-9358-E53B5FBDA87A}"/>
              </a:ext>
            </a:extLst>
          </p:cNvPr>
          <p:cNvPicPr>
            <a:picLocks noChangeAspect="1"/>
          </p:cNvPicPr>
          <p:nvPr/>
        </p:nvPicPr>
        <p:blipFill>
          <a:blip r:embed="rId9"/>
          <a:stretch>
            <a:fillRect/>
          </a:stretch>
        </p:blipFill>
        <p:spPr>
          <a:xfrm>
            <a:off x="8883924" y="3246999"/>
            <a:ext cx="2745475" cy="1544330"/>
          </a:xfrm>
          <a:prstGeom prst="rect">
            <a:avLst/>
          </a:prstGeom>
          <a:ln>
            <a:solidFill>
              <a:srgbClr val="002060"/>
            </a:solidFill>
          </a:ln>
        </p:spPr>
      </p:pic>
      <p:sp>
        <p:nvSpPr>
          <p:cNvPr id="21" name="TextBox 20">
            <a:extLst>
              <a:ext uri="{FF2B5EF4-FFF2-40B4-BE49-F238E27FC236}">
                <a16:creationId xmlns:a16="http://schemas.microsoft.com/office/drawing/2014/main" id="{FDAAF5AB-2091-36DC-E0E7-8D18B73C26C4}"/>
              </a:ext>
            </a:extLst>
          </p:cNvPr>
          <p:cNvSpPr txBox="1"/>
          <p:nvPr/>
        </p:nvSpPr>
        <p:spPr>
          <a:xfrm>
            <a:off x="8630602" y="5492663"/>
            <a:ext cx="2318117" cy="369332"/>
          </a:xfrm>
          <a:prstGeom prst="rect">
            <a:avLst/>
          </a:prstGeom>
          <a:noFill/>
        </p:spPr>
        <p:txBody>
          <a:bodyPr wrap="square">
            <a:spAutoFit/>
          </a:bodyPr>
          <a:lstStyle/>
          <a:p>
            <a:r>
              <a:rPr lang="en-US"/>
              <a:t>Download Infographics</a:t>
            </a:r>
          </a:p>
        </p:txBody>
      </p:sp>
      <p:pic>
        <p:nvPicPr>
          <p:cNvPr id="23" name="Picture 22">
            <a:hlinkClick r:id="rId10"/>
            <a:extLst>
              <a:ext uri="{FF2B5EF4-FFF2-40B4-BE49-F238E27FC236}">
                <a16:creationId xmlns:a16="http://schemas.microsoft.com/office/drawing/2014/main" id="{C37585D9-8EC0-AB9A-6ED1-53272C832B33}"/>
              </a:ext>
            </a:extLst>
          </p:cNvPr>
          <p:cNvPicPr>
            <a:picLocks noChangeAspect="1"/>
          </p:cNvPicPr>
          <p:nvPr/>
        </p:nvPicPr>
        <p:blipFill>
          <a:blip r:embed="rId11"/>
          <a:stretch>
            <a:fillRect/>
          </a:stretch>
        </p:blipFill>
        <p:spPr>
          <a:xfrm>
            <a:off x="6620002" y="5037671"/>
            <a:ext cx="2037435" cy="1648649"/>
          </a:xfrm>
          <a:prstGeom prst="rect">
            <a:avLst/>
          </a:prstGeom>
        </p:spPr>
      </p:pic>
    </p:spTree>
    <p:extLst>
      <p:ext uri="{BB962C8B-B14F-4D97-AF65-F5344CB8AC3E}">
        <p14:creationId xmlns:p14="http://schemas.microsoft.com/office/powerpoint/2010/main" val="318333911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EA95-9414-1BBE-7AAA-B1D0FDD8F47D}"/>
              </a:ext>
            </a:extLst>
          </p:cNvPr>
          <p:cNvSpPr>
            <a:spLocks noGrp="1"/>
          </p:cNvSpPr>
          <p:nvPr>
            <p:ph type="title"/>
          </p:nvPr>
        </p:nvSpPr>
        <p:spPr>
          <a:xfrm>
            <a:off x="2928731" y="3607075"/>
            <a:ext cx="7447721" cy="2452687"/>
          </a:xfrm>
        </p:spPr>
        <p:txBody>
          <a:bodyPr anchor="ctr">
            <a:normAutofit/>
          </a:bodyPr>
          <a:lstStyle/>
          <a:p>
            <a:pPr algn="ctr"/>
            <a:r>
              <a:rPr lang="en-US" b="1">
                <a:hlinkClick r:id="rId3"/>
              </a:rPr>
              <a:t>Sleep is Good medicine</a:t>
            </a:r>
            <a:br>
              <a:rPr lang="en-US" b="1"/>
            </a:br>
            <a:r>
              <a:rPr lang="en-US" b="1"/>
              <a:t>Public Awareness Campaign</a:t>
            </a:r>
            <a:br>
              <a:rPr lang="en-US" b="1"/>
            </a:br>
            <a:br>
              <a:rPr lang="en-US" sz="3300" b="1"/>
            </a:br>
            <a:endParaRPr lang="en-US" sz="3300" b="1"/>
          </a:p>
        </p:txBody>
      </p:sp>
      <p:pic>
        <p:nvPicPr>
          <p:cNvPr id="5" name="Picture 4">
            <a:extLst>
              <a:ext uri="{FF2B5EF4-FFF2-40B4-BE49-F238E27FC236}">
                <a16:creationId xmlns:a16="http://schemas.microsoft.com/office/drawing/2014/main" id="{DF1A5CE5-9185-D3DE-5EAD-37396817355D}"/>
              </a:ext>
            </a:extLst>
          </p:cNvPr>
          <p:cNvPicPr>
            <a:picLocks noChangeAspect="1"/>
          </p:cNvPicPr>
          <p:nvPr/>
        </p:nvPicPr>
        <p:blipFill rotWithShape="1">
          <a:blip r:embed="rId4"/>
          <a:srcRect t="7653" b="1673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9" name="Picture 8">
            <a:extLst>
              <a:ext uri="{FF2B5EF4-FFF2-40B4-BE49-F238E27FC236}">
                <a16:creationId xmlns:a16="http://schemas.microsoft.com/office/drawing/2014/main" id="{DE08E2AC-3ED4-8A9F-D073-70BB0B027D1E}"/>
              </a:ext>
            </a:extLst>
          </p:cNvPr>
          <p:cNvPicPr>
            <a:picLocks noChangeAspect="1"/>
          </p:cNvPicPr>
          <p:nvPr/>
        </p:nvPicPr>
        <p:blipFill>
          <a:blip r:embed="rId5"/>
          <a:stretch>
            <a:fillRect/>
          </a:stretch>
        </p:blipFill>
        <p:spPr>
          <a:xfrm>
            <a:off x="59635" y="5591897"/>
            <a:ext cx="12072730" cy="935729"/>
          </a:xfrm>
          <a:prstGeom prst="rect">
            <a:avLst/>
          </a:prstGeom>
        </p:spPr>
      </p:pic>
    </p:spTree>
    <p:extLst>
      <p:ext uri="{BB962C8B-B14F-4D97-AF65-F5344CB8AC3E}">
        <p14:creationId xmlns:p14="http://schemas.microsoft.com/office/powerpoint/2010/main" val="169806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553213" y="0"/>
            <a:ext cx="391925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7254" y="91237"/>
            <a:ext cx="7759513" cy="1077218"/>
          </a:xfrm>
          <a:prstGeom prst="rect">
            <a:avLst/>
          </a:prstGeom>
          <a:noFill/>
        </p:spPr>
        <p:txBody>
          <a:bodyPr wrap="square" rtlCol="0">
            <a:spAutoFit/>
          </a:bodyPr>
          <a:lstStyle/>
          <a:p>
            <a:r>
              <a:rPr lang="en-US" sz="3200" b="1" spc="600">
                <a:solidFill>
                  <a:schemeClr val="accent2"/>
                </a:solidFill>
                <a:latin typeface="Panton" panose="00000400000000000000" pitchFamily="50" charset="0"/>
                <a:cs typeface="Poppins" panose="00000500000000000000" pitchFamily="2" charset="0"/>
              </a:rPr>
              <a:t>Dietary factors and fluctuating levels of melatonin</a:t>
            </a:r>
          </a:p>
        </p:txBody>
      </p:sp>
      <p:sp>
        <p:nvSpPr>
          <p:cNvPr id="26" name="Rounded Rectangle 25"/>
          <p:cNvSpPr/>
          <p:nvPr/>
        </p:nvSpPr>
        <p:spPr>
          <a:xfrm>
            <a:off x="8710873" y="1324302"/>
            <a:ext cx="3638787" cy="3909849"/>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7B1A6EE-4501-4201-904F-177D98F9C086}"/>
              </a:ext>
            </a:extLst>
          </p:cNvPr>
          <p:cNvCxnSpPr>
            <a:cxnSpLocks/>
          </p:cNvCxnSpPr>
          <p:nvPr/>
        </p:nvCxnSpPr>
        <p:spPr>
          <a:xfrm>
            <a:off x="589357" y="1166062"/>
            <a:ext cx="6249326"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BA3B3F2-8C92-4A80-9DF8-7BB31547C181}"/>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01A0CD-7D0B-4657-870D-F56EC7ACF507}"/>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pic>
        <p:nvPicPr>
          <p:cNvPr id="6" name="Picture Placeholder 5" descr="A person eating a piece of cake&#10;&#10;AI-generated content may be incorrect.">
            <a:extLst>
              <a:ext uri="{FF2B5EF4-FFF2-40B4-BE49-F238E27FC236}">
                <a16:creationId xmlns:a16="http://schemas.microsoft.com/office/drawing/2014/main" id="{69FE45E0-7822-7385-858C-D40E5E1B327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421" r="18421"/>
          <a:stretch>
            <a:fillRect/>
          </a:stretch>
        </p:blipFill>
        <p:spPr>
          <a:xfrm>
            <a:off x="8844253" y="1466193"/>
            <a:ext cx="3322023" cy="3640096"/>
          </a:xfrm>
        </p:spPr>
      </p:pic>
      <p:sp>
        <p:nvSpPr>
          <p:cNvPr id="7" name="TextBox 6">
            <a:extLst>
              <a:ext uri="{FF2B5EF4-FFF2-40B4-BE49-F238E27FC236}">
                <a16:creationId xmlns:a16="http://schemas.microsoft.com/office/drawing/2014/main" id="{63455FBD-F606-36BC-544E-AA4A5706CBDE}"/>
              </a:ext>
            </a:extLst>
          </p:cNvPr>
          <p:cNvSpPr txBox="1"/>
          <p:nvPr/>
        </p:nvSpPr>
        <p:spPr>
          <a:xfrm>
            <a:off x="403833" y="1673968"/>
            <a:ext cx="7352801" cy="4524315"/>
          </a:xfrm>
          <a:prstGeom prst="rect">
            <a:avLst/>
          </a:prstGeom>
          <a:noFill/>
        </p:spPr>
        <p:txBody>
          <a:bodyPr wrap="square" rtlCol="0">
            <a:spAutoFit/>
          </a:bodyPr>
          <a:lstStyle/>
          <a:p>
            <a:pPr marL="457200" indent="-457200">
              <a:buFont typeface="Arial" panose="020B0604020202020204" pitchFamily="34" charset="0"/>
              <a:buChar char="•"/>
            </a:pPr>
            <a:r>
              <a:rPr lang="en-US" sz="3200"/>
              <a:t>Intake of vegetables, caffeine, and some vitamins and minerals, can modify melatonin production. </a:t>
            </a:r>
          </a:p>
          <a:p>
            <a:pPr marL="457200" indent="-457200">
              <a:buFont typeface="Arial" panose="020B0604020202020204" pitchFamily="34" charset="0"/>
              <a:buChar char="•"/>
            </a:pPr>
            <a:r>
              <a:rPr lang="en-US" sz="3200"/>
              <a:t>Melatonin has been detected in notable amounts in tomatoes, olives, grapes, barley, rice, walnuts, wine and beer.</a:t>
            </a:r>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r>
              <a:rPr lang="en-US" sz="3200"/>
              <a:t>Energy restriction reduces the nocturnal secretion of melatonin (up to 20%)</a:t>
            </a:r>
          </a:p>
        </p:txBody>
      </p:sp>
    </p:spTree>
    <p:extLst>
      <p:ext uri="{BB962C8B-B14F-4D97-AF65-F5344CB8AC3E}">
        <p14:creationId xmlns:p14="http://schemas.microsoft.com/office/powerpoint/2010/main" val="4720048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CA4FB6FD-1FD5-5ABE-BB85-D1D96C5FBBF6}"/>
              </a:ext>
            </a:extLst>
          </p:cNvPr>
          <p:cNvSpPr/>
          <p:nvPr/>
        </p:nvSpPr>
        <p:spPr>
          <a:xfrm>
            <a:off x="274492" y="692024"/>
            <a:ext cx="3779735" cy="5470634"/>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017591" y="1443190"/>
            <a:ext cx="6631135" cy="2800767"/>
          </a:xfrm>
          <a:prstGeom prst="rect">
            <a:avLst/>
          </a:prstGeom>
          <a:noFill/>
        </p:spPr>
        <p:txBody>
          <a:bodyPr wrap="square" rtlCol="0">
            <a:spAutoFit/>
          </a:bodyPr>
          <a:lstStyle/>
          <a:p>
            <a:r>
              <a:rPr lang="en-US" sz="4400" b="1" spc="580">
                <a:solidFill>
                  <a:schemeClr val="accent2"/>
                </a:solidFill>
                <a:latin typeface="Panton" panose="00000400000000000000" pitchFamily="50" charset="0"/>
                <a:cs typeface="Poppins" panose="00000500000000000000" pitchFamily="2" charset="0"/>
              </a:rPr>
              <a:t>Does exogenous melatonin taken as a dietary supplement enhance sleep?</a:t>
            </a:r>
          </a:p>
        </p:txBody>
      </p:sp>
      <p:cxnSp>
        <p:nvCxnSpPr>
          <p:cNvPr id="17" name="Straight Connector 16">
            <a:extLst>
              <a:ext uri="{FF2B5EF4-FFF2-40B4-BE49-F238E27FC236}">
                <a16:creationId xmlns:a16="http://schemas.microsoft.com/office/drawing/2014/main" id="{C955A6B1-6EAF-418E-A27A-004D4EE3B7F0}"/>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DD11220-0E9D-4451-0E17-C210D236679E}"/>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AFBA4B70-E09D-95D2-C48A-BFF9F0E8A19C}"/>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387876-D4F1-8DFD-4829-86A4B903233B}"/>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pic>
        <p:nvPicPr>
          <p:cNvPr id="10" name="Picture Placeholder 9" descr="A book on a table&#10;&#10;AI-generated content may be incorrect.">
            <a:extLst>
              <a:ext uri="{FF2B5EF4-FFF2-40B4-BE49-F238E27FC236}">
                <a16:creationId xmlns:a16="http://schemas.microsoft.com/office/drawing/2014/main" id="{6229F795-105C-5667-CD43-9D7AA087614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8681" r="28681"/>
          <a:stretch>
            <a:fillRect/>
          </a:stretch>
        </p:blipFill>
        <p:spPr>
          <a:xfrm>
            <a:off x="449061" y="886933"/>
            <a:ext cx="3430596" cy="5080816"/>
          </a:xfrm>
        </p:spPr>
      </p:pic>
    </p:spTree>
    <p:extLst>
      <p:ext uri="{BB962C8B-B14F-4D97-AF65-F5344CB8AC3E}">
        <p14:creationId xmlns:p14="http://schemas.microsoft.com/office/powerpoint/2010/main" val="16429279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88320-830C-F762-2E7C-A2B9CCA81994}"/>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BDE0E936-078A-7CAD-3DB3-0D421B322D29}"/>
              </a:ext>
            </a:extLst>
          </p:cNvPr>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36E1265E-4DA2-6984-F07B-00E27A031478}"/>
              </a:ext>
            </a:extLst>
          </p:cNvPr>
          <p:cNvSpPr/>
          <p:nvPr/>
        </p:nvSpPr>
        <p:spPr>
          <a:xfrm>
            <a:off x="403323" y="2083549"/>
            <a:ext cx="3493941" cy="4413027"/>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CE95096-9AD2-4986-2EFD-7DA629DC1204}"/>
              </a:ext>
            </a:extLst>
          </p:cNvPr>
          <p:cNvSpPr txBox="1"/>
          <p:nvPr/>
        </p:nvSpPr>
        <p:spPr>
          <a:xfrm>
            <a:off x="125507" y="144557"/>
            <a:ext cx="4088684" cy="1846659"/>
          </a:xfrm>
          <a:prstGeom prst="rect">
            <a:avLst/>
          </a:prstGeom>
          <a:noFill/>
        </p:spPr>
        <p:txBody>
          <a:bodyPr wrap="square" rtlCol="0">
            <a:spAutoFit/>
          </a:bodyPr>
          <a:lstStyle/>
          <a:p>
            <a:r>
              <a:rPr lang="en-US" sz="3900" spc="580">
                <a:solidFill>
                  <a:schemeClr val="accent2"/>
                </a:solidFill>
                <a:latin typeface="Panton" panose="00000400000000000000" pitchFamily="50" charset="0"/>
                <a:cs typeface="Poppins" panose="00000500000000000000" pitchFamily="2" charset="0"/>
              </a:rPr>
              <a:t>Melatonin for Adults: </a:t>
            </a:r>
            <a:r>
              <a:rPr lang="en-US" sz="3600" spc="580">
                <a:solidFill>
                  <a:schemeClr val="accent2"/>
                </a:solidFill>
                <a:latin typeface="Panton" panose="00000400000000000000" pitchFamily="50" charset="0"/>
                <a:cs typeface="Poppins" panose="00000500000000000000" pitchFamily="2" charset="0"/>
              </a:rPr>
              <a:t>Potential uses</a:t>
            </a:r>
            <a:endParaRPr lang="en-US" sz="3900" spc="580">
              <a:solidFill>
                <a:schemeClr val="accent2"/>
              </a:solidFill>
              <a:latin typeface="Panton" panose="00000400000000000000" pitchFamily="50" charset="0"/>
              <a:cs typeface="Poppins" panose="00000500000000000000" pitchFamily="2" charset="0"/>
            </a:endParaRPr>
          </a:p>
        </p:txBody>
      </p:sp>
      <p:cxnSp>
        <p:nvCxnSpPr>
          <p:cNvPr id="17" name="Straight Connector 16">
            <a:extLst>
              <a:ext uri="{FF2B5EF4-FFF2-40B4-BE49-F238E27FC236}">
                <a16:creationId xmlns:a16="http://schemas.microsoft.com/office/drawing/2014/main" id="{6DF5B569-7DA5-FE3D-E66E-294C6EA742EB}"/>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44EEC0F-B75F-AA92-DC57-BD77DC8C48CC}"/>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136E678F-E519-A618-09B6-00254E7143BA}"/>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D51E312-BFED-B935-DBB2-564A302B94C1}"/>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sp>
        <p:nvSpPr>
          <p:cNvPr id="8" name="TextBox 7">
            <a:extLst>
              <a:ext uri="{FF2B5EF4-FFF2-40B4-BE49-F238E27FC236}">
                <a16:creationId xmlns:a16="http://schemas.microsoft.com/office/drawing/2014/main" id="{4159ECCB-3F2D-FA7C-29F6-5523A48C1204}"/>
              </a:ext>
            </a:extLst>
          </p:cNvPr>
          <p:cNvSpPr txBox="1"/>
          <p:nvPr/>
        </p:nvSpPr>
        <p:spPr>
          <a:xfrm>
            <a:off x="4639974" y="144557"/>
            <a:ext cx="7263230" cy="6309420"/>
          </a:xfrm>
          <a:prstGeom prst="rect">
            <a:avLst/>
          </a:prstGeom>
          <a:noFill/>
        </p:spPr>
        <p:txBody>
          <a:bodyPr wrap="square">
            <a:spAutoFit/>
          </a:bodyPr>
          <a:lstStyle/>
          <a:p>
            <a:pPr lvl="0"/>
            <a:r>
              <a:rPr lang="en-US" sz="2400" b="1"/>
              <a:t>Circadian Rhythm Sleep-Wake Disorders:</a:t>
            </a:r>
            <a:endParaRPr lang="en-US" sz="2400"/>
          </a:p>
          <a:p>
            <a:pPr marL="800100" lvl="1" indent="-342900">
              <a:buFont typeface="Arial" panose="020B0604020202020204" pitchFamily="34" charset="0"/>
              <a:buChar char="•"/>
            </a:pPr>
            <a:r>
              <a:rPr lang="en-US" sz="2400">
                <a:solidFill>
                  <a:schemeClr val="accent2">
                    <a:lumMod val="50000"/>
                  </a:schemeClr>
                </a:solidFill>
              </a:rPr>
              <a:t>Jet lag disorder</a:t>
            </a:r>
          </a:p>
          <a:p>
            <a:pPr marL="800100" lvl="1" indent="-342900">
              <a:buFont typeface="Arial" panose="020B0604020202020204" pitchFamily="34" charset="0"/>
              <a:buChar char="•"/>
            </a:pPr>
            <a:r>
              <a:rPr lang="en-US" sz="2400">
                <a:solidFill>
                  <a:schemeClr val="accent2">
                    <a:lumMod val="50000"/>
                  </a:schemeClr>
                </a:solidFill>
              </a:rPr>
              <a:t>Shift work disorder</a:t>
            </a:r>
          </a:p>
          <a:p>
            <a:pPr marL="800100" lvl="1" indent="-342900">
              <a:buFont typeface="Arial" panose="020B0604020202020204" pitchFamily="34" charset="0"/>
              <a:buChar char="•"/>
            </a:pPr>
            <a:r>
              <a:rPr lang="en-US" sz="2400">
                <a:solidFill>
                  <a:schemeClr val="accent2">
                    <a:lumMod val="50000"/>
                  </a:schemeClr>
                </a:solidFill>
              </a:rPr>
              <a:t>Delayed Sleep-Wake Phase Disorder</a:t>
            </a:r>
          </a:p>
          <a:p>
            <a:pPr marL="800100" lvl="1" indent="-342900">
              <a:buFont typeface="Arial" panose="020B0604020202020204" pitchFamily="34" charset="0"/>
              <a:buChar char="•"/>
            </a:pPr>
            <a:r>
              <a:rPr lang="en-US" sz="2400">
                <a:solidFill>
                  <a:schemeClr val="accent2">
                    <a:lumMod val="50000"/>
                  </a:schemeClr>
                </a:solidFill>
              </a:rPr>
              <a:t>Non-24-hour Sleep-Wake Rhythm Disorder in </a:t>
            </a:r>
            <a:r>
              <a:rPr lang="en-US" sz="2400" b="1">
                <a:solidFill>
                  <a:schemeClr val="accent2">
                    <a:lumMod val="50000"/>
                  </a:schemeClr>
                </a:solidFill>
              </a:rPr>
              <a:t>visually impaired </a:t>
            </a:r>
            <a:r>
              <a:rPr lang="en-US" sz="2400">
                <a:solidFill>
                  <a:schemeClr val="accent2">
                    <a:lumMod val="50000"/>
                  </a:schemeClr>
                </a:solidFill>
              </a:rPr>
              <a:t>adults</a:t>
            </a:r>
          </a:p>
          <a:p>
            <a:pPr lvl="1"/>
            <a:endParaRPr lang="en-US" sz="2400"/>
          </a:p>
          <a:p>
            <a:pPr lvl="0"/>
            <a:r>
              <a:rPr lang="en-US" sz="2400" b="1"/>
              <a:t>REM Sleep Behavior Disorder</a:t>
            </a:r>
            <a:endParaRPr lang="en-US" sz="2400"/>
          </a:p>
          <a:p>
            <a:endParaRPr lang="en-US" sz="2400" b="1"/>
          </a:p>
          <a:p>
            <a:endParaRPr lang="en-US" sz="2400" b="1"/>
          </a:p>
          <a:p>
            <a:r>
              <a:rPr lang="en-US" sz="2400" b="1"/>
              <a:t>AASM </a:t>
            </a:r>
            <a:r>
              <a:rPr lang="en-US" sz="2800" b="1">
                <a:solidFill>
                  <a:srgbClr val="FF0000"/>
                </a:solidFill>
              </a:rPr>
              <a:t>DOES NOT </a:t>
            </a:r>
            <a:r>
              <a:rPr lang="en-US" sz="2400" b="1"/>
              <a:t>Recommend for:</a:t>
            </a:r>
            <a:endParaRPr lang="en-US" sz="2400"/>
          </a:p>
          <a:p>
            <a:pPr lvl="0"/>
            <a:r>
              <a:rPr lang="en-US" sz="2400" b="1">
                <a:solidFill>
                  <a:schemeClr val="accent2">
                    <a:lumMod val="50000"/>
                  </a:schemeClr>
                </a:solidFill>
              </a:rPr>
              <a:t>Chronic Insomnia in Adults:</a:t>
            </a:r>
            <a:r>
              <a:rPr lang="en-US" sz="2400">
                <a:solidFill>
                  <a:schemeClr val="accent2">
                    <a:lumMod val="50000"/>
                  </a:schemeClr>
                </a:solidFill>
              </a:rPr>
              <a:t> The AASM strongly recommends </a:t>
            </a:r>
            <a:r>
              <a:rPr lang="en-US" sz="2400" b="1">
                <a:solidFill>
                  <a:schemeClr val="accent2">
                    <a:lumMod val="50000"/>
                  </a:schemeClr>
                </a:solidFill>
              </a:rPr>
              <a:t>Cognitive Behavioral Therapy for Insomnia (CBT-I)</a:t>
            </a:r>
            <a:r>
              <a:rPr lang="en-US" sz="2400">
                <a:solidFill>
                  <a:schemeClr val="accent2">
                    <a:lumMod val="50000"/>
                  </a:schemeClr>
                </a:solidFill>
              </a:rPr>
              <a:t> as the first-line treatment for chronic insomnia in both adults and children.</a:t>
            </a:r>
            <a:r>
              <a:rPr lang="en-US" sz="2400"/>
              <a:t> </a:t>
            </a:r>
            <a:r>
              <a:rPr lang="en-US" sz="2400">
                <a:solidFill>
                  <a:srgbClr val="FF0000"/>
                </a:solidFill>
              </a:rPr>
              <a:t>Melatonin should generally </a:t>
            </a:r>
            <a:r>
              <a:rPr lang="en-US" sz="2400" i="1">
                <a:solidFill>
                  <a:srgbClr val="FF0000"/>
                </a:solidFill>
              </a:rPr>
              <a:t>not</a:t>
            </a:r>
            <a:r>
              <a:rPr lang="en-US" sz="2400">
                <a:solidFill>
                  <a:srgbClr val="FF0000"/>
                </a:solidFill>
              </a:rPr>
              <a:t> be used for this purpose.</a:t>
            </a:r>
          </a:p>
          <a:p>
            <a:pPr lvl="1"/>
            <a:endParaRPr lang="en-US" sz="2000">
              <a:ea typeface="Calibri" panose="020F0502020204030204" pitchFamily="34" charset="0"/>
              <a:cs typeface="Arial" panose="020B0604020202020204" pitchFamily="34" charset="0"/>
            </a:endParaRPr>
          </a:p>
        </p:txBody>
      </p:sp>
      <p:pic>
        <p:nvPicPr>
          <p:cNvPr id="10" name="Picture Placeholder 9" descr="A hand holding a pill and a glass of water&#10;&#10;AI-generated content may be incorrect.">
            <a:extLst>
              <a:ext uri="{FF2B5EF4-FFF2-40B4-BE49-F238E27FC236}">
                <a16:creationId xmlns:a16="http://schemas.microsoft.com/office/drawing/2014/main" id="{9FC0305B-8DBD-B293-E5F6-9074032A60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142" r="16142"/>
          <a:stretch>
            <a:fillRect/>
          </a:stretch>
        </p:blipFill>
        <p:spPr>
          <a:xfrm>
            <a:off x="714578" y="2147639"/>
            <a:ext cx="2938903" cy="4252671"/>
          </a:xfrm>
        </p:spPr>
      </p:pic>
    </p:spTree>
    <p:extLst>
      <p:ext uri="{BB962C8B-B14F-4D97-AF65-F5344CB8AC3E}">
        <p14:creationId xmlns:p14="http://schemas.microsoft.com/office/powerpoint/2010/main" val="352979197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9A57-BACB-CFAE-FBDB-4A034D0811BE}"/>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79FC2B25-E216-298F-9A36-F7BCFF402796}"/>
              </a:ext>
            </a:extLst>
          </p:cNvPr>
          <p:cNvSpPr/>
          <p:nvPr/>
        </p:nvSpPr>
        <p:spPr>
          <a:xfrm>
            <a:off x="0"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429E22B-4AB8-2A97-AC90-08ED2740AD19}"/>
              </a:ext>
            </a:extLst>
          </p:cNvPr>
          <p:cNvSpPr/>
          <p:nvPr/>
        </p:nvSpPr>
        <p:spPr>
          <a:xfrm>
            <a:off x="157363" y="1135456"/>
            <a:ext cx="4587092" cy="458708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E5DBA139-1C8B-B47D-D85E-BC54123E3A23}"/>
              </a:ext>
            </a:extLst>
          </p:cNvPr>
          <p:cNvSpPr txBox="1"/>
          <p:nvPr/>
        </p:nvSpPr>
        <p:spPr>
          <a:xfrm>
            <a:off x="4744455" y="1968825"/>
            <a:ext cx="6676882" cy="3539430"/>
          </a:xfrm>
          <a:prstGeom prst="rect">
            <a:avLst/>
          </a:prstGeom>
          <a:noFill/>
        </p:spPr>
        <p:txBody>
          <a:bodyPr wrap="square" rtlCol="0">
            <a:spAutoFit/>
          </a:bodyPr>
          <a:lstStyle/>
          <a:p>
            <a:endParaRPr lang="en-US" sz="3200">
              <a:solidFill>
                <a:srgbClr val="434F54"/>
              </a:solidFill>
            </a:endParaRPr>
          </a:p>
          <a:p>
            <a:pPr marL="800100" lvl="1" indent="-342900">
              <a:buFont typeface="Wingdings" panose="05000000000000000000" pitchFamily="2" charset="2"/>
              <a:buChar char="v"/>
            </a:pPr>
            <a:r>
              <a:rPr lang="en-US" sz="2400" b="0" i="0">
                <a:solidFill>
                  <a:srgbClr val="434F54"/>
                </a:solidFill>
                <a:effectLst/>
                <a:latin typeface="+mn-lt"/>
              </a:rPr>
              <a:t> </a:t>
            </a:r>
            <a:r>
              <a:rPr lang="en-US" sz="2800" b="0" i="0">
                <a:solidFill>
                  <a:srgbClr val="434F54"/>
                </a:solidFill>
                <a:effectLst/>
                <a:latin typeface="+mn-lt"/>
              </a:rPr>
              <a:t>Short-term use for specific issues like jet lag.</a:t>
            </a:r>
          </a:p>
          <a:p>
            <a:pPr marL="800100" lvl="1" indent="-342900">
              <a:buFont typeface="Wingdings" panose="05000000000000000000" pitchFamily="2" charset="2"/>
              <a:buChar char="v"/>
            </a:pPr>
            <a:r>
              <a:rPr lang="en-US" sz="2800" b="0" i="0">
                <a:solidFill>
                  <a:srgbClr val="434F54"/>
                </a:solidFill>
                <a:effectLst/>
                <a:latin typeface="+mn-lt"/>
              </a:rPr>
              <a:t>In children with certain neuro-developmental conditions (e.g., ADHD, autism) where sleep difficulties are common and well-documented</a:t>
            </a:r>
            <a:r>
              <a:rPr lang="en-US" sz="2400" b="0" i="0">
                <a:solidFill>
                  <a:srgbClr val="434F54"/>
                </a:solidFill>
                <a:effectLst/>
                <a:latin typeface="+mn-lt"/>
              </a:rPr>
              <a:t>.</a:t>
            </a:r>
          </a:p>
          <a:p>
            <a:pPr lvl="1"/>
            <a:endParaRPr lang="en-US" sz="2400" b="0" i="0">
              <a:solidFill>
                <a:srgbClr val="434F54"/>
              </a:solidFill>
              <a:effectLst/>
              <a:latin typeface="+mn-lt"/>
            </a:endParaRPr>
          </a:p>
        </p:txBody>
      </p:sp>
      <p:sp>
        <p:nvSpPr>
          <p:cNvPr id="17" name="TextBox 16">
            <a:extLst>
              <a:ext uri="{FF2B5EF4-FFF2-40B4-BE49-F238E27FC236}">
                <a16:creationId xmlns:a16="http://schemas.microsoft.com/office/drawing/2014/main" id="{1C319153-7E0C-E105-9DBF-7CEC17B1BBEA}"/>
              </a:ext>
            </a:extLst>
          </p:cNvPr>
          <p:cNvSpPr txBox="1"/>
          <p:nvPr/>
        </p:nvSpPr>
        <p:spPr>
          <a:xfrm>
            <a:off x="4375421" y="53328"/>
            <a:ext cx="7653411" cy="2554545"/>
          </a:xfrm>
          <a:prstGeom prst="rect">
            <a:avLst/>
          </a:prstGeom>
          <a:noFill/>
        </p:spPr>
        <p:txBody>
          <a:bodyPr wrap="square" rtlCol="0">
            <a:spAutoFit/>
          </a:bodyPr>
          <a:lstStyle/>
          <a:p>
            <a:r>
              <a:rPr lang="en-US" sz="4000" spc="600">
                <a:solidFill>
                  <a:schemeClr val="accent4"/>
                </a:solidFill>
                <a:latin typeface="Panton" panose="00000400000000000000" pitchFamily="50" charset="0"/>
                <a:cs typeface="Poppins" panose="00000500000000000000" pitchFamily="2" charset="0"/>
              </a:rPr>
              <a:t>Melatonin for Children: Potential Uses </a:t>
            </a:r>
          </a:p>
          <a:p>
            <a:r>
              <a:rPr lang="en-US" sz="4000" spc="600">
                <a:solidFill>
                  <a:schemeClr val="accent4"/>
                </a:solidFill>
                <a:latin typeface="Panton" panose="00000400000000000000" pitchFamily="50" charset="0"/>
                <a:cs typeface="Poppins" panose="00000500000000000000" pitchFamily="2" charset="0"/>
              </a:rPr>
              <a:t>(Under Medical Guidance)</a:t>
            </a:r>
          </a:p>
          <a:p>
            <a:endParaRPr lang="en-US" sz="4000" spc="600">
              <a:solidFill>
                <a:schemeClr val="accent4"/>
              </a:solidFill>
              <a:latin typeface="Panton" panose="00000400000000000000" pitchFamily="50" charset="0"/>
              <a:cs typeface="Poppins" panose="00000500000000000000" pitchFamily="2" charset="0"/>
            </a:endParaRPr>
          </a:p>
        </p:txBody>
      </p:sp>
      <p:cxnSp>
        <p:nvCxnSpPr>
          <p:cNvPr id="18" name="Straight Connector 17">
            <a:extLst>
              <a:ext uri="{FF2B5EF4-FFF2-40B4-BE49-F238E27FC236}">
                <a16:creationId xmlns:a16="http://schemas.microsoft.com/office/drawing/2014/main" id="{156B927D-289A-D6CA-3572-98B576FE7ED7}"/>
              </a:ext>
            </a:extLst>
          </p:cNvPr>
          <p:cNvCxnSpPr>
            <a:cxnSpLocks/>
          </p:cNvCxnSpPr>
          <p:nvPr/>
        </p:nvCxnSpPr>
        <p:spPr>
          <a:xfrm>
            <a:off x="5062289" y="1349745"/>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BCB5616-62B2-CD34-5258-1786080F03F5}"/>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7F6279-475C-7D2C-A1D2-04E546666CD9}"/>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pic>
        <p:nvPicPr>
          <p:cNvPr id="5" name="Picture Placeholder 4" descr="A young child lying down holding her hand to her eyes&#10;&#10;AI-generated content may be incorrect.">
            <a:extLst>
              <a:ext uri="{FF2B5EF4-FFF2-40B4-BE49-F238E27FC236}">
                <a16:creationId xmlns:a16="http://schemas.microsoft.com/office/drawing/2014/main" id="{8F3143EA-4030-FC70-85D5-7031C6304ED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421" r="18421"/>
          <a:stretch>
            <a:fillRect/>
          </a:stretch>
        </p:blipFill>
        <p:spPr>
          <a:xfrm>
            <a:off x="315310" y="1293731"/>
            <a:ext cx="4215184" cy="4215184"/>
          </a:xfrm>
        </p:spPr>
      </p:pic>
    </p:spTree>
    <p:extLst>
      <p:ext uri="{BB962C8B-B14F-4D97-AF65-F5344CB8AC3E}">
        <p14:creationId xmlns:p14="http://schemas.microsoft.com/office/powerpoint/2010/main" val="167619629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236A5-979D-929C-3AAF-3D90706BA01F}"/>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7BF2E5F0-45AB-2A7A-696F-81EA4DA66BDE}"/>
              </a:ext>
            </a:extLst>
          </p:cNvPr>
          <p:cNvSpPr/>
          <p:nvPr/>
        </p:nvSpPr>
        <p:spPr>
          <a:xfrm>
            <a:off x="1" y="0"/>
            <a:ext cx="4328718" cy="6854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5">
            <a:extLst>
              <a:ext uri="{FF2B5EF4-FFF2-40B4-BE49-F238E27FC236}">
                <a16:creationId xmlns:a16="http://schemas.microsoft.com/office/drawing/2014/main" id="{830CD968-1D76-E94A-74D3-ABB3595F2B8B}"/>
              </a:ext>
            </a:extLst>
          </p:cNvPr>
          <p:cNvSpPr/>
          <p:nvPr/>
        </p:nvSpPr>
        <p:spPr>
          <a:xfrm>
            <a:off x="698500" y="3517900"/>
            <a:ext cx="2551240" cy="3067576"/>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BC79567-D6B7-0F7B-AB62-8DD990A631D6}"/>
              </a:ext>
            </a:extLst>
          </p:cNvPr>
          <p:cNvSpPr txBox="1"/>
          <p:nvPr/>
        </p:nvSpPr>
        <p:spPr>
          <a:xfrm>
            <a:off x="125507" y="144557"/>
            <a:ext cx="4088684" cy="2785378"/>
          </a:xfrm>
          <a:prstGeom prst="rect">
            <a:avLst/>
          </a:prstGeom>
          <a:noFill/>
        </p:spPr>
        <p:txBody>
          <a:bodyPr wrap="square" rtlCol="0">
            <a:spAutoFit/>
          </a:bodyPr>
          <a:lstStyle/>
          <a:p>
            <a:r>
              <a:rPr lang="en-US" sz="3500" b="1" spc="580">
                <a:solidFill>
                  <a:schemeClr val="accent2"/>
                </a:solidFill>
                <a:latin typeface="Panton" panose="00000400000000000000" pitchFamily="50" charset="0"/>
                <a:cs typeface="Poppins" panose="00000500000000000000" pitchFamily="2" charset="0"/>
              </a:rPr>
              <a:t>AASM’s Health Advisory Melatonin Use in Children and Adolescents</a:t>
            </a:r>
          </a:p>
        </p:txBody>
      </p:sp>
      <p:cxnSp>
        <p:nvCxnSpPr>
          <p:cNvPr id="17" name="Straight Connector 16">
            <a:extLst>
              <a:ext uri="{FF2B5EF4-FFF2-40B4-BE49-F238E27FC236}">
                <a16:creationId xmlns:a16="http://schemas.microsoft.com/office/drawing/2014/main" id="{C8E02581-7976-1F09-5C2E-C07ED5B34276}"/>
              </a:ext>
            </a:extLst>
          </p:cNvPr>
          <p:cNvCxnSpPr>
            <a:cxnSpLocks/>
          </p:cNvCxnSpPr>
          <p:nvPr/>
        </p:nvCxnSpPr>
        <p:spPr>
          <a:xfrm flipV="1">
            <a:off x="4328719" y="1"/>
            <a:ext cx="0" cy="685468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E80B09E-B2A7-4C8F-0037-A20C1EA68A8F}"/>
              </a:ext>
            </a:extLst>
          </p:cNvPr>
          <p:cNvGrpSpPr/>
          <p:nvPr/>
        </p:nvGrpSpPr>
        <p:grpSpPr>
          <a:xfrm>
            <a:off x="10493829" y="6229125"/>
            <a:ext cx="2129627" cy="331197"/>
            <a:chOff x="8139972" y="6108984"/>
            <a:chExt cx="2129627" cy="331197"/>
          </a:xfrm>
        </p:grpSpPr>
        <p:sp>
          <p:nvSpPr>
            <p:cNvPr id="3" name="Rectangle 2">
              <a:extLst>
                <a:ext uri="{FF2B5EF4-FFF2-40B4-BE49-F238E27FC236}">
                  <a16:creationId xmlns:a16="http://schemas.microsoft.com/office/drawing/2014/main" id="{668CF69D-7BCD-79BC-FAEB-9D187B5705E0}"/>
                </a:ext>
              </a:extLst>
            </p:cNvPr>
            <p:cNvSpPr/>
            <p:nvPr/>
          </p:nvSpPr>
          <p:spPr>
            <a:xfrm>
              <a:off x="8139972" y="6120157"/>
              <a:ext cx="1698172" cy="320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F14F48-D761-1F48-AE4E-935C20BAFFA6}"/>
                </a:ext>
              </a:extLst>
            </p:cNvPr>
            <p:cNvSpPr/>
            <p:nvPr/>
          </p:nvSpPr>
          <p:spPr>
            <a:xfrm>
              <a:off x="8281486" y="6108984"/>
              <a:ext cx="1988113"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pSp>
      <p:sp>
        <p:nvSpPr>
          <p:cNvPr id="8" name="TextBox 7">
            <a:extLst>
              <a:ext uri="{FF2B5EF4-FFF2-40B4-BE49-F238E27FC236}">
                <a16:creationId xmlns:a16="http://schemas.microsoft.com/office/drawing/2014/main" id="{A9D513F2-3CB6-97D8-E715-92759DD656D5}"/>
              </a:ext>
            </a:extLst>
          </p:cNvPr>
          <p:cNvSpPr txBox="1"/>
          <p:nvPr/>
        </p:nvSpPr>
        <p:spPr>
          <a:xfrm>
            <a:off x="4214191" y="372015"/>
            <a:ext cx="8148656" cy="4677434"/>
          </a:xfrm>
          <a:prstGeom prst="rect">
            <a:avLst/>
          </a:prstGeom>
          <a:noFill/>
        </p:spPr>
        <p:txBody>
          <a:bodyPr wrap="square">
            <a:spAutoFit/>
          </a:bodyPr>
          <a:lstStyle/>
          <a:p>
            <a:pPr>
              <a:buNone/>
            </a:pPr>
            <a:endParaRPr lang="en-US">
              <a:effectLst/>
            </a:endParaRPr>
          </a:p>
          <a:p>
            <a:pPr marL="1028700" marR="0" lvl="1" indent="-571500">
              <a:lnSpc>
                <a:spcPct val="115000"/>
              </a:lnSpc>
              <a:spcAft>
                <a:spcPts val="800"/>
              </a:spcAft>
              <a:buSzPts val="1000"/>
              <a:buFont typeface="Wingdings" panose="05000000000000000000" pitchFamily="2" charset="2"/>
              <a:buChar char="ü"/>
              <a:tabLst>
                <a:tab pos="914400" algn="l"/>
              </a:tabLst>
            </a:pPr>
            <a:r>
              <a:rPr lang="en-US" sz="3800" b="1" kern="10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rPr>
              <a:t>Keep Out of Reach of Children</a:t>
            </a:r>
            <a:endParaRPr lang="en-US" sz="3800" kern="10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028700" marR="0" lvl="1" indent="-571500">
              <a:lnSpc>
                <a:spcPct val="115000"/>
              </a:lnSpc>
              <a:spcAft>
                <a:spcPts val="800"/>
              </a:spcAft>
              <a:buSzPts val="1000"/>
              <a:buFont typeface="Wingdings" panose="05000000000000000000" pitchFamily="2" charset="2"/>
              <a:buChar char="ü"/>
              <a:tabLst>
                <a:tab pos="914400" algn="l"/>
              </a:tabLst>
            </a:pPr>
            <a:r>
              <a:rPr lang="en-US" sz="3800" b="1" kern="10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Consult a Healthcare Professional FIRST</a:t>
            </a:r>
            <a:endParaRPr lang="en-US" sz="3800" kern="10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028700" marR="0" lvl="1" indent="-571500">
              <a:lnSpc>
                <a:spcPct val="115000"/>
              </a:lnSpc>
              <a:spcAft>
                <a:spcPts val="800"/>
              </a:spcAft>
              <a:buSzPts val="1000"/>
              <a:buFont typeface="Wingdings" panose="05000000000000000000" pitchFamily="2" charset="2"/>
              <a:buChar char="ü"/>
              <a:tabLst>
                <a:tab pos="914400" algn="l"/>
              </a:tabLst>
            </a:pPr>
            <a:r>
              <a:rPr lang="en-US" sz="3800" b="1" kern="10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rPr>
              <a:t>Prioritize Healthy Sleep Habits</a:t>
            </a:r>
            <a:endParaRPr lang="en-US" sz="3800" b="1" kern="10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endParaRPr>
          </a:p>
          <a:p>
            <a:pPr marL="1028700" marR="0" lvl="1" indent="-571500">
              <a:lnSpc>
                <a:spcPct val="115000"/>
              </a:lnSpc>
              <a:spcAft>
                <a:spcPts val="800"/>
              </a:spcAft>
              <a:buSzPts val="1000"/>
              <a:buFont typeface="Wingdings" panose="05000000000000000000" pitchFamily="2" charset="2"/>
              <a:buChar char="ü"/>
              <a:tabLst>
                <a:tab pos="914400" algn="l"/>
              </a:tabLst>
            </a:pPr>
            <a:r>
              <a:rPr lang="en-US" sz="3800" b="1" kern="10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Choose "USP Verified" Products (if using)</a:t>
            </a:r>
            <a:endParaRPr lang="en-US" sz="3800">
              <a:solidFill>
                <a:schemeClr val="accent5">
                  <a:lumMod val="75000"/>
                </a:schemeClr>
              </a:solidFill>
              <a:ea typeface="Calibri" panose="020F0502020204030204" pitchFamily="34" charset="0"/>
              <a:cs typeface="Arial" panose="020B0604020202020204" pitchFamily="34" charset="0"/>
            </a:endParaRPr>
          </a:p>
        </p:txBody>
      </p:sp>
      <p:pic>
        <p:nvPicPr>
          <p:cNvPr id="11" name="Picture Placeholder 10" descr="A group of women in white coats looking at a tablet&#10;&#10;AI-generated content may be incorrect.">
            <a:extLst>
              <a:ext uri="{FF2B5EF4-FFF2-40B4-BE49-F238E27FC236}">
                <a16:creationId xmlns:a16="http://schemas.microsoft.com/office/drawing/2014/main" id="{77F1AC4D-29D3-D8FA-EE46-315A87C606A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470" r="30470"/>
          <a:stretch>
            <a:fillRect/>
          </a:stretch>
        </p:blipFill>
        <p:spPr>
          <a:xfrm>
            <a:off x="895952" y="3549750"/>
            <a:ext cx="2106638" cy="2999399"/>
          </a:xfrm>
        </p:spPr>
      </p:pic>
    </p:spTree>
    <p:extLst>
      <p:ext uri="{BB962C8B-B14F-4D97-AF65-F5344CB8AC3E}">
        <p14:creationId xmlns:p14="http://schemas.microsoft.com/office/powerpoint/2010/main" val="428993309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46D29-74AE-7E16-1BC3-112034084CDB}"/>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DD358F85-5CFC-E62B-0F37-ED4B50B6BECE}"/>
              </a:ext>
            </a:extLst>
          </p:cNvPr>
          <p:cNvSpPr/>
          <p:nvPr/>
        </p:nvSpPr>
        <p:spPr>
          <a:xfrm>
            <a:off x="94281"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BA2FDB7-5578-7002-F04E-22A014A852D0}"/>
              </a:ext>
            </a:extLst>
          </p:cNvPr>
          <p:cNvSpPr/>
          <p:nvPr/>
        </p:nvSpPr>
        <p:spPr>
          <a:xfrm>
            <a:off x="218015" y="1394056"/>
            <a:ext cx="4096755" cy="409675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71F1F612-CD3C-006C-9041-E6F6DCF51077}"/>
              </a:ext>
            </a:extLst>
          </p:cNvPr>
          <p:cNvSpPr txBox="1"/>
          <p:nvPr/>
        </p:nvSpPr>
        <p:spPr>
          <a:xfrm>
            <a:off x="4438504" y="1695988"/>
            <a:ext cx="7108220" cy="4401205"/>
          </a:xfrm>
          <a:prstGeom prst="rect">
            <a:avLst/>
          </a:prstGeom>
          <a:noFill/>
        </p:spPr>
        <p:txBody>
          <a:bodyPr wrap="square" rtlCol="0">
            <a:spAutoFit/>
          </a:bodyPr>
          <a:lstStyle/>
          <a:p>
            <a:pPr marL="342900" indent="-342900">
              <a:buFont typeface="Arial" panose="020B0604020202020204" pitchFamily="34" charset="0"/>
              <a:buChar char="•"/>
            </a:pPr>
            <a:r>
              <a:rPr lang="en-US" sz="3200"/>
              <a:t>M</a:t>
            </a:r>
            <a:r>
              <a:rPr lang="en-US" sz="3200">
                <a:latin typeface="+mn-lt"/>
              </a:rPr>
              <a:t>elatonin should </a:t>
            </a:r>
            <a:r>
              <a:rPr lang="en-US" sz="3200" b="1">
                <a:solidFill>
                  <a:srgbClr val="FF0000"/>
                </a:solidFill>
                <a:latin typeface="+mn-lt"/>
              </a:rPr>
              <a:t>not be used </a:t>
            </a:r>
            <a:r>
              <a:rPr lang="en-US" sz="3200">
                <a:latin typeface="+mn-lt"/>
              </a:rPr>
              <a:t>in children without sleep problems just to “help them get better/more restful sleep”</a:t>
            </a:r>
          </a:p>
          <a:p>
            <a:pPr marL="342900" indent="-342900">
              <a:buFont typeface="Arial" panose="020B0604020202020204" pitchFamily="34" charset="0"/>
              <a:buChar char="•"/>
            </a:pPr>
            <a:r>
              <a:rPr lang="en-US" sz="3200" b="1">
                <a:latin typeface="+mn-lt"/>
              </a:rPr>
              <a:t>Never</a:t>
            </a:r>
            <a:r>
              <a:rPr lang="en-US" sz="3200">
                <a:latin typeface="+mn-lt"/>
              </a:rPr>
              <a:t> substitute for healthy sleep practices</a:t>
            </a:r>
          </a:p>
          <a:p>
            <a:pPr marL="342900" indent="-342900">
              <a:buFont typeface="Arial" panose="020B0604020202020204" pitchFamily="34" charset="0"/>
              <a:buChar char="•"/>
            </a:pPr>
            <a:r>
              <a:rPr lang="en-US" sz="3200">
                <a:latin typeface="+mn-lt"/>
              </a:rPr>
              <a:t>Keep it well away from children for whom it’s not intended</a:t>
            </a:r>
          </a:p>
          <a:p>
            <a:endParaRPr lang="en-US" sz="2400">
              <a:latin typeface="+mn-lt"/>
            </a:endParaRPr>
          </a:p>
        </p:txBody>
      </p:sp>
      <p:sp>
        <p:nvSpPr>
          <p:cNvPr id="17" name="TextBox 16">
            <a:extLst>
              <a:ext uri="{FF2B5EF4-FFF2-40B4-BE49-F238E27FC236}">
                <a16:creationId xmlns:a16="http://schemas.microsoft.com/office/drawing/2014/main" id="{B09D117F-CE0A-7FDA-7A81-3EED79200BF1}"/>
              </a:ext>
            </a:extLst>
          </p:cNvPr>
          <p:cNvSpPr txBox="1"/>
          <p:nvPr/>
        </p:nvSpPr>
        <p:spPr>
          <a:xfrm>
            <a:off x="4375421" y="53328"/>
            <a:ext cx="7653411" cy="1323439"/>
          </a:xfrm>
          <a:prstGeom prst="rect">
            <a:avLst/>
          </a:prstGeom>
          <a:noFill/>
        </p:spPr>
        <p:txBody>
          <a:bodyPr wrap="square" rtlCol="0">
            <a:spAutoFit/>
          </a:bodyPr>
          <a:lstStyle/>
          <a:p>
            <a:r>
              <a:rPr lang="en-US" sz="4000" spc="600">
                <a:solidFill>
                  <a:schemeClr val="accent4"/>
                </a:solidFill>
                <a:latin typeface="Panton" panose="00000400000000000000" pitchFamily="50" charset="0"/>
                <a:cs typeface="Poppins" panose="00000500000000000000" pitchFamily="2" charset="0"/>
              </a:rPr>
              <a:t>How safe is Melatonin for Kids?</a:t>
            </a:r>
          </a:p>
        </p:txBody>
      </p:sp>
      <p:cxnSp>
        <p:nvCxnSpPr>
          <p:cNvPr id="18" name="Straight Connector 17">
            <a:extLst>
              <a:ext uri="{FF2B5EF4-FFF2-40B4-BE49-F238E27FC236}">
                <a16:creationId xmlns:a16="http://schemas.microsoft.com/office/drawing/2014/main" id="{E89A5627-5A83-35D4-7FC8-2A928FF4CDF0}"/>
              </a:ext>
            </a:extLst>
          </p:cNvPr>
          <p:cNvCxnSpPr>
            <a:cxnSpLocks/>
          </p:cNvCxnSpPr>
          <p:nvPr/>
        </p:nvCxnSpPr>
        <p:spPr>
          <a:xfrm>
            <a:off x="5062289" y="1349745"/>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CE0FA41-E2BF-9A2B-0DFF-8A777597D3A0}"/>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E894AB-FC38-2A2F-464E-A7576FFDBBB2}"/>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pic>
        <p:nvPicPr>
          <p:cNvPr id="19" name="Picture Placeholder 18" descr="A blue container with a label and a logo&#10;&#10;AI-generated content may be incorrect.">
            <a:extLst>
              <a:ext uri="{FF2B5EF4-FFF2-40B4-BE49-F238E27FC236}">
                <a16:creationId xmlns:a16="http://schemas.microsoft.com/office/drawing/2014/main" id="{1909BBBC-0757-5C7A-3B44-5B7778CE080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324996" y="1487603"/>
            <a:ext cx="3882794" cy="3882794"/>
          </a:xfrm>
        </p:spPr>
      </p:pic>
    </p:spTree>
    <p:extLst>
      <p:ext uri="{BB962C8B-B14F-4D97-AF65-F5344CB8AC3E}">
        <p14:creationId xmlns:p14="http://schemas.microsoft.com/office/powerpoint/2010/main" val="203859553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67043-C55C-046E-E87A-D4E678743FA1}"/>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8EE03BD-3BE9-8AAD-34B0-6BCE717B1D4A}"/>
              </a:ext>
            </a:extLst>
          </p:cNvPr>
          <p:cNvSpPr/>
          <p:nvPr/>
        </p:nvSpPr>
        <p:spPr>
          <a:xfrm>
            <a:off x="94281" y="0"/>
            <a:ext cx="35768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4F4AD4-2370-DD65-077D-CAD94CCDA8A2}"/>
              </a:ext>
            </a:extLst>
          </p:cNvPr>
          <p:cNvSpPr txBox="1"/>
          <p:nvPr/>
        </p:nvSpPr>
        <p:spPr>
          <a:xfrm>
            <a:off x="4389180" y="1386695"/>
            <a:ext cx="7108220" cy="1200329"/>
          </a:xfrm>
          <a:prstGeom prst="rect">
            <a:avLst/>
          </a:prstGeom>
          <a:solidFill>
            <a:schemeClr val="accent1">
              <a:lumMod val="20000"/>
              <a:lumOff val="80000"/>
            </a:schemeClr>
          </a:solidFill>
        </p:spPr>
        <p:txBody>
          <a:bodyPr wrap="square" rtlCol="0">
            <a:spAutoFit/>
          </a:bodyPr>
          <a:lstStyle/>
          <a:p>
            <a:r>
              <a:rPr lang="en-US" sz="2400" dirty="0">
                <a:latin typeface="+mn-lt"/>
              </a:rPr>
              <a:t>Question to parent: Have you ever given melatonin to your child (</a:t>
            </a:r>
            <a:r>
              <a:rPr lang="en-US" sz="2400" dirty="0">
                <a:solidFill>
                  <a:srgbClr val="FF0000"/>
                </a:solidFill>
                <a:latin typeface="+mn-lt"/>
              </a:rPr>
              <a:t>under the age of 18</a:t>
            </a:r>
            <a:r>
              <a:rPr lang="en-US" sz="2400" dirty="0">
                <a:latin typeface="+mn-lt"/>
              </a:rPr>
              <a:t>) to help him or her fall asleep at night?</a:t>
            </a:r>
          </a:p>
        </p:txBody>
      </p:sp>
      <p:sp>
        <p:nvSpPr>
          <p:cNvPr id="17" name="TextBox 16">
            <a:extLst>
              <a:ext uri="{FF2B5EF4-FFF2-40B4-BE49-F238E27FC236}">
                <a16:creationId xmlns:a16="http://schemas.microsoft.com/office/drawing/2014/main" id="{FAACA259-821E-22D6-1121-1D4BDB21D715}"/>
              </a:ext>
            </a:extLst>
          </p:cNvPr>
          <p:cNvSpPr txBox="1"/>
          <p:nvPr/>
        </p:nvSpPr>
        <p:spPr>
          <a:xfrm>
            <a:off x="4166372" y="500504"/>
            <a:ext cx="7653411" cy="584775"/>
          </a:xfrm>
          <a:prstGeom prst="rect">
            <a:avLst/>
          </a:prstGeom>
          <a:noFill/>
        </p:spPr>
        <p:txBody>
          <a:bodyPr wrap="square" rtlCol="0">
            <a:spAutoFit/>
          </a:bodyPr>
          <a:lstStyle/>
          <a:p>
            <a:r>
              <a:rPr lang="en-US" sz="3200" b="1" spc="600" dirty="0">
                <a:solidFill>
                  <a:schemeClr val="accent4"/>
                </a:solidFill>
                <a:latin typeface="Panton" panose="00000400000000000000" pitchFamily="50" charset="0"/>
                <a:cs typeface="Poppins" panose="00000500000000000000" pitchFamily="2" charset="0"/>
              </a:rPr>
              <a:t>Melatonin and Kids</a:t>
            </a:r>
          </a:p>
        </p:txBody>
      </p:sp>
      <p:cxnSp>
        <p:nvCxnSpPr>
          <p:cNvPr id="18" name="Straight Connector 17">
            <a:extLst>
              <a:ext uri="{FF2B5EF4-FFF2-40B4-BE49-F238E27FC236}">
                <a16:creationId xmlns:a16="http://schemas.microsoft.com/office/drawing/2014/main" id="{F9F856C8-369A-6533-ED85-C5A46C9EA053}"/>
              </a:ext>
            </a:extLst>
          </p:cNvPr>
          <p:cNvCxnSpPr>
            <a:cxnSpLocks/>
          </p:cNvCxnSpPr>
          <p:nvPr/>
        </p:nvCxnSpPr>
        <p:spPr>
          <a:xfrm>
            <a:off x="5062289" y="1349745"/>
            <a:ext cx="576200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C3D6BCA-3485-1D70-B4C5-33556466DE47}"/>
              </a:ext>
            </a:extLst>
          </p:cNvPr>
          <p:cNvSpPr/>
          <p:nvPr/>
        </p:nvSpPr>
        <p:spPr>
          <a:xfrm>
            <a:off x="10467959" y="6198866"/>
            <a:ext cx="1724041" cy="40288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CBAE5B-D40B-AEAA-9828-A8B34C9092EC}"/>
              </a:ext>
            </a:extLst>
          </p:cNvPr>
          <p:cNvSpPr/>
          <p:nvPr/>
        </p:nvSpPr>
        <p:spPr>
          <a:xfrm>
            <a:off x="10621926" y="6225887"/>
            <a:ext cx="1644580" cy="320024"/>
          </a:xfrm>
          <a:prstGeom prst="rect">
            <a:avLst/>
          </a:prstGeom>
        </p:spPr>
        <p:txBody>
          <a:bodyPr wrap="square">
            <a:spAutoFit/>
          </a:bodyPr>
          <a:lstStyle/>
          <a:p>
            <a:pPr algn="just">
              <a:lnSpc>
                <a:spcPct val="150000"/>
              </a:lnSpc>
            </a:pPr>
            <a:r>
              <a:rPr lang="en-US" sz="1100">
                <a:solidFill>
                  <a:schemeClr val="bg1"/>
                </a:solidFill>
                <a:latin typeface="Panton SemiBold" panose="00000400000000000000" pitchFamily="50" charset="0"/>
                <a:cs typeface="Poppins ExtraLight" panose="00000300000000000000" pitchFamily="2" charset="0"/>
              </a:rPr>
              <a:t>SLEEPEDUCATION.ORG</a:t>
            </a:r>
            <a:endParaRPr lang="id-ID" sz="1100">
              <a:solidFill>
                <a:schemeClr val="bg1"/>
              </a:solidFill>
              <a:latin typeface="Panton SemiBold" panose="00000400000000000000" pitchFamily="50" charset="0"/>
              <a:cs typeface="Poppins ExtraLight" panose="00000300000000000000" pitchFamily="2" charset="0"/>
            </a:endParaRPr>
          </a:p>
        </p:txBody>
      </p:sp>
      <p:graphicFrame>
        <p:nvGraphicFramePr>
          <p:cNvPr id="2" name="Table 1">
            <a:extLst>
              <a:ext uri="{FF2B5EF4-FFF2-40B4-BE49-F238E27FC236}">
                <a16:creationId xmlns:a16="http://schemas.microsoft.com/office/drawing/2014/main" id="{04812E6F-B9AD-BCBC-554F-2CC71C74D984}"/>
              </a:ext>
            </a:extLst>
          </p:cNvPr>
          <p:cNvGraphicFramePr>
            <a:graphicFrameLocks noGrp="1"/>
          </p:cNvGraphicFramePr>
          <p:nvPr>
            <p:extLst>
              <p:ext uri="{D42A27DB-BD31-4B8C-83A1-F6EECF244321}">
                <p14:modId xmlns:p14="http://schemas.microsoft.com/office/powerpoint/2010/main" val="621296509"/>
              </p:ext>
            </p:extLst>
          </p:nvPr>
        </p:nvGraphicFramePr>
        <p:xfrm>
          <a:off x="4868905" y="2888440"/>
          <a:ext cx="5955387" cy="2385844"/>
        </p:xfrm>
        <a:graphic>
          <a:graphicData uri="http://schemas.openxmlformats.org/drawingml/2006/table">
            <a:tbl>
              <a:tblPr firstRow="1" bandRow="1">
                <a:tableStyleId>{00A15C55-8517-42AA-B614-E9B94910E393}</a:tableStyleId>
              </a:tblPr>
              <a:tblGrid>
                <a:gridCol w="1270471">
                  <a:extLst>
                    <a:ext uri="{9D8B030D-6E8A-4147-A177-3AD203B41FA5}">
                      <a16:colId xmlns:a16="http://schemas.microsoft.com/office/drawing/2014/main" val="772316108"/>
                    </a:ext>
                  </a:extLst>
                </a:gridCol>
                <a:gridCol w="2211755">
                  <a:extLst>
                    <a:ext uri="{9D8B030D-6E8A-4147-A177-3AD203B41FA5}">
                      <a16:colId xmlns:a16="http://schemas.microsoft.com/office/drawing/2014/main" val="2428726944"/>
                    </a:ext>
                  </a:extLst>
                </a:gridCol>
                <a:gridCol w="2473161">
                  <a:extLst>
                    <a:ext uri="{9D8B030D-6E8A-4147-A177-3AD203B41FA5}">
                      <a16:colId xmlns:a16="http://schemas.microsoft.com/office/drawing/2014/main" val="2414643771"/>
                    </a:ext>
                  </a:extLst>
                </a:gridCol>
              </a:tblGrid>
              <a:tr h="596461">
                <a:tc>
                  <a:txBody>
                    <a:bodyPr/>
                    <a:lstStyle/>
                    <a:p>
                      <a:r>
                        <a:rPr lang="en-US" dirty="0"/>
                        <a:t>YEAR</a:t>
                      </a:r>
                    </a:p>
                  </a:txBody>
                  <a:tcPr/>
                </a:tc>
                <a:tc>
                  <a:txBody>
                    <a:bodyPr/>
                    <a:lstStyle/>
                    <a:p>
                      <a:r>
                        <a:rPr lang="en-US" dirty="0"/>
                        <a:t>Teens under 13</a:t>
                      </a:r>
                    </a:p>
                  </a:txBody>
                  <a:tcPr/>
                </a:tc>
                <a:tc>
                  <a:txBody>
                    <a:bodyPr/>
                    <a:lstStyle/>
                    <a:p>
                      <a:r>
                        <a:rPr lang="en-US" dirty="0"/>
                        <a:t>Teens over 13</a:t>
                      </a:r>
                    </a:p>
                  </a:txBody>
                  <a:tcPr/>
                </a:tc>
                <a:extLst>
                  <a:ext uri="{0D108BD9-81ED-4DB2-BD59-A6C34878D82A}">
                    <a16:rowId xmlns:a16="http://schemas.microsoft.com/office/drawing/2014/main" val="3976587518"/>
                  </a:ext>
                </a:extLst>
              </a:tr>
              <a:tr h="596461">
                <a:tc>
                  <a:txBody>
                    <a:bodyPr/>
                    <a:lstStyle/>
                    <a:p>
                      <a:r>
                        <a:rPr lang="en-US" sz="2400" b="1" dirty="0"/>
                        <a:t>2025</a:t>
                      </a:r>
                    </a:p>
                  </a:txBody>
                  <a:tcPr/>
                </a:tc>
                <a:tc gridSpan="2">
                  <a:txBody>
                    <a:bodyPr/>
                    <a:lstStyle/>
                    <a:p>
                      <a:pPr algn="ctr"/>
                      <a:r>
                        <a:rPr lang="en-US" sz="2400" b="1" dirty="0"/>
                        <a:t>24%</a:t>
                      </a:r>
                    </a:p>
                  </a:txBody>
                  <a:tcPr/>
                </a:tc>
                <a:tc hMerge="1">
                  <a:txBody>
                    <a:bodyPr/>
                    <a:lstStyle/>
                    <a:p>
                      <a:endParaRPr lang="en-US" dirty="0"/>
                    </a:p>
                  </a:txBody>
                  <a:tcPr/>
                </a:tc>
                <a:extLst>
                  <a:ext uri="{0D108BD9-81ED-4DB2-BD59-A6C34878D82A}">
                    <a16:rowId xmlns:a16="http://schemas.microsoft.com/office/drawing/2014/main" val="3479930390"/>
                  </a:ext>
                </a:extLst>
              </a:tr>
              <a:tr h="596461">
                <a:tc>
                  <a:txBody>
                    <a:bodyPr/>
                    <a:lstStyle/>
                    <a:p>
                      <a:r>
                        <a:rPr lang="en-US" sz="2400" b="1" dirty="0"/>
                        <a:t>2024</a:t>
                      </a:r>
                    </a:p>
                  </a:txBody>
                  <a:tcPr/>
                </a:tc>
                <a:tc gridSpan="2">
                  <a:txBody>
                    <a:bodyPr/>
                    <a:lstStyle/>
                    <a:p>
                      <a:pPr algn="ctr"/>
                      <a:r>
                        <a:rPr lang="en-US" sz="2400" b="1" dirty="0"/>
                        <a:t>45%</a:t>
                      </a:r>
                    </a:p>
                  </a:txBody>
                  <a:tcPr/>
                </a:tc>
                <a:tc hMerge="1">
                  <a:txBody>
                    <a:bodyPr/>
                    <a:lstStyle/>
                    <a:p>
                      <a:endParaRPr lang="en-US" dirty="0"/>
                    </a:p>
                  </a:txBody>
                  <a:tcPr/>
                </a:tc>
                <a:extLst>
                  <a:ext uri="{0D108BD9-81ED-4DB2-BD59-A6C34878D82A}">
                    <a16:rowId xmlns:a16="http://schemas.microsoft.com/office/drawing/2014/main" val="1354482057"/>
                  </a:ext>
                </a:extLst>
              </a:tr>
              <a:tr h="596461">
                <a:tc>
                  <a:txBody>
                    <a:bodyPr/>
                    <a:lstStyle/>
                    <a:p>
                      <a:r>
                        <a:rPr lang="en-US" sz="2400" b="1" dirty="0"/>
                        <a:t>2023</a:t>
                      </a:r>
                    </a:p>
                  </a:txBody>
                  <a:tcPr/>
                </a:tc>
                <a:tc>
                  <a:txBody>
                    <a:bodyPr/>
                    <a:lstStyle/>
                    <a:p>
                      <a:pPr algn="ctr"/>
                      <a:r>
                        <a:rPr lang="en-US" sz="2400" b="1" dirty="0"/>
                        <a:t>46%</a:t>
                      </a:r>
                    </a:p>
                  </a:txBody>
                  <a:tcPr/>
                </a:tc>
                <a:tc>
                  <a:txBody>
                    <a:bodyPr/>
                    <a:lstStyle/>
                    <a:p>
                      <a:pPr algn="ctr"/>
                      <a:r>
                        <a:rPr lang="en-US" sz="2400" b="1" dirty="0"/>
                        <a:t>30%</a:t>
                      </a:r>
                    </a:p>
                  </a:txBody>
                  <a:tcPr/>
                </a:tc>
                <a:extLst>
                  <a:ext uri="{0D108BD9-81ED-4DB2-BD59-A6C34878D82A}">
                    <a16:rowId xmlns:a16="http://schemas.microsoft.com/office/drawing/2014/main" val="3150282964"/>
                  </a:ext>
                </a:extLst>
              </a:tr>
            </a:tbl>
          </a:graphicData>
        </a:graphic>
      </p:graphicFrame>
      <p:sp>
        <p:nvSpPr>
          <p:cNvPr id="5" name="Rounded Rectangle 25">
            <a:extLst>
              <a:ext uri="{FF2B5EF4-FFF2-40B4-BE49-F238E27FC236}">
                <a16:creationId xmlns:a16="http://schemas.microsoft.com/office/drawing/2014/main" id="{3914A237-9FEF-B2F2-522D-16FFCCB54D72}"/>
              </a:ext>
            </a:extLst>
          </p:cNvPr>
          <p:cNvSpPr/>
          <p:nvPr/>
        </p:nvSpPr>
        <p:spPr>
          <a:xfrm>
            <a:off x="248981" y="2390660"/>
            <a:ext cx="3100147" cy="2187541"/>
          </a:xfrm>
          <a:prstGeom prst="roundRect">
            <a:avLst>
              <a:gd name="adj" fmla="val 67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B01981-FD40-550A-7817-7FE21301C7BC}"/>
              </a:ext>
            </a:extLst>
          </p:cNvPr>
          <p:cNvPicPr>
            <a:picLocks noChangeAspect="1"/>
          </p:cNvPicPr>
          <p:nvPr/>
        </p:nvPicPr>
        <p:blipFill>
          <a:blip r:embed="rId3"/>
          <a:stretch>
            <a:fillRect/>
          </a:stretch>
        </p:blipFill>
        <p:spPr>
          <a:xfrm>
            <a:off x="372217" y="2587024"/>
            <a:ext cx="2853674" cy="1794811"/>
          </a:xfrm>
          <a:prstGeom prst="rect">
            <a:avLst/>
          </a:prstGeom>
        </p:spPr>
      </p:pic>
      <p:sp>
        <p:nvSpPr>
          <p:cNvPr id="9" name="TextBox 8">
            <a:extLst>
              <a:ext uri="{FF2B5EF4-FFF2-40B4-BE49-F238E27FC236}">
                <a16:creationId xmlns:a16="http://schemas.microsoft.com/office/drawing/2014/main" id="{7EB1FC3A-9E3E-179C-9199-36D14AA6A883}"/>
              </a:ext>
            </a:extLst>
          </p:cNvPr>
          <p:cNvSpPr txBox="1"/>
          <p:nvPr/>
        </p:nvSpPr>
        <p:spPr>
          <a:xfrm>
            <a:off x="372217" y="411350"/>
            <a:ext cx="2976911" cy="1200329"/>
          </a:xfrm>
          <a:prstGeom prst="rect">
            <a:avLst/>
          </a:prstGeom>
          <a:noFill/>
        </p:spPr>
        <p:txBody>
          <a:bodyPr wrap="square" rtlCol="0">
            <a:spAutoFit/>
          </a:bodyPr>
          <a:lstStyle/>
          <a:p>
            <a:r>
              <a:rPr lang="en-US" sz="2400" b="1" spc="600" dirty="0">
                <a:solidFill>
                  <a:schemeClr val="accent4"/>
                </a:solidFill>
                <a:latin typeface="Panton" panose="00000400000000000000" pitchFamily="50" charset="0"/>
                <a:cs typeface="Poppins" panose="00000500000000000000" pitchFamily="2" charset="0"/>
              </a:rPr>
              <a:t>AASM Sleep Prioritization Survey</a:t>
            </a:r>
            <a:endParaRPr lang="en-US" sz="2400" b="1" dirty="0"/>
          </a:p>
        </p:txBody>
      </p:sp>
    </p:spTree>
    <p:extLst>
      <p:ext uri="{BB962C8B-B14F-4D97-AF65-F5344CB8AC3E}">
        <p14:creationId xmlns:p14="http://schemas.microsoft.com/office/powerpoint/2010/main" val="3596494934"/>
      </p:ext>
    </p:extLst>
  </p:cSld>
  <p:clrMapOvr>
    <a:masterClrMapping/>
  </p:clrMapOvr>
  <p:transition spd="slow">
    <p:wipe/>
  </p:transition>
</p:sld>
</file>

<file path=ppt/theme/theme1.xml><?xml version="1.0" encoding="utf-8"?>
<a:theme xmlns:a="http://schemas.openxmlformats.org/drawingml/2006/main" name="Office Theme">
  <a:themeElements>
    <a:clrScheme name="Biru Full">
      <a:dk1>
        <a:sysClr val="windowText" lastClr="000000"/>
      </a:dk1>
      <a:lt1>
        <a:sysClr val="window" lastClr="FFFFFF"/>
      </a:lt1>
      <a:dk2>
        <a:srgbClr val="44546A"/>
      </a:dk2>
      <a:lt2>
        <a:srgbClr val="FFFFFF"/>
      </a:lt2>
      <a:accent1>
        <a:srgbClr val="3BCBFF"/>
      </a:accent1>
      <a:accent2>
        <a:srgbClr val="00B0F0"/>
      </a:accent2>
      <a:accent3>
        <a:srgbClr val="3BCBFF"/>
      </a:accent3>
      <a:accent4>
        <a:srgbClr val="00B0F0"/>
      </a:accent4>
      <a:accent5>
        <a:srgbClr val="3BCBFF"/>
      </a:accent5>
      <a:accent6>
        <a:srgbClr val="00B0F0"/>
      </a:accent6>
      <a:hlink>
        <a:srgbClr val="0088B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7d977a-46f3-407f-9dd2-118a3796c018">
      <Terms xmlns="http://schemas.microsoft.com/office/infopath/2007/PartnerControls"/>
    </lcf76f155ced4ddcb4097134ff3c332f>
    <TaxCatchAll xmlns="5020ff7f-cfbc-4d44-b22e-e15e7320c2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9C842F24E8B43AB93A399AC0CFD6F" ma:contentTypeVersion="13" ma:contentTypeDescription="Create a new document." ma:contentTypeScope="" ma:versionID="f2149ccdc6e128c8c9a9fb61f95a91e4">
  <xsd:schema xmlns:xsd="http://www.w3.org/2001/XMLSchema" xmlns:xs="http://www.w3.org/2001/XMLSchema" xmlns:p="http://schemas.microsoft.com/office/2006/metadata/properties" xmlns:ns2="997d977a-46f3-407f-9dd2-118a3796c018" xmlns:ns3="5020ff7f-cfbc-4d44-b22e-e15e7320c2ce" targetNamespace="http://schemas.microsoft.com/office/2006/metadata/properties" ma:root="true" ma:fieldsID="ee8ab278049ff3aebca4d1477d0c1c70" ns2:_="" ns3:_="">
    <xsd:import namespace="997d977a-46f3-407f-9dd2-118a3796c018"/>
    <xsd:import namespace="5020ff7f-cfbc-4d44-b22e-e15e7320c2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d977a-46f3-407f-9dd2-118a3796c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872f793-1b26-4c8c-898b-aff5d45eff1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0ff7f-cfbc-4d44-b22e-e15e7320c2c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fd435ca-ba87-463c-a2b3-e20c15ce13e3}" ma:internalName="TaxCatchAll" ma:showField="CatchAllData" ma:web="5020ff7f-cfbc-4d44-b22e-e15e7320c2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B70914-3828-4629-B8BC-204913089A37}">
  <ds:schemaRefs>
    <ds:schemaRef ds:uri="http://schemas.microsoft.com/sharepoint/v3/contenttype/forms"/>
  </ds:schemaRefs>
</ds:datastoreItem>
</file>

<file path=customXml/itemProps2.xml><?xml version="1.0" encoding="utf-8"?>
<ds:datastoreItem xmlns:ds="http://schemas.openxmlformats.org/officeDocument/2006/customXml" ds:itemID="{DAB2DDBE-7649-4B08-AB04-19D04AEEDCCD}">
  <ds:schemaRefs>
    <ds:schemaRef ds:uri="5020ff7f-cfbc-4d44-b22e-e15e7320c2ce"/>
    <ds:schemaRef ds:uri="997d977a-46f3-407f-9dd2-118a3796c01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4BFD5C-4661-4A63-AC73-C090F619B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d977a-46f3-407f-9dd2-118a3796c018"/>
    <ds:schemaRef ds:uri="5020ff7f-cfbc-4d44-b22e-e15e7320c2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46ae6d3-d1b0-43e2-8584-ffceeede71d5}" enabled="0" method="" siteId="{046ae6d3-d1b0-43e2-8584-ffceeede71d5}" removed="1"/>
</clbl:labelList>
</file>

<file path=docProps/app.xml><?xml version="1.0" encoding="utf-8"?>
<Properties xmlns="http://schemas.openxmlformats.org/officeDocument/2006/extended-properties" xmlns:vt="http://schemas.openxmlformats.org/officeDocument/2006/docPropsVTypes">
  <TotalTime>0</TotalTime>
  <Words>4529</Words>
  <Application>Microsoft Office PowerPoint</Application>
  <PresentationFormat>Widescreen</PresentationFormat>
  <Paragraphs>369</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Calibri Light</vt:lpstr>
      <vt:lpstr>Panton</vt:lpstr>
      <vt:lpstr>Panton SemiBold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Sleep is Good medicine Public Awareness Campaign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Dony Dwiputera A</dc:creator>
  <cp:lastModifiedBy>Sarah Hashmi</cp:lastModifiedBy>
  <cp:revision>1</cp:revision>
  <dcterms:created xsi:type="dcterms:W3CDTF">2021-02-19T05:41:08Z</dcterms:created>
  <dcterms:modified xsi:type="dcterms:W3CDTF">2025-11-19T17:31:36Z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0x01010043F9C842F24E8B43AB93A399AC0CFD6F</vt:lpwstr>
  </property>
  <property fmtid="{D5CDD505-2E9C-101B-9397-08002B2CF9AE}" pid="3" name="MediaServiceImageTags">
    <vt:lpwstr/>
  </property>
</Properties>
</file>