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4"/>
  </p:notesMasterIdLst>
  <p:handoutMasterIdLst>
    <p:handoutMasterId r:id="rId75"/>
  </p:handoutMasterIdLst>
  <p:sldIdLst>
    <p:sldId id="549" r:id="rId2"/>
    <p:sldId id="550" r:id="rId3"/>
    <p:sldId id="281" r:id="rId4"/>
    <p:sldId id="282" r:id="rId5"/>
    <p:sldId id="283" r:id="rId6"/>
    <p:sldId id="371" r:id="rId7"/>
    <p:sldId id="286" r:id="rId8"/>
    <p:sldId id="289" r:id="rId9"/>
    <p:sldId id="293" r:id="rId10"/>
    <p:sldId id="393" r:id="rId11"/>
    <p:sldId id="394" r:id="rId12"/>
    <p:sldId id="297" r:id="rId13"/>
    <p:sldId id="387" r:id="rId14"/>
    <p:sldId id="299" r:id="rId15"/>
    <p:sldId id="300" r:id="rId16"/>
    <p:sldId id="391" r:id="rId17"/>
    <p:sldId id="301" r:id="rId18"/>
    <p:sldId id="398" r:id="rId19"/>
    <p:sldId id="404" r:id="rId20"/>
    <p:sldId id="399" r:id="rId21"/>
    <p:sldId id="373" r:id="rId22"/>
    <p:sldId id="309" r:id="rId23"/>
    <p:sldId id="1880" r:id="rId24"/>
    <p:sldId id="303" r:id="rId25"/>
    <p:sldId id="304" r:id="rId26"/>
    <p:sldId id="305" r:id="rId27"/>
    <p:sldId id="362" r:id="rId28"/>
    <p:sldId id="363" r:id="rId29"/>
    <p:sldId id="364" r:id="rId30"/>
    <p:sldId id="310" r:id="rId31"/>
    <p:sldId id="315" r:id="rId32"/>
    <p:sldId id="316" r:id="rId33"/>
    <p:sldId id="317" r:id="rId34"/>
    <p:sldId id="318" r:id="rId35"/>
    <p:sldId id="379" r:id="rId36"/>
    <p:sldId id="378" r:id="rId37"/>
    <p:sldId id="320" r:id="rId38"/>
    <p:sldId id="322" r:id="rId39"/>
    <p:sldId id="323" r:id="rId40"/>
    <p:sldId id="324" r:id="rId41"/>
    <p:sldId id="325" r:id="rId42"/>
    <p:sldId id="326" r:id="rId43"/>
    <p:sldId id="327" r:id="rId44"/>
    <p:sldId id="328" r:id="rId45"/>
    <p:sldId id="551" r:id="rId46"/>
    <p:sldId id="406" r:id="rId47"/>
    <p:sldId id="412" r:id="rId48"/>
    <p:sldId id="552" r:id="rId49"/>
    <p:sldId id="1878" r:id="rId50"/>
    <p:sldId id="1879" r:id="rId51"/>
    <p:sldId id="329" r:id="rId52"/>
    <p:sldId id="330" r:id="rId53"/>
    <p:sldId id="332" r:id="rId54"/>
    <p:sldId id="334" r:id="rId55"/>
    <p:sldId id="335" r:id="rId56"/>
    <p:sldId id="1877" r:id="rId57"/>
    <p:sldId id="860" r:id="rId58"/>
    <p:sldId id="474" r:id="rId59"/>
    <p:sldId id="475" r:id="rId60"/>
    <p:sldId id="476" r:id="rId61"/>
    <p:sldId id="855" r:id="rId62"/>
    <p:sldId id="477" r:id="rId63"/>
    <p:sldId id="856" r:id="rId64"/>
    <p:sldId id="858" r:id="rId65"/>
    <p:sldId id="857" r:id="rId66"/>
    <p:sldId id="407" r:id="rId67"/>
    <p:sldId id="369" r:id="rId68"/>
    <p:sldId id="374" r:id="rId69"/>
    <p:sldId id="350" r:id="rId70"/>
    <p:sldId id="351" r:id="rId71"/>
    <p:sldId id="380" r:id="rId72"/>
    <p:sldId id="424" r:id="rId73"/>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455">
          <p15:clr>
            <a:srgbClr val="A4A3A4"/>
          </p15:clr>
        </p15:guide>
        <p15:guide id="2" orient="horz" pos="863">
          <p15:clr>
            <a:srgbClr val="A4A3A4"/>
          </p15:clr>
        </p15:guide>
        <p15:guide id="3" orient="horz" pos="3890">
          <p15:clr>
            <a:srgbClr val="A4A3A4"/>
          </p15:clr>
        </p15:guide>
        <p15:guide id="4" orient="horz" pos="1721">
          <p15:clr>
            <a:srgbClr val="A4A3A4"/>
          </p15:clr>
        </p15:guide>
        <p15:guide id="5" orient="horz" pos="2592">
          <p15:clr>
            <a:srgbClr val="A4A3A4"/>
          </p15:clr>
        </p15:guide>
        <p15:guide id="6" orient="horz" pos="431">
          <p15:clr>
            <a:srgbClr val="A4A3A4"/>
          </p15:clr>
        </p15:guide>
        <p15:guide id="7" pos="4113">
          <p15:clr>
            <a:srgbClr val="A4A3A4"/>
          </p15:clr>
        </p15:guide>
        <p15:guide id="8" pos="825">
          <p15:clr>
            <a:srgbClr val="A4A3A4"/>
          </p15:clr>
        </p15:guide>
        <p15:guide id="9" pos="5345">
          <p15:clr>
            <a:srgbClr val="A4A3A4"/>
          </p15:clr>
        </p15:guide>
        <p15:guide id="10" pos="1646">
          <p15:clr>
            <a:srgbClr val="A4A3A4"/>
          </p15:clr>
        </p15:guide>
        <p15:guide id="11" pos="4938">
          <p15:clr>
            <a:srgbClr val="A4A3A4"/>
          </p15:clr>
        </p15:guide>
        <p15:guide id="12" pos="2493">
          <p15:clr>
            <a:srgbClr val="A4A3A4"/>
          </p15:clr>
        </p15:guide>
        <p15:guide id="13" pos="3294">
          <p15:clr>
            <a:srgbClr val="A4A3A4"/>
          </p15:clr>
        </p15:guide>
        <p15:guide id="14" pos="4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3300"/>
    <a:srgbClr val="FFCC66"/>
    <a:srgbClr val="969696"/>
    <a:srgbClr val="FFFFFF"/>
    <a:srgbClr val="DDDDDD"/>
    <a:srgbClr val="33CCEB"/>
    <a:srgbClr val="1D68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83499" autoAdjust="0"/>
  </p:normalViewPr>
  <p:slideViewPr>
    <p:cSldViewPr snapToGrid="0">
      <p:cViewPr varScale="1">
        <p:scale>
          <a:sx n="91" d="100"/>
          <a:sy n="91" d="100"/>
        </p:scale>
        <p:origin x="2676" y="84"/>
      </p:cViewPr>
      <p:guideLst>
        <p:guide orient="horz" pos="3455"/>
        <p:guide orient="horz" pos="863"/>
        <p:guide orient="horz" pos="3890"/>
        <p:guide orient="horz" pos="1721"/>
        <p:guide orient="horz" pos="2592"/>
        <p:guide orient="horz" pos="431"/>
        <p:guide pos="4113"/>
        <p:guide pos="825"/>
        <p:guide pos="5345"/>
        <p:guide pos="1646"/>
        <p:guide pos="4938"/>
        <p:guide pos="2493"/>
        <p:guide pos="3294"/>
        <p:guide pos="42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BC9DF00-1EF7-ABE0-F12E-58B019168A80}"/>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4099" name="Rectangle 3">
            <a:extLst>
              <a:ext uri="{FF2B5EF4-FFF2-40B4-BE49-F238E27FC236}">
                <a16:creationId xmlns:a16="http://schemas.microsoft.com/office/drawing/2014/main" id="{354D8E3F-02E9-E7E8-BC84-528E891AE612}"/>
              </a:ext>
            </a:extLst>
          </p:cNvPr>
          <p:cNvSpPr>
            <a:spLocks noGrp="1" noChangeArrowheads="1"/>
          </p:cNvSpPr>
          <p:nvPr>
            <p:ph type="dt" sz="quarter"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n-US"/>
          </a:p>
        </p:txBody>
      </p:sp>
      <p:sp>
        <p:nvSpPr>
          <p:cNvPr id="4100" name="Rectangle 4">
            <a:extLst>
              <a:ext uri="{FF2B5EF4-FFF2-40B4-BE49-F238E27FC236}">
                <a16:creationId xmlns:a16="http://schemas.microsoft.com/office/drawing/2014/main" id="{A1FE7B8B-D17B-42DA-6337-115230F35BAD}"/>
              </a:ext>
            </a:extLst>
          </p:cNvPr>
          <p:cNvSpPr>
            <a:spLocks noGrp="1" noChangeArrowheads="1"/>
          </p:cNvSpPr>
          <p:nvPr>
            <p:ph type="ftr" sz="quarter" idx="2"/>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4101" name="Rectangle 5">
            <a:extLst>
              <a:ext uri="{FF2B5EF4-FFF2-40B4-BE49-F238E27FC236}">
                <a16:creationId xmlns:a16="http://schemas.microsoft.com/office/drawing/2014/main" id="{3167225E-2593-4F8C-7ACD-1EAA3E00076E}"/>
              </a:ext>
            </a:extLst>
          </p:cNvPr>
          <p:cNvSpPr>
            <a:spLocks noGrp="1" noChangeArrowheads="1"/>
          </p:cNvSpPr>
          <p:nvPr>
            <p:ph type="sldNum" sz="quarter" idx="3"/>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DAFF9B7-04B6-4BDD-BABC-4795BE23BCB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429B90A-406C-F028-B7F8-BBA3DF90335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3075" name="Rectangle 3">
            <a:extLst>
              <a:ext uri="{FF2B5EF4-FFF2-40B4-BE49-F238E27FC236}">
                <a16:creationId xmlns:a16="http://schemas.microsoft.com/office/drawing/2014/main" id="{91AAC572-76E3-342A-A177-3797E1650D3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mn-cs"/>
              </a:defRPr>
            </a:lvl1pPr>
          </a:lstStyle>
          <a:p>
            <a:pPr>
              <a:defRPr/>
            </a:pPr>
            <a:endParaRPr lang="en-US"/>
          </a:p>
        </p:txBody>
      </p:sp>
      <p:sp>
        <p:nvSpPr>
          <p:cNvPr id="4100" name="Rectangle 4">
            <a:extLst>
              <a:ext uri="{FF2B5EF4-FFF2-40B4-BE49-F238E27FC236}">
                <a16:creationId xmlns:a16="http://schemas.microsoft.com/office/drawing/2014/main" id="{A71A0A92-1AE8-73BF-9A0B-15C4C84F56A4}"/>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3D2464FF-4E7E-50BA-58E1-9D54C0537436}"/>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9CDA2706-9E29-E668-95D7-9C3CCCB4FAD9}"/>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mn-cs"/>
              </a:defRPr>
            </a:lvl1pPr>
          </a:lstStyle>
          <a:p>
            <a:pPr>
              <a:defRPr/>
            </a:pPr>
            <a:endParaRPr lang="en-US"/>
          </a:p>
        </p:txBody>
      </p:sp>
      <p:sp>
        <p:nvSpPr>
          <p:cNvPr id="3079" name="Rectangle 7">
            <a:extLst>
              <a:ext uri="{FF2B5EF4-FFF2-40B4-BE49-F238E27FC236}">
                <a16:creationId xmlns:a16="http://schemas.microsoft.com/office/drawing/2014/main" id="{CA27EC5A-1515-2175-E03B-ED0E7E7CA3B7}"/>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31E520C-55D9-4509-A753-11C2AB7BDDB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en.wikipedia.org/wiki/Cheyne-Stokes_respiration" TargetMode="External"/><Relationship Id="rId3" Type="http://schemas.openxmlformats.org/officeDocument/2006/relationships/hyperlink" Target="http://en.wikipedia.org/wiki/Leith" TargetMode="External"/><Relationship Id="rId7" Type="http://schemas.openxmlformats.org/officeDocument/2006/relationships/hyperlink" Target="http://en.wikipedia.org/wiki/United_Kingdo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en.wikipedia.org/wiki/England" TargetMode="External"/><Relationship Id="rId5" Type="http://schemas.openxmlformats.org/officeDocument/2006/relationships/hyperlink" Target="http://en.wikipedia.org/wiki/Buckinghamshire" TargetMode="External"/><Relationship Id="rId4" Type="http://schemas.openxmlformats.org/officeDocument/2006/relationships/hyperlink" Target="http://en.wikipedia.org/wiki/Scotland"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bizjournals.com/twincities/blog/in_private/2013/08/venture-backed-med-tech-startup-apnex.html" TargetMode="External"/><Relationship Id="rId3" Type="http://schemas.openxmlformats.org/officeDocument/2006/relationships/hyperlink" Target="http://www.dept-med.pitt.edu/paccm/faculty/Strollo.html" TargetMode="External"/><Relationship Id="rId7" Type="http://schemas.openxmlformats.org/officeDocument/2006/relationships/hyperlink" Target="http://clinicaltrials.gov/show/NCT01446601"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s://sleep.med.harvard.edu/people/faculty/228/Atul+Malhotra+MD" TargetMode="External"/><Relationship Id="rId5" Type="http://schemas.openxmlformats.org/officeDocument/2006/relationships/hyperlink" Target="http://www.mayoclinic.org/biographies/kaplan-joseph-m-d/bio-20053611" TargetMode="External"/><Relationship Id="rId10" Type="http://schemas.openxmlformats.org/officeDocument/2006/relationships/hyperlink" Target="http://imtheramedical.com/blog/2013/09/29/imthera-medical-completes-enrollment-in-multi-center-study-of-the-aura6000%E2%84%A2-system-for-obstructive-sleep-apnea/" TargetMode="External"/><Relationship Id="rId4" Type="http://schemas.openxmlformats.org/officeDocument/2006/relationships/hyperlink" Target="http://www.nejm.org/" TargetMode="External"/><Relationship Id="rId9" Type="http://schemas.openxmlformats.org/officeDocument/2006/relationships/hyperlink" Target="http://www.uhhospitals.org/find-a-doctor/strohl-kingman-133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f2"/><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0B64D81A-E1E4-A7A4-8D11-CD99D3B532B2}"/>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D1DCD67C-1DE9-9767-3688-02A1B1013BC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I’m boarded in stroke and sleep neurology and I’m excited to be able to present on both topics. </a:t>
            </a:r>
          </a:p>
          <a:p>
            <a:r>
              <a:rPr lang="en-US" altLang="en-US">
                <a:latin typeface="Arial" panose="020B0604020202020204" pitchFamily="34" charset="0"/>
                <a:ea typeface="ＭＳ Ｐゴシック" panose="020B0600070205080204" pitchFamily="34" charset="-128"/>
              </a:rPr>
              <a:t>Muna Irfan</a:t>
            </a:r>
          </a:p>
          <a:p>
            <a:r>
              <a:rPr lang="en-US" altLang="en-US">
                <a:latin typeface="Arial" panose="020B0604020202020204" pitchFamily="34" charset="0"/>
                <a:ea typeface="ＭＳ Ｐゴシック" panose="020B0600070205080204" pitchFamily="34" charset="-128"/>
              </a:rPr>
              <a:t>Sally Podolski </a:t>
            </a:r>
          </a:p>
          <a:p>
            <a:r>
              <a:rPr lang="en-US" altLang="en-US">
                <a:latin typeface="Arial" panose="020B0604020202020204" pitchFamily="34" charset="0"/>
                <a:ea typeface="ＭＳ Ｐゴシック" panose="020B0600070205080204" pitchFamily="34" charset="-128"/>
              </a:rPr>
              <a:t>SMFDC </a:t>
            </a:r>
          </a:p>
        </p:txBody>
      </p:sp>
      <p:sp>
        <p:nvSpPr>
          <p:cNvPr id="7172" name="Slide Number Placeholder 3">
            <a:extLst>
              <a:ext uri="{FF2B5EF4-FFF2-40B4-BE49-F238E27FC236}">
                <a16:creationId xmlns:a16="http://schemas.microsoft.com/office/drawing/2014/main" id="{68919EC0-7B67-BEE5-0090-E6A0FEBE1B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9ED661F9-F996-43D8-B4F9-9C46DDC309BD}" type="slidenum">
              <a:rPr lang="en-US" altLang="en-US" sz="1200" smtClean="0"/>
              <a:pPr/>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8C788E3B-9DAD-E613-3E1A-88E13C283E3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15054D-37E6-450D-9CB7-2F679C4BCB3A}" type="slidenum">
              <a:rPr lang="en-US" altLang="en-US" smtClean="0"/>
              <a:pPr>
                <a:spcBef>
                  <a:spcPct val="0"/>
                </a:spcBef>
              </a:pPr>
              <a:t>11</a:t>
            </a:fld>
            <a:endParaRPr lang="en-US" altLang="en-US"/>
          </a:p>
        </p:txBody>
      </p:sp>
      <p:sp>
        <p:nvSpPr>
          <p:cNvPr id="26627" name="Rectangle 2">
            <a:extLst>
              <a:ext uri="{FF2B5EF4-FFF2-40B4-BE49-F238E27FC236}">
                <a16:creationId xmlns:a16="http://schemas.microsoft.com/office/drawing/2014/main" id="{7CD3E5DA-6330-18EB-DB0B-2C3CB88517A6}"/>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75361865-A225-82A4-7450-6714267B99B1}"/>
              </a:ext>
            </a:extLst>
          </p:cNvPr>
          <p:cNvSpPr>
            <a:spLocks noGrp="1" noChangeArrowheads="1"/>
          </p:cNvSpPr>
          <p:nvPr>
            <p:ph type="body" idx="1"/>
          </p:nvPr>
        </p:nvSpPr>
        <p:spPr/>
        <p:txBody>
          <a:bodyPr/>
          <a:lstStyle/>
          <a:p>
            <a:pPr eaLnBrk="1" hangingPunct="1">
              <a:defRPr/>
            </a:pPr>
            <a:r>
              <a:rPr lang="en-US" dirty="0">
                <a:cs typeface="+mn-cs"/>
              </a:rPr>
              <a:t>Post stroke sleep complications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DC133D9D-C570-D724-1CB4-F4674AF48EE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007D144-61CD-4C35-9F25-83DD8BD47507}" type="slidenum">
              <a:rPr lang="en-US" altLang="en-US" smtClean="0"/>
              <a:pPr>
                <a:spcBef>
                  <a:spcPct val="0"/>
                </a:spcBef>
              </a:pPr>
              <a:t>12</a:t>
            </a:fld>
            <a:endParaRPr lang="en-US" altLang="en-US"/>
          </a:p>
        </p:txBody>
      </p:sp>
      <p:sp>
        <p:nvSpPr>
          <p:cNvPr id="28675" name="Rectangle 2">
            <a:extLst>
              <a:ext uri="{FF2B5EF4-FFF2-40B4-BE49-F238E27FC236}">
                <a16:creationId xmlns:a16="http://schemas.microsoft.com/office/drawing/2014/main" id="{DCDD3B5A-C25F-5013-D795-54C696C255B3}"/>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1E952928-B240-6724-1E4F-2DE8DA4F4B8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D9A910B-9502-65CA-9FF8-B90F73E090BC}"/>
              </a:ext>
            </a:extLst>
          </p:cNvPr>
          <p:cNvSpPr>
            <a:spLocks noGrp="1" noRot="1" noChangeAspect="1" noChangeArrowheads="1" noTextEdit="1"/>
          </p:cNvSpPr>
          <p:nvPr>
            <p:ph type="sldImg"/>
          </p:nvPr>
        </p:nvSpPr>
        <p:spPr>
          <a:ln/>
        </p:spPr>
      </p:sp>
      <p:sp>
        <p:nvSpPr>
          <p:cNvPr id="30723" name="Notes Placeholder 2">
            <a:extLst>
              <a:ext uri="{FF2B5EF4-FFF2-40B4-BE49-F238E27FC236}">
                <a16:creationId xmlns:a16="http://schemas.microsoft.com/office/drawing/2014/main" id="{8D4325B7-E4C5-F9DD-2405-46E60568407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Stroke 101</a:t>
            </a:r>
          </a:p>
        </p:txBody>
      </p:sp>
      <p:sp>
        <p:nvSpPr>
          <p:cNvPr id="30724" name="Slide Number Placeholder 3">
            <a:extLst>
              <a:ext uri="{FF2B5EF4-FFF2-40B4-BE49-F238E27FC236}">
                <a16:creationId xmlns:a16="http://schemas.microsoft.com/office/drawing/2014/main" id="{D955F69D-3B01-A192-E25B-CB277526DE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03553C2-13CF-4BFF-B00A-591B077E7549}" type="slidenum">
              <a:rPr lang="en-US" altLang="en-US" smtClean="0"/>
              <a:pPr>
                <a:spcBef>
                  <a:spcPct val="0"/>
                </a:spcBef>
              </a:pPr>
              <a:t>13</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14914ACB-E4E8-047F-1A19-52FF7283622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3A71935-ACF9-4AB5-800F-839777936B58}" type="slidenum">
              <a:rPr lang="en-US" altLang="en-US" smtClean="0"/>
              <a:pPr>
                <a:spcBef>
                  <a:spcPct val="0"/>
                </a:spcBef>
              </a:pPr>
              <a:t>14</a:t>
            </a:fld>
            <a:endParaRPr lang="en-US" altLang="en-US"/>
          </a:p>
        </p:txBody>
      </p:sp>
      <p:sp>
        <p:nvSpPr>
          <p:cNvPr id="32771" name="Rectangle 2">
            <a:extLst>
              <a:ext uri="{FF2B5EF4-FFF2-40B4-BE49-F238E27FC236}">
                <a16:creationId xmlns:a16="http://schemas.microsoft.com/office/drawing/2014/main" id="{0121F3AC-7CF5-CB4B-27EA-9501D7D940A7}"/>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318BB899-38BA-5627-5074-0D596CE8B4C3}"/>
              </a:ext>
            </a:extLst>
          </p:cNvPr>
          <p:cNvSpPr>
            <a:spLocks noGrp="1" noChangeArrowheads="1"/>
          </p:cNvSpPr>
          <p:nvPr>
            <p:ph type="body" idx="1"/>
          </p:nvPr>
        </p:nvSpPr>
        <p:spPr/>
        <p:txBody>
          <a:bodyPr/>
          <a:lstStyle/>
          <a:p>
            <a:pPr eaLnBrk="1" hangingPunct="1">
              <a:defRPr/>
            </a:pPr>
            <a:r>
              <a:rPr lang="en-US" b="1" dirty="0">
                <a:cs typeface="+mn-cs"/>
              </a:rPr>
              <a:t>John Cheyne</a:t>
            </a:r>
            <a:r>
              <a:rPr lang="en-US" dirty="0">
                <a:cs typeface="+mn-cs"/>
              </a:rPr>
              <a:t> (February 3, 1777, </a:t>
            </a:r>
            <a:r>
              <a:rPr lang="en-US" dirty="0" err="1">
                <a:cs typeface="+mn-cs"/>
                <a:hlinkClick r:id="rId3"/>
              </a:rPr>
              <a:t>Leith</a:t>
            </a:r>
            <a:r>
              <a:rPr lang="en-US" dirty="0">
                <a:cs typeface="+mn-cs"/>
              </a:rPr>
              <a:t>, </a:t>
            </a:r>
            <a:r>
              <a:rPr lang="en-US" dirty="0">
                <a:cs typeface="+mn-cs"/>
                <a:hlinkClick r:id="rId4"/>
              </a:rPr>
              <a:t>Scotland</a:t>
            </a:r>
            <a:r>
              <a:rPr lang="en-US" dirty="0">
                <a:cs typeface="+mn-cs"/>
              </a:rPr>
              <a:t> - January 31, 1836, </a:t>
            </a:r>
            <a:r>
              <a:rPr lang="en-US" dirty="0">
                <a:cs typeface="+mn-cs"/>
                <a:hlinkClick r:id="rId5"/>
              </a:rPr>
              <a:t>Buckinghamshire</a:t>
            </a:r>
            <a:r>
              <a:rPr lang="en-US" dirty="0">
                <a:cs typeface="+mn-cs"/>
              </a:rPr>
              <a:t>, </a:t>
            </a:r>
            <a:r>
              <a:rPr lang="en-US" dirty="0">
                <a:cs typeface="+mn-cs"/>
                <a:hlinkClick r:id="rId6"/>
              </a:rPr>
              <a:t>England</a:t>
            </a:r>
            <a:r>
              <a:rPr lang="en-US" dirty="0">
                <a:cs typeface="+mn-cs"/>
              </a:rPr>
              <a:t>) was a </a:t>
            </a:r>
            <a:r>
              <a:rPr lang="en-US" dirty="0">
                <a:cs typeface="+mn-cs"/>
                <a:hlinkClick r:id="rId7" tooltip="United Kingdom"/>
              </a:rPr>
              <a:t>British</a:t>
            </a:r>
            <a:r>
              <a:rPr lang="en-US" dirty="0">
                <a:cs typeface="+mn-cs"/>
              </a:rPr>
              <a:t> physician, surgeon and author of monographs on a number of medical topics. He was one of the people to identify </a:t>
            </a:r>
            <a:r>
              <a:rPr lang="en-US" dirty="0">
                <a:cs typeface="+mn-cs"/>
                <a:hlinkClick r:id="rId8"/>
              </a:rPr>
              <a:t>Cheyne-Stokes respiration</a:t>
            </a:r>
            <a:r>
              <a:rPr lang="en-US" dirty="0">
                <a:cs typeface="+mn-cs"/>
              </a:rP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F6CDA484-BE37-3B21-4883-2B7F18AD0A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71F0938-3E2B-4077-9D64-31C33117E7C3}" type="slidenum">
              <a:rPr lang="en-US" altLang="en-US" smtClean="0"/>
              <a:pPr>
                <a:spcBef>
                  <a:spcPct val="0"/>
                </a:spcBef>
              </a:pPr>
              <a:t>15</a:t>
            </a:fld>
            <a:endParaRPr lang="en-US" altLang="en-US"/>
          </a:p>
        </p:txBody>
      </p:sp>
      <p:sp>
        <p:nvSpPr>
          <p:cNvPr id="34819" name="Rectangle 2">
            <a:extLst>
              <a:ext uri="{FF2B5EF4-FFF2-40B4-BE49-F238E27FC236}">
                <a16:creationId xmlns:a16="http://schemas.microsoft.com/office/drawing/2014/main" id="{C5169F47-5BFC-C6F5-C963-F8B6C05C7A8D}"/>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97452953-8DEA-1596-EFEC-0A936CCC49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solidFill>
                  <a:srgbClr val="000000"/>
                </a:solidFill>
                <a:latin typeface="Times New Roman" panose="02020603050405020304" pitchFamily="18" charset="0"/>
                <a:ea typeface="ＭＳ Ｐゴシック" panose="020B0600070205080204" pitchFamily="34" charset="-128"/>
                <a:cs typeface="Calibri" panose="020F0502020204030204" pitchFamily="34" charset="0"/>
              </a:rPr>
              <a:t>However, a more recent meta-analysis from Hong Kong demonstrated</a:t>
            </a:r>
            <a:r>
              <a:rPr lang="en-US" altLang="en-US" sz="1800">
                <a:latin typeface="Times New Roman" panose="02020603050405020304" pitchFamily="18" charset="0"/>
                <a:ea typeface="ＭＳ Ｐゴシック" panose="020B0600070205080204" pitchFamily="34" charset="-128"/>
                <a:cs typeface="Calibri" panose="020F0502020204030204" pitchFamily="34" charset="0"/>
              </a:rPr>
              <a:t> that the prevalence of sleep apnea appeared to be greater in patients with cardioembolic strokes (cardioembolic: 74.3%, large artery atherosclerosis: 68.3%, small vessel occlusion: 56.1%, other/unknown causes: 47.9%), hemorrhagic strokes (82.7% vs. 67.5%, p=0.098), strokes that were supratentorial in location (67.9% vs. 56.5%), and in the acute-subacute phase of stroke (acute 68.4% vs. subacute 71.3% vs. chronic 60.6%) (7). The evolving literature reflects increasing understanding of pathophysiological mechanisms of OSA as a risk factor for stroke. </a:t>
            </a:r>
          </a:p>
          <a:p>
            <a:pPr eaLnBrk="1" hangingPunct="1"/>
            <a:r>
              <a:rPr lang="en-US" altLang="en-US" sz="1800">
                <a:solidFill>
                  <a:srgbClr val="212121"/>
                </a:solidFill>
                <a:latin typeface="Times New Roman" panose="02020603050405020304" pitchFamily="18" charset="0"/>
                <a:ea typeface="Calibri" panose="020F0502020204030204" pitchFamily="34" charset="0"/>
                <a:cs typeface="Times New Roman" panose="02020603050405020304" pitchFamily="18" charset="0"/>
              </a:rPr>
              <a:t>Liu X, Lam DC, Chan KPF, Chan HY, Ip MS, Lau KK. Prevalence and Determinants of Sleep Apnea in Patients with Stroke: A Meta-Analysis. J Stroke Cerebrovasc Dis. 2021 Dec;30(12):106129. doi: 10.1016/j.jstrokecerebrovasdis.2021.106129. Epub 2021 Sep 30. PMID: 34601243.</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pPr eaLnBrk="1" hangingPunct="1"/>
            <a:endParaRPr lang="en-US" altLang="en-US" sz="1000">
              <a:latin typeface="Arial" panose="020B0604020202020204" pitchFamily="34" charset="0"/>
              <a:ea typeface="ＭＳ Ｐゴシック" panose="020B0600070205080204" pitchFamily="34" charset="-128"/>
            </a:endParaRPr>
          </a:p>
          <a:p>
            <a:pPr eaLnBrk="1" hangingPunct="1"/>
            <a:endParaRPr lang="en-US" altLang="en-US" sz="1000">
              <a:latin typeface="Arial" panose="020B0604020202020204" pitchFamily="34" charset="0"/>
              <a:ea typeface="ＭＳ Ｐゴシック" panose="020B0600070205080204" pitchFamily="34" charset="-128"/>
            </a:endParaRPr>
          </a:p>
          <a:p>
            <a:pPr eaLnBrk="1" hangingPunct="1"/>
            <a:r>
              <a:rPr lang="en-US" altLang="en-US" sz="1000">
                <a:latin typeface="Arial" panose="020B0604020202020204" pitchFamily="34" charset="0"/>
                <a:ea typeface="ＭＳ Ｐゴシック" panose="020B0600070205080204" pitchFamily="34" charset="-128"/>
              </a:rPr>
              <a:t>Parra study:</a:t>
            </a:r>
          </a:p>
          <a:p>
            <a:pPr eaLnBrk="1" hangingPunct="1"/>
            <a:r>
              <a:rPr lang="en-US" altLang="en-US" sz="1000">
                <a:latin typeface="Arial" panose="020B0604020202020204" pitchFamily="34" charset="0"/>
                <a:ea typeface="ＭＳ Ｐゴシック" panose="020B0600070205080204" pitchFamily="34" charset="-128"/>
              </a:rPr>
              <a:t>To investigate the prevalence and behavior of sleep-related breathing disorders (SRBDs) associated with a first-ever stroke or transient ischemic attack (TIA), we prospectively studied 161 consecutive patients admitted to our stroke unit. Complete neurological assessment was performed to determine parenchymatous and vascular localization of the neurological lesion. Stroke subtype was categorized as TIA, ischemic (IS), or hemorrhagic (HS). A portable respiratory recording (PRR) study was performed within 48-72 h after admission (</a:t>
            </a:r>
            <a:r>
              <a:rPr lang="en-US" altLang="en-US" sz="1000" i="1">
                <a:latin typeface="Arial" panose="020B0604020202020204" pitchFamily="34" charset="0"/>
                <a:ea typeface="ＭＳ Ｐゴシック" panose="020B0600070205080204" pitchFamily="34" charset="-128"/>
              </a:rPr>
              <a:t>acute phase</a:t>
            </a:r>
            <a:r>
              <a:rPr lang="en-US" altLang="en-US" sz="1000">
                <a:latin typeface="Arial" panose="020B0604020202020204" pitchFamily="34" charset="0"/>
                <a:ea typeface="ＭＳ Ｐゴシック" panose="020B0600070205080204" pitchFamily="34" charset="-128"/>
              </a:rPr>
              <a:t>), and subsequently after 3 mo (</a:t>
            </a:r>
            <a:r>
              <a:rPr lang="en-US" altLang="en-US" sz="1000" i="1">
                <a:latin typeface="Arial" panose="020B0604020202020204" pitchFamily="34" charset="0"/>
                <a:ea typeface="ＭＳ Ｐゴシック" panose="020B0600070205080204" pitchFamily="34" charset="-128"/>
              </a:rPr>
              <a:t>stable phase</a:t>
            </a:r>
            <a:r>
              <a:rPr lang="en-US" altLang="en-US" sz="1000">
                <a:latin typeface="Arial" panose="020B0604020202020204" pitchFamily="34" charset="0"/>
                <a:ea typeface="ＭＳ Ｐゴシック" panose="020B0600070205080204" pitchFamily="34" charset="-128"/>
              </a:rPr>
              <a:t>). During the </a:t>
            </a:r>
            <a:r>
              <a:rPr lang="en-US" altLang="en-US" sz="1000" i="1">
                <a:latin typeface="Arial" panose="020B0604020202020204" pitchFamily="34" charset="0"/>
                <a:ea typeface="ＭＳ Ｐゴシック" panose="020B0600070205080204" pitchFamily="34" charset="-128"/>
              </a:rPr>
              <a:t>acute phase</a:t>
            </a:r>
            <a:r>
              <a:rPr lang="en-US" altLang="en-US" sz="1000">
                <a:latin typeface="Arial" panose="020B0604020202020204" pitchFamily="34" charset="0"/>
                <a:ea typeface="ＭＳ Ｐゴシック" panose="020B0600070205080204" pitchFamily="34" charset="-128"/>
              </a:rPr>
              <a:t>, 116 patients (71.4%) had an apnea-hypopnea index (AHI) &gt; 10 events/h and 45 (28%) had an AHI &gt; 30. No relationships were found between sleep-related respiratory events and the topographical parenchymatous location of the neurological lesion or vascular involvement. Cheyne-Stokes breathing (CSB) was observed in 42 cases (26.1%). There were no significant differences in SRBD according to the stroke subtype except for the central apnea index (CAI). During the </a:t>
            </a:r>
            <a:r>
              <a:rPr lang="en-US" altLang="en-US" sz="1000" i="1">
                <a:latin typeface="Arial" panose="020B0604020202020204" pitchFamily="34" charset="0"/>
                <a:ea typeface="ＭＳ Ｐゴシック" panose="020B0600070205080204" pitchFamily="34" charset="-128"/>
              </a:rPr>
              <a:t>stable phase</a:t>
            </a:r>
            <a:r>
              <a:rPr lang="en-US" altLang="en-US" sz="1000">
                <a:latin typeface="Arial" panose="020B0604020202020204" pitchFamily="34" charset="0"/>
                <a:ea typeface="ＭＳ Ｐゴシック" panose="020B0600070205080204" pitchFamily="34" charset="-128"/>
              </a:rPr>
              <a:t> a second PRR was performed in 86 patients: 53 of 86 had an AHI &gt; 10 and 17 of 86 had an AHI &gt; 30. The AHI and CAI were significantly lower than those in the acute phase (16.9 ± 13.8 versus 22.4 ± 17.3 and 3.3 ± 7.6 versus 6.2 ± 10.2, respectively) (p &lt; 0.05) while the obstructive apnea index (OAI) remained unchanged. CSB was observed in 6 of 86 patients. The prevalence of SRBD in patients with first-ever stroke or TIA is higher than expected from the available epidemiological data in our country. No correlation was found between neurological location and the presence or type of SRBD. Obstructive events seem to be a condition prior to the neurological disease whereas central events and CSB could be its consequence. Parra O, Arboix A, Bechich S, García-Eroles L, Montserrat JM, López JA, Ballester E, Guerra JM, Sopeña JJ. Time course of sleep-related breathing disorders in first-ever stroke or transient ischemic attack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89E1102F-1256-18F2-2A46-7259959B6DD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610C307-51EA-4B7B-B05D-9A8F7D1DA980}" type="slidenum">
              <a:rPr lang="en-US" altLang="en-US" smtClean="0"/>
              <a:pPr>
                <a:spcBef>
                  <a:spcPct val="0"/>
                </a:spcBef>
              </a:pPr>
              <a:t>16</a:t>
            </a:fld>
            <a:endParaRPr lang="en-US" altLang="en-US"/>
          </a:p>
        </p:txBody>
      </p:sp>
      <p:sp>
        <p:nvSpPr>
          <p:cNvPr id="36867" name="Rectangle 2">
            <a:extLst>
              <a:ext uri="{FF2B5EF4-FFF2-40B4-BE49-F238E27FC236}">
                <a16:creationId xmlns:a16="http://schemas.microsoft.com/office/drawing/2014/main" id="{11B4D7DA-773D-B35A-020D-55969F1D5931}"/>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98A4C919-1849-52B0-7019-6E41CF118E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ea typeface="ＭＳ Ｐゴシック" panose="020B0600070205080204" pitchFamily="34" charset="-128"/>
              </a:rPr>
              <a:t>Parra study:</a:t>
            </a:r>
          </a:p>
          <a:p>
            <a:pPr eaLnBrk="1" hangingPunct="1"/>
            <a:r>
              <a:rPr lang="en-US" altLang="en-US" sz="1000">
                <a:latin typeface="Arial" panose="020B0604020202020204" pitchFamily="34" charset="0"/>
                <a:ea typeface="ＭＳ Ｐゴシック" panose="020B0600070205080204" pitchFamily="34" charset="-128"/>
              </a:rPr>
              <a:t>To investigate the prevalence and behavior of sleep-related breathing disorders (SRBDs) associated with a first-ever stroke or transient ischemic attack (TIA), we prospectively studied 161 consecutive patients admitted to our stroke unit. Complete neurological assessment was performed to determine parenchymatous and vascular localization of the neurological lesion. Stroke subtype was categorized as TIA, ischemic (IS), or hemorrhagic (HS). A portable respiratory recording (PRR) study was performed within 48-72 h after admission (</a:t>
            </a:r>
            <a:r>
              <a:rPr lang="en-US" altLang="en-US" sz="1000" i="1">
                <a:latin typeface="Arial" panose="020B0604020202020204" pitchFamily="34" charset="0"/>
                <a:ea typeface="ＭＳ Ｐゴシック" panose="020B0600070205080204" pitchFamily="34" charset="-128"/>
              </a:rPr>
              <a:t>acute phase</a:t>
            </a:r>
            <a:r>
              <a:rPr lang="en-US" altLang="en-US" sz="1000">
                <a:latin typeface="Arial" panose="020B0604020202020204" pitchFamily="34" charset="0"/>
                <a:ea typeface="ＭＳ Ｐゴシック" panose="020B0600070205080204" pitchFamily="34" charset="-128"/>
              </a:rPr>
              <a:t>), and subsequently after 3 mo (</a:t>
            </a:r>
            <a:r>
              <a:rPr lang="en-US" altLang="en-US" sz="1000" i="1">
                <a:latin typeface="Arial" panose="020B0604020202020204" pitchFamily="34" charset="0"/>
                <a:ea typeface="ＭＳ Ｐゴシック" panose="020B0600070205080204" pitchFamily="34" charset="-128"/>
              </a:rPr>
              <a:t>stable phase</a:t>
            </a:r>
            <a:r>
              <a:rPr lang="en-US" altLang="en-US" sz="1000">
                <a:latin typeface="Arial" panose="020B0604020202020204" pitchFamily="34" charset="0"/>
                <a:ea typeface="ＭＳ Ｐゴシック" panose="020B0600070205080204" pitchFamily="34" charset="-128"/>
              </a:rPr>
              <a:t>). During the </a:t>
            </a:r>
            <a:r>
              <a:rPr lang="en-US" altLang="en-US" sz="1000" i="1">
                <a:latin typeface="Arial" panose="020B0604020202020204" pitchFamily="34" charset="0"/>
                <a:ea typeface="ＭＳ Ｐゴシック" panose="020B0600070205080204" pitchFamily="34" charset="-128"/>
              </a:rPr>
              <a:t>acute phase</a:t>
            </a:r>
            <a:r>
              <a:rPr lang="en-US" altLang="en-US" sz="1000">
                <a:latin typeface="Arial" panose="020B0604020202020204" pitchFamily="34" charset="0"/>
                <a:ea typeface="ＭＳ Ｐゴシック" panose="020B0600070205080204" pitchFamily="34" charset="-128"/>
              </a:rPr>
              <a:t>, 116 patients (71.4%) had an apnea-hypopnea index (AHI) &gt; 10 events/h and 45 (28%) had an AHI &gt; 30. No relationships were found between sleep-related respiratory events and the topographical parenchymatous location of the neurological lesion or vascular involvement. Cheyne-Stokes breathing (CSB) was observed in 42 cases (26.1%). There were no significant differences in SRBD according to the stroke subtype except for the central apnea index (CAI). During the </a:t>
            </a:r>
            <a:r>
              <a:rPr lang="en-US" altLang="en-US" sz="1000" i="1">
                <a:latin typeface="Arial" panose="020B0604020202020204" pitchFamily="34" charset="0"/>
                <a:ea typeface="ＭＳ Ｐゴシック" panose="020B0600070205080204" pitchFamily="34" charset="-128"/>
              </a:rPr>
              <a:t>stable phase</a:t>
            </a:r>
            <a:r>
              <a:rPr lang="en-US" altLang="en-US" sz="1000">
                <a:latin typeface="Arial" panose="020B0604020202020204" pitchFamily="34" charset="0"/>
                <a:ea typeface="ＭＳ Ｐゴシック" panose="020B0600070205080204" pitchFamily="34" charset="-128"/>
              </a:rPr>
              <a:t> a second PRR was performed in 86 patients: 53 of 86 had an AHI &gt; 10 and 17 of 86 had an AHI &gt; 30. The AHI and CAI were significantly lower than those in the acute phase (16.9 ± 13.8 versus 22.4 ± 17.3 and 3.3 ± 7.6 versus 6.2 ± 10.2, respectively) (p &lt; 0.05) while the obstructive apnea index (OAI) remained unchanged. CSB was observed in 6 of 86 patients. The prevalence of SRBD in patients with first-ever stroke or TIA is higher than expected from the available epidemiological data in our country. No correlation was found between neurological location and the presence or type of SRBD. Obstructive events seem to be a condition prior to the neurological disease whereas central events and CSB could be its consequence. Parra O, Arboix A, Bechich S, García-Eroles L, Montserrat JM, López JA, Ballester E, Guerra JM, Sopeña JJ. Time course of sleep-related breathing disorders in first-ever stroke or transient ischemic attack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465A218-FE33-DC12-D939-98809A8FDF0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A276F54-7BCF-4C60-8295-7B0048D217F7}" type="slidenum">
              <a:rPr lang="en-US" altLang="en-US" smtClean="0"/>
              <a:pPr>
                <a:spcBef>
                  <a:spcPct val="0"/>
                </a:spcBef>
              </a:pPr>
              <a:t>17</a:t>
            </a:fld>
            <a:endParaRPr lang="en-US" altLang="en-US"/>
          </a:p>
        </p:txBody>
      </p:sp>
      <p:sp>
        <p:nvSpPr>
          <p:cNvPr id="38915" name="Rectangle 2">
            <a:extLst>
              <a:ext uri="{FF2B5EF4-FFF2-40B4-BE49-F238E27FC236}">
                <a16:creationId xmlns:a16="http://schemas.microsoft.com/office/drawing/2014/main" id="{B94707B7-2E54-6F12-061D-8CEC93BD418E}"/>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8DE53828-94C0-5B7C-C6D0-1C7675449BA1}"/>
              </a:ext>
            </a:extLst>
          </p:cNvPr>
          <p:cNvSpPr>
            <a:spLocks noGrp="1" noChangeArrowheads="1"/>
          </p:cNvSpPr>
          <p:nvPr>
            <p:ph type="body" idx="1"/>
          </p:nvPr>
        </p:nvSpPr>
        <p:spPr/>
        <p:txBody>
          <a:bodyPr/>
          <a:lstStyle/>
          <a:p>
            <a:pPr eaLnBrk="1" hangingPunct="1">
              <a:defRPr/>
            </a:pPr>
            <a:r>
              <a:rPr lang="en-US" dirty="0">
                <a:cs typeface="+mn-cs"/>
              </a:rPr>
              <a:t>Krieger, Principles and Practice of </a:t>
            </a:r>
            <a:r>
              <a:rPr lang="en-US">
                <a:cs typeface="+mn-cs"/>
              </a:rPr>
              <a:t>Sleep Medicine </a:t>
            </a:r>
            <a:endParaRPr lang="en-US" dirty="0">
              <a:cs typeface="+mn-cs"/>
            </a:endParaRPr>
          </a:p>
          <a:p>
            <a:pPr eaLnBrk="1" hangingPunct="1">
              <a:defRPr/>
            </a:pPr>
            <a:r>
              <a:rPr lang="en-US" dirty="0">
                <a:cs typeface="+mn-cs"/>
              </a:rPr>
              <a:t>A disturbed </a:t>
            </a:r>
            <a:r>
              <a:rPr lang="en-US" dirty="0" err="1">
                <a:cs typeface="+mn-cs"/>
              </a:rPr>
              <a:t>coodination</a:t>
            </a:r>
            <a:r>
              <a:rPr lang="en-US" dirty="0">
                <a:cs typeface="+mn-cs"/>
              </a:rPr>
              <a:t> of upper airway, intercostal, and diaphragm muscles due to brainstem or hemispheric lesions may favor the appearance of OSA.</a:t>
            </a:r>
          </a:p>
          <a:p>
            <a:pPr eaLnBrk="1" hangingPunct="1">
              <a:defRPr/>
            </a:pPr>
            <a:endParaRPr lang="en-US" dirty="0">
              <a:cs typeface="+mn-cs"/>
            </a:endParaRPr>
          </a:p>
          <a:p>
            <a:pPr eaLnBrk="1" hangingPunct="1">
              <a:defRPr/>
            </a:pPr>
            <a:r>
              <a:rPr lang="en-US" dirty="0">
                <a:cs typeface="+mn-cs"/>
              </a:rPr>
              <a:t>CSB has been attributed to CO2 hypersensitivity induced by bilateral </a:t>
            </a:r>
            <a:r>
              <a:rPr lang="en-US" dirty="0" err="1">
                <a:cs typeface="+mn-cs"/>
              </a:rPr>
              <a:t>supratentorial</a:t>
            </a:r>
            <a:r>
              <a:rPr lang="en-US" dirty="0">
                <a:cs typeface="+mn-cs"/>
              </a:rPr>
              <a:t> or </a:t>
            </a:r>
            <a:r>
              <a:rPr lang="en-US" dirty="0" err="1">
                <a:cs typeface="+mn-cs"/>
              </a:rPr>
              <a:t>pontine</a:t>
            </a:r>
            <a:r>
              <a:rPr lang="en-US" dirty="0">
                <a:cs typeface="+mn-cs"/>
              </a:rPr>
              <a:t> lesions, decreased LOC and CHF and crucial for the appearance of CSB even during wake. </a:t>
            </a:r>
          </a:p>
          <a:p>
            <a:pPr eaLnBrk="1" hangingPunct="1">
              <a:defRPr/>
            </a:pPr>
            <a:r>
              <a:rPr lang="en-US" dirty="0">
                <a:cs typeface="+mn-cs"/>
              </a:rPr>
              <a:t>Conversely, CSB that occurs only during sleep can be seen also in patients with </a:t>
            </a:r>
            <a:r>
              <a:rPr lang="en-US" dirty="0" err="1">
                <a:cs typeface="+mn-cs"/>
              </a:rPr>
              <a:t>unliateral</a:t>
            </a:r>
            <a:r>
              <a:rPr lang="en-US" dirty="0">
                <a:cs typeface="+mn-cs"/>
              </a:rPr>
              <a:t> lesions of variable topography and without disturbed LOC or clinically overt CHF. </a:t>
            </a:r>
          </a:p>
          <a:p>
            <a:pPr eaLnBrk="1" hangingPunct="1">
              <a:defRPr/>
            </a:pPr>
            <a:endParaRPr lang="en-US" dirty="0">
              <a:cs typeface="+mn-cs"/>
            </a:endParaRPr>
          </a:p>
          <a:p>
            <a:pPr eaLnBrk="1" hangingPunct="1">
              <a:defRPr/>
            </a:pPr>
            <a:endParaRPr lang="en-US" dirty="0">
              <a:cs typeface="+mn-cs"/>
            </a:endParaRPr>
          </a:p>
          <a:p>
            <a:pPr eaLnBrk="1" hangingPunct="1">
              <a:defRPr/>
            </a:pPr>
            <a:r>
              <a:rPr lang="en-US" sz="800" b="1" dirty="0">
                <a:cs typeface="+mn-cs"/>
              </a:rPr>
              <a:t>Characteristics</a:t>
            </a:r>
          </a:p>
          <a:p>
            <a:pPr eaLnBrk="1" hangingPunct="1">
              <a:defRPr/>
            </a:pPr>
            <a:r>
              <a:rPr lang="en-US" sz="700" b="1" dirty="0">
                <a:cs typeface="+mn-cs"/>
              </a:rPr>
              <a:t>Decreased or abolished flow with normal respiratory effort</a:t>
            </a:r>
          </a:p>
          <a:p>
            <a:pPr eaLnBrk="1" hangingPunct="1">
              <a:defRPr/>
            </a:pPr>
            <a:r>
              <a:rPr lang="en-US" sz="700" b="1" dirty="0">
                <a:cs typeface="+mn-cs"/>
              </a:rPr>
              <a:t>Decrease in respiratory flow and effort</a:t>
            </a:r>
          </a:p>
          <a:p>
            <a:pPr eaLnBrk="1" hangingPunct="1">
              <a:defRPr/>
            </a:pPr>
            <a:r>
              <a:rPr lang="en-US" sz="700" b="1" dirty="0">
                <a:cs typeface="+mn-cs"/>
              </a:rPr>
              <a:t>Impaired voluntary modulation of breathing amplitude and frequency</a:t>
            </a:r>
          </a:p>
          <a:p>
            <a:pPr eaLnBrk="1" hangingPunct="1">
              <a:defRPr/>
            </a:pPr>
            <a:r>
              <a:rPr lang="en-US" sz="700" b="1" dirty="0">
                <a:cs typeface="+mn-cs"/>
              </a:rPr>
              <a:t>Sustained respiratory rates &gt;25-30/min in the absence of hypoxemia</a:t>
            </a:r>
          </a:p>
          <a:p>
            <a:pPr eaLnBrk="1" hangingPunct="1">
              <a:defRPr/>
            </a:pPr>
            <a:r>
              <a:rPr lang="en-US" sz="700" b="1" dirty="0">
                <a:cs typeface="+mn-cs"/>
              </a:rPr>
              <a:t>Erratic variations in breathing frequency and amplitude</a:t>
            </a:r>
          </a:p>
          <a:p>
            <a:pPr eaLnBrk="1" hangingPunct="1">
              <a:defRPr/>
            </a:pPr>
            <a:r>
              <a:rPr lang="en-US" sz="700" b="1" dirty="0">
                <a:cs typeface="+mn-cs"/>
              </a:rPr>
              <a:t>Erratic variations in breathing frequency and amplitude</a:t>
            </a:r>
          </a:p>
          <a:p>
            <a:pPr eaLnBrk="1" hangingPunct="1">
              <a:defRPr/>
            </a:pPr>
            <a:r>
              <a:rPr lang="en-US" sz="700" b="1" dirty="0">
                <a:cs typeface="+mn-cs"/>
              </a:rPr>
              <a:t>Impaired or loss of automatic breathing (CA and hypoventilation)</a:t>
            </a:r>
            <a:endParaRPr lang="en-US" dirty="0">
              <a:cs typeface="+mn-cs"/>
            </a:endParaRPr>
          </a:p>
          <a:p>
            <a:pPr eaLnBrk="1" hangingPunct="1">
              <a:defRPr/>
            </a:pPr>
            <a:endParaRPr lang="en-US" dirty="0">
              <a:cs typeface="+mn-cs"/>
            </a:endParaRPr>
          </a:p>
          <a:p>
            <a:pPr eaLnBrk="1" hangingPunct="1">
              <a:defRPr/>
            </a:pPr>
            <a:r>
              <a:rPr lang="en-US" dirty="0">
                <a:cs typeface="+mn-cs"/>
              </a:rPr>
              <a:t>Ataxic breathing = </a:t>
            </a:r>
            <a:r>
              <a:rPr lang="en-US" dirty="0" err="1">
                <a:cs typeface="+mn-cs"/>
              </a:rPr>
              <a:t>Biot</a:t>
            </a:r>
            <a:r>
              <a:rPr lang="en-US" dirty="0">
                <a:cs typeface="+mn-cs"/>
              </a:rPr>
              <a:t> breathing seen with lateral medullary stroke, usually bilateral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D30CA7CA-F881-BF17-A989-BBAA9401A3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7B4069-54BF-4DDE-9AA1-3ED6C616B157}" type="slidenum">
              <a:rPr lang="en-US" altLang="en-US" smtClean="0"/>
              <a:pPr>
                <a:spcBef>
                  <a:spcPct val="0"/>
                </a:spcBef>
              </a:pPr>
              <a:t>18</a:t>
            </a:fld>
            <a:endParaRPr lang="en-US" altLang="en-US"/>
          </a:p>
        </p:txBody>
      </p:sp>
      <p:sp>
        <p:nvSpPr>
          <p:cNvPr id="40963" name="Rectangle 2">
            <a:extLst>
              <a:ext uri="{FF2B5EF4-FFF2-40B4-BE49-F238E27FC236}">
                <a16:creationId xmlns:a16="http://schemas.microsoft.com/office/drawing/2014/main" id="{0FCB6BAA-B0C5-ADF1-FF92-46C7296B789E}"/>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035C3A00-508D-2983-622F-BE12E68EBC4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ea typeface="ＭＳ Ｐゴシック" panose="020B0600070205080204" pitchFamily="34" charset="-128"/>
              </a:rPr>
              <a:t>Challenges: variable compliance rates due to patient LOC, ability to cooperate, NH willingness to comply, etc.</a:t>
            </a:r>
          </a:p>
          <a:p>
            <a:pPr eaLnBrk="1" hangingPunct="1"/>
            <a:r>
              <a:rPr lang="en-US" altLang="en-US" sz="1000">
                <a:latin typeface="Arial" panose="020B0604020202020204" pitchFamily="34" charset="0"/>
                <a:ea typeface="ＭＳ Ｐゴシック" panose="020B0600070205080204" pitchFamily="34" charset="-128"/>
              </a:rPr>
              <a:t>Not my experience, my stroke pts are most compliant for fear of recurrent strokes.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598FAA6-D35F-5540-7D2E-E7B4C3AD1C2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8D11B9E-ED17-4E28-8B49-CFE6178F276E}" type="slidenum">
              <a:rPr lang="en-US" altLang="en-US" smtClean="0"/>
              <a:pPr>
                <a:spcBef>
                  <a:spcPct val="0"/>
                </a:spcBef>
              </a:pPr>
              <a:t>19</a:t>
            </a:fld>
            <a:endParaRPr lang="en-US" altLang="en-US"/>
          </a:p>
        </p:txBody>
      </p:sp>
      <p:sp>
        <p:nvSpPr>
          <p:cNvPr id="43011" name="Rectangle 2">
            <a:extLst>
              <a:ext uri="{FF2B5EF4-FFF2-40B4-BE49-F238E27FC236}">
                <a16:creationId xmlns:a16="http://schemas.microsoft.com/office/drawing/2014/main" id="{4F27046E-4037-B6D4-41D3-5829B14091B0}"/>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F95FBE81-6962-D69C-1C3F-B0D8255194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ea typeface="ＭＳ Ｐゴシック" panose="020B0600070205080204" pitchFamily="34" charset="-128"/>
              </a:rPr>
              <a:t>Challenges: variable compliance rates due to patient LOC, ability to cooperate, NH willingness to comply, etc.</a:t>
            </a:r>
          </a:p>
          <a:p>
            <a:pPr eaLnBrk="1" hangingPunct="1"/>
            <a:r>
              <a:rPr lang="en-US" altLang="en-US" sz="1000">
                <a:latin typeface="Arial" panose="020B0604020202020204" pitchFamily="34" charset="0"/>
                <a:ea typeface="ＭＳ Ｐゴシック" panose="020B0600070205080204" pitchFamily="34" charset="-128"/>
              </a:rPr>
              <a:t>Not my experience, my stroke pts are most compliant for fear of recurrent strokes.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E4F58439-CD92-DA27-8D97-E65B1812836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D17838D-FEC4-496A-A23E-9FC62078FABF}" type="slidenum">
              <a:rPr lang="en-US" altLang="en-US" smtClean="0"/>
              <a:pPr>
                <a:spcBef>
                  <a:spcPct val="0"/>
                </a:spcBef>
              </a:pPr>
              <a:t>20</a:t>
            </a:fld>
            <a:endParaRPr lang="en-US" altLang="en-US"/>
          </a:p>
        </p:txBody>
      </p:sp>
      <p:sp>
        <p:nvSpPr>
          <p:cNvPr id="45059" name="Rectangle 2">
            <a:extLst>
              <a:ext uri="{FF2B5EF4-FFF2-40B4-BE49-F238E27FC236}">
                <a16:creationId xmlns:a16="http://schemas.microsoft.com/office/drawing/2014/main" id="{DF2BC2EA-4CB2-58CB-30D8-35B133FD8A99}"/>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7FEDD4DE-1639-380F-526E-69433AE129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ea typeface="ＭＳ Ｐゴシック" panose="020B0600070205080204" pitchFamily="34" charset="-128"/>
              </a:rPr>
              <a:t>Challenges: variable compliance rates due to patient LOC, ability to cooperate, NH willingness to comply, etc.</a:t>
            </a:r>
          </a:p>
          <a:p>
            <a:pPr eaLnBrk="1" hangingPunct="1"/>
            <a:r>
              <a:rPr lang="en-US" altLang="en-US" sz="1000">
                <a:latin typeface="Arial" panose="020B0604020202020204" pitchFamily="34" charset="0"/>
                <a:ea typeface="ＭＳ Ｐゴシック" panose="020B0600070205080204" pitchFamily="34" charset="-128"/>
              </a:rPr>
              <a:t>Not my experience, my stroke pts are most compliant for fear of recurrent strokes.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6F60D542-8560-7674-B040-6F0C5A021E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BF583A1-5E0D-47C6-8187-BC62B715CD6A}" type="slidenum">
              <a:rPr lang="en-US" altLang="en-US" smtClean="0"/>
              <a:pPr>
                <a:spcBef>
                  <a:spcPct val="0"/>
                </a:spcBef>
              </a:pPr>
              <a:t>3</a:t>
            </a:fld>
            <a:endParaRPr lang="en-US" altLang="en-US"/>
          </a:p>
        </p:txBody>
      </p:sp>
      <p:sp>
        <p:nvSpPr>
          <p:cNvPr id="10243" name="Rectangle 2">
            <a:extLst>
              <a:ext uri="{FF2B5EF4-FFF2-40B4-BE49-F238E27FC236}">
                <a16:creationId xmlns:a16="http://schemas.microsoft.com/office/drawing/2014/main" id="{D376E72D-2CF2-AF7E-74D7-BC7FEEF2F559}"/>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8BCF9B57-7863-3C20-0E7D-303DFDBCE641}"/>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51A1C20B-24A8-B676-F887-2F9114540F3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49FF732-3C6C-4FAE-9B22-06595DDA1CF1}" type="slidenum">
              <a:rPr lang="en-US" altLang="en-US" smtClean="0"/>
              <a:pPr>
                <a:spcBef>
                  <a:spcPct val="0"/>
                </a:spcBef>
              </a:pPr>
              <a:t>21</a:t>
            </a:fld>
            <a:endParaRPr lang="en-US" altLang="en-US"/>
          </a:p>
        </p:txBody>
      </p:sp>
      <p:sp>
        <p:nvSpPr>
          <p:cNvPr id="47107" name="Rectangle 2">
            <a:extLst>
              <a:ext uri="{FF2B5EF4-FFF2-40B4-BE49-F238E27FC236}">
                <a16:creationId xmlns:a16="http://schemas.microsoft.com/office/drawing/2014/main" id="{007559A2-572D-8F4A-63D4-F2DC1B389A75}"/>
              </a:ext>
            </a:extLst>
          </p:cNvPr>
          <p:cNvSpPr>
            <a:spLocks noGrp="1" noRot="1" noChangeAspect="1" noChangeArrowheads="1" noTextEdit="1"/>
          </p:cNvSpPr>
          <p:nvPr>
            <p:ph type="sldImg"/>
          </p:nvPr>
        </p:nvSpPr>
        <p:spPr>
          <a:ln/>
        </p:spPr>
      </p:sp>
      <p:sp>
        <p:nvSpPr>
          <p:cNvPr id="292867" name="Rectangle 3">
            <a:extLst>
              <a:ext uri="{FF2B5EF4-FFF2-40B4-BE49-F238E27FC236}">
                <a16:creationId xmlns:a16="http://schemas.microsoft.com/office/drawing/2014/main" id="{98356434-4B94-CD2A-4B9B-7931960774EA}"/>
              </a:ext>
            </a:extLst>
          </p:cNvPr>
          <p:cNvSpPr>
            <a:spLocks noGrp="1" noChangeArrowheads="1"/>
          </p:cNvSpPr>
          <p:nvPr>
            <p:ph type="body" idx="1"/>
          </p:nvPr>
        </p:nvSpPr>
        <p:spPr/>
        <p:txBody>
          <a:bodyPr/>
          <a:lstStyle/>
          <a:p>
            <a:pPr eaLnBrk="1" hangingPunct="1">
              <a:defRPr/>
            </a:pPr>
            <a:r>
              <a:rPr lang="en-US" dirty="0">
                <a:cs typeface="+mn-cs"/>
              </a:rPr>
              <a:t>CSA/SRBD following stroke (new onset) typically short-lived and has been shown to resolve spontaneously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A1D7997-6C16-FC62-BCAF-ABA75F9D0A76}"/>
              </a:ext>
            </a:extLst>
          </p:cNvPr>
          <p:cNvSpPr>
            <a:spLocks noGrp="1" noRot="1" noChangeAspect="1" noChangeArrowheads="1" noTextEdit="1"/>
          </p:cNvSpPr>
          <p:nvPr>
            <p:ph type="sldImg"/>
          </p:nvPr>
        </p:nvSpPr>
        <p:spPr>
          <a:ln/>
        </p:spPr>
      </p:sp>
      <p:sp>
        <p:nvSpPr>
          <p:cNvPr id="51203" name="Notes Placeholder 2">
            <a:extLst>
              <a:ext uri="{FF2B5EF4-FFF2-40B4-BE49-F238E27FC236}">
                <a16:creationId xmlns:a16="http://schemas.microsoft.com/office/drawing/2014/main" id="{CA9E1F3E-444D-41FA-C1CF-1DCBCE045B3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Barone et al.</a:t>
            </a:r>
          </a:p>
          <a:p>
            <a:r>
              <a:rPr lang="en-US" altLang="en-US">
                <a:latin typeface="Arial" panose="020B0604020202020204" pitchFamily="34" charset="0"/>
                <a:ea typeface="ＭＳ Ｐゴシック" panose="020B0600070205080204" pitchFamily="34" charset="-128"/>
              </a:rPr>
              <a:t>Elevation of tumor necrosis factor, proinflammatory nuclear transcription factor kappa B, circulating free radicals, lipid peroxidation, vascular endothelial growth factor and vascular adhesion molecules </a:t>
            </a:r>
            <a:r>
              <a:rPr lang="en-US" altLang="en-US">
                <a:latin typeface="Arial" panose="020B0604020202020204" pitchFamily="34" charset="0"/>
                <a:ea typeface="ＭＳ Ｐゴシック" panose="020B0600070205080204" pitchFamily="34" charset="-128"/>
                <a:sym typeface="Wingdings" panose="05000000000000000000" pitchFamily="2" charset="2"/>
              </a:rPr>
              <a:t> formation of reactive oxygen species activates transcription factors promotes activation of endothelial cells, leukocytes, and platelets, leading to atherogenesis and potential thrombus formation. </a:t>
            </a:r>
          </a:p>
          <a:p>
            <a:endParaRPr lang="en-US" altLang="en-US">
              <a:latin typeface="Arial" panose="020B0604020202020204" pitchFamily="34" charset="0"/>
              <a:ea typeface="ＭＳ Ｐゴシック" panose="020B0600070205080204" pitchFamily="34" charset="-128"/>
              <a:sym typeface="Wingdings" panose="05000000000000000000" pitchFamily="2" charset="2"/>
            </a:endParaRPr>
          </a:p>
          <a:p>
            <a:r>
              <a:rPr lang="en-US" altLang="en-US">
                <a:latin typeface="Arial" panose="020B0604020202020204" pitchFamily="34" charset="0"/>
                <a:ea typeface="ＭＳ Ｐゴシック" panose="020B0600070205080204" pitchFamily="34" charset="-128"/>
                <a:sym typeface="Wingdings" panose="05000000000000000000" pitchFamily="2" charset="2"/>
              </a:rPr>
              <a:t>Leptin resistance, reduced levels of adiponectin, and increased levels of ghrelin have been linked to OSA, and may accelerate the development of atherosclerosis resulting in increased risk of stroke.</a:t>
            </a:r>
            <a:endParaRPr lang="en-US" altLang="en-US">
              <a:latin typeface="Arial" panose="020B0604020202020204" pitchFamily="34" charset="0"/>
              <a:ea typeface="ＭＳ Ｐゴシック" panose="020B0600070205080204" pitchFamily="34" charset="-128"/>
            </a:endParaRPr>
          </a:p>
        </p:txBody>
      </p:sp>
      <p:sp>
        <p:nvSpPr>
          <p:cNvPr id="51204" name="Slide Number Placeholder 3">
            <a:extLst>
              <a:ext uri="{FF2B5EF4-FFF2-40B4-BE49-F238E27FC236}">
                <a16:creationId xmlns:a16="http://schemas.microsoft.com/office/drawing/2014/main" id="{8A1E571A-6BC8-09F6-B564-210B6761BB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A3E60F-C7B6-442C-AAC5-F33C22F85804}" type="slidenum">
              <a:rPr lang="en-US" altLang="en-US" smtClean="0"/>
              <a:pPr>
                <a:spcBef>
                  <a:spcPct val="0"/>
                </a:spcBef>
              </a:pPr>
              <a:t>24</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DD76F391-CD14-80AF-EEEC-57A8C3C11B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9F2848D0-3E04-4127-A6F8-E68F39818097}" type="slidenum">
              <a:rPr lang="en-US" altLang="en-US" smtClean="0"/>
              <a:pPr>
                <a:spcBef>
                  <a:spcPct val="0"/>
                </a:spcBef>
              </a:pPr>
              <a:t>25</a:t>
            </a:fld>
            <a:endParaRPr lang="en-US" altLang="en-US"/>
          </a:p>
        </p:txBody>
      </p:sp>
      <p:sp>
        <p:nvSpPr>
          <p:cNvPr id="53251" name="Rectangle 2">
            <a:extLst>
              <a:ext uri="{FF2B5EF4-FFF2-40B4-BE49-F238E27FC236}">
                <a16:creationId xmlns:a16="http://schemas.microsoft.com/office/drawing/2014/main" id="{3CA34F3C-07CC-5107-BA9D-BBCA364ECB9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781AD252-83A9-7528-9DE8-9421CDD2B207}"/>
              </a:ext>
            </a:extLst>
          </p:cNvPr>
          <p:cNvSpPr>
            <a:spLocks noGrp="1" noChangeArrowheads="1"/>
          </p:cNvSpPr>
          <p:nvPr>
            <p:ph type="body" idx="1"/>
          </p:nvPr>
        </p:nvSpPr>
        <p:spPr/>
        <p:txBody>
          <a:bodyPr/>
          <a:lstStyle/>
          <a:p>
            <a:pPr eaLnBrk="1" hangingPunct="1">
              <a:defRPr/>
            </a:pPr>
            <a:r>
              <a:rPr lang="en-US">
                <a:cs typeface="+mn-cs"/>
              </a:rPr>
              <a:t>During long apneas, paradoxical embolization caused by right to left shunting in patients with PFO is another potential mechanism of stroke.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5D0BE0B-2150-CC2D-9BF2-5D9057369B0F}"/>
              </a:ext>
            </a:extLst>
          </p:cNvPr>
          <p:cNvSpPr>
            <a:spLocks noGrp="1" noRot="1" noChangeAspect="1" noChangeArrowheads="1" noTextEdit="1"/>
          </p:cNvSpPr>
          <p:nvPr>
            <p:ph type="sldImg"/>
          </p:nvPr>
        </p:nvSpPr>
        <p:spPr>
          <a:ln/>
        </p:spPr>
      </p:sp>
      <p:sp>
        <p:nvSpPr>
          <p:cNvPr id="55299" name="Notes Placeholder 2">
            <a:extLst>
              <a:ext uri="{FF2B5EF4-FFF2-40B4-BE49-F238E27FC236}">
                <a16:creationId xmlns:a16="http://schemas.microsoft.com/office/drawing/2014/main" id="{6BDAFEFB-354D-5EC7-AB98-02FD40D1F6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en-US" u="sng">
                <a:latin typeface="Arial" panose="020B0604020202020204" pitchFamily="34" charset="0"/>
                <a:ea typeface="ＭＳ Ｐゴシック" panose="020B0600070205080204" pitchFamily="34" charset="-128"/>
              </a:rPr>
              <a:t>Sleep. 1997 Dec;20(12):1077-85.</a:t>
            </a:r>
          </a:p>
          <a:p>
            <a:pPr eaLnBrk="1" hangingPunct="1"/>
            <a:r>
              <a:rPr lang="nl-NL" altLang="en-US" b="1" u="sng">
                <a:latin typeface="Arial" panose="020B0604020202020204" pitchFamily="34" charset="0"/>
                <a:ea typeface="ＭＳ Ｐゴシック" panose="020B0600070205080204" pitchFamily="34" charset="-128"/>
              </a:rPr>
              <a:t>The Sleep Heart Health Study: design, rationale, and methods.</a:t>
            </a:r>
          </a:p>
          <a:p>
            <a:pPr eaLnBrk="1" hangingPunct="1"/>
            <a:r>
              <a:rPr lang="nl-NL" altLang="en-US" u="sng">
                <a:latin typeface="Arial" panose="020B0604020202020204" pitchFamily="34" charset="0"/>
                <a:ea typeface="ＭＳ Ｐゴシック" panose="020B0600070205080204" pitchFamily="34" charset="-128"/>
              </a:rPr>
              <a:t>Quan SF, Howard BV, Iber C, Kiley JP, Nieto FJ, O'Connor GT, Rapoport DM, Redline S, Robbins J, Samet JM, Wahl PW.</a:t>
            </a:r>
          </a:p>
          <a:p>
            <a:pPr eaLnBrk="1" hangingPunct="1"/>
            <a:r>
              <a:rPr lang="nl-NL" altLang="en-US" b="1" u="sng">
                <a:latin typeface="Arial" panose="020B0604020202020204" pitchFamily="34" charset="0"/>
                <a:ea typeface="ＭＳ Ｐゴシック" panose="020B0600070205080204" pitchFamily="34" charset="-128"/>
              </a:rPr>
              <a:t>Source</a:t>
            </a:r>
          </a:p>
          <a:p>
            <a:pPr eaLnBrk="1" hangingPunct="1"/>
            <a:r>
              <a:rPr lang="nl-NL" altLang="en-US" u="sng">
                <a:latin typeface="Arial" panose="020B0604020202020204" pitchFamily="34" charset="0"/>
                <a:ea typeface="ＭＳ Ｐゴシック" panose="020B0600070205080204" pitchFamily="34" charset="-128"/>
              </a:rPr>
              <a:t>Department of Medicine and Respiratory Sciences Center, University of Arizona, Tucson 85724, USA.</a:t>
            </a:r>
          </a:p>
          <a:p>
            <a:pPr eaLnBrk="1" hangingPunct="1"/>
            <a:r>
              <a:rPr lang="nl-NL" altLang="en-US" b="1" u="sng">
                <a:latin typeface="Arial" panose="020B0604020202020204" pitchFamily="34" charset="0"/>
                <a:ea typeface="ＭＳ Ｐゴシック" panose="020B0600070205080204" pitchFamily="34" charset="-128"/>
              </a:rPr>
              <a:t>Abstract</a:t>
            </a:r>
          </a:p>
          <a:p>
            <a:pPr eaLnBrk="1" hangingPunct="1"/>
            <a:r>
              <a:rPr lang="nl-NL" altLang="en-US" u="sng">
                <a:latin typeface="Arial" panose="020B0604020202020204" pitchFamily="34" charset="0"/>
                <a:ea typeface="ＭＳ Ｐゴシック" panose="020B0600070205080204" pitchFamily="34" charset="-128"/>
              </a:rPr>
              <a:t>The Sleep Heart Health Study (SHHS) is a prospective cohort study designed to investigate obstructive sleep apnea (OSA) and other sleep-disordered breathing (SDB) as risk factors for the development of cardiovascular disease. The study is designed to enroll 6,600 adult participants aged 40 years and older who will undergo a home polysomnogram to assess the presence of OSA and other SDB. Participants in SHHS have been recruited from cohort studies in progress. Therefore, SHHS adds the assessment of OSA to the protocols of these studies and will use already collected data on the principal risk factors for cardiovascular disease as well as follow-up and outcome information pertaining to cardiovascular disease. Parent cohort studies and recruitment targets for these cohorts are the following: Atherosclerosis Risk in Communities Study (1,750 participants), Cardiovascular Health Study (1,350 participants), Framingham Heart Study (1,000 participants), Strong Heart Study (600 participants), New York Hypertension Cohorts (1,000 participants), and Tucson Epidemiologic Study of Airways Obstructive Diseases and the Health and Environment Study (900 participants). As part of the parent study follow-up procedures, participants will be surveyed at periodic intervals for the incidence and recurrence of cardiovascular disease events. The study provides sufficient statistical power for assessing OSA and other SDB as risk factors for major cardiovascular events, including myocardial infarction and stroke.</a:t>
            </a:r>
            <a:endParaRPr lang="en-US" altLang="en-US">
              <a:latin typeface="Arial" panose="020B0604020202020204" pitchFamily="34" charset="0"/>
              <a:ea typeface="ＭＳ Ｐゴシック" panose="020B0600070205080204" pitchFamily="34" charset="-128"/>
            </a:endParaRPr>
          </a:p>
        </p:txBody>
      </p:sp>
      <p:sp>
        <p:nvSpPr>
          <p:cNvPr id="55300" name="Slide Number Placeholder 3">
            <a:extLst>
              <a:ext uri="{FF2B5EF4-FFF2-40B4-BE49-F238E27FC236}">
                <a16:creationId xmlns:a16="http://schemas.microsoft.com/office/drawing/2014/main" id="{AF194BD3-FCCB-607B-DBCE-5CFE89BF5F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32BD424-A125-4C6F-8F30-6D179E9E6D17}" type="slidenum">
              <a:rPr lang="en-US" altLang="en-US" smtClean="0"/>
              <a:pPr>
                <a:spcBef>
                  <a:spcPct val="0"/>
                </a:spcBef>
              </a:pPr>
              <a:t>26</a:t>
            </a:fld>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A6CBAABE-E991-E7A9-D84D-4BCD911407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4715391-A3C7-41A9-8841-189916C188B4}" type="slidenum">
              <a:rPr lang="en-US" altLang="en-US" smtClean="0"/>
              <a:pPr>
                <a:spcBef>
                  <a:spcPct val="0"/>
                </a:spcBef>
              </a:pPr>
              <a:t>27</a:t>
            </a:fld>
            <a:endParaRPr lang="en-US" altLang="en-US"/>
          </a:p>
        </p:txBody>
      </p:sp>
      <p:sp>
        <p:nvSpPr>
          <p:cNvPr id="57347" name="Rectangle 2">
            <a:extLst>
              <a:ext uri="{FF2B5EF4-FFF2-40B4-BE49-F238E27FC236}">
                <a16:creationId xmlns:a16="http://schemas.microsoft.com/office/drawing/2014/main" id="{EB8829B1-762A-540C-51AB-249D4AB75154}"/>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1F7AD734-DD80-39F9-BBDB-25F4050FEC1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b="1">
                <a:latin typeface="Arial" panose="020B0604020202020204" pitchFamily="34" charset="0"/>
                <a:ea typeface="ＭＳ Ｐゴシック" panose="020B0600070205080204" pitchFamily="34" charset="-128"/>
              </a:rPr>
              <a:t>Background</a:t>
            </a:r>
          </a:p>
          <a:p>
            <a:pPr eaLnBrk="1" hangingPunct="1">
              <a:lnSpc>
                <a:spcPct val="80000"/>
              </a:lnSpc>
            </a:pPr>
            <a:r>
              <a:rPr lang="en-US" altLang="en-US">
                <a:latin typeface="Arial" panose="020B0604020202020204" pitchFamily="34" charset="0"/>
                <a:ea typeface="ＭＳ Ｐゴシック" panose="020B0600070205080204" pitchFamily="34" charset="-128"/>
              </a:rPr>
              <a:t>Sleep-disordered breathing is prevalent in the general population and has been linked to chronically elevated blood pressure in cross-sectional epidemiologic studies. We performed a prospective, population-based study of the association between objectively measured sleep-disordered breathing and hypertension (defined as a laboratory-measured blood pressure of at least 140/90 mm Hg or the use of antihypertensive medications).</a:t>
            </a:r>
            <a:endParaRPr lang="en-US" altLang="en-US">
              <a:latin typeface="Arial" panose="020B0604020202020204" pitchFamily="34" charset="0"/>
              <a:ea typeface="ＭＳ Ｐゴシック" panose="020B0600070205080204" pitchFamily="34" charset="-128"/>
              <a:hlinkClick r:id="rId3" action="ppaction://hlinksldjump"/>
            </a:endParaRPr>
          </a:p>
          <a:p>
            <a:pPr eaLnBrk="1" hangingPunct="1">
              <a:lnSpc>
                <a:spcPct val="80000"/>
              </a:lnSpc>
            </a:pPr>
            <a:r>
              <a:rPr lang="en-US" altLang="en-US" b="1">
                <a:latin typeface="Arial" panose="020B0604020202020204" pitchFamily="34" charset="0"/>
                <a:ea typeface="ＭＳ Ｐゴシック" panose="020B0600070205080204" pitchFamily="34" charset="-128"/>
              </a:rPr>
              <a:t>Methods</a:t>
            </a:r>
          </a:p>
          <a:p>
            <a:pPr eaLnBrk="1" hangingPunct="1">
              <a:lnSpc>
                <a:spcPct val="80000"/>
              </a:lnSpc>
            </a:pPr>
            <a:r>
              <a:rPr lang="en-US" altLang="en-US">
                <a:latin typeface="Arial" panose="020B0604020202020204" pitchFamily="34" charset="0"/>
                <a:ea typeface="ＭＳ Ｐゴシック" panose="020B0600070205080204" pitchFamily="34" charset="-128"/>
              </a:rPr>
              <a:t>We analyzed data on sleep-disordered breathing, blood pressure, habitus, and health history at base line and after four years of follow-up in 709 participants of the Wisconsin Sleep Cohort Study (and after eight years of follow-up in the case of 184 of these participants). Participants were assessed overnight by 18-channel polysomnography for sleep-disordered breathing, as defined by the apnea–hypopnea index (the number of episodes of apnea and hypopnea per hour of sleep). The odds ratios for the presence of hypertension at the four-year follow-up study according to the apnea–hypopnea index at base line were estimated after adjustment for base-line hypertension status, body-mass index, neck and waist circumference, age, sex, and weekly use of alcohol and cigarettes.</a:t>
            </a:r>
            <a:endParaRPr lang="en-US" altLang="en-US">
              <a:latin typeface="Arial" panose="020B0604020202020204" pitchFamily="34" charset="0"/>
              <a:ea typeface="ＭＳ Ｐゴシック" panose="020B0600070205080204" pitchFamily="34" charset="-128"/>
              <a:hlinkClick r:id="rId3" action="ppaction://hlinksldjump"/>
            </a:endParaRPr>
          </a:p>
          <a:p>
            <a:pPr eaLnBrk="1" hangingPunct="1">
              <a:lnSpc>
                <a:spcPct val="80000"/>
              </a:lnSpc>
            </a:pPr>
            <a:r>
              <a:rPr lang="en-US" altLang="en-US" b="1">
                <a:latin typeface="Arial" panose="020B0604020202020204" pitchFamily="34" charset="0"/>
                <a:ea typeface="ＭＳ Ｐゴシック" panose="020B0600070205080204" pitchFamily="34" charset="-128"/>
              </a:rPr>
              <a:t>Results</a:t>
            </a:r>
          </a:p>
          <a:p>
            <a:pPr eaLnBrk="1" hangingPunct="1">
              <a:lnSpc>
                <a:spcPct val="80000"/>
              </a:lnSpc>
            </a:pPr>
            <a:r>
              <a:rPr lang="en-US" altLang="en-US">
                <a:latin typeface="Arial" panose="020B0604020202020204" pitchFamily="34" charset="0"/>
                <a:ea typeface="ＭＳ Ｐゴシック" panose="020B0600070205080204" pitchFamily="34" charset="-128"/>
              </a:rPr>
              <a:t>Relative to the reference category of an apnea–hypopnea index of 0 events per hour at base line, the odds ratios for the presence of hypertension at follow-up were 1.42 (95 percent confidence interval, 1.13 to 1.78) with an apnea–hypopnea index of 0.1 to 4.9 events per hour at base line as compared with none, 2.03 (95 percent confidence interval, 1.29 to 3.17) with an apnea–hypopnea index of 5.0 to 14.9 events per hour, and 2.89 (95 percent confidence interval, 1.46 to 5.64) with an apnea–hypopnea index of 15.0 or more events per hour.</a:t>
            </a:r>
            <a:endParaRPr lang="en-US" altLang="en-US">
              <a:latin typeface="Arial" panose="020B0604020202020204" pitchFamily="34" charset="0"/>
              <a:ea typeface="ＭＳ Ｐゴシック" panose="020B0600070205080204" pitchFamily="34" charset="-128"/>
              <a:hlinkClick r:id="rId4" action="ppaction://hlinksldjump"/>
            </a:endParaRPr>
          </a:p>
          <a:p>
            <a:pPr eaLnBrk="1" hangingPunct="1">
              <a:lnSpc>
                <a:spcPct val="80000"/>
              </a:lnSpc>
            </a:pPr>
            <a:r>
              <a:rPr lang="en-US" altLang="en-US" b="1">
                <a:latin typeface="Arial" panose="020B0604020202020204" pitchFamily="34" charset="0"/>
                <a:ea typeface="ＭＳ Ｐゴシック" panose="020B0600070205080204" pitchFamily="34" charset="-128"/>
              </a:rPr>
              <a:t>Conclusions</a:t>
            </a:r>
          </a:p>
          <a:p>
            <a:pPr eaLnBrk="1" hangingPunct="1">
              <a:lnSpc>
                <a:spcPct val="80000"/>
              </a:lnSpc>
            </a:pPr>
            <a:r>
              <a:rPr lang="en-US" altLang="en-US">
                <a:latin typeface="Arial" panose="020B0604020202020204" pitchFamily="34" charset="0"/>
                <a:ea typeface="ＭＳ Ｐゴシック" panose="020B0600070205080204" pitchFamily="34" charset="-128"/>
              </a:rPr>
              <a:t>We found a dose–response association between sleep-disordered breathing at base line and the presence of hypertension four years later that was independent of known confounding factors. The findings suggest that sleep-disordered breathing is likely to be a risk factor for hypertension and consequent cardiovascular morbidity in the general population.</a:t>
            </a:r>
          </a:p>
          <a:p>
            <a:pPr eaLnBrk="1" hangingPunct="1">
              <a:lnSpc>
                <a:spcPct val="80000"/>
              </a:lnSpc>
            </a:pPr>
            <a:endParaRPr lang="en-US" altLang="en-US">
              <a:latin typeface="Arial" panose="020B0604020202020204" pitchFamily="34" charset="0"/>
              <a:ea typeface="ＭＳ Ｐゴシック" panose="020B0600070205080204" pitchFamily="34" charset="-128"/>
            </a:endParaRPr>
          </a:p>
          <a:p>
            <a:pPr eaLnBrk="1" hangingPunct="1">
              <a:lnSpc>
                <a:spcPct val="80000"/>
              </a:lnSpc>
            </a:pPr>
            <a:r>
              <a:rPr lang="en-US" altLang="en-US" sz="1400" b="1">
                <a:latin typeface="Arial" panose="020B0604020202020204" pitchFamily="34" charset="0"/>
                <a:ea typeface="ＭＳ Ｐゴシック" panose="020B0600070205080204" pitchFamily="34" charset="-128"/>
              </a:rPr>
              <a:t>Compared to those with AHI 0, the odds of having HTN was 42% greater if AHI was 0.1-5, 2x greater if AHI was 5-15, and almost 3x greater if AHI was more than 15</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8481820C-84DB-9F5E-B3BA-A52862B125D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5D5FA00-8635-4231-80F3-270AEB2C2EF9}" type="slidenum">
              <a:rPr lang="en-US" altLang="en-US" smtClean="0"/>
              <a:pPr>
                <a:spcBef>
                  <a:spcPct val="0"/>
                </a:spcBef>
              </a:pPr>
              <a:t>28</a:t>
            </a:fld>
            <a:endParaRPr lang="en-US" altLang="en-US"/>
          </a:p>
        </p:txBody>
      </p:sp>
      <p:sp>
        <p:nvSpPr>
          <p:cNvPr id="59395" name="Rectangle 2">
            <a:extLst>
              <a:ext uri="{FF2B5EF4-FFF2-40B4-BE49-F238E27FC236}">
                <a16:creationId xmlns:a16="http://schemas.microsoft.com/office/drawing/2014/main" id="{65692807-9774-FB07-9052-541CDBBD936D}"/>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7542C74-0014-B687-B683-05A6B8F5B8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tLang="en-US">
              <a:latin typeface="Arial" panose="020B0604020202020204" pitchFamily="34" charset="0"/>
              <a:ea typeface="ＭＳ Ｐゴシック" panose="020B0600070205080204" pitchFamily="34" charset="-128"/>
            </a:endParaRPr>
          </a:p>
          <a:p>
            <a:pPr eaLnBrk="1" hangingPunct="1"/>
            <a:r>
              <a:rPr lang="en-US" altLang="en-US" sz="1400" b="1">
                <a:latin typeface="Arial" panose="020B0604020202020204" pitchFamily="34" charset="0"/>
                <a:ea typeface="ＭＳ Ｐゴシック" panose="020B0600070205080204" pitchFamily="34" charset="-128"/>
              </a:rPr>
              <a:t>The arousal mechanism has been considered a stimulant of sympathetic activity and catecholamine levels have been shown to be increased after arousal. Carotid body stimulation appears to be pivotal to this sympathetic nervous activity and the development of increases in blood pressure. </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sz="1400" b="1">
                <a:latin typeface="Arial" panose="020B0604020202020204" pitchFamily="34" charset="0"/>
                <a:ea typeface="ＭＳ Ｐゴシック" panose="020B0600070205080204" pitchFamily="34" charset="-128"/>
              </a:rPr>
              <a:t>Rothwell, Peter (Universiy of Oxford)</a:t>
            </a:r>
          </a:p>
          <a:p>
            <a:pPr eaLnBrk="1" hangingPunct="1"/>
            <a:r>
              <a:rPr lang="en-US" altLang="en-US" sz="1400" b="1" i="1">
                <a:latin typeface="Arial" panose="020B0604020202020204" pitchFamily="34" charset="0"/>
                <a:ea typeface="ＭＳ Ｐゴシック" panose="020B0600070205080204" pitchFamily="34" charset="-128"/>
              </a:rPr>
              <a:t>The Lancet</a:t>
            </a:r>
            <a:r>
              <a:rPr lang="en-US" altLang="en-US" sz="1400" b="1">
                <a:latin typeface="Arial" panose="020B0604020202020204" pitchFamily="34" charset="0"/>
                <a:ea typeface="ＭＳ Ｐゴシック" panose="020B0600070205080204" pitchFamily="34" charset="-128"/>
              </a:rPr>
              <a:t>, March 13, 2010; vol 375: pp 895-905. Evidence of fluctuating BP</a:t>
            </a:r>
            <a:r>
              <a:rPr lang="ja-JP" altLang="en-US" sz="1400" b="1">
                <a:latin typeface="Arial" panose="020B0604020202020204" pitchFamily="34" charset="0"/>
                <a:ea typeface="ＭＳ Ｐゴシック" panose="020B0600070205080204" pitchFamily="34" charset="-128"/>
              </a:rPr>
              <a:t>’</a:t>
            </a:r>
            <a:r>
              <a:rPr lang="en-US" altLang="ja-JP" sz="1400" b="1">
                <a:latin typeface="Arial" panose="020B0604020202020204" pitchFamily="34" charset="0"/>
                <a:ea typeface="ＭＳ Ｐゴシック" panose="020B0600070205080204" pitchFamily="34" charset="-128"/>
              </a:rPr>
              <a:t>s lead to increased risk stroke</a:t>
            </a:r>
          </a:p>
          <a:p>
            <a:pPr eaLnBrk="1" hangingPunct="1"/>
            <a:r>
              <a:rPr lang="en-US" altLang="en-US" sz="1400" b="1">
                <a:latin typeface="Arial" panose="020B0604020202020204" pitchFamily="34" charset="0"/>
                <a:ea typeface="ＭＳ Ｐゴシック" panose="020B0600070205080204" pitchFamily="34" charset="-128"/>
              </a:rPr>
              <a:t>‘We have shown that it is variations in people’s blood pressure rather than the average level that predicts stroke most powerfully. </a:t>
            </a:r>
            <a:r>
              <a:rPr lang="en-US" altLang="en-US">
                <a:latin typeface="Arial" panose="020B0604020202020204" pitchFamily="34" charset="0"/>
                <a:ea typeface="ＭＳ Ｐゴシック" panose="020B0600070205080204" pitchFamily="34" charset="-128"/>
              </a:rPr>
              <a:t>Occasional high values, and what might be called episodic hypertension, carry a high risk of stroke. Previously, such fluctuations were considered to be benign and uninformative,’ says Professor Rothwell.</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2536DD2-8E1F-94C2-8DB3-3B85D01009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F4A1304A-9E86-43B5-B629-46C28D10483A}" type="slidenum">
              <a:rPr lang="en-US" altLang="en-US" smtClean="0"/>
              <a:pPr>
                <a:spcBef>
                  <a:spcPct val="0"/>
                </a:spcBef>
              </a:pPr>
              <a:t>29</a:t>
            </a:fld>
            <a:endParaRPr lang="en-US" altLang="en-US"/>
          </a:p>
        </p:txBody>
      </p:sp>
      <p:sp>
        <p:nvSpPr>
          <p:cNvPr id="61443" name="Rectangle 2">
            <a:extLst>
              <a:ext uri="{FF2B5EF4-FFF2-40B4-BE49-F238E27FC236}">
                <a16:creationId xmlns:a16="http://schemas.microsoft.com/office/drawing/2014/main" id="{D89B6E00-5748-B7F3-1BCE-887E7E3030AC}"/>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4D767B84-4838-E0E7-14B7-59063C27E8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i="1">
                <a:latin typeface="Arial" panose="020B0604020202020204" pitchFamily="34" charset="0"/>
                <a:ea typeface="ＭＳ Ｐゴシック" panose="020B0600070205080204" pitchFamily="34" charset="-128"/>
              </a:rPr>
              <a:t>Background—</a:t>
            </a:r>
            <a:r>
              <a:rPr lang="en-US" altLang="en-US" sz="1000">
                <a:latin typeface="Arial" panose="020B0604020202020204" pitchFamily="34" charset="0"/>
                <a:ea typeface="ＭＳ Ｐゴシック" panose="020B0600070205080204" pitchFamily="34" charset="-128"/>
              </a:rPr>
              <a:t> Obstructive sleep apnea (OSA) is associated with recurrent atrial fibrillation (AF) after electrocardioversion. OSA is highly prevalent in patients who are male, obese, and/or hypertensive, but its prevalence in patients with AF is unknown. </a:t>
            </a:r>
            <a:endParaRPr lang="en-US" altLang="en-US" sz="1000" b="1" i="1">
              <a:latin typeface="Arial" panose="020B0604020202020204" pitchFamily="34" charset="0"/>
              <a:ea typeface="ＭＳ Ｐゴシック" panose="020B0600070205080204" pitchFamily="34" charset="-128"/>
            </a:endParaRPr>
          </a:p>
          <a:p>
            <a:pPr eaLnBrk="1" hangingPunct="1"/>
            <a:r>
              <a:rPr lang="en-US" altLang="en-US" sz="1000" b="1" i="1">
                <a:latin typeface="Arial" panose="020B0604020202020204" pitchFamily="34" charset="0"/>
                <a:ea typeface="ＭＳ Ｐゴシック" panose="020B0600070205080204" pitchFamily="34" charset="-128"/>
              </a:rPr>
              <a:t>Methods and Results—</a:t>
            </a:r>
            <a:r>
              <a:rPr lang="en-US" altLang="en-US" sz="1000">
                <a:latin typeface="Arial" panose="020B0604020202020204" pitchFamily="34" charset="0"/>
                <a:ea typeface="ＭＳ Ｐゴシック" panose="020B0600070205080204" pitchFamily="34" charset="-128"/>
              </a:rPr>
              <a:t> We prospectively studied consecutive patients undergoing electrocardioversion for AF (n=151) and consecutive patients without past or current AF referred to a general cardiology practice (n=312). OSA was diagnosed with the Berlin questionnaire, which is validated to identify patients with OSA. We also assessed its accuracy compared with polysomnography in a sample of the study population. Groups were compared with the 2-tailed </a:t>
            </a:r>
            <a:r>
              <a:rPr lang="en-US" altLang="en-US" sz="1000" i="1">
                <a:latin typeface="Arial" panose="020B0604020202020204" pitchFamily="34" charset="0"/>
                <a:ea typeface="ＭＳ Ｐゴシック" panose="020B0600070205080204" pitchFamily="34" charset="-128"/>
              </a:rPr>
              <a:t>t</a:t>
            </a:r>
            <a:r>
              <a:rPr lang="en-US" altLang="en-US" sz="1000">
                <a:latin typeface="Arial" panose="020B0604020202020204" pitchFamily="34" charset="0"/>
                <a:ea typeface="ＭＳ Ｐゴシック" panose="020B0600070205080204" pitchFamily="34" charset="-128"/>
              </a:rPr>
              <a:t>, Wilcoxon, and χ2 tests. Logistic regression modeled the association of AF and OSA after adjustment for relevant covariates. Patients in each group had similar age, gender, body mass index, and rates of diabetes, hypertension, and congestive heart failure. The questionnaire performed with 0.86 sensitivity, 0.89 specificity, and 0.97 positive predictive value in our sample. The proportion of patients with OSA was significantly higher in the AF group than in the general cardiology group (49% versus 32%, </a:t>
            </a:r>
            <a:r>
              <a:rPr lang="en-US" altLang="en-US" sz="1000" i="1">
                <a:latin typeface="Arial" panose="020B0604020202020204" pitchFamily="34" charset="0"/>
                <a:ea typeface="ＭＳ Ｐゴシック" panose="020B0600070205080204" pitchFamily="34" charset="-128"/>
              </a:rPr>
              <a:t>P</a:t>
            </a:r>
            <a:r>
              <a:rPr lang="en-US" altLang="en-US" sz="1000">
                <a:latin typeface="Arial" panose="020B0604020202020204" pitchFamily="34" charset="0"/>
                <a:ea typeface="ＭＳ Ｐゴシック" panose="020B0600070205080204" pitchFamily="34" charset="-128"/>
              </a:rPr>
              <a:t>=0.0004). The adjusted odds ratio for the association between AF and OSA was 2.19 (95% CI 1.40 to 3.42, </a:t>
            </a:r>
            <a:r>
              <a:rPr lang="en-US" altLang="en-US" sz="1000" i="1">
                <a:latin typeface="Arial" panose="020B0604020202020204" pitchFamily="34" charset="0"/>
                <a:ea typeface="ＭＳ Ｐゴシック" panose="020B0600070205080204" pitchFamily="34" charset="-128"/>
              </a:rPr>
              <a:t>P</a:t>
            </a:r>
            <a:r>
              <a:rPr lang="en-US" altLang="en-US" sz="1000">
                <a:latin typeface="Arial" panose="020B0604020202020204" pitchFamily="34" charset="0"/>
                <a:ea typeface="ＭＳ Ｐゴシック" panose="020B0600070205080204" pitchFamily="34" charset="-128"/>
              </a:rPr>
              <a:t>=0.0006). </a:t>
            </a:r>
            <a:endParaRPr lang="en-US" altLang="en-US" sz="1000" b="1" i="1">
              <a:latin typeface="Arial" panose="020B0604020202020204" pitchFamily="34" charset="0"/>
              <a:ea typeface="ＭＳ Ｐゴシック" panose="020B0600070205080204" pitchFamily="34" charset="-128"/>
            </a:endParaRPr>
          </a:p>
          <a:p>
            <a:pPr eaLnBrk="1" hangingPunct="1"/>
            <a:r>
              <a:rPr lang="en-US" altLang="en-US" sz="1000" b="1" i="1">
                <a:latin typeface="Arial" panose="020B0604020202020204" pitchFamily="34" charset="0"/>
                <a:ea typeface="ＭＳ Ｐゴシック" panose="020B0600070205080204" pitchFamily="34" charset="-128"/>
              </a:rPr>
              <a:t>Conclusions—</a:t>
            </a:r>
            <a:r>
              <a:rPr lang="en-US" altLang="en-US" sz="1000">
                <a:latin typeface="Arial" panose="020B0604020202020204" pitchFamily="34" charset="0"/>
                <a:ea typeface="ＭＳ Ｐゴシック" panose="020B0600070205080204" pitchFamily="34" charset="-128"/>
              </a:rPr>
              <a:t> The novel finding of this study is that a strong association exists between OSA and AF, such that OSA is strikingly more prevalent in patients with AF than in high-risk patients with multiple other cardiovascular diseases. The coinciding epidemics of obesity and AF underscore the clinical importance of these results.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0B0952A4-8B0C-C9B3-14F5-66BFE070AB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3F6E4E7-7C1B-4797-A6DD-F8BBEB1D08D6}" type="slidenum">
              <a:rPr lang="en-US" altLang="en-US" smtClean="0"/>
              <a:pPr>
                <a:spcBef>
                  <a:spcPct val="0"/>
                </a:spcBef>
              </a:pPr>
              <a:t>33</a:t>
            </a:fld>
            <a:endParaRPr lang="en-US" altLang="en-US"/>
          </a:p>
        </p:txBody>
      </p:sp>
      <p:sp>
        <p:nvSpPr>
          <p:cNvPr id="66563" name="Rectangle 2">
            <a:extLst>
              <a:ext uri="{FF2B5EF4-FFF2-40B4-BE49-F238E27FC236}">
                <a16:creationId xmlns:a16="http://schemas.microsoft.com/office/drawing/2014/main" id="{B4282CE3-E75F-C7FB-948D-A1418FD136A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A262F69E-FB9B-27D3-2202-958657C4C7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TIA</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were counted as strokes!</a:t>
            </a:r>
          </a:p>
          <a:p>
            <a:pPr eaLnBrk="1" hangingPunct="1"/>
            <a:r>
              <a:rPr lang="en-US" altLang="en-US">
                <a:latin typeface="Arial" panose="020B0604020202020204" pitchFamily="34" charset="0"/>
                <a:ea typeface="ＭＳ Ｐゴシック" panose="020B0600070205080204" pitchFamily="34" charset="-128"/>
              </a:rPr>
              <a:t>Death was from any cause.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31C27141-2B57-2577-4575-A1ADEC51429D}"/>
              </a:ext>
            </a:extLst>
          </p:cNvPr>
          <p:cNvSpPr>
            <a:spLocks noGrp="1" noRot="1" noChangeAspect="1" noChangeArrowheads="1" noTextEdit="1"/>
          </p:cNvSpPr>
          <p:nvPr>
            <p:ph type="sldImg"/>
          </p:nvPr>
        </p:nvSpPr>
        <p:spPr>
          <a:ln/>
        </p:spPr>
      </p:sp>
      <p:sp>
        <p:nvSpPr>
          <p:cNvPr id="73731" name="Notes Placeholder 2">
            <a:extLst>
              <a:ext uri="{FF2B5EF4-FFF2-40B4-BE49-F238E27FC236}">
                <a16:creationId xmlns:a16="http://schemas.microsoft.com/office/drawing/2014/main" id="{8968609E-1C33-2F05-208D-7620BB3D69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ea typeface="ＭＳ Ｐゴシック" panose="020B0600070205080204" pitchFamily="34" charset="-128"/>
              </a:rPr>
              <a:t>STOP questionnaire: a tool to screen patients for obstructive sleep apnea.</a:t>
            </a:r>
          </a:p>
          <a:p>
            <a:pPr eaLnBrk="1" hangingPunct="1"/>
            <a:r>
              <a:rPr lang="en-US" altLang="en-US" u="sng">
                <a:latin typeface="Arial" panose="020B0604020202020204" pitchFamily="34" charset="0"/>
                <a:ea typeface="ＭＳ Ｐゴシック" panose="020B0600070205080204" pitchFamily="34" charset="-128"/>
              </a:rPr>
              <a:t>Chung F, Yegneswaran B, Liao P, Chung SA, Vairavanathan S, Islam S, Khajehdehi A, Shapiro CM.</a:t>
            </a:r>
          </a:p>
          <a:p>
            <a:pPr eaLnBrk="1" hangingPunct="1"/>
            <a:r>
              <a:rPr lang="en-US" altLang="en-US" b="1">
                <a:latin typeface="Arial" panose="020B0604020202020204" pitchFamily="34" charset="0"/>
                <a:ea typeface="ＭＳ Ｐゴシック" panose="020B0600070205080204" pitchFamily="34" charset="-128"/>
              </a:rPr>
              <a:t>Source</a:t>
            </a:r>
          </a:p>
          <a:p>
            <a:pPr eaLnBrk="1" hangingPunct="1"/>
            <a:r>
              <a:rPr lang="en-US" altLang="en-US">
                <a:latin typeface="Arial" panose="020B0604020202020204" pitchFamily="34" charset="0"/>
                <a:ea typeface="ＭＳ Ｐゴシック" panose="020B0600070205080204" pitchFamily="34" charset="-128"/>
              </a:rPr>
              <a:t>Department of Psychiatry, University of Toronto, Toronto Western Hospital, University Health Network, Toronto, Ontario, Canada. frances.chung@uhn.on.ca</a:t>
            </a:r>
          </a:p>
          <a:p>
            <a:pPr eaLnBrk="1" hangingPunct="1"/>
            <a:r>
              <a:rPr lang="en-US" altLang="en-US" b="1">
                <a:latin typeface="Arial" panose="020B0604020202020204" pitchFamily="34" charset="0"/>
                <a:ea typeface="ＭＳ Ｐゴシック" panose="020B0600070205080204" pitchFamily="34" charset="-128"/>
              </a:rPr>
              <a:t>Abstract</a:t>
            </a:r>
          </a:p>
          <a:p>
            <a:pPr eaLnBrk="1" hangingPunct="1"/>
            <a:r>
              <a:rPr lang="en-US" altLang="en-US" b="1">
                <a:latin typeface="Arial" panose="020B0604020202020204" pitchFamily="34" charset="0"/>
                <a:ea typeface="ＭＳ Ｐゴシック" panose="020B0600070205080204" pitchFamily="34" charset="-128"/>
              </a:rPr>
              <a:t>BACKGROUND:</a:t>
            </a:r>
          </a:p>
          <a:p>
            <a:pPr eaLnBrk="1" hangingPunct="1"/>
            <a:r>
              <a:rPr lang="en-US" altLang="en-US">
                <a:latin typeface="Arial" panose="020B0604020202020204" pitchFamily="34" charset="0"/>
                <a:ea typeface="ＭＳ Ｐゴシック" panose="020B0600070205080204" pitchFamily="34" charset="-128"/>
              </a:rPr>
              <a:t>Obstructive sleep apnea (OSA) is a major risk factor for perioperative adverse events. However, no screening tool for OSA has been validated in surgical patients. This study was conducted to develop and validate a concise and easy-to-use questionnaire for OSA screening in surgical patients.</a:t>
            </a:r>
          </a:p>
          <a:p>
            <a:pPr eaLnBrk="1" hangingPunct="1"/>
            <a:r>
              <a:rPr lang="en-US" altLang="en-US" b="1">
                <a:latin typeface="Arial" panose="020B0604020202020204" pitchFamily="34" charset="0"/>
                <a:ea typeface="ＭＳ Ｐゴシック" panose="020B0600070205080204" pitchFamily="34" charset="-128"/>
              </a:rPr>
              <a:t>METHODS:</a:t>
            </a:r>
          </a:p>
          <a:p>
            <a:pPr eaLnBrk="1" hangingPunct="1"/>
            <a:r>
              <a:rPr lang="en-US" altLang="en-US">
                <a:latin typeface="Arial" panose="020B0604020202020204" pitchFamily="34" charset="0"/>
                <a:ea typeface="ＭＳ Ｐゴシック" panose="020B0600070205080204" pitchFamily="34" charset="-128"/>
              </a:rPr>
              <a:t>After hospital ethics approval, preoperative patients aged 18 yr or older and without previously diagnosed OSA were recruited. After a factor analysis, reliability check, and pilot study; four yes/no questions were used to develop this screening tool. The four questions were respectively related to snoring, tiredness during daytime, observed apnea, and high blood pressure (STOP). For validation, the score from the STOP questionnaire was evaluated versus the apnea-hypopnea index from monitored polysomnography.</a:t>
            </a:r>
          </a:p>
          <a:p>
            <a:pPr eaLnBrk="1" hangingPunct="1"/>
            <a:r>
              <a:rPr lang="en-US" altLang="en-US" b="1">
                <a:latin typeface="Arial" panose="020B0604020202020204" pitchFamily="34" charset="0"/>
                <a:ea typeface="ＭＳ Ｐゴシック" panose="020B0600070205080204" pitchFamily="34" charset="-128"/>
              </a:rPr>
              <a:t>RESULTS:</a:t>
            </a:r>
          </a:p>
          <a:p>
            <a:pPr eaLnBrk="1" hangingPunct="1"/>
            <a:r>
              <a:rPr lang="en-US" altLang="en-US">
                <a:latin typeface="Arial" panose="020B0604020202020204" pitchFamily="34" charset="0"/>
                <a:ea typeface="ＭＳ Ｐゴシック" panose="020B0600070205080204" pitchFamily="34" charset="-128"/>
              </a:rPr>
              <a:t>The STOP questionnaire was given to 2,467 patients, 27.5% classified as being at high risk of OSA. Two hundred eleven patients underwent polysomnography, 34 for the pilot test and 177 for validation. In the validation group, the apnea-hypopnea index was 20 +/- 6. The sensitivities of the STOP questionnaire with apnea-hypopnea index greater than 5, greater than 15, and greater than 30 as cutoffs were 65.6, 74.3, and 79.5%, respectively. When incorporating body mass index, age, neck circumference, and gender into the STOP questionnaire, sensitivities were increased to 83.6, 92.9, and 100% with the same apnea-hypopnea index cutoffs.</a:t>
            </a:r>
          </a:p>
          <a:p>
            <a:pPr eaLnBrk="1" hangingPunct="1"/>
            <a:r>
              <a:rPr lang="en-US" altLang="en-US" b="1">
                <a:latin typeface="Arial" panose="020B0604020202020204" pitchFamily="34" charset="0"/>
                <a:ea typeface="ＭＳ Ｐゴシック" panose="020B0600070205080204" pitchFamily="34" charset="-128"/>
              </a:rPr>
              <a:t>CONCLUSIONS:</a:t>
            </a:r>
          </a:p>
          <a:p>
            <a:pPr eaLnBrk="1" hangingPunct="1"/>
            <a:r>
              <a:rPr lang="en-US" altLang="en-US">
                <a:latin typeface="Arial" panose="020B0604020202020204" pitchFamily="34" charset="0"/>
                <a:ea typeface="ＭＳ Ｐゴシック" panose="020B0600070205080204" pitchFamily="34" charset="-128"/>
              </a:rPr>
              <a:t>The STOP questionnaire is a concise and easy-to-use screening tool for OSA. It has been developed and validated in surgical patients at preoperative clinics. Combined with body mass index, age, neck size, and gender, it had a high sensitivity, especially for patients with moderate to severe OSA.</a:t>
            </a:r>
          </a:p>
          <a:p>
            <a:pPr eaLnBrk="1" hangingPunct="1"/>
            <a:endParaRPr lang="en-US" altLang="en-US">
              <a:latin typeface="Arial" panose="020B0604020202020204" pitchFamily="34" charset="0"/>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AED4EE51-F48A-48A2-5D56-BC9A134671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C15E1C8-78ED-449E-9275-00DE7F7CD835}" type="slidenum">
              <a:rPr lang="en-US" altLang="en-US" smtClean="0"/>
              <a:pPr>
                <a:spcBef>
                  <a:spcPct val="0"/>
                </a:spcBef>
              </a:pPr>
              <a:t>39</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6F78DC94-3104-16CF-0F33-E7B1D003B0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A029DB1-BB27-4223-9F3C-3B2CF160B021}" type="slidenum">
              <a:rPr lang="en-US" altLang="en-US" smtClean="0"/>
              <a:pPr>
                <a:spcBef>
                  <a:spcPct val="0"/>
                </a:spcBef>
              </a:pPr>
              <a:t>41</a:t>
            </a:fld>
            <a:endParaRPr lang="en-US" altLang="en-US"/>
          </a:p>
        </p:txBody>
      </p:sp>
      <p:sp>
        <p:nvSpPr>
          <p:cNvPr id="76803" name="Rectangle 2">
            <a:extLst>
              <a:ext uri="{FF2B5EF4-FFF2-40B4-BE49-F238E27FC236}">
                <a16:creationId xmlns:a16="http://schemas.microsoft.com/office/drawing/2014/main" id="{89F072CD-84AC-9D14-47DA-C7406E5900C2}"/>
              </a:ext>
            </a:extLst>
          </p:cNvPr>
          <p:cNvSpPr>
            <a:spLocks noGrp="1" noRot="1" noChangeAspect="1" noChangeArrowheads="1" noTextEdit="1"/>
          </p:cNvSpPr>
          <p:nvPr>
            <p:ph type="sldImg"/>
          </p:nvPr>
        </p:nvSpPr>
        <p:spPr>
          <a:ln/>
        </p:spPr>
      </p:sp>
      <p:sp>
        <p:nvSpPr>
          <p:cNvPr id="305155" name="Rectangle 3">
            <a:extLst>
              <a:ext uri="{FF2B5EF4-FFF2-40B4-BE49-F238E27FC236}">
                <a16:creationId xmlns:a16="http://schemas.microsoft.com/office/drawing/2014/main" id="{B49BAECA-C132-9B57-6656-55A106DFAF30}"/>
              </a:ext>
            </a:extLst>
          </p:cNvPr>
          <p:cNvSpPr>
            <a:spLocks noGrp="1" noChangeArrowheads="1"/>
          </p:cNvSpPr>
          <p:nvPr>
            <p:ph type="body" idx="1"/>
          </p:nvPr>
        </p:nvSpPr>
        <p:spPr/>
        <p:txBody>
          <a:bodyPr/>
          <a:lstStyle/>
          <a:p>
            <a:pPr eaLnBrk="1" hangingPunct="1">
              <a:defRPr/>
            </a:pPr>
            <a:r>
              <a:rPr lang="en-US" sz="1400" b="1" dirty="0">
                <a:cs typeface="+mn-cs"/>
              </a:rPr>
              <a:t>saw-tooth pattern on oxygen desaturation waveforms (waveform derived as a plot of Sao2 </a:t>
            </a:r>
            <a:r>
              <a:rPr lang="en-US" sz="1400" b="1" dirty="0" err="1">
                <a:cs typeface="+mn-cs"/>
              </a:rPr>
              <a:t>vs</a:t>
            </a:r>
            <a:r>
              <a:rPr lang="en-US" sz="1400" b="1" dirty="0">
                <a:cs typeface="+mn-cs"/>
              </a:rPr>
              <a:t> time)</a:t>
            </a:r>
          </a:p>
          <a:p>
            <a:pPr eaLnBrk="1" hangingPunct="1">
              <a:defRPr/>
            </a:pPr>
            <a:r>
              <a:rPr lang="en-US" sz="1400" b="1" dirty="0">
                <a:cs typeface="+mn-cs"/>
              </a:rPr>
              <a:t> typical cyclical drop in Sao2 in patients with OSA lags 45-60 s behind a respiratory event</a:t>
            </a:r>
          </a:p>
          <a:p>
            <a:pPr eaLnBrk="1" hangingPunct="1">
              <a:defRPr/>
            </a:pPr>
            <a:endParaRPr lang="en-US" dirty="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206D04C7-ADA8-EEEF-95C5-EE3674C542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B46DCE1-CC16-4056-9252-598A5CBDDE35}" type="slidenum">
              <a:rPr lang="en-US" altLang="en-US" smtClean="0"/>
              <a:pPr>
                <a:spcBef>
                  <a:spcPct val="0"/>
                </a:spcBef>
              </a:pPr>
              <a:t>4</a:t>
            </a:fld>
            <a:endParaRPr lang="en-US" altLang="en-US"/>
          </a:p>
        </p:txBody>
      </p:sp>
      <p:sp>
        <p:nvSpPr>
          <p:cNvPr id="12291" name="Rectangle 2">
            <a:extLst>
              <a:ext uri="{FF2B5EF4-FFF2-40B4-BE49-F238E27FC236}">
                <a16:creationId xmlns:a16="http://schemas.microsoft.com/office/drawing/2014/main" id="{D6BF372F-DDB9-B2E5-A93E-AACF6BB428FC}"/>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64354667-FCBF-DA84-88A6-5D2B96CF54F9}"/>
              </a:ext>
            </a:extLst>
          </p:cNvPr>
          <p:cNvSpPr>
            <a:spLocks noGrp="1" noChangeArrowheads="1"/>
          </p:cNvSpPr>
          <p:nvPr>
            <p:ph type="body" idx="1"/>
          </p:nvPr>
        </p:nvSpPr>
        <p:spPr/>
        <p:txBody>
          <a:bodyPr/>
          <a:lstStyle/>
          <a:p>
            <a:pPr eaLnBrk="1" hangingPunct="1">
              <a:defRPr/>
            </a:pPr>
            <a:r>
              <a:rPr lang="en-US">
                <a:cs typeface="+mn-cs"/>
              </a:rPr>
              <a:t>Plegic right arm, moves right leg</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64983F90-F97E-EEED-C654-FFD63BD8DF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CB2181D-65CF-4F31-B442-19F9D01AC9AE}" type="slidenum">
              <a:rPr lang="en-US" altLang="en-US" smtClean="0"/>
              <a:pPr>
                <a:spcBef>
                  <a:spcPct val="0"/>
                </a:spcBef>
              </a:pPr>
              <a:t>42</a:t>
            </a:fld>
            <a:endParaRPr lang="en-US" altLang="en-US"/>
          </a:p>
        </p:txBody>
      </p:sp>
      <p:sp>
        <p:nvSpPr>
          <p:cNvPr id="78851" name="Rectangle 2">
            <a:extLst>
              <a:ext uri="{FF2B5EF4-FFF2-40B4-BE49-F238E27FC236}">
                <a16:creationId xmlns:a16="http://schemas.microsoft.com/office/drawing/2014/main" id="{7BF1DDFD-15A7-6F64-7A93-293BECA7623C}"/>
              </a:ext>
            </a:extLst>
          </p:cNvPr>
          <p:cNvSpPr>
            <a:spLocks noGrp="1" noRot="1" noChangeAspect="1" noChangeArrowheads="1" noTextEdit="1"/>
          </p:cNvSpPr>
          <p:nvPr>
            <p:ph type="sldImg"/>
          </p:nvPr>
        </p:nvSpPr>
        <p:spPr>
          <a:ln/>
        </p:spPr>
      </p:sp>
      <p:sp>
        <p:nvSpPr>
          <p:cNvPr id="211971" name="Rectangle 3">
            <a:extLst>
              <a:ext uri="{FF2B5EF4-FFF2-40B4-BE49-F238E27FC236}">
                <a16:creationId xmlns:a16="http://schemas.microsoft.com/office/drawing/2014/main" id="{19C1963D-865B-B6D4-747E-2ABFD7708A75}"/>
              </a:ext>
            </a:extLst>
          </p:cNvPr>
          <p:cNvSpPr>
            <a:spLocks noGrp="1" noChangeArrowheads="1"/>
          </p:cNvSpPr>
          <p:nvPr>
            <p:ph type="body" idx="1"/>
          </p:nvPr>
        </p:nvSpPr>
        <p:spPr/>
        <p:txBody>
          <a:bodyPr/>
          <a:lstStyle/>
          <a:p>
            <a:pPr eaLnBrk="1" hangingPunct="1">
              <a:defRPr/>
            </a:pPr>
            <a:r>
              <a:rPr lang="en-US">
                <a:cs typeface="+mn-cs"/>
              </a:rPr>
              <a:t>Pulse oximetry</a:t>
            </a:r>
          </a:p>
          <a:p>
            <a:pPr eaLnBrk="1" hangingPunct="1">
              <a:defRPr/>
            </a:pPr>
            <a:endParaRPr lang="en-US">
              <a:cs typeface="+mn-cs"/>
            </a:endParaRPr>
          </a:p>
          <a:p>
            <a:pPr eaLnBrk="1" hangingPunct="1">
              <a:defRPr/>
            </a:pPr>
            <a:r>
              <a:rPr lang="en-US">
                <a:cs typeface="+mn-cs"/>
              </a:rPr>
              <a:t>Sensitivity ranges 31-98%</a:t>
            </a:r>
          </a:p>
          <a:p>
            <a:pPr eaLnBrk="1" hangingPunct="1">
              <a:defRPr/>
            </a:pPr>
            <a:r>
              <a:rPr lang="en-US">
                <a:cs typeface="+mn-cs"/>
              </a:rPr>
              <a:t>Specificity 41-100%</a:t>
            </a:r>
          </a:p>
          <a:p>
            <a:pPr eaLnBrk="1" hangingPunct="1">
              <a:defRPr/>
            </a:pPr>
            <a:r>
              <a:rPr lang="en-US">
                <a:cs typeface="+mn-cs"/>
              </a:rPr>
              <a:t>Cooper et al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F3920626-BA92-11C6-034C-25F78F19EBC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5D63E80-FA2E-4A35-93BD-C6DEBDC2ACFB}" type="slidenum">
              <a:rPr lang="en-US" altLang="en-US" smtClean="0"/>
              <a:pPr>
                <a:spcBef>
                  <a:spcPct val="0"/>
                </a:spcBef>
              </a:pPr>
              <a:t>43</a:t>
            </a:fld>
            <a:endParaRPr lang="en-US" altLang="en-US"/>
          </a:p>
        </p:txBody>
      </p:sp>
      <p:sp>
        <p:nvSpPr>
          <p:cNvPr id="80899" name="Rectangle 2">
            <a:extLst>
              <a:ext uri="{FF2B5EF4-FFF2-40B4-BE49-F238E27FC236}">
                <a16:creationId xmlns:a16="http://schemas.microsoft.com/office/drawing/2014/main" id="{8EA3AA19-3964-4F01-69C7-2B51A78F80FF}"/>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0CDA1FF5-DE6A-FABF-B567-5061933C42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Take home message: It</a:t>
            </a:r>
            <a:r>
              <a:rPr lang="ja-JP" altLang="en-US">
                <a:latin typeface="Arial" panose="020B0604020202020204" pitchFamily="34" charset="0"/>
                <a:ea typeface="ＭＳ Ｐゴシック" panose="020B0600070205080204" pitchFamily="34" charset="-128"/>
              </a:rPr>
              <a:t>’</a:t>
            </a:r>
            <a:r>
              <a:rPr lang="en-US" altLang="ja-JP">
                <a:latin typeface="Arial" panose="020B0604020202020204" pitchFamily="34" charset="0"/>
                <a:ea typeface="ＭＳ Ｐゴシック" panose="020B0600070205080204" pitchFamily="34" charset="-128"/>
              </a:rPr>
              <a:t>s a good SCREENING tool, not a great DIAGNOSTIC tool!</a:t>
            </a:r>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33235A12-8D7A-89D6-6628-859E67C6E088}"/>
              </a:ext>
            </a:extLst>
          </p:cNvPr>
          <p:cNvSpPr>
            <a:spLocks noGrp="1" noRot="1" noChangeAspect="1" noChangeArrowheads="1" noTextEdit="1"/>
          </p:cNvSpPr>
          <p:nvPr>
            <p:ph type="sldImg"/>
          </p:nvPr>
        </p:nvSpPr>
        <p:spPr>
          <a:ln/>
        </p:spPr>
      </p:sp>
      <p:sp>
        <p:nvSpPr>
          <p:cNvPr id="82947" name="Notes Placeholder 2">
            <a:extLst>
              <a:ext uri="{FF2B5EF4-FFF2-40B4-BE49-F238E27FC236}">
                <a16:creationId xmlns:a16="http://schemas.microsoft.com/office/drawing/2014/main" id="{A04FFEF7-3BCD-8420-8FA1-6ABEB256FE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Thermistors and nasal pressure transducers</a:t>
            </a:r>
          </a:p>
        </p:txBody>
      </p:sp>
      <p:sp>
        <p:nvSpPr>
          <p:cNvPr id="82948" name="Slide Number Placeholder 3">
            <a:extLst>
              <a:ext uri="{FF2B5EF4-FFF2-40B4-BE49-F238E27FC236}">
                <a16:creationId xmlns:a16="http://schemas.microsoft.com/office/drawing/2014/main" id="{A40B6290-490D-4859-523A-5FDDD59480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E703FA-69C6-46D3-965F-0914D38A4E26}" type="slidenum">
              <a:rPr lang="en-US" altLang="en-US" smtClean="0"/>
              <a:pPr>
                <a:spcBef>
                  <a:spcPct val="0"/>
                </a:spcBef>
              </a:pPr>
              <a:t>44</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F36983E4-15C8-784C-6514-C19F1CEDA480}"/>
              </a:ext>
            </a:extLst>
          </p:cNvPr>
          <p:cNvSpPr>
            <a:spLocks noGrp="1" noRot="1" noChangeAspect="1" noChangeArrowheads="1" noTextEdit="1"/>
          </p:cNvSpPr>
          <p:nvPr>
            <p:ph type="sldImg"/>
          </p:nvPr>
        </p:nvSpPr>
        <p:spPr>
          <a:ln/>
        </p:spPr>
      </p:sp>
      <p:sp>
        <p:nvSpPr>
          <p:cNvPr id="84995" name="Notes Placeholder 2">
            <a:extLst>
              <a:ext uri="{FF2B5EF4-FFF2-40B4-BE49-F238E27FC236}">
                <a16:creationId xmlns:a16="http://schemas.microsoft.com/office/drawing/2014/main" id="{0B6973DA-E505-1960-1911-1F29898786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Sleep image new device</a:t>
            </a:r>
          </a:p>
        </p:txBody>
      </p:sp>
      <p:sp>
        <p:nvSpPr>
          <p:cNvPr id="84996" name="Slide Number Placeholder 3">
            <a:extLst>
              <a:ext uri="{FF2B5EF4-FFF2-40B4-BE49-F238E27FC236}">
                <a16:creationId xmlns:a16="http://schemas.microsoft.com/office/drawing/2014/main" id="{3420E884-AD51-5A13-53AB-21A8B21491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2CA3E58C-9A2B-4EDA-A63E-AED981CF82D9}" type="slidenum">
              <a:rPr lang="en-US" altLang="en-US" sz="1200" smtClean="0"/>
              <a:pPr/>
              <a:t>45</a:t>
            </a:fld>
            <a:endParaRPr lang="en-US"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2F572DB9-A894-7959-CFD9-57609E2C2034}"/>
              </a:ext>
            </a:extLst>
          </p:cNvPr>
          <p:cNvSpPr>
            <a:spLocks noGrp="1" noRot="1" noChangeAspect="1" noChangeArrowheads="1" noTextEdit="1"/>
          </p:cNvSpPr>
          <p:nvPr>
            <p:ph type="sldImg"/>
          </p:nvPr>
        </p:nvSpPr>
        <p:spPr>
          <a:ln/>
        </p:spPr>
      </p:sp>
      <p:sp>
        <p:nvSpPr>
          <p:cNvPr id="88067" name="Notes Placeholder 2">
            <a:extLst>
              <a:ext uri="{FF2B5EF4-FFF2-40B4-BE49-F238E27FC236}">
                <a16:creationId xmlns:a16="http://schemas.microsoft.com/office/drawing/2014/main" id="{92E9FCF1-850C-FC6E-101B-9EFDA8870BB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But no head to head trials to look for superiority of devices!!!!</a:t>
            </a:r>
          </a:p>
          <a:p>
            <a:endParaRPr lang="en-US" altLang="en-US">
              <a:latin typeface="Arial" panose="020B0604020202020204" pitchFamily="34" charset="0"/>
              <a:ea typeface="ＭＳ Ｐゴシック" panose="020B0600070205080204" pitchFamily="34" charset="-128"/>
            </a:endParaRPr>
          </a:p>
          <a:p>
            <a:r>
              <a:rPr lang="en-US" altLang="en-US">
                <a:latin typeface="Arial" panose="020B0604020202020204" pitchFamily="34" charset="0"/>
                <a:ea typeface="ＭＳ Ｐゴシック" panose="020B0600070205080204" pitchFamily="34" charset="-128"/>
              </a:rPr>
              <a:t>Author Disclosures: O.Y. Chernyshev: Research Grant; Significant; 1. American Sleep Medicine Foundation Grant #58-PA-10. American Academy of Sleep Medicine’s 2010 Physician Scientist Training Award in the Best Science category, 2. Cardiovascular Institute Grant, Louisiana State University Health Sciences Center, Shreveport, LA. D.E. Moul: None. C. Liendo: None. D.E. McCarty: None. G. Caldito: None. S.K. Munjampalli: None. R. Kelley: None. A. Chesson: None.</a:t>
            </a: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endParaRPr lang="en-US" altLang="en-US">
              <a:latin typeface="Arial" panose="020B0604020202020204" pitchFamily="34" charset="0"/>
              <a:ea typeface="ＭＳ Ｐゴシック" panose="020B0600070205080204" pitchFamily="34" charset="-128"/>
            </a:endParaRPr>
          </a:p>
          <a:p>
            <a:r>
              <a:rPr lang="en-US" altLang="en-US" b="1">
                <a:solidFill>
                  <a:srgbClr val="FFFF00"/>
                </a:solidFill>
                <a:latin typeface="Arial" panose="020B0604020202020204" pitchFamily="34" charset="0"/>
                <a:ea typeface="ＭＳ Ｐゴシック" panose="020B0600070205080204" pitchFamily="34" charset="-128"/>
              </a:rPr>
              <a:t>International Stroke Conference Moderated Poster Abstracts, 2013</a:t>
            </a:r>
          </a:p>
          <a:p>
            <a:r>
              <a:rPr lang="en-US" altLang="en-US">
                <a:latin typeface="Arial" panose="020B0604020202020204" pitchFamily="34" charset="0"/>
                <a:ea typeface="ＭＳ Ｐゴシック" panose="020B0600070205080204" pitchFamily="34" charset="-128"/>
              </a:rPr>
              <a:t>Diagnosis Moderated Poster Tour I	</a:t>
            </a:r>
          </a:p>
          <a:p>
            <a:r>
              <a:rPr lang="en-US" altLang="en-US" b="1">
                <a:solidFill>
                  <a:srgbClr val="FFFF00"/>
                </a:solidFill>
                <a:latin typeface="Arial" panose="020B0604020202020204" pitchFamily="34" charset="0"/>
                <a:ea typeface="ＭＳ Ｐゴシック" panose="020B0600070205080204" pitchFamily="34" charset="-128"/>
              </a:rPr>
              <a:t>Abstract WMP58: The Portable Sleep Study as an Early Obstructive Sleep Apnea Screening Tool In Acute Ischemic Stroke</a:t>
            </a:r>
          </a:p>
          <a:p>
            <a:r>
              <a:rPr lang="en-US" altLang="en-US">
                <a:solidFill>
                  <a:srgbClr val="FFFF00"/>
                </a:solidFill>
                <a:latin typeface="Arial" panose="020B0604020202020204" pitchFamily="34" charset="0"/>
                <a:ea typeface="ＭＳ Ｐゴシック" panose="020B0600070205080204" pitchFamily="34" charset="-128"/>
              </a:rPr>
              <a:t>OLEG Y CHERNYSHEV</a:t>
            </a:r>
            <a:r>
              <a:rPr lang="en-US" altLang="en-US" baseline="30000">
                <a:solidFill>
                  <a:srgbClr val="FFFF00"/>
                </a:solidFill>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 Douglas E Moul</a:t>
            </a:r>
            <a:r>
              <a:rPr lang="en-US" altLang="en-US" baseline="30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Cesar Liendo</a:t>
            </a:r>
            <a:r>
              <a:rPr lang="en-US" altLang="en-US" baseline="30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David E McCarty</a:t>
            </a:r>
            <a:r>
              <a:rPr lang="en-US" altLang="en-US" baseline="30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Gloria Caldito</a:t>
            </a:r>
            <a:r>
              <a:rPr lang="en-US" altLang="en-US" baseline="30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Sai K Munjampalli</a:t>
            </a:r>
            <a:r>
              <a:rPr lang="en-US" altLang="en-US" baseline="30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Roger Kelley</a:t>
            </a:r>
            <a:r>
              <a:rPr lang="en-US" altLang="en-US" baseline="30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Andrew Chesson</a:t>
            </a:r>
            <a:r>
              <a:rPr lang="en-US" altLang="en-US" baseline="30000">
                <a:latin typeface="Arial" panose="020B0604020202020204" pitchFamily="34" charset="0"/>
                <a:ea typeface="ＭＳ Ｐゴシック" panose="020B0600070205080204" pitchFamily="34" charset="-128"/>
              </a:rPr>
              <a:t>5</a:t>
            </a:r>
            <a:endParaRPr lang="en-US" altLang="en-US">
              <a:latin typeface="Arial" panose="020B0604020202020204" pitchFamily="34" charset="0"/>
              <a:ea typeface="ＭＳ Ｐゴシック" panose="020B0600070205080204" pitchFamily="34" charset="-128"/>
            </a:endParaRPr>
          </a:p>
          <a:p>
            <a:r>
              <a:rPr lang="en-US" altLang="en-US" baseline="30000">
                <a:latin typeface="Arial" panose="020B0604020202020204" pitchFamily="34" charset="0"/>
                <a:ea typeface="ＭＳ Ｐゴシック" panose="020B0600070205080204" pitchFamily="34" charset="-128"/>
              </a:rPr>
              <a:t>1</a:t>
            </a:r>
            <a:r>
              <a:rPr lang="en-US" altLang="en-US">
                <a:latin typeface="Arial" panose="020B0604020202020204" pitchFamily="34" charset="0"/>
                <a:ea typeface="ＭＳ Ｐゴシック" panose="020B0600070205080204" pitchFamily="34" charset="-128"/>
              </a:rPr>
              <a:t> Univ of Texas Med Sch -Houston, Houston, TX </a:t>
            </a:r>
            <a:r>
              <a:rPr lang="en-US" altLang="en-US" baseline="30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Cleveland Clinic, Cleveland, OH </a:t>
            </a:r>
            <a:r>
              <a:rPr lang="en-US" altLang="en-US" baseline="30000">
                <a:latin typeface="Arial" panose="020B0604020202020204" pitchFamily="34" charset="0"/>
                <a:ea typeface="ＭＳ Ｐゴシック" panose="020B0600070205080204" pitchFamily="34" charset="-128"/>
              </a:rPr>
              <a:t>3</a:t>
            </a:r>
            <a:r>
              <a:rPr lang="en-US" altLang="en-US">
                <a:latin typeface="Arial" panose="020B0604020202020204" pitchFamily="34" charset="0"/>
                <a:ea typeface="ＭＳ Ｐゴシック" panose="020B0600070205080204" pitchFamily="34" charset="-128"/>
              </a:rPr>
              <a:t> Louisiana State Univ Health Sciences Cntr- Shreveport, Shreveport, LA </a:t>
            </a:r>
            <a:r>
              <a:rPr lang="en-US" altLang="en-US" baseline="30000">
                <a:latin typeface="Arial" panose="020B0604020202020204" pitchFamily="34" charset="0"/>
                <a:ea typeface="ＭＳ Ｐゴシック" panose="020B0600070205080204" pitchFamily="34" charset="-128"/>
              </a:rPr>
              <a:t>4</a:t>
            </a:r>
            <a:r>
              <a:rPr lang="en-US" altLang="en-US">
                <a:latin typeface="Arial" panose="020B0604020202020204" pitchFamily="34" charset="0"/>
                <a:ea typeface="ＭＳ Ｐゴシック" panose="020B0600070205080204" pitchFamily="34" charset="-128"/>
              </a:rPr>
              <a:t> Tulane Univ, New Orleans, LA </a:t>
            </a:r>
            <a:r>
              <a:rPr lang="en-US" altLang="en-US" baseline="30000">
                <a:latin typeface="Arial" panose="020B0604020202020204" pitchFamily="34" charset="0"/>
                <a:ea typeface="ＭＳ Ｐゴシック" panose="020B0600070205080204" pitchFamily="34" charset="-128"/>
              </a:rPr>
              <a:t>5</a:t>
            </a:r>
            <a:r>
              <a:rPr lang="en-US" altLang="en-US">
                <a:latin typeface="Arial" panose="020B0604020202020204" pitchFamily="34" charset="0"/>
                <a:ea typeface="ＭＳ Ｐゴシック" panose="020B0600070205080204" pitchFamily="34" charset="-128"/>
              </a:rPr>
              <a:t> Louisiana State Univ Health Sciences Cntr, Shreveport, LA</a:t>
            </a:r>
          </a:p>
          <a:p>
            <a:r>
              <a:rPr lang="en-US" altLang="en-US">
                <a:latin typeface="Arial" panose="020B0604020202020204" pitchFamily="34" charset="0"/>
                <a:ea typeface="ＭＳ Ｐゴシック" panose="020B0600070205080204" pitchFamily="34" charset="-128"/>
              </a:rPr>
              <a:t>Background: Prompt diagnosis of obstructive sleep apnea (OSA) after acute ischemic stroke (AIS) is critical for optimal clinical outcomes, but full bedside polysomnograms are not routinely practical. To validate a potentially practical diagnostic portable cardiopulmonary sleep study (PSS) after such strokes, we compared it to conventional polysomnography (PSG).</a:t>
            </a:r>
          </a:p>
          <a:p>
            <a:r>
              <a:rPr lang="en-US" altLang="en-US">
                <a:latin typeface="Arial" panose="020B0604020202020204" pitchFamily="34" charset="0"/>
                <a:ea typeface="ＭＳ Ｐゴシック" panose="020B0600070205080204" pitchFamily="34" charset="-128"/>
              </a:rPr>
              <a:t>Methods: </a:t>
            </a:r>
            <a:r>
              <a:rPr lang="en-US" altLang="en-US">
                <a:solidFill>
                  <a:srgbClr val="FFFF00"/>
                </a:solidFill>
                <a:latin typeface="Arial" panose="020B0604020202020204" pitchFamily="34" charset="0"/>
                <a:ea typeface="ＭＳ Ｐゴシック" panose="020B0600070205080204" pitchFamily="34" charset="-128"/>
              </a:rPr>
              <a:t>Simultaneous bedside Level 3 (Embletta X100) PSS and PSG studies were performed in patients &lt;72 hours from stroke onset.</a:t>
            </a:r>
            <a:r>
              <a:rPr lang="en-US" altLang="en-US">
                <a:latin typeface="Arial" panose="020B0604020202020204" pitchFamily="34" charset="0"/>
                <a:ea typeface="ＭＳ Ｐゴシック" panose="020B0600070205080204" pitchFamily="34" charset="-128"/>
              </a:rPr>
              <a:t> The accuracy of PSS was compared to PSG using: Chi-square tests, Receiver-Operatory Characteristic curves, Bland-Altman plot, paired Student t-test /Wilcoxon signed rank test and calculation of sensitivity, specificity, positive predictive value (PPV), negative predictive value (NPV).</a:t>
            </a:r>
          </a:p>
          <a:p>
            <a:r>
              <a:rPr lang="en-US" altLang="en-US">
                <a:latin typeface="Arial" panose="020B0604020202020204" pitchFamily="34" charset="0"/>
                <a:ea typeface="ＭＳ Ｐゴシック" panose="020B0600070205080204" pitchFamily="34" charset="-128"/>
              </a:rPr>
              <a:t>Results: Twenty one out of 23 acute ischemic stroke patients (age 61+ 9.4; 52% male; 58% African-American), successfully completed both of the simultaneous screenings (9% technical failure). Ten AIS patients (48%) were diagnosed with OSA. Nearly all (90%) had Mallampati IV posterior oropharynx; the mean neck circumference was 17.3± 1.3 inches; the mean BMI was 35.1 ±5 kg/m</a:t>
            </a:r>
            <a:r>
              <a:rPr lang="en-US" altLang="en-US" baseline="30000">
                <a:latin typeface="Arial" panose="020B0604020202020204" pitchFamily="34" charset="0"/>
                <a:ea typeface="ＭＳ Ｐゴシック" panose="020B0600070205080204" pitchFamily="34" charset="-128"/>
              </a:rPr>
              <a:t>2</a:t>
            </a:r>
            <a:r>
              <a:rPr lang="en-US" altLang="en-US">
                <a:latin typeface="Arial" panose="020B0604020202020204" pitchFamily="34" charset="0"/>
                <a:ea typeface="ＭＳ Ｐゴシック" panose="020B0600070205080204" pitchFamily="34" charset="-128"/>
              </a:rPr>
              <a:t>. </a:t>
            </a:r>
            <a:r>
              <a:rPr lang="en-US" altLang="en-US">
                <a:solidFill>
                  <a:srgbClr val="FFFF00"/>
                </a:solidFill>
                <a:latin typeface="Arial" panose="020B0604020202020204" pitchFamily="34" charset="0"/>
                <a:ea typeface="ＭＳ Ｐゴシック" panose="020B0600070205080204" pitchFamily="34" charset="-128"/>
              </a:rPr>
              <a:t>The Apnea Hypopnea Index (AHI) provided by PSS was similar to that provided by PSG (29.1± 16.8 vs. 27.6 + 20.2, respectively; p=0.10)</a:t>
            </a:r>
            <a:r>
              <a:rPr lang="en-US" altLang="en-US">
                <a:latin typeface="Arial" panose="020B0604020202020204" pitchFamily="34" charset="0"/>
                <a:ea typeface="ＭＳ Ｐゴシック" panose="020B0600070205080204" pitchFamily="34" charset="-128"/>
              </a:rPr>
              <a:t>. In identifying patients with </a:t>
            </a:r>
            <a:r>
              <a:rPr lang="en-US" altLang="en-US">
                <a:solidFill>
                  <a:srgbClr val="FFFF00"/>
                </a:solidFill>
                <a:latin typeface="Arial" panose="020B0604020202020204" pitchFamily="34" charset="0"/>
                <a:ea typeface="ＭＳ Ｐゴシック" panose="020B0600070205080204" pitchFamily="34" charset="-128"/>
              </a:rPr>
              <a:t>AHI  5 on PSG, PSS screening had the following parameters: sensitivity 100%; specificity 85.7%; PPV 91%; NPV 100%</a:t>
            </a:r>
            <a:r>
              <a:rPr lang="en-US" altLang="en-US">
                <a:latin typeface="Arial" panose="020B0604020202020204" pitchFamily="34" charset="0"/>
                <a:ea typeface="ＭＳ Ｐゴシック" panose="020B0600070205080204" pitchFamily="34" charset="-128"/>
              </a:rPr>
              <a:t>. For </a:t>
            </a:r>
            <a:r>
              <a:rPr lang="en-US" altLang="en-US">
                <a:solidFill>
                  <a:srgbClr val="FFFF00"/>
                </a:solidFill>
                <a:latin typeface="Arial" panose="020B0604020202020204" pitchFamily="34" charset="0"/>
                <a:ea typeface="ＭＳ Ｐゴシック" panose="020B0600070205080204" pitchFamily="34" charset="-128"/>
              </a:rPr>
              <a:t>AHI  15 on PSG, PSS screening parameters were as follows: Sensitivity 100%; Specificity 83.3%; PPV 71.4%; NPV 100%. </a:t>
            </a:r>
            <a:r>
              <a:rPr lang="en-US" altLang="en-US">
                <a:latin typeface="Arial" panose="020B0604020202020204" pitchFamily="34" charset="0"/>
                <a:ea typeface="ＭＳ Ｐゴシック" panose="020B0600070205080204" pitchFamily="34" charset="-128"/>
              </a:rPr>
              <a:t>Bland-Altman plotting showed overall diagnostic agreement between PSS and PSG modalities for an AHI cutoff of &gt; 5, despite finer-grained differences in estimated AHIs.</a:t>
            </a:r>
          </a:p>
          <a:p>
            <a:r>
              <a:rPr lang="en-US" altLang="en-US">
                <a:latin typeface="Arial" panose="020B0604020202020204" pitchFamily="34" charset="0"/>
                <a:ea typeface="ＭＳ Ｐゴシック" panose="020B0600070205080204" pitchFamily="34" charset="-128"/>
              </a:rPr>
              <a:t>Conclusions: Compared with PSG, </a:t>
            </a:r>
            <a:r>
              <a:rPr lang="en-US" altLang="en-US">
                <a:solidFill>
                  <a:srgbClr val="FFFF00"/>
                </a:solidFill>
                <a:latin typeface="Arial" panose="020B0604020202020204" pitchFamily="34" charset="0"/>
                <a:ea typeface="ＭＳ Ｐゴシック" panose="020B0600070205080204" pitchFamily="34" charset="-128"/>
              </a:rPr>
              <a:t>PSS provides similar diagnostic information when run simultaneously in acute ischemic stroke patients. PSS potentially can serve as a reliable screening tool for early diagnosis of obstructive sleep apnea in acute ischemic stroke patients.</a:t>
            </a:r>
          </a:p>
          <a:p>
            <a:endParaRPr lang="en-US" altLang="en-US">
              <a:latin typeface="Arial" panose="020B0604020202020204" pitchFamily="34" charset="0"/>
              <a:ea typeface="ＭＳ Ｐゴシック" panose="020B0600070205080204" pitchFamily="34" charset="-128"/>
            </a:endParaRPr>
          </a:p>
        </p:txBody>
      </p:sp>
      <p:sp>
        <p:nvSpPr>
          <p:cNvPr id="88068" name="Slide Number Placeholder 3">
            <a:extLst>
              <a:ext uri="{FF2B5EF4-FFF2-40B4-BE49-F238E27FC236}">
                <a16:creationId xmlns:a16="http://schemas.microsoft.com/office/drawing/2014/main" id="{F3F799EF-F2A1-9906-F665-EBEFCC35BE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75E3619-72CA-413B-82E7-99852286F029}" type="slidenum">
              <a:rPr lang="en-US" altLang="en-US" smtClean="0"/>
              <a:pPr>
                <a:spcBef>
                  <a:spcPct val="0"/>
                </a:spcBef>
              </a:pPr>
              <a:t>47</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0F5F826F-EC5A-8EAA-3FDE-5AAC5205BB8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5E747D4-95EB-49FF-B9FA-8661ED562AD9}" type="slidenum">
              <a:rPr lang="en-US" altLang="en-US" smtClean="0"/>
              <a:pPr>
                <a:spcBef>
                  <a:spcPct val="0"/>
                </a:spcBef>
              </a:pPr>
              <a:t>53</a:t>
            </a:fld>
            <a:endParaRPr lang="en-US" altLang="en-US"/>
          </a:p>
        </p:txBody>
      </p:sp>
      <p:sp>
        <p:nvSpPr>
          <p:cNvPr id="95235" name="Rectangle 2">
            <a:extLst>
              <a:ext uri="{FF2B5EF4-FFF2-40B4-BE49-F238E27FC236}">
                <a16:creationId xmlns:a16="http://schemas.microsoft.com/office/drawing/2014/main" id="{7EE7F1D8-5E10-3202-5E71-0DE8350FC5F8}"/>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445E7AA0-F5C9-92A9-56FC-A02B6EE583D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latin typeface="Arial" panose="020B0604020202020204" pitchFamily="34" charset="0"/>
                <a:ea typeface="ＭＳ Ｐゴシック" panose="020B0600070205080204" pitchFamily="34" charset="-128"/>
                <a:hlinkClick r:id="" action="ppaction://noaction"/>
              </a:rPr>
              <a:t>Figure 1</a:t>
            </a:r>
            <a:r>
              <a:rPr lang="en-US" altLang="en-US">
                <a:latin typeface="Arial" panose="020B0604020202020204" pitchFamily="34" charset="0"/>
                <a:ea typeface="ＭＳ Ｐゴシック" panose="020B0600070205080204" pitchFamily="34" charset="-128"/>
              </a:rPr>
              <a:t> shows the Kaplan-Meier survival curves corresponding to the groups studied. Fourteen new VEs were identified in the course of the study (11 ischemic strokes, 1 episode of angina, and 2 acute myocardial infarctions). The incidence of new VE in groups 1 and 2 was 6.7% and 36%, respectively (p = 0.03). Of these events, one stroke (6.7%) in group 1 and seven strokes (19.4%) in group 2 occurred in patients with AF.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0C641563-E653-0620-7466-7B1B7C980A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E449C04-520A-4219-9BC4-3395C1E00353}" type="slidenum">
              <a:rPr lang="en-US" altLang="en-US" smtClean="0"/>
              <a:pPr>
                <a:spcBef>
                  <a:spcPct val="0"/>
                </a:spcBef>
              </a:pPr>
              <a:t>54</a:t>
            </a:fld>
            <a:endParaRPr lang="en-US" altLang="en-US"/>
          </a:p>
        </p:txBody>
      </p:sp>
      <p:sp>
        <p:nvSpPr>
          <p:cNvPr id="97283" name="Text Box 2">
            <a:extLst>
              <a:ext uri="{FF2B5EF4-FFF2-40B4-BE49-F238E27FC236}">
                <a16:creationId xmlns:a16="http://schemas.microsoft.com/office/drawing/2014/main" id="{A993BDC9-CB77-566D-0C7A-19C51080D911}"/>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anchor="ct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23235" name="Text Box 3">
            <a:extLst>
              <a:ext uri="{FF2B5EF4-FFF2-40B4-BE49-F238E27FC236}">
                <a16:creationId xmlns:a16="http://schemas.microsoft.com/office/drawing/2014/main" id="{850B801E-57E0-9204-F7D6-D31524FDB400}"/>
              </a:ext>
            </a:extLst>
          </p:cNvPr>
          <p:cNvSpPr txBox="1">
            <a:spLocks noGrp="1" noChangeArrowheads="1"/>
          </p:cNvSpPr>
          <p:nvPr>
            <p:ph type="body"/>
          </p:nvPr>
        </p:nvSpPr>
        <p:spPr>
          <a:xfrm>
            <a:off x="1046163" y="4352925"/>
            <a:ext cx="4770437" cy="3478213"/>
          </a:xfrm>
          <a:ln/>
        </p:spPr>
        <p:txBody>
          <a:bodyPr lIns="0" tIns="0" rIns="0" bIns="0"/>
          <a:lstStyle>
            <a:lvl1pPr marL="85725" indent="-85725"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1pPr>
            <a:lvl2pPr marL="742950" indent="-28575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2pPr>
            <a:lvl3pPr marL="11430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3pPr>
            <a:lvl4pPr marL="16002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4pPr>
            <a:lvl5pPr marL="2057400" indent="-228600" defTabSz="457200">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5pPr>
            <a:lvl6pPr marL="25146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6pPr>
            <a:lvl7pPr marL="29718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7pPr>
            <a:lvl8pPr marL="34290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8pPr>
            <a:lvl9pPr marL="3886200" indent="-228600" fontAlgn="base">
              <a:spcBef>
                <a:spcPct val="30000"/>
              </a:spcBef>
              <a:spcAft>
                <a:spcPct val="0"/>
              </a:spcAft>
              <a:tabLst>
                <a:tab pos="723900" algn="l"/>
                <a:tab pos="1447800" algn="l"/>
                <a:tab pos="2171700" algn="l"/>
                <a:tab pos="2895600" algn="l"/>
                <a:tab pos="3619500" algn="l"/>
                <a:tab pos="4343400" algn="l"/>
                <a:tab pos="5067300" algn="l"/>
              </a:tabLst>
              <a:defRPr sz="1200">
                <a:solidFill>
                  <a:schemeClr val="tx1"/>
                </a:solidFill>
                <a:latin typeface="Arial" charset="0"/>
                <a:ea typeface="ＭＳ Ｐゴシック" charset="0"/>
              </a:defRPr>
            </a:lvl9pPr>
          </a:lstStyle>
          <a:p>
            <a:pPr eaLnBrk="1" hangingPunct="1">
              <a:lnSpc>
                <a:spcPct val="93000"/>
              </a:lnSpc>
              <a:spcBef>
                <a:spcPct val="0"/>
              </a:spcBef>
              <a:buSzPct val="45000"/>
              <a:buFont typeface="Wingdings" charset="0"/>
              <a:buNone/>
              <a:defRPr/>
            </a:pPr>
            <a:r>
              <a:rPr lang="en-GB">
                <a:cs typeface="+mn-cs"/>
              </a:rPr>
              <a:t>Kaplan-Meier survival curves for assessing the recurrence of VEs in the patient groups conformed according to CPAP tolerance. Log-rank test (p = 0.03) between groups 1 and 2 adjusted for the presence of AF.</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8E21FBB0-BFB9-C1DE-CA77-79326412BA0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3DBE782-1396-4362-AD86-54A0456ADBC7}" type="slidenum">
              <a:rPr lang="en-US" altLang="en-US" smtClean="0"/>
              <a:pPr>
                <a:spcBef>
                  <a:spcPct val="0"/>
                </a:spcBef>
              </a:pPr>
              <a:t>55</a:t>
            </a:fld>
            <a:endParaRPr lang="en-US" altLang="en-US"/>
          </a:p>
        </p:txBody>
      </p:sp>
      <p:sp>
        <p:nvSpPr>
          <p:cNvPr id="99331" name="Rectangle 2">
            <a:extLst>
              <a:ext uri="{FF2B5EF4-FFF2-40B4-BE49-F238E27FC236}">
                <a16:creationId xmlns:a16="http://schemas.microsoft.com/office/drawing/2014/main" id="{47A0CD1B-CDD1-25AA-1065-8F05002B33E1}"/>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E5FD02AB-C571-5FB1-B688-65E48A2CCE7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Observational prospective study</a:t>
            </a:r>
          </a:p>
          <a:p>
            <a:pPr eaLnBrk="1" hangingPunct="1"/>
            <a:endParaRPr lang="en-US" altLang="en-US">
              <a:latin typeface="Arial" panose="020B0604020202020204" pitchFamily="34" charset="0"/>
              <a:ea typeface="ＭＳ Ｐゴシック" panose="020B0600070205080204" pitchFamily="34" charset="-128"/>
            </a:endParaRPr>
          </a:p>
          <a:p>
            <a:pPr eaLnBrk="1" hangingPunct="1"/>
            <a:r>
              <a:rPr lang="en-US" altLang="en-US">
                <a:latin typeface="Arial" panose="020B0604020202020204" pitchFamily="34" charset="0"/>
                <a:ea typeface="ＭＳ Ｐゴシック" panose="020B0600070205080204" pitchFamily="34" charset="-128"/>
              </a:rPr>
              <a:t>The impact of long-term CPAP treatment on mortality in patients with acute stroke diagnosed with OSA during overnight PSG was evaluated in a 5 year prospective  observational study. It revealed that patients with an AHI of &gt;20 or greater who did not tolerate CPAP (n=69) showed an increased adjusted risk of mortality (HR 2.69;1.32, 5.61 CI) as compared with pts with an AHI of &lt;20 (n=70) and an increased adjusted risk of mortality (HR 1.58;1.01, 2.49 CI, p=0.04) compared with pts with moderate-severe OSA who tolerated CPAP.</a:t>
            </a:r>
          </a:p>
          <a:p>
            <a:pPr eaLnBrk="1" hangingPunct="1"/>
            <a:r>
              <a:rPr lang="en-US" altLang="en-US">
                <a:latin typeface="Arial" panose="020B0604020202020204" pitchFamily="34" charset="0"/>
                <a:ea typeface="ＭＳ Ｐゴシック" panose="020B0600070205080204" pitchFamily="34" charset="-128"/>
              </a:rPr>
              <a:t>There was no diff in mortality among pts without Osa, pts with mild disease, and pts who tolerated CPAP. </a:t>
            </a:r>
          </a:p>
          <a:p>
            <a:pPr eaLnBrk="1" hangingPunct="1"/>
            <a:r>
              <a:rPr lang="en-US" altLang="en-US">
                <a:latin typeface="Arial" panose="020B0604020202020204" pitchFamily="34" charset="0"/>
                <a:ea typeface="ＭＳ Ｐゴシック" panose="020B0600070205080204" pitchFamily="34" charset="-128"/>
              </a:rPr>
              <a:t>This study suggested that long-term CPAP treatment in stroke pts with moderate-severe OSA is associated with a reduction in excess mortality.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a:extLst>
              <a:ext uri="{FF2B5EF4-FFF2-40B4-BE49-F238E27FC236}">
                <a16:creationId xmlns:a16="http://schemas.microsoft.com/office/drawing/2014/main" id="{C327543D-9686-C3DA-556C-98A0FEC3C3C8}"/>
              </a:ext>
            </a:extLst>
          </p:cNvPr>
          <p:cNvSpPr>
            <a:spLocks noGrp="1" noRot="1" noChangeAspect="1" noChangeArrowheads="1" noTextEdit="1"/>
          </p:cNvSpPr>
          <p:nvPr>
            <p:ph type="sldImg"/>
          </p:nvPr>
        </p:nvSpPr>
        <p:spPr>
          <a:ln/>
        </p:spPr>
      </p:sp>
      <p:sp>
        <p:nvSpPr>
          <p:cNvPr id="109571" name="Notes Placeholder 2">
            <a:extLst>
              <a:ext uri="{FF2B5EF4-FFF2-40B4-BE49-F238E27FC236}">
                <a16:creationId xmlns:a16="http://schemas.microsoft.com/office/drawing/2014/main" id="{025F78C1-04F4-3B86-E992-FFF6938A9F0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a:latin typeface="Times New Roman" panose="02020603050405020304" pitchFamily="18" charset="0"/>
                <a:ea typeface="Calibri" panose="020F0502020204030204" pitchFamily="34" charset="0"/>
                <a:cs typeface="Times New Roman" panose="02020603050405020304" pitchFamily="18" charset="0"/>
              </a:rPr>
              <a:t>The Sleep Apnea Cardiovascular Endpoints (SAVE) study in 2016 investigated stroke incidence in 2717 participants aged 45-75 years who had moderate-to-severe sleep apnea and cardiovascular or cerebrovascular disease. Half of the subjects were randomized to receive CPAP plus usual care, while the other half were assigned to usual care alone. With a mean follow-up period of 3.7 years, no difference in stroke incidence was seen between the two groups. However, it is important to note that only 42% of the CPAP participants were considered compliant with therapy (minimum of 4h of CPAP use per night) with a mean overall adherence of 3.3h a night. Additionally, the population studied were mostly of Asian descent and excluded patients with excessive daytime sleepiness, the group most likely to benefit from intervention. Ultimately, the design of the study did not sufficiently address the role of CPAP therapy in stroke prevention. However, it is important to note that secondary end points of reduced daytime hypersomnolence, reduced anxiety and depression, and overall improvement in quality of life measures were seen in the treatment arm (26).</a:t>
            </a:r>
            <a:endParaRPr lang="en-US" altLang="en-US" sz="1800">
              <a:latin typeface="Calibri" panose="020F0502020204030204" pitchFamily="34" charset="0"/>
              <a:ea typeface="Calibri" panose="020F0502020204030204" pitchFamily="34" charset="0"/>
              <a:cs typeface="Times New Roman" panose="02020603050405020304" pitchFamily="18" charset="0"/>
            </a:endParaRPr>
          </a:p>
          <a:p>
            <a:endParaRPr lang="en-US" altLang="en-US">
              <a:latin typeface="Arial" panose="020B0604020202020204" pitchFamily="34" charset="0"/>
              <a:ea typeface="Calibri" panose="020F0502020204030204" pitchFamily="34" charset="0"/>
              <a:cs typeface="Times New Roman" panose="02020603050405020304" pitchFamily="18" charset="0"/>
            </a:endParaRPr>
          </a:p>
        </p:txBody>
      </p:sp>
      <p:sp>
        <p:nvSpPr>
          <p:cNvPr id="109572" name="Slide Number Placeholder 3">
            <a:extLst>
              <a:ext uri="{FF2B5EF4-FFF2-40B4-BE49-F238E27FC236}">
                <a16:creationId xmlns:a16="http://schemas.microsoft.com/office/drawing/2014/main" id="{E07B780E-4A20-373C-A970-36FDCE52F81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4EAB40B8-A55C-4905-AE57-8AC800BC1A4C}" type="slidenum">
              <a:rPr lang="en-US" altLang="en-US" sz="1200" smtClean="0"/>
              <a:pPr/>
              <a:t>64</a:t>
            </a:fld>
            <a:endParaRPr lang="en-US" alt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B64315F-2332-903C-4930-BDA261521D17}"/>
              </a:ext>
            </a:extLst>
          </p:cNvPr>
          <p:cNvSpPr>
            <a:spLocks noGrp="1" noRot="1" noChangeAspect="1" noChangeArrowheads="1" noTextEdit="1"/>
          </p:cNvSpPr>
          <p:nvPr>
            <p:ph type="sldImg"/>
          </p:nvPr>
        </p:nvSpPr>
        <p:spPr>
          <a:ln/>
        </p:spPr>
      </p:sp>
      <p:sp>
        <p:nvSpPr>
          <p:cNvPr id="137218" name="Notes Placeholder 2">
            <a:extLst>
              <a:ext uri="{FF2B5EF4-FFF2-40B4-BE49-F238E27FC236}">
                <a16:creationId xmlns:a16="http://schemas.microsoft.com/office/drawing/2014/main" id="{C4149BE7-408E-78FF-8C3C-27BDD50C119F}"/>
              </a:ext>
            </a:extLst>
          </p:cNvPr>
          <p:cNvSpPr>
            <a:spLocks noGrp="1" noChangeArrowheads="1"/>
          </p:cNvSpPr>
          <p:nvPr>
            <p:ph type="body" idx="1"/>
          </p:nvPr>
        </p:nvSpPr>
        <p:spPr/>
        <p:txBody>
          <a:bodyPr>
            <a:normAutofit fontScale="47500" lnSpcReduction="20000"/>
          </a:bodyPr>
          <a:lstStyle/>
          <a:p>
            <a:pPr>
              <a:defRPr/>
            </a:pPr>
            <a:r>
              <a:rPr lang="en-US" altLang="en-US" dirty="0">
                <a:latin typeface="Times New Roman" panose="02020603050405020304" pitchFamily="18" charset="0"/>
                <a:ea typeface="MS PGothic" panose="020B0600070205080204" pitchFamily="34" charset="-128"/>
              </a:rPr>
              <a:t>A device to stimulate a nerve at the base of the tongue substantially improved sleep apnea in patients who couldn't tolerate standard continuous positive airway pressure (CPAP) treatment, a trial showed.</a:t>
            </a:r>
          </a:p>
          <a:p>
            <a:pPr>
              <a:defRPr/>
            </a:pPr>
            <a:r>
              <a:rPr lang="en-US" altLang="en-US" dirty="0">
                <a:latin typeface="Times New Roman" panose="02020603050405020304" pitchFamily="18" charset="0"/>
                <a:ea typeface="MS PGothic" panose="020B0600070205080204" pitchFamily="34" charset="-128"/>
              </a:rPr>
              <a:t>Upper airway pacing of the hypoglossal nerve, coordinated with breathing via a sensing lead in the chest, reduced the apnea-hypopnea index by 68%, from a median 29.3 events per hour before implantation to nine after 1 year of use (</a:t>
            </a:r>
            <a:r>
              <a:rPr lang="en-US" altLang="en-US" i="1" dirty="0">
                <a:latin typeface="Times New Roman" panose="02020603050405020304" pitchFamily="18" charset="0"/>
                <a:ea typeface="MS PGothic" panose="020B0600070205080204" pitchFamily="34" charset="-128"/>
              </a:rPr>
              <a:t>P</a:t>
            </a:r>
            <a:r>
              <a:rPr lang="en-US" altLang="en-US" dirty="0">
                <a:latin typeface="Times New Roman" panose="02020603050405020304" pitchFamily="18" charset="0"/>
                <a:ea typeface="MS PGothic" panose="020B0600070205080204" pitchFamily="34" charset="-128"/>
              </a:rPr>
              <a:t>&lt;0.001), </a:t>
            </a:r>
            <a:r>
              <a:rPr lang="en-US" altLang="en-US" dirty="0">
                <a:latin typeface="Times New Roman" panose="02020603050405020304" pitchFamily="18" charset="0"/>
                <a:ea typeface="MS PGothic" panose="020B0600070205080204" pitchFamily="34" charset="-128"/>
                <a:hlinkClick r:id="rId3"/>
              </a:rPr>
              <a:t>Patrick J. </a:t>
            </a:r>
            <a:r>
              <a:rPr lang="en-US" altLang="en-US" dirty="0" err="1">
                <a:latin typeface="Times New Roman" panose="02020603050405020304" pitchFamily="18" charset="0"/>
                <a:ea typeface="MS PGothic" panose="020B0600070205080204" pitchFamily="34" charset="-128"/>
                <a:hlinkClick r:id="rId3"/>
              </a:rPr>
              <a:t>Strollo</a:t>
            </a:r>
            <a:r>
              <a:rPr lang="en-US" altLang="en-US" dirty="0">
                <a:latin typeface="Times New Roman" panose="02020603050405020304" pitchFamily="18" charset="0"/>
                <a:ea typeface="MS PGothic" panose="020B0600070205080204" pitchFamily="34" charset="-128"/>
                <a:hlinkClick r:id="rId3"/>
              </a:rPr>
              <a:t> Jr., MD</a:t>
            </a:r>
            <a:r>
              <a:rPr lang="en-US" altLang="en-US" dirty="0">
                <a:latin typeface="Times New Roman" panose="02020603050405020304" pitchFamily="18" charset="0"/>
                <a:ea typeface="MS PGothic" panose="020B0600070205080204" pitchFamily="34" charset="-128"/>
              </a:rPr>
              <a:t>, of the University of Pittsburgh Medical Center, and colleagues found.</a:t>
            </a:r>
          </a:p>
          <a:p>
            <a:pPr>
              <a:defRPr/>
            </a:pPr>
            <a:r>
              <a:rPr lang="en-US" altLang="en-US" dirty="0">
                <a:latin typeface="Times New Roman" panose="02020603050405020304" pitchFamily="18" charset="0"/>
                <a:ea typeface="MS PGothic" panose="020B0600070205080204" pitchFamily="34" charset="-128"/>
              </a:rPr>
              <a:t>The oxygen desaturation index score likewise fell 70%, from 25.4 events per hour to 7.4 events per hour (</a:t>
            </a:r>
            <a:r>
              <a:rPr lang="en-US" altLang="en-US" i="1" dirty="0">
                <a:latin typeface="Times New Roman" panose="02020603050405020304" pitchFamily="18" charset="0"/>
                <a:ea typeface="MS PGothic" panose="020B0600070205080204" pitchFamily="34" charset="-128"/>
              </a:rPr>
              <a:t>P</a:t>
            </a:r>
            <a:r>
              <a:rPr lang="en-US" altLang="en-US" dirty="0">
                <a:latin typeface="Times New Roman" panose="02020603050405020304" pitchFamily="18" charset="0"/>
                <a:ea typeface="MS PGothic" panose="020B0600070205080204" pitchFamily="34" charset="-128"/>
              </a:rPr>
              <a:t>&lt;0.001), the group reported in the Jan. 9 issue of the </a:t>
            </a:r>
            <a:r>
              <a:rPr lang="en-US" altLang="en-US" i="1" dirty="0">
                <a:latin typeface="Times New Roman" panose="02020603050405020304" pitchFamily="18" charset="0"/>
                <a:ea typeface="MS PGothic" panose="020B0600070205080204" pitchFamily="34" charset="-128"/>
                <a:hlinkClick r:id="rId4"/>
              </a:rPr>
              <a:t>New England Journal of Medicine</a:t>
            </a:r>
            <a:r>
              <a:rPr lang="en-US" altLang="en-US" dirty="0">
                <a:latin typeface="Times New Roman" panose="02020603050405020304" pitchFamily="18" charset="0"/>
                <a:ea typeface="MS PGothic" panose="020B0600070205080204" pitchFamily="34" charset="-128"/>
              </a:rPr>
              <a:t>.</a:t>
            </a:r>
          </a:p>
          <a:p>
            <a:pPr>
              <a:defRPr/>
            </a:pPr>
            <a:r>
              <a:rPr lang="en-US" altLang="en-US" dirty="0">
                <a:latin typeface="Times New Roman" panose="02020603050405020304" pitchFamily="18" charset="0"/>
                <a:ea typeface="MS PGothic" panose="020B0600070205080204" pitchFamily="34" charset="-128"/>
              </a:rPr>
              <a:t>Daytime sleepiness and quality of life both improved as well in their uncontrolled, open-label STAR (Stimulation Therapy for Apnea Reduction) trial.</a:t>
            </a:r>
          </a:p>
          <a:p>
            <a:pPr>
              <a:defRPr/>
            </a:pPr>
            <a:r>
              <a:rPr lang="en-US" altLang="en-US" dirty="0">
                <a:latin typeface="Times New Roman" panose="02020603050405020304" pitchFamily="18" charset="0"/>
                <a:ea typeface="MS PGothic" panose="020B0600070205080204" pitchFamily="34" charset="-128"/>
              </a:rPr>
              <a:t>"This technology really provides an option for patients who otherwise cannot be treated," </a:t>
            </a:r>
            <a:r>
              <a:rPr lang="en-US" altLang="en-US" dirty="0" err="1">
                <a:latin typeface="Times New Roman" panose="02020603050405020304" pitchFamily="18" charset="0"/>
                <a:ea typeface="MS PGothic" panose="020B0600070205080204" pitchFamily="34" charset="-128"/>
              </a:rPr>
              <a:t>Strollo</a:t>
            </a:r>
            <a:r>
              <a:rPr lang="en-US" altLang="en-US" dirty="0">
                <a:latin typeface="Times New Roman" panose="02020603050405020304" pitchFamily="18" charset="0"/>
                <a:ea typeface="MS PGothic" panose="020B0600070205080204" pitchFamily="34" charset="-128"/>
              </a:rPr>
              <a:t> told </a:t>
            </a:r>
            <a:r>
              <a:rPr lang="en-US" altLang="en-US" i="1" dirty="0" err="1">
                <a:latin typeface="Times New Roman" panose="02020603050405020304" pitchFamily="18" charset="0"/>
                <a:ea typeface="MS PGothic" panose="020B0600070205080204" pitchFamily="34" charset="-128"/>
              </a:rPr>
              <a:t>MedPage</a:t>
            </a:r>
            <a:r>
              <a:rPr lang="en-US" altLang="en-US" i="1" dirty="0">
                <a:latin typeface="Times New Roman" panose="02020603050405020304" pitchFamily="18" charset="0"/>
                <a:ea typeface="MS PGothic" panose="020B0600070205080204" pitchFamily="34" charset="-128"/>
              </a:rPr>
              <a:t> Today</a:t>
            </a:r>
            <a:r>
              <a:rPr lang="en-US" altLang="en-US" dirty="0">
                <a:latin typeface="Times New Roman" panose="02020603050405020304" pitchFamily="18" charset="0"/>
                <a:ea typeface="MS PGothic" panose="020B0600070205080204" pitchFamily="34" charset="-128"/>
              </a:rPr>
              <a:t>, pointing to the considerable risk for cardiovascular complications and death if left untreated.</a:t>
            </a:r>
          </a:p>
          <a:p>
            <a:pPr>
              <a:defRPr/>
            </a:pPr>
            <a:r>
              <a:rPr lang="en-US" altLang="en-US" dirty="0">
                <a:latin typeface="Times New Roman" panose="02020603050405020304" pitchFamily="18" charset="0"/>
                <a:ea typeface="MS PGothic" panose="020B0600070205080204" pitchFamily="34" charset="-128"/>
              </a:rPr>
              <a:t>But the pacemaker-style device from Inspire Medical Systems won't replace CPAP as the first-line therapy for obstructive sleep apnea, </a:t>
            </a:r>
            <a:r>
              <a:rPr lang="en-US" altLang="en-US" dirty="0" err="1">
                <a:latin typeface="Times New Roman" panose="02020603050405020304" pitchFamily="18" charset="0"/>
                <a:ea typeface="MS PGothic" panose="020B0600070205080204" pitchFamily="34" charset="-128"/>
              </a:rPr>
              <a:t>Strollo</a:t>
            </a:r>
            <a:r>
              <a:rPr lang="en-US" altLang="en-US" dirty="0">
                <a:latin typeface="Times New Roman" panose="02020603050405020304" pitchFamily="18" charset="0"/>
                <a:ea typeface="MS PGothic" panose="020B0600070205080204" pitchFamily="34" charset="-128"/>
              </a:rPr>
              <a:t> cautioned in an interview.</a:t>
            </a:r>
          </a:p>
          <a:p>
            <a:pPr>
              <a:defRPr/>
            </a:pPr>
            <a:r>
              <a:rPr lang="en-US" altLang="en-US" dirty="0">
                <a:latin typeface="Times New Roman" panose="02020603050405020304" pitchFamily="18" charset="0"/>
                <a:ea typeface="MS PGothic" panose="020B0600070205080204" pitchFamily="34" charset="-128"/>
              </a:rPr>
              <a:t>"The gold standard is still positive pressure via mask," he said.</a:t>
            </a:r>
          </a:p>
          <a:p>
            <a:pPr>
              <a:defRPr/>
            </a:pPr>
            <a:r>
              <a:rPr lang="en-US" altLang="en-US" dirty="0">
                <a:latin typeface="Times New Roman" panose="02020603050405020304" pitchFamily="18" charset="0"/>
                <a:ea typeface="MS PGothic" panose="020B0600070205080204" pitchFamily="34" charset="-128"/>
              </a:rPr>
              <a:t>The implantation procedure did carry risks (serious complications in less than 2%) and some patients couldn't tolerate the feeling of the involuntary movement of their tongue when the stimulation was turned on at night via a magnet.</a:t>
            </a:r>
          </a:p>
          <a:p>
            <a:pPr>
              <a:defRPr/>
            </a:pPr>
            <a:r>
              <a:rPr lang="en-US" altLang="en-US" dirty="0">
                <a:latin typeface="Times New Roman" panose="02020603050405020304" pitchFamily="18" charset="0"/>
                <a:ea typeface="MS PGothic" panose="020B0600070205080204" pitchFamily="34" charset="-128"/>
              </a:rPr>
              <a:t>Also, the procedure wasn't an option for most patients, </a:t>
            </a:r>
            <a:r>
              <a:rPr lang="en-US" altLang="en-US" dirty="0">
                <a:latin typeface="Times New Roman" panose="02020603050405020304" pitchFamily="18" charset="0"/>
                <a:ea typeface="MS PGothic" panose="020B0600070205080204" pitchFamily="34" charset="-128"/>
                <a:hlinkClick r:id="rId5"/>
              </a:rPr>
              <a:t>Joseph Kaplan, MD</a:t>
            </a:r>
            <a:r>
              <a:rPr lang="en-US" altLang="en-US" dirty="0">
                <a:latin typeface="Times New Roman" panose="02020603050405020304" pitchFamily="18" charset="0"/>
                <a:ea typeface="MS PGothic" panose="020B0600070205080204" pitchFamily="34" charset="-128"/>
              </a:rPr>
              <a:t>, director of the Mayo Clinic Sleep Center in Jacksonville, Fla., pointed out in an interview.</a:t>
            </a:r>
          </a:p>
          <a:p>
            <a:pPr>
              <a:defRPr/>
            </a:pPr>
            <a:r>
              <a:rPr lang="en-US" altLang="en-US" dirty="0">
                <a:latin typeface="Times New Roman" panose="02020603050405020304" pitchFamily="18" charset="0"/>
                <a:ea typeface="MS PGothic" panose="020B0600070205080204" pitchFamily="34" charset="-128"/>
              </a:rPr>
              <a:t>After recruiting 929 patients, all but 126 were excluded for being obese (32 kg/m</a:t>
            </a:r>
            <a:r>
              <a:rPr lang="en-US" altLang="en-US" baseline="30000" dirty="0">
                <a:latin typeface="Times New Roman" panose="02020603050405020304" pitchFamily="18" charset="0"/>
                <a:ea typeface="MS PGothic" panose="020B0600070205080204" pitchFamily="34" charset="-128"/>
              </a:rPr>
              <a:t>2</a:t>
            </a:r>
            <a:r>
              <a:rPr lang="en-US" altLang="en-US" dirty="0">
                <a:latin typeface="Times New Roman" panose="02020603050405020304" pitchFamily="18" charset="0"/>
                <a:ea typeface="MS PGothic" panose="020B0600070205080204" pitchFamily="34" charset="-128"/>
              </a:rPr>
              <a:t> or above) or having anatomic or sleep apnea characteristics not considered suitable on endoscopy during propofol-induced anesthesia to determine the nature of pharyngeal collapse.</a:t>
            </a:r>
          </a:p>
          <a:p>
            <a:pPr>
              <a:defRPr/>
            </a:pPr>
            <a:r>
              <a:rPr lang="en-US" altLang="en-US" dirty="0">
                <a:latin typeface="Times New Roman" panose="02020603050405020304" pitchFamily="18" charset="0"/>
                <a:ea typeface="MS PGothic" panose="020B0600070205080204" pitchFamily="34" charset="-128"/>
              </a:rPr>
              <a:t>Another concern is that "no one really knows the long-term complications or benefits of stimulating the hypoglossal nerve," Kaplan added.</a:t>
            </a:r>
          </a:p>
          <a:p>
            <a:pPr>
              <a:defRPr/>
            </a:pPr>
            <a:r>
              <a:rPr lang="en-US" altLang="en-US" dirty="0">
                <a:latin typeface="Times New Roman" panose="02020603050405020304" pitchFamily="18" charset="0"/>
                <a:ea typeface="MS PGothic" panose="020B0600070205080204" pitchFamily="34" charset="-128"/>
              </a:rPr>
              <a:t>Although chronic damage to the tongue wasn't observed during the 12 month study, further study would be needed to monitor that and to confirm that the cardiovascular protection expected from CPAP carries over to this therapy and that the nerve doesn't fatigue as has been the case with phrenic nerve stimulation, he explained.</a:t>
            </a:r>
          </a:p>
          <a:p>
            <a:pPr>
              <a:defRPr/>
            </a:pPr>
            <a:r>
              <a:rPr lang="en-US" altLang="en-US" dirty="0">
                <a:latin typeface="Times New Roman" panose="02020603050405020304" pitchFamily="18" charset="0"/>
                <a:ea typeface="MS PGothic" panose="020B0600070205080204" pitchFamily="34" charset="-128"/>
              </a:rPr>
              <a:t>Also, the study lacked blinding or a real control group, </a:t>
            </a:r>
            <a:r>
              <a:rPr lang="en-US" altLang="en-US" dirty="0">
                <a:latin typeface="Times New Roman" panose="02020603050405020304" pitchFamily="18" charset="0"/>
                <a:ea typeface="MS PGothic" panose="020B0600070205080204" pitchFamily="34" charset="-128"/>
                <a:hlinkClick r:id="rId6"/>
              </a:rPr>
              <a:t>Atul Malhotra, MD</a:t>
            </a:r>
            <a:r>
              <a:rPr lang="en-US" altLang="en-US" dirty="0">
                <a:latin typeface="Times New Roman" panose="02020603050405020304" pitchFamily="18" charset="0"/>
                <a:ea typeface="MS PGothic" panose="020B0600070205080204" pitchFamily="34" charset="-128"/>
              </a:rPr>
              <a:t>, of the University of California, San Diego, noted in an accompanying editorial.</a:t>
            </a:r>
          </a:p>
          <a:p>
            <a:pPr>
              <a:defRPr/>
            </a:pPr>
            <a:r>
              <a:rPr lang="en-US" altLang="en-US" dirty="0">
                <a:latin typeface="Times New Roman" panose="02020603050405020304" pitchFamily="18" charset="0"/>
                <a:ea typeface="MS PGothic" panose="020B0600070205080204" pitchFamily="34" charset="-128"/>
              </a:rPr>
              <a:t>"Diet, exercise, or other unmeasured factors may have changed during the course of the study and could have contributed to the observed reduction in obstructive sleep apnea," he wrote. "Indeed, a </a:t>
            </a:r>
            <a:r>
              <a:rPr lang="en-US" altLang="en-US" dirty="0">
                <a:latin typeface="Times New Roman" panose="02020603050405020304" pitchFamily="18" charset="0"/>
                <a:ea typeface="MS PGothic" panose="020B0600070205080204" pitchFamily="34" charset="-128"/>
                <a:hlinkClick r:id="rId7"/>
              </a:rPr>
              <a:t>competing trial</a:t>
            </a:r>
            <a:r>
              <a:rPr lang="en-US" altLang="en-US" dirty="0">
                <a:latin typeface="Times New Roman" panose="02020603050405020304" pitchFamily="18" charset="0"/>
                <a:ea typeface="MS PGothic" panose="020B0600070205080204" pitchFamily="34" charset="-128"/>
              </a:rPr>
              <a:t> failed to show a between-group difference in the reduction of sleep apnea, owing to major unanticipated improvements in the control group."</a:t>
            </a:r>
          </a:p>
          <a:p>
            <a:pPr>
              <a:defRPr/>
            </a:pPr>
            <a:r>
              <a:rPr lang="en-US" altLang="en-US" dirty="0">
                <a:latin typeface="Times New Roman" panose="02020603050405020304" pitchFamily="18" charset="0"/>
                <a:ea typeface="MS PGothic" panose="020B0600070205080204" pitchFamily="34" charset="-128"/>
              </a:rPr>
              <a:t>For that upper airway pacing device by </a:t>
            </a:r>
            <a:r>
              <a:rPr lang="en-US" altLang="en-US" dirty="0">
                <a:latin typeface="Times New Roman" panose="02020603050405020304" pitchFamily="18" charset="0"/>
                <a:ea typeface="MS PGothic" panose="020B0600070205080204" pitchFamily="34" charset="-128"/>
                <a:hlinkClick r:id="rId8"/>
              </a:rPr>
              <a:t>now-defunct </a:t>
            </a:r>
            <a:r>
              <a:rPr lang="en-US" altLang="en-US" dirty="0" err="1">
                <a:latin typeface="Times New Roman" panose="02020603050405020304" pitchFamily="18" charset="0"/>
                <a:ea typeface="MS PGothic" panose="020B0600070205080204" pitchFamily="34" charset="-128"/>
                <a:hlinkClick r:id="rId8"/>
              </a:rPr>
              <a:t>Apnex</a:t>
            </a:r>
            <a:r>
              <a:rPr lang="en-US" altLang="en-US" dirty="0">
                <a:latin typeface="Times New Roman" panose="02020603050405020304" pitchFamily="18" charset="0"/>
                <a:ea typeface="MS PGothic" panose="020B0600070205080204" pitchFamily="34" charset="-128"/>
                <a:hlinkClick r:id="rId8"/>
              </a:rPr>
              <a:t> Medical</a:t>
            </a:r>
            <a:r>
              <a:rPr lang="en-US" altLang="en-US" dirty="0">
                <a:latin typeface="Times New Roman" panose="02020603050405020304" pitchFamily="18" charset="0"/>
                <a:ea typeface="MS PGothic" panose="020B0600070205080204" pitchFamily="34" charset="-128"/>
              </a:rPr>
              <a:t>, the trial waited 6 months after implantation to turn on pacing, during which time patients may have re-evaluated their lifestyle choices, explained STAR study senior author </a:t>
            </a:r>
            <a:r>
              <a:rPr lang="en-US" altLang="en-US" dirty="0">
                <a:latin typeface="Times New Roman" panose="02020603050405020304" pitchFamily="18" charset="0"/>
                <a:ea typeface="MS PGothic" panose="020B0600070205080204" pitchFamily="34" charset="-128"/>
                <a:hlinkClick r:id="rId9"/>
              </a:rPr>
              <a:t>Kingman P. </a:t>
            </a:r>
            <a:r>
              <a:rPr lang="en-US" altLang="en-US" dirty="0" err="1">
                <a:latin typeface="Times New Roman" panose="02020603050405020304" pitchFamily="18" charset="0"/>
                <a:ea typeface="MS PGothic" panose="020B0600070205080204" pitchFamily="34" charset="-128"/>
                <a:hlinkClick r:id="rId9"/>
              </a:rPr>
              <a:t>Strohl</a:t>
            </a:r>
            <a:r>
              <a:rPr lang="en-US" altLang="en-US" dirty="0">
                <a:latin typeface="Times New Roman" panose="02020603050405020304" pitchFamily="18" charset="0"/>
                <a:ea typeface="MS PGothic" panose="020B0600070205080204" pitchFamily="34" charset="-128"/>
                <a:hlinkClick r:id="rId9"/>
              </a:rPr>
              <a:t>, MD</a:t>
            </a:r>
            <a:r>
              <a:rPr lang="en-US" altLang="en-US" dirty="0">
                <a:latin typeface="Times New Roman" panose="02020603050405020304" pitchFamily="18" charset="0"/>
                <a:ea typeface="MS PGothic" panose="020B0600070205080204" pitchFamily="34" charset="-128"/>
              </a:rPr>
              <a:t>.</a:t>
            </a:r>
          </a:p>
          <a:p>
            <a:pPr>
              <a:defRPr/>
            </a:pPr>
            <a:r>
              <a:rPr lang="en-US" altLang="en-US" dirty="0">
                <a:latin typeface="Times New Roman" panose="02020603050405020304" pitchFamily="18" charset="0"/>
                <a:ea typeface="MS PGothic" panose="020B0600070205080204" pitchFamily="34" charset="-128"/>
              </a:rPr>
              <a:t>Other differences that might have accounted for the failure of that trial were the higher body mass index cutoff for inclusion (35 versus 32 kg/m2 in STAR) and its use of impedance instead of a pressure sensor to trigger nerve stimulation at the right time during respiration, added </a:t>
            </a:r>
            <a:r>
              <a:rPr lang="en-US" altLang="en-US" dirty="0" err="1">
                <a:latin typeface="Times New Roman" panose="02020603050405020304" pitchFamily="18" charset="0"/>
                <a:ea typeface="MS PGothic" panose="020B0600070205080204" pitchFamily="34" charset="-128"/>
              </a:rPr>
              <a:t>Strohl</a:t>
            </a:r>
            <a:r>
              <a:rPr lang="en-US" altLang="en-US" dirty="0">
                <a:latin typeface="Times New Roman" panose="02020603050405020304" pitchFamily="18" charset="0"/>
                <a:ea typeface="MS PGothic" panose="020B0600070205080204" pitchFamily="34" charset="-128"/>
              </a:rPr>
              <a:t>, director of sleep medicine at University Hospitals Case Medical Center in Cleveland.</a:t>
            </a:r>
          </a:p>
          <a:p>
            <a:pPr>
              <a:defRPr/>
            </a:pPr>
            <a:r>
              <a:rPr lang="en-US" altLang="en-US" dirty="0">
                <a:latin typeface="Times New Roman" panose="02020603050405020304" pitchFamily="18" charset="0"/>
                <a:ea typeface="MS PGothic" panose="020B0600070205080204" pitchFamily="34" charset="-128"/>
              </a:rPr>
              <a:t>"However, the results of the randomized, therapy-withdrawal trial provide reassurance that the benefits from hypoglossal-nerve stimulation observed by </a:t>
            </a:r>
            <a:r>
              <a:rPr lang="en-US" altLang="en-US" dirty="0" err="1">
                <a:latin typeface="Times New Roman" panose="02020603050405020304" pitchFamily="18" charset="0"/>
                <a:ea typeface="MS PGothic" panose="020B0600070205080204" pitchFamily="34" charset="-128"/>
              </a:rPr>
              <a:t>Strollo</a:t>
            </a:r>
            <a:r>
              <a:rPr lang="en-US" altLang="en-US" dirty="0">
                <a:latin typeface="Times New Roman" panose="02020603050405020304" pitchFamily="18" charset="0"/>
                <a:ea typeface="MS PGothic" panose="020B0600070205080204" pitchFamily="34" charset="-128"/>
              </a:rPr>
              <a:t> et al. were real," Malhotra acknowledged.</a:t>
            </a:r>
          </a:p>
          <a:p>
            <a:pPr>
              <a:defRPr/>
            </a:pPr>
            <a:r>
              <a:rPr lang="en-US" altLang="en-US" dirty="0">
                <a:latin typeface="Times New Roman" panose="02020603050405020304" pitchFamily="18" charset="0"/>
                <a:ea typeface="MS PGothic" panose="020B0600070205080204" pitchFamily="34" charset="-128"/>
              </a:rPr>
              <a:t>The 46 patients with at least a 50% reduction in apnea-hypopnea score to less than 20 events per hour were randomized after 12 months to stop therapy with Inspire Medical Systems' device for a week or continue it.</a:t>
            </a:r>
          </a:p>
          <a:p>
            <a:pPr>
              <a:defRPr/>
            </a:pPr>
            <a:r>
              <a:rPr lang="en-US" altLang="en-US" dirty="0">
                <a:latin typeface="Times New Roman" panose="02020603050405020304" pitchFamily="18" charset="0"/>
                <a:ea typeface="MS PGothic" panose="020B0600070205080204" pitchFamily="34" charset="-128"/>
              </a:rPr>
              <a:t>The results showed that events roughly returned to baseline without the treatment (25.8 versus 7.6 events per hour, </a:t>
            </a:r>
            <a:r>
              <a:rPr lang="en-US" altLang="en-US" i="1" dirty="0">
                <a:latin typeface="Times New Roman" panose="02020603050405020304" pitchFamily="18" charset="0"/>
                <a:ea typeface="MS PGothic" panose="020B0600070205080204" pitchFamily="34" charset="-128"/>
              </a:rPr>
              <a:t>P</a:t>
            </a:r>
            <a:r>
              <a:rPr lang="en-US" altLang="en-US" dirty="0">
                <a:latin typeface="Times New Roman" panose="02020603050405020304" pitchFamily="18" charset="0"/>
                <a:ea typeface="MS PGothic" panose="020B0600070205080204" pitchFamily="34" charset="-128"/>
              </a:rPr>
              <a:t>&lt;0.001), which supported the impact of therapy but not a remodeling effect of nerve stimulation.</a:t>
            </a:r>
          </a:p>
          <a:p>
            <a:pPr>
              <a:defRPr/>
            </a:pPr>
            <a:r>
              <a:rPr lang="en-US" altLang="en-US" dirty="0">
                <a:latin typeface="Times New Roman" panose="02020603050405020304" pitchFamily="18" charset="0"/>
                <a:ea typeface="MS PGothic" panose="020B0600070205080204" pitchFamily="34" charset="-128"/>
              </a:rPr>
              <a:t>"There is a role for this kind of therapy," Kaplan concluded, agreeing with Malhotra's call for future more definitive randomized, controlled trials focused on hard outcomes.</a:t>
            </a:r>
          </a:p>
          <a:p>
            <a:pPr>
              <a:defRPr/>
            </a:pPr>
            <a:r>
              <a:rPr lang="en-US" altLang="en-US" dirty="0">
                <a:latin typeface="Times New Roman" panose="02020603050405020304" pitchFamily="18" charset="0"/>
                <a:ea typeface="MS PGothic" panose="020B0600070205080204" pitchFamily="34" charset="-128"/>
              </a:rPr>
              <a:t>Another clinical trial is underway with a </a:t>
            </a:r>
            <a:r>
              <a:rPr lang="en-US" altLang="en-US" dirty="0">
                <a:latin typeface="Times New Roman" panose="02020603050405020304" pitchFamily="18" charset="0"/>
                <a:ea typeface="MS PGothic" panose="020B0600070205080204" pitchFamily="34" charset="-128"/>
                <a:hlinkClick r:id="rId10"/>
              </a:rPr>
              <a:t>third hypoglossal stimulation device</a:t>
            </a:r>
            <a:r>
              <a:rPr lang="en-US" altLang="en-US" dirty="0">
                <a:latin typeface="Times New Roman" panose="02020603050405020304" pitchFamily="18" charset="0"/>
                <a:ea typeface="MS PGothic" panose="020B0600070205080204" pitchFamily="34" charset="-128"/>
              </a:rPr>
              <a:t>.</a:t>
            </a:r>
          </a:p>
          <a:p>
            <a:pPr>
              <a:defRPr/>
            </a:pPr>
            <a:r>
              <a:rPr lang="en-US" altLang="en-US" dirty="0">
                <a:latin typeface="Times New Roman" panose="02020603050405020304" pitchFamily="18" charset="0"/>
                <a:ea typeface="MS PGothic" panose="020B0600070205080204" pitchFamily="34" charset="-128"/>
              </a:rPr>
              <a:t>The study was funded by Inspire Medical Systems.</a:t>
            </a:r>
          </a:p>
          <a:p>
            <a:pPr>
              <a:defRPr/>
            </a:pPr>
            <a:endParaRPr lang="en-US" altLang="en-US" dirty="0">
              <a:latin typeface="Times New Roman" panose="02020603050405020304" pitchFamily="18" charset="0"/>
              <a:ea typeface="MS PGothic" panose="020B0600070205080204" pitchFamily="34" charset="-128"/>
            </a:endParaRPr>
          </a:p>
        </p:txBody>
      </p:sp>
      <p:sp>
        <p:nvSpPr>
          <p:cNvPr id="112644" name="Slide Number Placeholder 3">
            <a:extLst>
              <a:ext uri="{FF2B5EF4-FFF2-40B4-BE49-F238E27FC236}">
                <a16:creationId xmlns:a16="http://schemas.microsoft.com/office/drawing/2014/main" id="{7A0D8E08-0B92-6B1A-9DE4-68698D1E4F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6AF28C5-8FA0-4958-8D8F-5B5412558170}" type="slidenum">
              <a:rPr lang="en-US" altLang="en-US" sz="1200" smtClean="0">
                <a:latin typeface="Times New Roman" panose="02020603050405020304" pitchFamily="18" charset="0"/>
              </a:rPr>
              <a:pPr/>
              <a:t>66</a:t>
            </a:fld>
            <a:endParaRPr lang="en-US" altLang="en-US" sz="1200">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43BD2D78-CF8E-6312-8B25-384A34D960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8572D6C-6744-42B1-8BBD-C17E4064A36C}" type="slidenum">
              <a:rPr lang="en-US" altLang="en-US" smtClean="0"/>
              <a:pPr>
                <a:spcBef>
                  <a:spcPct val="0"/>
                </a:spcBef>
              </a:pPr>
              <a:t>5</a:t>
            </a:fld>
            <a:endParaRPr lang="en-US" altLang="en-US"/>
          </a:p>
        </p:txBody>
      </p:sp>
      <p:sp>
        <p:nvSpPr>
          <p:cNvPr id="14339" name="Rectangle 2">
            <a:extLst>
              <a:ext uri="{FF2B5EF4-FFF2-40B4-BE49-F238E27FC236}">
                <a16:creationId xmlns:a16="http://schemas.microsoft.com/office/drawing/2014/main" id="{E395A2DC-B1B0-E079-D2D1-55506E11B2DB}"/>
              </a:ext>
            </a:extLst>
          </p:cNvPr>
          <p:cNvSpPr>
            <a:spLocks noGrp="1" noRot="1" noChangeAspect="1" noChangeArrowheads="1" noTextEdit="1"/>
          </p:cNvSpPr>
          <p:nvPr>
            <p:ph type="sldImg"/>
          </p:nvPr>
        </p:nvSpPr>
        <p:spPr>
          <a:ln/>
        </p:spPr>
      </p:sp>
      <p:sp>
        <p:nvSpPr>
          <p:cNvPr id="274435" name="Rectangle 3">
            <a:extLst>
              <a:ext uri="{FF2B5EF4-FFF2-40B4-BE49-F238E27FC236}">
                <a16:creationId xmlns:a16="http://schemas.microsoft.com/office/drawing/2014/main" id="{A31A11DF-BD8B-2F2F-FDD2-ABD6415755D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A0B9A5A7-0236-496C-F07E-39A3CECF7420}"/>
              </a:ext>
            </a:extLst>
          </p:cNvPr>
          <p:cNvSpPr>
            <a:spLocks noGrp="1" noRot="1" noChangeAspect="1" noChangeArrowheads="1" noTextEdit="1"/>
          </p:cNvSpPr>
          <p:nvPr>
            <p:ph type="sldImg"/>
          </p:nvPr>
        </p:nvSpPr>
        <p:spPr>
          <a:ln/>
        </p:spPr>
      </p:sp>
      <p:sp>
        <p:nvSpPr>
          <p:cNvPr id="119811" name="Notes Placeholder 2">
            <a:extLst>
              <a:ext uri="{FF2B5EF4-FFF2-40B4-BE49-F238E27FC236}">
                <a16:creationId xmlns:a16="http://schemas.microsoft.com/office/drawing/2014/main" id="{F9A95E95-8DAF-76BB-832B-94EAB284591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AZ sunsets, Sedona and next year’s superbowl</a:t>
            </a:r>
          </a:p>
        </p:txBody>
      </p:sp>
      <p:sp>
        <p:nvSpPr>
          <p:cNvPr id="119812" name="Slide Number Placeholder 3">
            <a:extLst>
              <a:ext uri="{FF2B5EF4-FFF2-40B4-BE49-F238E27FC236}">
                <a16:creationId xmlns:a16="http://schemas.microsoft.com/office/drawing/2014/main" id="{DF4D851E-ED1F-126F-A951-E24613DFB7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fld id="{8E866CB3-A8E5-4ED7-91E3-9F6A557D1E31}" type="slidenum">
              <a:rPr lang="en-US" altLang="en-US" sz="1200" smtClean="0"/>
              <a:pPr/>
              <a:t>72</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65B727DD-7C36-6C39-D718-20A34E05AD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D8B714E-124A-4395-9FE2-D570692F0CFD}" type="slidenum">
              <a:rPr lang="en-US" altLang="en-US" smtClean="0"/>
              <a:pPr>
                <a:spcBef>
                  <a:spcPct val="0"/>
                </a:spcBef>
              </a:pPr>
              <a:t>6</a:t>
            </a:fld>
            <a:endParaRPr lang="en-US" altLang="en-US"/>
          </a:p>
        </p:txBody>
      </p:sp>
      <p:sp>
        <p:nvSpPr>
          <p:cNvPr id="16387" name="Rectangle 2">
            <a:extLst>
              <a:ext uri="{FF2B5EF4-FFF2-40B4-BE49-F238E27FC236}">
                <a16:creationId xmlns:a16="http://schemas.microsoft.com/office/drawing/2014/main" id="{D2793396-6A13-80ED-1654-EF422B25F7E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C69ADD53-DAAC-35C5-77F4-C4FBF57EF4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ea typeface="ＭＳ Ｐゴシック" panose="020B0600070205080204" pitchFamily="34" charset="-128"/>
              </a:rPr>
              <a:t>Figure 3. An example of a patient with CSB. Note the characteristic crescendo/decrescendo pattern of breathing, long circulation time (each oxygen desaturation corresponds to the previous apnea), and arousal occurring at the peak of respiratory effort. See </a:t>
            </a:r>
            <a:r>
              <a:rPr lang="en-US" altLang="en-US">
                <a:latin typeface="Arial" panose="020B0604020202020204" pitchFamily="34" charset="0"/>
                <a:ea typeface="ＭＳ Ｐゴシック" panose="020B0600070205080204" pitchFamily="34" charset="-128"/>
                <a:hlinkClick r:id="rId3" action="ppaction://hlinkfile"/>
              </a:rPr>
              <a:t>Figure 2</a:t>
            </a:r>
            <a:r>
              <a:rPr lang="en-US" altLang="en-US">
                <a:latin typeface="Arial" panose="020B0604020202020204" pitchFamily="34" charset="0"/>
                <a:ea typeface="ＭＳ Ｐゴシック" panose="020B0600070205080204" pitchFamily="34" charset="-128"/>
              </a:rPr>
              <a:t> legend for expansion of abbreviation.</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5961920C-CE45-0695-98A8-97021943F2F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24CFB5E-21D5-4AEC-96D8-303C0615FAEF}" type="slidenum">
              <a:rPr lang="en-US" altLang="en-US" smtClean="0"/>
              <a:pPr>
                <a:spcBef>
                  <a:spcPct val="0"/>
                </a:spcBef>
              </a:pPr>
              <a:t>7</a:t>
            </a:fld>
            <a:endParaRPr lang="en-US" altLang="en-US"/>
          </a:p>
        </p:txBody>
      </p:sp>
      <p:sp>
        <p:nvSpPr>
          <p:cNvPr id="18435" name="Rectangle 2">
            <a:extLst>
              <a:ext uri="{FF2B5EF4-FFF2-40B4-BE49-F238E27FC236}">
                <a16:creationId xmlns:a16="http://schemas.microsoft.com/office/drawing/2014/main" id="{FB2F5A1E-9699-7872-E9B9-95FFED945FEE}"/>
              </a:ext>
            </a:extLst>
          </p:cNvPr>
          <p:cNvSpPr>
            <a:spLocks noGrp="1" noRot="1" noChangeAspect="1" noChangeArrowheads="1" noTextEdit="1"/>
          </p:cNvSpPr>
          <p:nvPr>
            <p:ph type="sldImg"/>
          </p:nvPr>
        </p:nvSpPr>
        <p:spPr>
          <a:ln/>
        </p:spPr>
      </p:sp>
      <p:sp>
        <p:nvSpPr>
          <p:cNvPr id="277507" name="Rectangle 3">
            <a:extLst>
              <a:ext uri="{FF2B5EF4-FFF2-40B4-BE49-F238E27FC236}">
                <a16:creationId xmlns:a16="http://schemas.microsoft.com/office/drawing/2014/main" id="{E5A7EE12-A96F-AEA5-7165-62450731190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51CDBBCB-BE5D-2DD7-15CD-3CE002F3DD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58F035D-EBD5-4867-8A02-303DD17AD0CD}" type="slidenum">
              <a:rPr lang="en-US" altLang="en-US" smtClean="0"/>
              <a:pPr>
                <a:spcBef>
                  <a:spcPct val="0"/>
                </a:spcBef>
              </a:pPr>
              <a:t>8</a:t>
            </a:fld>
            <a:endParaRPr lang="en-US" altLang="en-US"/>
          </a:p>
        </p:txBody>
      </p:sp>
      <p:sp>
        <p:nvSpPr>
          <p:cNvPr id="20483" name="Rectangle 2">
            <a:extLst>
              <a:ext uri="{FF2B5EF4-FFF2-40B4-BE49-F238E27FC236}">
                <a16:creationId xmlns:a16="http://schemas.microsoft.com/office/drawing/2014/main" id="{19E1C5E4-8A10-6911-206B-B45F52CA3DA6}"/>
              </a:ext>
            </a:extLst>
          </p:cNvPr>
          <p:cNvSpPr>
            <a:spLocks noGrp="1" noRot="1" noChangeAspect="1" noChangeArrowheads="1" noTextEdit="1"/>
          </p:cNvSpPr>
          <p:nvPr>
            <p:ph type="sldImg"/>
          </p:nvPr>
        </p:nvSpPr>
        <p:spPr>
          <a:ln/>
        </p:spPr>
      </p:sp>
      <p:sp>
        <p:nvSpPr>
          <p:cNvPr id="280579" name="Rectangle 3">
            <a:extLst>
              <a:ext uri="{FF2B5EF4-FFF2-40B4-BE49-F238E27FC236}">
                <a16:creationId xmlns:a16="http://schemas.microsoft.com/office/drawing/2014/main" id="{8880FACE-B73F-4737-7481-B407B21D507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32C9234F-06CA-7144-6FD7-CAE458C43C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2BCAAA4B-BCB4-4C7A-B202-EB5006932E4C}" type="slidenum">
              <a:rPr lang="en-US" altLang="en-US" smtClean="0"/>
              <a:pPr>
                <a:spcBef>
                  <a:spcPct val="0"/>
                </a:spcBef>
              </a:pPr>
              <a:t>9</a:t>
            </a:fld>
            <a:endParaRPr lang="en-US" altLang="en-US"/>
          </a:p>
        </p:txBody>
      </p:sp>
      <p:sp>
        <p:nvSpPr>
          <p:cNvPr id="22531" name="Rectangle 2">
            <a:extLst>
              <a:ext uri="{FF2B5EF4-FFF2-40B4-BE49-F238E27FC236}">
                <a16:creationId xmlns:a16="http://schemas.microsoft.com/office/drawing/2014/main" id="{D51D57E8-AAAB-4651-A8E8-C6B8D1C87178}"/>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94C5A066-8D1C-A3E3-2255-F0DE8F011A9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b="1">
                <a:latin typeface="Arial" panose="020B0604020202020204" pitchFamily="34" charset="0"/>
                <a:ea typeface="ＭＳ Ｐゴシック" panose="020B0600070205080204" pitchFamily="34" charset="-128"/>
              </a:rPr>
              <a:t>84.7% reduction</a:t>
            </a:r>
            <a:r>
              <a:rPr lang="en-US" altLang="en-US" sz="1400">
                <a:latin typeface="Arial" panose="020B0604020202020204" pitchFamily="34" charset="0"/>
                <a:ea typeface="ＭＳ Ｐゴシック" panose="020B0600070205080204" pitchFamily="34" charset="-128"/>
              </a:rPr>
              <a:t> from baseline</a:t>
            </a:r>
          </a:p>
          <a:p>
            <a:pPr eaLnBrk="1" hangingPunct="1"/>
            <a:r>
              <a:rPr lang="en-US" altLang="en-US" sz="1400">
                <a:latin typeface="Arial" panose="020B0604020202020204" pitchFamily="34" charset="0"/>
                <a:ea typeface="ＭＳ Ｐゴシック" panose="020B0600070205080204" pitchFamily="34" charset="-128"/>
              </a:rPr>
              <a:t> </a:t>
            </a:r>
            <a:r>
              <a:rPr lang="ja-JP" altLang="en-US" sz="1400">
                <a:latin typeface="Arial" panose="020B0604020202020204" pitchFamily="34" charset="0"/>
                <a:ea typeface="ＭＳ Ｐゴシック" panose="020B0600070205080204" pitchFamily="34" charset="-128"/>
              </a:rPr>
              <a:t>“</a:t>
            </a:r>
            <a:r>
              <a:rPr lang="en-US" altLang="ja-JP" sz="1400">
                <a:latin typeface="Arial" panose="020B0604020202020204" pitchFamily="34" charset="0"/>
                <a:ea typeface="ＭＳ Ｐゴシック" panose="020B0600070205080204" pitchFamily="34" charset="-128"/>
              </a:rPr>
              <a:t>Good</a:t>
            </a:r>
            <a:r>
              <a:rPr lang="ja-JP" altLang="en-US" sz="1400">
                <a:latin typeface="Arial" panose="020B0604020202020204" pitchFamily="34" charset="0"/>
                <a:ea typeface="ＭＳ Ｐゴシック" panose="020B0600070205080204" pitchFamily="34" charset="-128"/>
              </a:rPr>
              <a:t>”</a:t>
            </a:r>
            <a:r>
              <a:rPr lang="en-US" altLang="ja-JP" sz="1400">
                <a:latin typeface="Arial" panose="020B0604020202020204" pitchFamily="34" charset="0"/>
                <a:ea typeface="ＭＳ Ｐゴシック" panose="020B0600070205080204" pitchFamily="34" charset="-128"/>
              </a:rPr>
              <a:t> grading: </a:t>
            </a:r>
          </a:p>
          <a:p>
            <a:pPr lvl="1" eaLnBrk="1" hangingPunct="1"/>
            <a:r>
              <a:rPr lang="en-US" altLang="en-US" sz="1400">
                <a:latin typeface="Arial" panose="020B0604020202020204" pitchFamily="34" charset="0"/>
                <a:ea typeface="ＭＳ Ｐゴシック" panose="020B0600070205080204" pitchFamily="34" charset="-128"/>
              </a:rPr>
              <a:t>AHI ≤ 10 (or ≥ 50% reduction of baseline AHI&lt;15)</a:t>
            </a:r>
          </a:p>
          <a:p>
            <a:pPr lvl="1" eaLnBrk="1" hangingPunct="1"/>
            <a:r>
              <a:rPr lang="en-US" altLang="en-US" sz="1400">
                <a:latin typeface="Arial" panose="020B0604020202020204" pitchFamily="34" charset="0"/>
                <a:ea typeface="ＭＳ Ｐゴシック" panose="020B0600070205080204" pitchFamily="34" charset="-128"/>
              </a:rPr>
              <a:t>REM-supine sleep</a:t>
            </a:r>
          </a:p>
          <a:p>
            <a:pPr lvl="4" eaLnBrk="1" hangingPunct="1"/>
            <a:r>
              <a:rPr lang="en-US" altLang="en-US" sz="1400" i="1">
                <a:latin typeface="Arial" panose="020B0604020202020204" pitchFamily="34" charset="0"/>
                <a:ea typeface="ＭＳ Ｐゴシック" panose="020B0600070205080204" pitchFamily="34" charset="-128"/>
              </a:rPr>
              <a:t>	Journal of Clinical Sleep Medicine, Vol. 4, No. 2, 2008</a:t>
            </a:r>
            <a:endParaRPr lang="en-US" altLang="en-US" sz="1400">
              <a:latin typeface="Arial" panose="020B0604020202020204" pitchFamily="34" charset="0"/>
              <a:ea typeface="ＭＳ Ｐゴシック" panose="020B0600070205080204" pitchFamily="34" charset="-128"/>
            </a:endParaRPr>
          </a:p>
          <a:p>
            <a:pPr eaLnBrk="1" hangingPunct="1"/>
            <a:r>
              <a:rPr lang="en-US" altLang="en-US" sz="1400">
                <a:latin typeface="Arial" panose="020B0604020202020204" pitchFamily="34" charset="0"/>
                <a:ea typeface="ＭＳ Ｐゴシック" panose="020B0600070205080204" pitchFamily="34" charset="-128"/>
              </a:rPr>
              <a:t> The patient reported feeling better the morning after the study</a:t>
            </a:r>
          </a:p>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424638BF-559D-99A2-C9D1-690B435BEA44}"/>
              </a:ext>
            </a:extLst>
          </p:cNvPr>
          <p:cNvSpPr>
            <a:spLocks noGrp="1" noRot="1" noChangeAspect="1" noChangeArrowheads="1" noTextEdit="1"/>
          </p:cNvSpPr>
          <p:nvPr>
            <p:ph type="sldImg"/>
          </p:nvPr>
        </p:nvSpPr>
        <p:spPr>
          <a:ln/>
        </p:spPr>
      </p:sp>
      <p:sp>
        <p:nvSpPr>
          <p:cNvPr id="24579" name="Notes Placeholder 2">
            <a:extLst>
              <a:ext uri="{FF2B5EF4-FFF2-40B4-BE49-F238E27FC236}">
                <a16:creationId xmlns:a16="http://schemas.microsoft.com/office/drawing/2014/main" id="{9F82C64A-8C2A-43E7-F49A-50F8B16A9F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Possible questions:</a:t>
            </a:r>
          </a:p>
          <a:p>
            <a:r>
              <a:rPr lang="en-US" altLang="en-US">
                <a:latin typeface="Arial" panose="020B0604020202020204" pitchFamily="34" charset="0"/>
                <a:ea typeface="ＭＳ Ｐゴシック" panose="020B0600070205080204" pitchFamily="34" charset="-128"/>
              </a:rPr>
              <a:t>Why wasn’t supplemental oxygen tried?</a:t>
            </a:r>
          </a:p>
          <a:p>
            <a:r>
              <a:rPr lang="en-US" altLang="en-US">
                <a:latin typeface="Arial" panose="020B0604020202020204" pitchFamily="34" charset="0"/>
                <a:ea typeface="ＭＳ Ｐゴシック" panose="020B0600070205080204" pitchFamily="34" charset="-128"/>
              </a:rPr>
              <a:t>Why wasn’t adaptive seroventilation tried? </a:t>
            </a:r>
          </a:p>
        </p:txBody>
      </p:sp>
      <p:sp>
        <p:nvSpPr>
          <p:cNvPr id="24580" name="Slide Number Placeholder 3">
            <a:extLst>
              <a:ext uri="{FF2B5EF4-FFF2-40B4-BE49-F238E27FC236}">
                <a16:creationId xmlns:a16="http://schemas.microsoft.com/office/drawing/2014/main" id="{C33E211F-A9CB-2F51-4DF1-E31B8EC17D5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4709276-E1C5-47B7-B88A-1E7EC3E1CE0C}" type="slidenum">
              <a:rPr lang="en-US" altLang="en-US" smtClean="0"/>
              <a:pPr>
                <a:spcBef>
                  <a:spcPct val="0"/>
                </a:spcBef>
              </a:pPr>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FF47C11D-5714-3704-929D-1B3A14F6223D}"/>
              </a:ext>
            </a:extLst>
          </p:cNvPr>
          <p:cNvGrpSpPr>
            <a:grpSpLocks/>
          </p:cNvGrpSpPr>
          <p:nvPr/>
        </p:nvGrpSpPr>
        <p:grpSpPr bwMode="auto">
          <a:xfrm>
            <a:off x="658813" y="684213"/>
            <a:ext cx="1263650" cy="1376362"/>
            <a:chOff x="572" y="427"/>
            <a:chExt cx="1212" cy="1320"/>
          </a:xfrm>
        </p:grpSpPr>
        <p:sp>
          <p:nvSpPr>
            <p:cNvPr id="3" name="Freeform 34">
              <a:extLst>
                <a:ext uri="{FF2B5EF4-FFF2-40B4-BE49-F238E27FC236}">
                  <a16:creationId xmlns:a16="http://schemas.microsoft.com/office/drawing/2014/main" id="{F13CB43A-DA51-7255-C38A-CD85F0CDE1A3}"/>
                </a:ext>
              </a:extLst>
            </p:cNvPr>
            <p:cNvSpPr>
              <a:spLocks noEditPoints="1"/>
            </p:cNvSpPr>
            <p:nvPr/>
          </p:nvSpPr>
          <p:spPr bwMode="auto">
            <a:xfrm>
              <a:off x="754" y="1070"/>
              <a:ext cx="848" cy="677"/>
            </a:xfrm>
            <a:custGeom>
              <a:avLst/>
              <a:gdLst>
                <a:gd name="T0" fmla="*/ 2147483646 w 359"/>
                <a:gd name="T1" fmla="*/ 0 h 287"/>
                <a:gd name="T2" fmla="*/ 2147483646 w 359"/>
                <a:gd name="T3" fmla="*/ 0 h 287"/>
                <a:gd name="T4" fmla="*/ 2147483646 w 359"/>
                <a:gd name="T5" fmla="*/ 2147483646 h 287"/>
                <a:gd name="T6" fmla="*/ 2147483646 w 359"/>
                <a:gd name="T7" fmla="*/ 2147483646 h 287"/>
                <a:gd name="T8" fmla="*/ 2147483646 w 359"/>
                <a:gd name="T9" fmla="*/ 2147483646 h 287"/>
                <a:gd name="T10" fmla="*/ 2147483646 w 359"/>
                <a:gd name="T11" fmla="*/ 2147483646 h 287"/>
                <a:gd name="T12" fmla="*/ 2147483646 w 359"/>
                <a:gd name="T13" fmla="*/ 2147483646 h 287"/>
                <a:gd name="T14" fmla="*/ 2147483646 w 359"/>
                <a:gd name="T15" fmla="*/ 2147483646 h 287"/>
                <a:gd name="T16" fmla="*/ 2147483646 w 359"/>
                <a:gd name="T17" fmla="*/ 2147483646 h 287"/>
                <a:gd name="T18" fmla="*/ 2147483646 w 359"/>
                <a:gd name="T19" fmla="*/ 2147483646 h 287"/>
                <a:gd name="T20" fmla="*/ 2147483646 w 359"/>
                <a:gd name="T21" fmla="*/ 2147483646 h 287"/>
                <a:gd name="T22" fmla="*/ 2147483646 w 359"/>
                <a:gd name="T23" fmla="*/ 2147483646 h 287"/>
                <a:gd name="T24" fmla="*/ 2147483646 w 359"/>
                <a:gd name="T25" fmla="*/ 2147483646 h 287"/>
                <a:gd name="T26" fmla="*/ 2147483646 w 359"/>
                <a:gd name="T27" fmla="*/ 2147483646 h 287"/>
                <a:gd name="T28" fmla="*/ 2147483646 w 359"/>
                <a:gd name="T29" fmla="*/ 2147483646 h 287"/>
                <a:gd name="T30" fmla="*/ 2147483646 w 359"/>
                <a:gd name="T31" fmla="*/ 2147483646 h 287"/>
                <a:gd name="T32" fmla="*/ 2147483646 w 359"/>
                <a:gd name="T33" fmla="*/ 2147483646 h 287"/>
                <a:gd name="T34" fmla="*/ 2147483646 w 359"/>
                <a:gd name="T35" fmla="*/ 2147483646 h 287"/>
                <a:gd name="T36" fmla="*/ 2147483646 w 359"/>
                <a:gd name="T37" fmla="*/ 2147483646 h 287"/>
                <a:gd name="T38" fmla="*/ 2147483646 w 359"/>
                <a:gd name="T39" fmla="*/ 2147483646 h 287"/>
                <a:gd name="T40" fmla="*/ 2147483646 w 359"/>
                <a:gd name="T41" fmla="*/ 2147483646 h 287"/>
                <a:gd name="T42" fmla="*/ 2147483646 w 359"/>
                <a:gd name="T43" fmla="*/ 2147483646 h 287"/>
                <a:gd name="T44" fmla="*/ 2147483646 w 359"/>
                <a:gd name="T45" fmla="*/ 2147483646 h 287"/>
                <a:gd name="T46" fmla="*/ 2147483646 w 359"/>
                <a:gd name="T47" fmla="*/ 2147483646 h 287"/>
                <a:gd name="T48" fmla="*/ 2147483646 w 359"/>
                <a:gd name="T49" fmla="*/ 2147483646 h 287"/>
                <a:gd name="T50" fmla="*/ 2147483646 w 359"/>
                <a:gd name="T51" fmla="*/ 2147483646 h 287"/>
                <a:gd name="T52" fmla="*/ 2147483646 w 359"/>
                <a:gd name="T53" fmla="*/ 2147483646 h 287"/>
                <a:gd name="T54" fmla="*/ 2147483646 w 359"/>
                <a:gd name="T55" fmla="*/ 2147483646 h 287"/>
                <a:gd name="T56" fmla="*/ 2147483646 w 359"/>
                <a:gd name="T57" fmla="*/ 2147483646 h 287"/>
                <a:gd name="T58" fmla="*/ 2147483646 w 359"/>
                <a:gd name="T59" fmla="*/ 2147483646 h 287"/>
                <a:gd name="T60" fmla="*/ 2147483646 w 359"/>
                <a:gd name="T61" fmla="*/ 2147483646 h 287"/>
                <a:gd name="T62" fmla="*/ 2147483646 w 359"/>
                <a:gd name="T63" fmla="*/ 2147483646 h 287"/>
                <a:gd name="T64" fmla="*/ 2147483646 w 359"/>
                <a:gd name="T65" fmla="*/ 2147483646 h 287"/>
                <a:gd name="T66" fmla="*/ 2147483646 w 359"/>
                <a:gd name="T67" fmla="*/ 2147483646 h 287"/>
                <a:gd name="T68" fmla="*/ 2147483646 w 359"/>
                <a:gd name="T69" fmla="*/ 2147483646 h 287"/>
                <a:gd name="T70" fmla="*/ 2147483646 w 359"/>
                <a:gd name="T71" fmla="*/ 2147483646 h 287"/>
                <a:gd name="T72" fmla="*/ 2147483646 w 359"/>
                <a:gd name="T73" fmla="*/ 2147483646 h 287"/>
                <a:gd name="T74" fmla="*/ 2147483646 w 359"/>
                <a:gd name="T75" fmla="*/ 2147483646 h 287"/>
                <a:gd name="T76" fmla="*/ 2147483646 w 359"/>
                <a:gd name="T77" fmla="*/ 0 h 287"/>
                <a:gd name="T78" fmla="*/ 2147483646 w 359"/>
                <a:gd name="T79" fmla="*/ 0 h 287"/>
                <a:gd name="T80" fmla="*/ 0 w 359"/>
                <a:gd name="T81" fmla="*/ 0 h 287"/>
                <a:gd name="T82" fmla="*/ 0 w 359"/>
                <a:gd name="T83" fmla="*/ 2147483646 h 287"/>
                <a:gd name="T84" fmla="*/ 2147483646 w 359"/>
                <a:gd name="T85" fmla="*/ 2147483646 h 287"/>
                <a:gd name="T86" fmla="*/ 2147483646 w 359"/>
                <a:gd name="T87" fmla="*/ 2147483646 h 287"/>
                <a:gd name="T88" fmla="*/ 2147483646 w 359"/>
                <a:gd name="T89" fmla="*/ 2147483646 h 287"/>
                <a:gd name="T90" fmla="*/ 2147483646 w 359"/>
                <a:gd name="T91" fmla="*/ 2147483646 h 287"/>
                <a:gd name="T92" fmla="*/ 2147483646 w 359"/>
                <a:gd name="T93" fmla="*/ 2147483646 h 287"/>
                <a:gd name="T94" fmla="*/ 2147483646 w 359"/>
                <a:gd name="T95" fmla="*/ 2147483646 h 287"/>
                <a:gd name="T96" fmla="*/ 2147483646 w 359"/>
                <a:gd name="T97" fmla="*/ 0 h 287"/>
                <a:gd name="T98" fmla="*/ 2147483646 w 359"/>
                <a:gd name="T99" fmla="*/ 0 h 287"/>
                <a:gd name="T100" fmla="*/ 2147483646 w 359"/>
                <a:gd name="T101" fmla="*/ 2147483646 h 287"/>
                <a:gd name="T102" fmla="*/ 2147483646 w 359"/>
                <a:gd name="T103" fmla="*/ 2147483646 h 287"/>
                <a:gd name="T104" fmla="*/ 2147483646 w 359"/>
                <a:gd name="T105" fmla="*/ 2147483646 h 287"/>
                <a:gd name="T106" fmla="*/ 2147483646 w 359"/>
                <a:gd name="T107" fmla="*/ 2147483646 h 287"/>
                <a:gd name="T108" fmla="*/ 2147483646 w 359"/>
                <a:gd name="T109" fmla="*/ 2147483646 h 287"/>
                <a:gd name="T110" fmla="*/ 2147483646 w 359"/>
                <a:gd name="T111" fmla="*/ 2147483646 h 287"/>
                <a:gd name="T112" fmla="*/ 2147483646 w 359"/>
                <a:gd name="T113" fmla="*/ 2147483646 h 287"/>
                <a:gd name="T114" fmla="*/ 2147483646 w 359"/>
                <a:gd name="T115" fmla="*/ 2147483646 h 287"/>
                <a:gd name="T116" fmla="*/ 2147483646 w 359"/>
                <a:gd name="T117" fmla="*/ 2147483646 h 287"/>
                <a:gd name="T118" fmla="*/ 2147483646 w 359"/>
                <a:gd name="T119" fmla="*/ 2147483646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 name="Freeform 35">
              <a:extLst>
                <a:ext uri="{FF2B5EF4-FFF2-40B4-BE49-F238E27FC236}">
                  <a16:creationId xmlns:a16="http://schemas.microsoft.com/office/drawing/2014/main" id="{681F7975-2B0E-3BA7-BA2D-A09D74CDD0AF}"/>
                </a:ext>
              </a:extLst>
            </p:cNvPr>
            <p:cNvSpPr>
              <a:spLocks/>
            </p:cNvSpPr>
            <p:nvPr/>
          </p:nvSpPr>
          <p:spPr bwMode="auto">
            <a:xfrm>
              <a:off x="820" y="734"/>
              <a:ext cx="180" cy="227"/>
            </a:xfrm>
            <a:custGeom>
              <a:avLst/>
              <a:gdLst>
                <a:gd name="T0" fmla="*/ 2147483646 w 76"/>
                <a:gd name="T1" fmla="*/ 2147483646 h 96"/>
                <a:gd name="T2" fmla="*/ 2147483646 w 76"/>
                <a:gd name="T3" fmla="*/ 2147483646 h 96"/>
                <a:gd name="T4" fmla="*/ 2147483646 w 76"/>
                <a:gd name="T5" fmla="*/ 2147483646 h 96"/>
                <a:gd name="T6" fmla="*/ 2147483646 w 76"/>
                <a:gd name="T7" fmla="*/ 2147483646 h 96"/>
                <a:gd name="T8" fmla="*/ 2147483646 w 76"/>
                <a:gd name="T9" fmla="*/ 2147483646 h 96"/>
                <a:gd name="T10" fmla="*/ 2147483646 w 76"/>
                <a:gd name="T11" fmla="*/ 2147483646 h 96"/>
                <a:gd name="T12" fmla="*/ 2147483646 w 76"/>
                <a:gd name="T13" fmla="*/ 2147483646 h 96"/>
                <a:gd name="T14" fmla="*/ 2147483646 w 76"/>
                <a:gd name="T15" fmla="*/ 2147483646 h 96"/>
                <a:gd name="T16" fmla="*/ 2147483646 w 76"/>
                <a:gd name="T17" fmla="*/ 2147483646 h 96"/>
                <a:gd name="T18" fmla="*/ 2147483646 w 76"/>
                <a:gd name="T19" fmla="*/ 2147483646 h 96"/>
                <a:gd name="T20" fmla="*/ 0 w 76"/>
                <a:gd name="T21" fmla="*/ 2147483646 h 96"/>
                <a:gd name="T22" fmla="*/ 0 w 76"/>
                <a:gd name="T23" fmla="*/ 0 h 96"/>
                <a:gd name="T24" fmla="*/ 2147483646 w 76"/>
                <a:gd name="T25" fmla="*/ 0 h 96"/>
                <a:gd name="T26" fmla="*/ 2147483646 w 76"/>
                <a:gd name="T27" fmla="*/ 0 h 96"/>
                <a:gd name="T28" fmla="*/ 2147483646 w 76"/>
                <a:gd name="T29" fmla="*/ 2147483646 h 96"/>
                <a:gd name="T30" fmla="*/ 2147483646 w 76"/>
                <a:gd name="T31" fmla="*/ 2147483646 h 96"/>
                <a:gd name="T32" fmla="*/ 2147483646 w 76"/>
                <a:gd name="T33" fmla="*/ 2147483646 h 96"/>
                <a:gd name="T34" fmla="*/ 2147483646 w 76"/>
                <a:gd name="T35" fmla="*/ 2147483646 h 96"/>
                <a:gd name="T36" fmla="*/ 2147483646 w 76"/>
                <a:gd name="T37" fmla="*/ 2147483646 h 96"/>
                <a:gd name="T38" fmla="*/ 2147483646 w 76"/>
                <a:gd name="T39" fmla="*/ 2147483646 h 96"/>
                <a:gd name="T40" fmla="*/ 2147483646 w 76"/>
                <a:gd name="T41" fmla="*/ 2147483646 h 96"/>
                <a:gd name="T42" fmla="*/ 2147483646 w 76"/>
                <a:gd name="T43" fmla="*/ 2147483646 h 96"/>
                <a:gd name="T44" fmla="*/ 2147483646 w 76"/>
                <a:gd name="T45" fmla="*/ 2147483646 h 96"/>
                <a:gd name="T46" fmla="*/ 2147483646 w 76"/>
                <a:gd name="T47" fmla="*/ 2147483646 h 96"/>
                <a:gd name="T48" fmla="*/ 2147483646 w 76"/>
                <a:gd name="T49" fmla="*/ 2147483646 h 96"/>
                <a:gd name="T50" fmla="*/ 2147483646 w 76"/>
                <a:gd name="T51" fmla="*/ 2147483646 h 96"/>
                <a:gd name="T52" fmla="*/ 2147483646 w 76"/>
                <a:gd name="T53" fmla="*/ 2147483646 h 96"/>
                <a:gd name="T54" fmla="*/ 2147483646 w 76"/>
                <a:gd name="T55" fmla="*/ 2147483646 h 96"/>
                <a:gd name="T56" fmla="*/ 2147483646 w 76"/>
                <a:gd name="T57" fmla="*/ 2147483646 h 96"/>
                <a:gd name="T58" fmla="*/ 2147483646 w 76"/>
                <a:gd name="T59" fmla="*/ 2147483646 h 96"/>
                <a:gd name="T60" fmla="*/ 2147483646 w 76"/>
                <a:gd name="T61" fmla="*/ 2147483646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 name="Freeform 36">
              <a:extLst>
                <a:ext uri="{FF2B5EF4-FFF2-40B4-BE49-F238E27FC236}">
                  <a16:creationId xmlns:a16="http://schemas.microsoft.com/office/drawing/2014/main" id="{F539BEBD-C25C-D904-EFAD-21272C59468F}"/>
                </a:ext>
              </a:extLst>
            </p:cNvPr>
            <p:cNvSpPr>
              <a:spLocks noEditPoints="1"/>
            </p:cNvSpPr>
            <p:nvPr/>
          </p:nvSpPr>
          <p:spPr bwMode="auto">
            <a:xfrm>
              <a:off x="1021" y="734"/>
              <a:ext cx="99" cy="227"/>
            </a:xfrm>
            <a:custGeom>
              <a:avLst/>
              <a:gdLst>
                <a:gd name="T0" fmla="*/ 2147483646 w 42"/>
                <a:gd name="T1" fmla="*/ 2147483646 h 96"/>
                <a:gd name="T2" fmla="*/ 2147483646 w 42"/>
                <a:gd name="T3" fmla="*/ 2147483646 h 96"/>
                <a:gd name="T4" fmla="*/ 2147483646 w 42"/>
                <a:gd name="T5" fmla="*/ 2147483646 h 96"/>
                <a:gd name="T6" fmla="*/ 0 w 42"/>
                <a:gd name="T7" fmla="*/ 2147483646 h 96"/>
                <a:gd name="T8" fmla="*/ 0 w 42"/>
                <a:gd name="T9" fmla="*/ 2147483646 h 96"/>
                <a:gd name="T10" fmla="*/ 2147483646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2147483646 w 42"/>
                <a:gd name="T21" fmla="*/ 2147483646 h 96"/>
                <a:gd name="T22" fmla="*/ 2147483646 w 42"/>
                <a:gd name="T23" fmla="*/ 2147483646 h 96"/>
                <a:gd name="T24" fmla="*/ 2147483646 w 42"/>
                <a:gd name="T25" fmla="*/ 2147483646 h 96"/>
                <a:gd name="T26" fmla="*/ 0 w 42"/>
                <a:gd name="T27" fmla="*/ 2147483646 h 96"/>
                <a:gd name="T28" fmla="*/ 0 w 42"/>
                <a:gd name="T29" fmla="*/ 0 h 96"/>
                <a:gd name="T30" fmla="*/ 2147483646 w 42"/>
                <a:gd name="T31" fmla="*/ 0 h 96"/>
                <a:gd name="T32" fmla="*/ 2147483646 w 42"/>
                <a:gd name="T33" fmla="*/ 0 h 96"/>
                <a:gd name="T34" fmla="*/ 2147483646 w 42"/>
                <a:gd name="T35" fmla="*/ 2147483646 h 96"/>
                <a:gd name="T36" fmla="*/ 2147483646 w 42"/>
                <a:gd name="T37" fmla="*/ 2147483646 h 96"/>
                <a:gd name="T38" fmla="*/ 2147483646 w 42"/>
                <a:gd name="T39" fmla="*/ 2147483646 h 96"/>
                <a:gd name="T40" fmla="*/ 2147483646 w 42"/>
                <a:gd name="T41" fmla="*/ 2147483646 h 96"/>
                <a:gd name="T42" fmla="*/ 2147483646 w 42"/>
                <a:gd name="T43" fmla="*/ 2147483646 h 96"/>
                <a:gd name="T44" fmla="*/ 2147483646 w 42"/>
                <a:gd name="T45" fmla="*/ 2147483646 h 96"/>
                <a:gd name="T46" fmla="*/ 2147483646 w 42"/>
                <a:gd name="T47" fmla="*/ 2147483646 h 96"/>
                <a:gd name="T48" fmla="*/ 2147483646 w 42"/>
                <a:gd name="T49" fmla="*/ 2147483646 h 96"/>
                <a:gd name="T50" fmla="*/ 2147483646 w 42"/>
                <a:gd name="T51" fmla="*/ 2147483646 h 96"/>
                <a:gd name="T52" fmla="*/ 2147483646 w 42"/>
                <a:gd name="T53" fmla="*/ 2147483646 h 96"/>
                <a:gd name="T54" fmla="*/ 2147483646 w 42"/>
                <a:gd name="T55" fmla="*/ 2147483646 h 96"/>
                <a:gd name="T56" fmla="*/ 2147483646 w 42"/>
                <a:gd name="T57" fmla="*/ 2147483646 h 96"/>
                <a:gd name="T58" fmla="*/ 2147483646 w 42"/>
                <a:gd name="T59" fmla="*/ 2147483646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37">
              <a:extLst>
                <a:ext uri="{FF2B5EF4-FFF2-40B4-BE49-F238E27FC236}">
                  <a16:creationId xmlns:a16="http://schemas.microsoft.com/office/drawing/2014/main" id="{DCF9C1B7-5356-0DC1-3419-4760024DAFE3}"/>
                </a:ext>
              </a:extLst>
            </p:cNvPr>
            <p:cNvSpPr>
              <a:spLocks/>
            </p:cNvSpPr>
            <p:nvPr/>
          </p:nvSpPr>
          <p:spPr bwMode="auto">
            <a:xfrm>
              <a:off x="1156" y="734"/>
              <a:ext cx="262" cy="232"/>
            </a:xfrm>
            <a:custGeom>
              <a:avLst/>
              <a:gdLst>
                <a:gd name="T0" fmla="*/ 0 w 111"/>
                <a:gd name="T1" fmla="*/ 2147483646 h 98"/>
                <a:gd name="T2" fmla="*/ 0 w 111"/>
                <a:gd name="T3" fmla="*/ 2147483646 h 98"/>
                <a:gd name="T4" fmla="*/ 2147483646 w 111"/>
                <a:gd name="T5" fmla="*/ 2147483646 h 98"/>
                <a:gd name="T6" fmla="*/ 2147483646 w 111"/>
                <a:gd name="T7" fmla="*/ 2147483646 h 98"/>
                <a:gd name="T8" fmla="*/ 2147483646 w 111"/>
                <a:gd name="T9" fmla="*/ 2147483646 h 98"/>
                <a:gd name="T10" fmla="*/ 2147483646 w 111"/>
                <a:gd name="T11" fmla="*/ 2147483646 h 98"/>
                <a:gd name="T12" fmla="*/ 2147483646 w 111"/>
                <a:gd name="T13" fmla="*/ 2147483646 h 98"/>
                <a:gd name="T14" fmla="*/ 2147483646 w 111"/>
                <a:gd name="T15" fmla="*/ 2147483646 h 98"/>
                <a:gd name="T16" fmla="*/ 2147483646 w 111"/>
                <a:gd name="T17" fmla="*/ 2147483646 h 98"/>
                <a:gd name="T18" fmla="*/ 2147483646 w 111"/>
                <a:gd name="T19" fmla="*/ 2147483646 h 98"/>
                <a:gd name="T20" fmla="*/ 0 w 111"/>
                <a:gd name="T21" fmla="*/ 2147483646 h 98"/>
                <a:gd name="T22" fmla="*/ 0 w 111"/>
                <a:gd name="T23" fmla="*/ 0 h 98"/>
                <a:gd name="T24" fmla="*/ 2147483646 w 111"/>
                <a:gd name="T25" fmla="*/ 0 h 98"/>
                <a:gd name="T26" fmla="*/ 2147483646 w 111"/>
                <a:gd name="T27" fmla="*/ 0 h 98"/>
                <a:gd name="T28" fmla="*/ 2147483646 w 111"/>
                <a:gd name="T29" fmla="*/ 2147483646 h 98"/>
                <a:gd name="T30" fmla="*/ 2147483646 w 111"/>
                <a:gd name="T31" fmla="*/ 2147483646 h 98"/>
                <a:gd name="T32" fmla="*/ 2147483646 w 111"/>
                <a:gd name="T33" fmla="*/ 2147483646 h 98"/>
                <a:gd name="T34" fmla="*/ 2147483646 w 111"/>
                <a:gd name="T35" fmla="*/ 2147483646 h 98"/>
                <a:gd name="T36" fmla="*/ 2147483646 w 111"/>
                <a:gd name="T37" fmla="*/ 2147483646 h 98"/>
                <a:gd name="T38" fmla="*/ 2147483646 w 111"/>
                <a:gd name="T39" fmla="*/ 2147483646 h 98"/>
                <a:gd name="T40" fmla="*/ 2147483646 w 111"/>
                <a:gd name="T41" fmla="*/ 2147483646 h 98"/>
                <a:gd name="T42" fmla="*/ 2147483646 w 111"/>
                <a:gd name="T43" fmla="*/ 2147483646 h 98"/>
                <a:gd name="T44" fmla="*/ 2147483646 w 111"/>
                <a:gd name="T45" fmla="*/ 2147483646 h 98"/>
                <a:gd name="T46" fmla="*/ 2147483646 w 111"/>
                <a:gd name="T47" fmla="*/ 2147483646 h 98"/>
                <a:gd name="T48" fmla="*/ 2147483646 w 111"/>
                <a:gd name="T49" fmla="*/ 0 h 98"/>
                <a:gd name="T50" fmla="*/ 2147483646 w 111"/>
                <a:gd name="T51" fmla="*/ 0 h 98"/>
                <a:gd name="T52" fmla="*/ 2147483646 w 111"/>
                <a:gd name="T53" fmla="*/ 0 h 98"/>
                <a:gd name="T54" fmla="*/ 2147483646 w 111"/>
                <a:gd name="T55" fmla="*/ 2147483646 h 98"/>
                <a:gd name="T56" fmla="*/ 2147483646 w 111"/>
                <a:gd name="T57" fmla="*/ 2147483646 h 98"/>
                <a:gd name="T58" fmla="*/ 2147483646 w 111"/>
                <a:gd name="T59" fmla="*/ 2147483646 h 98"/>
                <a:gd name="T60" fmla="*/ 2147483646 w 111"/>
                <a:gd name="T61" fmla="*/ 2147483646 h 98"/>
                <a:gd name="T62" fmla="*/ 2147483646 w 111"/>
                <a:gd name="T63" fmla="*/ 2147483646 h 98"/>
                <a:gd name="T64" fmla="*/ 2147483646 w 111"/>
                <a:gd name="T65" fmla="*/ 2147483646 h 98"/>
                <a:gd name="T66" fmla="*/ 2147483646 w 111"/>
                <a:gd name="T67" fmla="*/ 2147483646 h 98"/>
                <a:gd name="T68" fmla="*/ 2147483646 w 111"/>
                <a:gd name="T69" fmla="*/ 2147483646 h 98"/>
                <a:gd name="T70" fmla="*/ 2147483646 w 111"/>
                <a:gd name="T71" fmla="*/ 2147483646 h 98"/>
                <a:gd name="T72" fmla="*/ 2147483646 w 111"/>
                <a:gd name="T73" fmla="*/ 2147483646 h 98"/>
                <a:gd name="T74" fmla="*/ 2147483646 w 111"/>
                <a:gd name="T75" fmla="*/ 2147483646 h 98"/>
                <a:gd name="T76" fmla="*/ 2147483646 w 111"/>
                <a:gd name="T77" fmla="*/ 2147483646 h 98"/>
                <a:gd name="T78" fmla="*/ 2147483646 w 111"/>
                <a:gd name="T79" fmla="*/ 2147483646 h 98"/>
                <a:gd name="T80" fmla="*/ 2147483646 w 111"/>
                <a:gd name="T81" fmla="*/ 2147483646 h 98"/>
                <a:gd name="T82" fmla="*/ 2147483646 w 111"/>
                <a:gd name="T83" fmla="*/ 2147483646 h 98"/>
                <a:gd name="T84" fmla="*/ 2147483646 w 111"/>
                <a:gd name="T85" fmla="*/ 2147483646 h 98"/>
                <a:gd name="T86" fmla="*/ 2147483646 w 111"/>
                <a:gd name="T87" fmla="*/ 2147483646 h 98"/>
                <a:gd name="T88" fmla="*/ 2147483646 w 111"/>
                <a:gd name="T89" fmla="*/ 2147483646 h 98"/>
                <a:gd name="T90" fmla="*/ 2147483646 w 111"/>
                <a:gd name="T91" fmla="*/ 2147483646 h 98"/>
                <a:gd name="T92" fmla="*/ 2147483646 w 111"/>
                <a:gd name="T93" fmla="*/ 2147483646 h 98"/>
                <a:gd name="T94" fmla="*/ 2147483646 w 111"/>
                <a:gd name="T95" fmla="*/ 2147483646 h 98"/>
                <a:gd name="T96" fmla="*/ 0 w 111"/>
                <a:gd name="T97" fmla="*/ 2147483646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38">
              <a:extLst>
                <a:ext uri="{FF2B5EF4-FFF2-40B4-BE49-F238E27FC236}">
                  <a16:creationId xmlns:a16="http://schemas.microsoft.com/office/drawing/2014/main" id="{CFFBD3B7-8BB7-620A-B6D1-B79C97A58D07}"/>
                </a:ext>
              </a:extLst>
            </p:cNvPr>
            <p:cNvSpPr>
              <a:spLocks/>
            </p:cNvSpPr>
            <p:nvPr/>
          </p:nvSpPr>
          <p:spPr bwMode="auto">
            <a:xfrm>
              <a:off x="1449" y="734"/>
              <a:ext cx="97" cy="227"/>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39">
              <a:extLst>
                <a:ext uri="{FF2B5EF4-FFF2-40B4-BE49-F238E27FC236}">
                  <a16:creationId xmlns:a16="http://schemas.microsoft.com/office/drawing/2014/main" id="{57F34FB3-BBB5-87F4-DCE6-704DBA3BFF42}"/>
                </a:ext>
              </a:extLst>
            </p:cNvPr>
            <p:cNvSpPr>
              <a:spLocks/>
            </p:cNvSpPr>
            <p:nvPr/>
          </p:nvSpPr>
          <p:spPr bwMode="auto">
            <a:xfrm>
              <a:off x="1562" y="729"/>
              <a:ext cx="222" cy="237"/>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40">
              <a:extLst>
                <a:ext uri="{FF2B5EF4-FFF2-40B4-BE49-F238E27FC236}">
                  <a16:creationId xmlns:a16="http://schemas.microsoft.com/office/drawing/2014/main" id="{123939F1-3CE1-D704-06FF-84B16588B275}"/>
                </a:ext>
              </a:extLst>
            </p:cNvPr>
            <p:cNvSpPr>
              <a:spLocks/>
            </p:cNvSpPr>
            <p:nvPr/>
          </p:nvSpPr>
          <p:spPr bwMode="auto">
            <a:xfrm>
              <a:off x="572" y="729"/>
              <a:ext cx="222" cy="237"/>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41">
              <a:extLst>
                <a:ext uri="{FF2B5EF4-FFF2-40B4-BE49-F238E27FC236}">
                  <a16:creationId xmlns:a16="http://schemas.microsoft.com/office/drawing/2014/main" id="{89FE69F5-E65D-1F6B-9C4D-2A171ED506D4}"/>
                </a:ext>
              </a:extLst>
            </p:cNvPr>
            <p:cNvSpPr>
              <a:spLocks/>
            </p:cNvSpPr>
            <p:nvPr/>
          </p:nvSpPr>
          <p:spPr bwMode="auto">
            <a:xfrm>
              <a:off x="669" y="432"/>
              <a:ext cx="307" cy="229"/>
            </a:xfrm>
            <a:custGeom>
              <a:avLst/>
              <a:gdLst>
                <a:gd name="T0" fmla="*/ 0 w 130"/>
                <a:gd name="T1" fmla="*/ 2147483646 h 97"/>
                <a:gd name="T2" fmla="*/ 0 w 130"/>
                <a:gd name="T3" fmla="*/ 0 h 97"/>
                <a:gd name="T4" fmla="*/ 2147483646 w 130"/>
                <a:gd name="T5" fmla="*/ 0 h 97"/>
                <a:gd name="T6" fmla="*/ 2147483646 w 130"/>
                <a:gd name="T7" fmla="*/ 0 h 97"/>
                <a:gd name="T8" fmla="*/ 2147483646 w 130"/>
                <a:gd name="T9" fmla="*/ 2147483646 h 97"/>
                <a:gd name="T10" fmla="*/ 2147483646 w 130"/>
                <a:gd name="T11" fmla="*/ 2147483646 h 97"/>
                <a:gd name="T12" fmla="*/ 2147483646 w 130"/>
                <a:gd name="T13" fmla="*/ 2147483646 h 97"/>
                <a:gd name="T14" fmla="*/ 2147483646 w 130"/>
                <a:gd name="T15" fmla="*/ 0 h 97"/>
                <a:gd name="T16" fmla="*/ 2147483646 w 130"/>
                <a:gd name="T17" fmla="*/ 0 h 97"/>
                <a:gd name="T18" fmla="*/ 2147483646 w 130"/>
                <a:gd name="T19" fmla="*/ 0 h 97"/>
                <a:gd name="T20" fmla="*/ 2147483646 w 130"/>
                <a:gd name="T21" fmla="*/ 2147483646 h 97"/>
                <a:gd name="T22" fmla="*/ 2147483646 w 130"/>
                <a:gd name="T23" fmla="*/ 2147483646 h 97"/>
                <a:gd name="T24" fmla="*/ 2147483646 w 130"/>
                <a:gd name="T25" fmla="*/ 2147483646 h 97"/>
                <a:gd name="T26" fmla="*/ 2147483646 w 130"/>
                <a:gd name="T27" fmla="*/ 2147483646 h 97"/>
                <a:gd name="T28" fmla="*/ 2147483646 w 130"/>
                <a:gd name="T29" fmla="*/ 2147483646 h 97"/>
                <a:gd name="T30" fmla="*/ 2147483646 w 130"/>
                <a:gd name="T31" fmla="*/ 2147483646 h 97"/>
                <a:gd name="T32" fmla="*/ 2147483646 w 130"/>
                <a:gd name="T33" fmla="*/ 2147483646 h 97"/>
                <a:gd name="T34" fmla="*/ 2147483646 w 130"/>
                <a:gd name="T35" fmla="*/ 2147483646 h 97"/>
                <a:gd name="T36" fmla="*/ 2147483646 w 130"/>
                <a:gd name="T37" fmla="*/ 2147483646 h 97"/>
                <a:gd name="T38" fmla="*/ 2147483646 w 130"/>
                <a:gd name="T39" fmla="*/ 2147483646 h 97"/>
                <a:gd name="T40" fmla="*/ 2147483646 w 130"/>
                <a:gd name="T41" fmla="*/ 2147483646 h 97"/>
                <a:gd name="T42" fmla="*/ 2147483646 w 130"/>
                <a:gd name="T43" fmla="*/ 2147483646 h 97"/>
                <a:gd name="T44" fmla="*/ 2147483646 w 130"/>
                <a:gd name="T45" fmla="*/ 2147483646 h 97"/>
                <a:gd name="T46" fmla="*/ 2147483646 w 130"/>
                <a:gd name="T47" fmla="*/ 2147483646 h 97"/>
                <a:gd name="T48" fmla="*/ 2147483646 w 130"/>
                <a:gd name="T49" fmla="*/ 2147483646 h 97"/>
                <a:gd name="T50" fmla="*/ 2147483646 w 130"/>
                <a:gd name="T51" fmla="*/ 2147483646 h 97"/>
                <a:gd name="T52" fmla="*/ 2147483646 w 130"/>
                <a:gd name="T53" fmla="*/ 2147483646 h 97"/>
                <a:gd name="T54" fmla="*/ 2147483646 w 130"/>
                <a:gd name="T55" fmla="*/ 2147483646 h 97"/>
                <a:gd name="T56" fmla="*/ 2147483646 w 130"/>
                <a:gd name="T57" fmla="*/ 2147483646 h 97"/>
                <a:gd name="T58" fmla="*/ 2147483646 w 130"/>
                <a:gd name="T59" fmla="*/ 2147483646 h 97"/>
                <a:gd name="T60" fmla="*/ 2147483646 w 130"/>
                <a:gd name="T61" fmla="*/ 2147483646 h 97"/>
                <a:gd name="T62" fmla="*/ 2147483646 w 130"/>
                <a:gd name="T63" fmla="*/ 2147483646 h 97"/>
                <a:gd name="T64" fmla="*/ 2147483646 w 130"/>
                <a:gd name="T65" fmla="*/ 2147483646 h 97"/>
                <a:gd name="T66" fmla="*/ 2147483646 w 130"/>
                <a:gd name="T67" fmla="*/ 2147483646 h 97"/>
                <a:gd name="T68" fmla="*/ 2147483646 w 130"/>
                <a:gd name="T69" fmla="*/ 2147483646 h 97"/>
                <a:gd name="T70" fmla="*/ 2147483646 w 130"/>
                <a:gd name="T71" fmla="*/ 2147483646 h 97"/>
                <a:gd name="T72" fmla="*/ 2147483646 w 130"/>
                <a:gd name="T73" fmla="*/ 2147483646 h 97"/>
                <a:gd name="T74" fmla="*/ 2147483646 w 130"/>
                <a:gd name="T75" fmla="*/ 2147483646 h 97"/>
                <a:gd name="T76" fmla="*/ 2147483646 w 130"/>
                <a:gd name="T77" fmla="*/ 2147483646 h 97"/>
                <a:gd name="T78" fmla="*/ 2147483646 w 130"/>
                <a:gd name="T79" fmla="*/ 2147483646 h 97"/>
                <a:gd name="T80" fmla="*/ 2147483646 w 130"/>
                <a:gd name="T81" fmla="*/ 2147483646 h 97"/>
                <a:gd name="T82" fmla="*/ 2147483646 w 130"/>
                <a:gd name="T83" fmla="*/ 2147483646 h 97"/>
                <a:gd name="T84" fmla="*/ 2147483646 w 130"/>
                <a:gd name="T85" fmla="*/ 2147483646 h 97"/>
                <a:gd name="T86" fmla="*/ 0 w 130"/>
                <a:gd name="T87" fmla="*/ 2147483646 h 97"/>
                <a:gd name="T88" fmla="*/ 0 w 130"/>
                <a:gd name="T89" fmla="*/ 2147483646 h 97"/>
                <a:gd name="T90" fmla="*/ 2147483646 w 130"/>
                <a:gd name="T91" fmla="*/ 2147483646 h 97"/>
                <a:gd name="T92" fmla="*/ 2147483646 w 130"/>
                <a:gd name="T93" fmla="*/ 2147483646 h 97"/>
                <a:gd name="T94" fmla="*/ 2147483646 w 130"/>
                <a:gd name="T95" fmla="*/ 2147483646 h 97"/>
                <a:gd name="T96" fmla="*/ 2147483646 w 130"/>
                <a:gd name="T97" fmla="*/ 2147483646 h 97"/>
                <a:gd name="T98" fmla="*/ 2147483646 w 130"/>
                <a:gd name="T99" fmla="*/ 2147483646 h 97"/>
                <a:gd name="T100" fmla="*/ 2147483646 w 130"/>
                <a:gd name="T101" fmla="*/ 2147483646 h 97"/>
                <a:gd name="T102" fmla="*/ 2147483646 w 130"/>
                <a:gd name="T103" fmla="*/ 2147483646 h 97"/>
                <a:gd name="T104" fmla="*/ 2147483646 w 130"/>
                <a:gd name="T105" fmla="*/ 2147483646 h 97"/>
                <a:gd name="T106" fmla="*/ 0 w 130"/>
                <a:gd name="T107" fmla="*/ 2147483646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42">
              <a:extLst>
                <a:ext uri="{FF2B5EF4-FFF2-40B4-BE49-F238E27FC236}">
                  <a16:creationId xmlns:a16="http://schemas.microsoft.com/office/drawing/2014/main" id="{20AF1A02-19FA-FF1B-2F76-89B52FDEAC82}"/>
                </a:ext>
              </a:extLst>
            </p:cNvPr>
            <p:cNvSpPr>
              <a:spLocks noEditPoints="1"/>
            </p:cNvSpPr>
            <p:nvPr/>
          </p:nvSpPr>
          <p:spPr bwMode="auto">
            <a:xfrm>
              <a:off x="988" y="429"/>
              <a:ext cx="253" cy="227"/>
            </a:xfrm>
            <a:custGeom>
              <a:avLst/>
              <a:gdLst>
                <a:gd name="T0" fmla="*/ 2147483646 w 107"/>
                <a:gd name="T1" fmla="*/ 2147483646 h 96"/>
                <a:gd name="T2" fmla="*/ 2147483646 w 107"/>
                <a:gd name="T3" fmla="*/ 2147483646 h 96"/>
                <a:gd name="T4" fmla="*/ 2147483646 w 107"/>
                <a:gd name="T5" fmla="*/ 2147483646 h 96"/>
                <a:gd name="T6" fmla="*/ 2147483646 w 107"/>
                <a:gd name="T7" fmla="*/ 2147483646 h 96"/>
                <a:gd name="T8" fmla="*/ 2147483646 w 107"/>
                <a:gd name="T9" fmla="*/ 2147483646 h 96"/>
                <a:gd name="T10" fmla="*/ 2147483646 w 107"/>
                <a:gd name="T11" fmla="*/ 2147483646 h 96"/>
                <a:gd name="T12" fmla="*/ 2147483646 w 107"/>
                <a:gd name="T13" fmla="*/ 2147483646 h 96"/>
                <a:gd name="T14" fmla="*/ 2147483646 w 107"/>
                <a:gd name="T15" fmla="*/ 2147483646 h 96"/>
                <a:gd name="T16" fmla="*/ 2147483646 w 107"/>
                <a:gd name="T17" fmla="*/ 2147483646 h 96"/>
                <a:gd name="T18" fmla="*/ 2147483646 w 107"/>
                <a:gd name="T19" fmla="*/ 2147483646 h 96"/>
                <a:gd name="T20" fmla="*/ 2147483646 w 107"/>
                <a:gd name="T21" fmla="*/ 2147483646 h 96"/>
                <a:gd name="T22" fmla="*/ 2147483646 w 107"/>
                <a:gd name="T23" fmla="*/ 2147483646 h 96"/>
                <a:gd name="T24" fmla="*/ 2147483646 w 107"/>
                <a:gd name="T25" fmla="*/ 2147483646 h 96"/>
                <a:gd name="T26" fmla="*/ 2147483646 w 107"/>
                <a:gd name="T27" fmla="*/ 2147483646 h 96"/>
                <a:gd name="T28" fmla="*/ 2147483646 w 107"/>
                <a:gd name="T29" fmla="*/ 2147483646 h 96"/>
                <a:gd name="T30" fmla="*/ 2147483646 w 107"/>
                <a:gd name="T31" fmla="*/ 2147483646 h 96"/>
                <a:gd name="T32" fmla="*/ 2147483646 w 107"/>
                <a:gd name="T33" fmla="*/ 2147483646 h 96"/>
                <a:gd name="T34" fmla="*/ 2147483646 w 107"/>
                <a:gd name="T35" fmla="*/ 2147483646 h 96"/>
                <a:gd name="T36" fmla="*/ 2147483646 w 107"/>
                <a:gd name="T37" fmla="*/ 2147483646 h 96"/>
                <a:gd name="T38" fmla="*/ 2147483646 w 107"/>
                <a:gd name="T39" fmla="*/ 2147483646 h 96"/>
                <a:gd name="T40" fmla="*/ 2147483646 w 107"/>
                <a:gd name="T41" fmla="*/ 2147483646 h 96"/>
                <a:gd name="T42" fmla="*/ 2147483646 w 107"/>
                <a:gd name="T43" fmla="*/ 0 h 96"/>
                <a:gd name="T44" fmla="*/ 2147483646 w 107"/>
                <a:gd name="T45" fmla="*/ 0 h 96"/>
                <a:gd name="T46" fmla="*/ 2147483646 w 107"/>
                <a:gd name="T47" fmla="*/ 2147483646 h 96"/>
                <a:gd name="T48" fmla="*/ 2147483646 w 107"/>
                <a:gd name="T49" fmla="*/ 2147483646 h 96"/>
                <a:gd name="T50" fmla="*/ 2147483646 w 107"/>
                <a:gd name="T51" fmla="*/ 2147483646 h 96"/>
                <a:gd name="T52" fmla="*/ 2147483646 w 107"/>
                <a:gd name="T53" fmla="*/ 2147483646 h 96"/>
                <a:gd name="T54" fmla="*/ 2147483646 w 107"/>
                <a:gd name="T55" fmla="*/ 2147483646 h 96"/>
                <a:gd name="T56" fmla="*/ 0 w 107"/>
                <a:gd name="T57" fmla="*/ 2147483646 h 96"/>
                <a:gd name="T58" fmla="*/ 0 w 107"/>
                <a:gd name="T59" fmla="*/ 2147483646 h 96"/>
                <a:gd name="T60" fmla="*/ 2147483646 w 107"/>
                <a:gd name="T61" fmla="*/ 2147483646 h 96"/>
                <a:gd name="T62" fmla="*/ 2147483646 w 107"/>
                <a:gd name="T63" fmla="*/ 2147483646 h 96"/>
                <a:gd name="T64" fmla="*/ 2147483646 w 107"/>
                <a:gd name="T65" fmla="*/ 2147483646 h 96"/>
                <a:gd name="T66" fmla="*/ 2147483646 w 107"/>
                <a:gd name="T67" fmla="*/ 2147483646 h 96"/>
                <a:gd name="T68" fmla="*/ 2147483646 w 107"/>
                <a:gd name="T69" fmla="*/ 214748364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43">
              <a:extLst>
                <a:ext uri="{FF2B5EF4-FFF2-40B4-BE49-F238E27FC236}">
                  <a16:creationId xmlns:a16="http://schemas.microsoft.com/office/drawing/2014/main" id="{65C2F4E8-83F9-3961-39DB-0D7ED921C951}"/>
                </a:ext>
              </a:extLst>
            </p:cNvPr>
            <p:cNvSpPr>
              <a:spLocks/>
            </p:cNvSpPr>
            <p:nvPr/>
          </p:nvSpPr>
          <p:spPr bwMode="auto">
            <a:xfrm>
              <a:off x="1196" y="432"/>
              <a:ext cx="248" cy="224"/>
            </a:xfrm>
            <a:custGeom>
              <a:avLst/>
              <a:gdLst>
                <a:gd name="T0" fmla="*/ 2147483646 w 105"/>
                <a:gd name="T1" fmla="*/ 2147483646 h 95"/>
                <a:gd name="T2" fmla="*/ 2147483646 w 105"/>
                <a:gd name="T3" fmla="*/ 2147483646 h 95"/>
                <a:gd name="T4" fmla="*/ 2147483646 w 105"/>
                <a:gd name="T5" fmla="*/ 2147483646 h 95"/>
                <a:gd name="T6" fmla="*/ 2147483646 w 105"/>
                <a:gd name="T7" fmla="*/ 2147483646 h 95"/>
                <a:gd name="T8" fmla="*/ 2147483646 w 105"/>
                <a:gd name="T9" fmla="*/ 0 h 95"/>
                <a:gd name="T10" fmla="*/ 2147483646 w 105"/>
                <a:gd name="T11" fmla="*/ 0 h 95"/>
                <a:gd name="T12" fmla="*/ 2147483646 w 105"/>
                <a:gd name="T13" fmla="*/ 0 h 95"/>
                <a:gd name="T14" fmla="*/ 2147483646 w 105"/>
                <a:gd name="T15" fmla="*/ 2147483646 h 95"/>
                <a:gd name="T16" fmla="*/ 2147483646 w 105"/>
                <a:gd name="T17" fmla="*/ 2147483646 h 95"/>
                <a:gd name="T18" fmla="*/ 2147483646 w 105"/>
                <a:gd name="T19" fmla="*/ 2147483646 h 95"/>
                <a:gd name="T20" fmla="*/ 2147483646 w 105"/>
                <a:gd name="T21" fmla="*/ 2147483646 h 95"/>
                <a:gd name="T22" fmla="*/ 2147483646 w 105"/>
                <a:gd name="T23" fmla="*/ 2147483646 h 95"/>
                <a:gd name="T24" fmla="*/ 2147483646 w 105"/>
                <a:gd name="T25" fmla="*/ 2147483646 h 95"/>
                <a:gd name="T26" fmla="*/ 2147483646 w 105"/>
                <a:gd name="T27" fmla="*/ 2147483646 h 95"/>
                <a:gd name="T28" fmla="*/ 2147483646 w 105"/>
                <a:gd name="T29" fmla="*/ 2147483646 h 95"/>
                <a:gd name="T30" fmla="*/ 2147483646 w 105"/>
                <a:gd name="T31" fmla="*/ 2147483646 h 95"/>
                <a:gd name="T32" fmla="*/ 2147483646 w 105"/>
                <a:gd name="T33" fmla="*/ 2147483646 h 95"/>
                <a:gd name="T34" fmla="*/ 2147483646 w 105"/>
                <a:gd name="T35" fmla="*/ 2147483646 h 95"/>
                <a:gd name="T36" fmla="*/ 2147483646 w 105"/>
                <a:gd name="T37" fmla="*/ 2147483646 h 95"/>
                <a:gd name="T38" fmla="*/ 2147483646 w 105"/>
                <a:gd name="T39" fmla="*/ 2147483646 h 95"/>
                <a:gd name="T40" fmla="*/ 2147483646 w 105"/>
                <a:gd name="T41" fmla="*/ 2147483646 h 95"/>
                <a:gd name="T42" fmla="*/ 2147483646 w 105"/>
                <a:gd name="T43" fmla="*/ 2147483646 h 95"/>
                <a:gd name="T44" fmla="*/ 2147483646 w 105"/>
                <a:gd name="T45" fmla="*/ 2147483646 h 95"/>
                <a:gd name="T46" fmla="*/ 2147483646 w 105"/>
                <a:gd name="T47" fmla="*/ 2147483646 h 95"/>
                <a:gd name="T48" fmla="*/ 2147483646 w 105"/>
                <a:gd name="T49" fmla="*/ 2147483646 h 95"/>
                <a:gd name="T50" fmla="*/ 2147483646 w 105"/>
                <a:gd name="T51" fmla="*/ 2147483646 h 95"/>
                <a:gd name="T52" fmla="*/ 2147483646 w 105"/>
                <a:gd name="T53" fmla="*/ 2147483646 h 95"/>
                <a:gd name="T54" fmla="*/ 2147483646 w 105"/>
                <a:gd name="T55" fmla="*/ 2147483646 h 95"/>
                <a:gd name="T56" fmla="*/ 2147483646 w 105"/>
                <a:gd name="T57" fmla="*/ 2147483646 h 95"/>
                <a:gd name="T58" fmla="*/ 2147483646 w 105"/>
                <a:gd name="T59" fmla="*/ 2147483646 h 95"/>
                <a:gd name="T60" fmla="*/ 2147483646 w 105"/>
                <a:gd name="T61" fmla="*/ 2147483646 h 95"/>
                <a:gd name="T62" fmla="*/ 2147483646 w 105"/>
                <a:gd name="T63" fmla="*/ 2147483646 h 95"/>
                <a:gd name="T64" fmla="*/ 2147483646 w 105"/>
                <a:gd name="T65" fmla="*/ 2147483646 h 95"/>
                <a:gd name="T66" fmla="*/ 0 w 105"/>
                <a:gd name="T67" fmla="*/ 2147483646 h 95"/>
                <a:gd name="T68" fmla="*/ 0 w 105"/>
                <a:gd name="T69" fmla="*/ 0 h 95"/>
                <a:gd name="T70" fmla="*/ 2147483646 w 105"/>
                <a:gd name="T71" fmla="*/ 0 h 95"/>
                <a:gd name="T72" fmla="*/ 2147483646 w 105"/>
                <a:gd name="T73" fmla="*/ 0 h 95"/>
                <a:gd name="T74" fmla="*/ 2147483646 w 105"/>
                <a:gd name="T75" fmla="*/ 2147483646 h 95"/>
                <a:gd name="T76" fmla="*/ 2147483646 w 105"/>
                <a:gd name="T77" fmla="*/ 2147483646 h 95"/>
                <a:gd name="T78" fmla="*/ 2147483646 w 105"/>
                <a:gd name="T79" fmla="*/ 2147483646 h 95"/>
                <a:gd name="T80" fmla="*/ 2147483646 w 105"/>
                <a:gd name="T81" fmla="*/ 2147483646 h 95"/>
                <a:gd name="T82" fmla="*/ 2147483646 w 105"/>
                <a:gd name="T83" fmla="*/ 2147483646 h 95"/>
                <a:gd name="T84" fmla="*/ 2147483646 w 105"/>
                <a:gd name="T85" fmla="*/ 214748364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44">
              <a:extLst>
                <a:ext uri="{FF2B5EF4-FFF2-40B4-BE49-F238E27FC236}">
                  <a16:creationId xmlns:a16="http://schemas.microsoft.com/office/drawing/2014/main" id="{245F922D-BFE8-F992-23FA-24A3DC999456}"/>
                </a:ext>
              </a:extLst>
            </p:cNvPr>
            <p:cNvSpPr>
              <a:spLocks noEditPoints="1"/>
            </p:cNvSpPr>
            <p:nvPr/>
          </p:nvSpPr>
          <p:spPr bwMode="auto">
            <a:xfrm>
              <a:off x="1435" y="427"/>
              <a:ext cx="250" cy="234"/>
            </a:xfrm>
            <a:custGeom>
              <a:avLst/>
              <a:gdLst>
                <a:gd name="T0" fmla="*/ 2147483646 w 106"/>
                <a:gd name="T1" fmla="*/ 2147483646 h 99"/>
                <a:gd name="T2" fmla="*/ 2147483646 w 106"/>
                <a:gd name="T3" fmla="*/ 2147483646 h 99"/>
                <a:gd name="T4" fmla="*/ 2147483646 w 106"/>
                <a:gd name="T5" fmla="*/ 2147483646 h 99"/>
                <a:gd name="T6" fmla="*/ 2147483646 w 106"/>
                <a:gd name="T7" fmla="*/ 2147483646 h 99"/>
                <a:gd name="T8" fmla="*/ 2147483646 w 106"/>
                <a:gd name="T9" fmla="*/ 2147483646 h 99"/>
                <a:gd name="T10" fmla="*/ 2147483646 w 106"/>
                <a:gd name="T11" fmla="*/ 2147483646 h 99"/>
                <a:gd name="T12" fmla="*/ 2147483646 w 106"/>
                <a:gd name="T13" fmla="*/ 2147483646 h 99"/>
                <a:gd name="T14" fmla="*/ 2147483646 w 106"/>
                <a:gd name="T15" fmla="*/ 2147483646 h 99"/>
                <a:gd name="T16" fmla="*/ 2147483646 w 106"/>
                <a:gd name="T17" fmla="*/ 2147483646 h 99"/>
                <a:gd name="T18" fmla="*/ 2147483646 w 106"/>
                <a:gd name="T19" fmla="*/ 2147483646 h 99"/>
                <a:gd name="T20" fmla="*/ 2147483646 w 106"/>
                <a:gd name="T21" fmla="*/ 2147483646 h 99"/>
                <a:gd name="T22" fmla="*/ 2147483646 w 106"/>
                <a:gd name="T23" fmla="*/ 2147483646 h 99"/>
                <a:gd name="T24" fmla="*/ 2147483646 w 106"/>
                <a:gd name="T25" fmla="*/ 2147483646 h 99"/>
                <a:gd name="T26" fmla="*/ 2147483646 w 106"/>
                <a:gd name="T27" fmla="*/ 2147483646 h 99"/>
                <a:gd name="T28" fmla="*/ 2147483646 w 106"/>
                <a:gd name="T29" fmla="*/ 2147483646 h 99"/>
                <a:gd name="T30" fmla="*/ 2147483646 w 106"/>
                <a:gd name="T31" fmla="*/ 2147483646 h 99"/>
                <a:gd name="T32" fmla="*/ 2147483646 w 106"/>
                <a:gd name="T33" fmla="*/ 2147483646 h 99"/>
                <a:gd name="T34" fmla="*/ 2147483646 w 106"/>
                <a:gd name="T35" fmla="*/ 2147483646 h 99"/>
                <a:gd name="T36" fmla="*/ 2147483646 w 106"/>
                <a:gd name="T37" fmla="*/ 2147483646 h 99"/>
                <a:gd name="T38" fmla="*/ 2147483646 w 106"/>
                <a:gd name="T39" fmla="*/ 2147483646 h 99"/>
                <a:gd name="T40" fmla="*/ 2147483646 w 106"/>
                <a:gd name="T41" fmla="*/ 2147483646 h 99"/>
                <a:gd name="T42" fmla="*/ 2147483646 w 106"/>
                <a:gd name="T43" fmla="*/ 2147483646 h 99"/>
                <a:gd name="T44" fmla="*/ 2147483646 w 106"/>
                <a:gd name="T45" fmla="*/ 2147483646 h 99"/>
                <a:gd name="T46" fmla="*/ 2147483646 w 106"/>
                <a:gd name="T47" fmla="*/ 2147483646 h 99"/>
                <a:gd name="T48" fmla="*/ 2147483646 w 106"/>
                <a:gd name="T49" fmla="*/ 2147483646 h 99"/>
                <a:gd name="T50" fmla="*/ 2147483646 w 106"/>
                <a:gd name="T51" fmla="*/ 2147483646 h 99"/>
                <a:gd name="T52" fmla="*/ 2147483646 w 106"/>
                <a:gd name="T53" fmla="*/ 2147483646 h 99"/>
                <a:gd name="T54" fmla="*/ 2147483646 w 106"/>
                <a:gd name="T55" fmla="*/ 0 h 99"/>
                <a:gd name="T56" fmla="*/ 2147483646 w 106"/>
                <a:gd name="T57" fmla="*/ 2147483646 h 99"/>
                <a:gd name="T58" fmla="*/ 2147483646 w 106"/>
                <a:gd name="T59" fmla="*/ 2147483646 h 99"/>
                <a:gd name="T60" fmla="*/ 2147483646 w 106"/>
                <a:gd name="T61" fmla="*/ 2147483646 h 99"/>
                <a:gd name="T62" fmla="*/ 0 w 106"/>
                <a:gd name="T63" fmla="*/ 2147483646 h 99"/>
                <a:gd name="T64" fmla="*/ 2147483646 w 106"/>
                <a:gd name="T65" fmla="*/ 2147483646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2" name="Rectangle 2"/>
          <p:cNvSpPr>
            <a:spLocks noGrp="1" noChangeArrowheads="1"/>
          </p:cNvSpPr>
          <p:nvPr>
            <p:ph type="ctrTitle"/>
          </p:nvPr>
        </p:nvSpPr>
        <p:spPr>
          <a:xfrm>
            <a:off x="674688" y="2359025"/>
            <a:ext cx="7797800" cy="1755775"/>
          </a:xfrm>
        </p:spPr>
        <p:txBody>
          <a:bodyPr rIns="91440" bIns="91440"/>
          <a:lstStyle>
            <a:lvl1pPr>
              <a:defRPr sz="3600">
                <a:cs typeface="Arial" charset="0"/>
              </a:defRPr>
            </a:lvl1pPr>
          </a:lstStyle>
          <a:p>
            <a:pPr lvl="0"/>
            <a:r>
              <a:rPr lang="en-US" noProof="0"/>
              <a:t>Click to edit Master title style</a:t>
            </a:r>
          </a:p>
        </p:txBody>
      </p:sp>
      <p:sp>
        <p:nvSpPr>
          <p:cNvPr id="5123" name="Rectangle 3"/>
          <p:cNvSpPr>
            <a:spLocks noGrp="1" noChangeArrowheads="1"/>
          </p:cNvSpPr>
          <p:nvPr>
            <p:ph type="subTitle" idx="1"/>
          </p:nvPr>
        </p:nvSpPr>
        <p:spPr>
          <a:xfrm>
            <a:off x="666750" y="4124325"/>
            <a:ext cx="7815263" cy="695325"/>
          </a:xfrm>
        </p:spPr>
        <p:txBody>
          <a:bodyPr/>
          <a:lstStyle>
            <a:lvl1pPr marL="0" indent="0">
              <a:spcBef>
                <a:spcPct val="0"/>
              </a:spcBef>
              <a:buFontTx/>
              <a:buNone/>
              <a:defRPr sz="2200"/>
            </a:lvl1pPr>
          </a:lstStyle>
          <a:p>
            <a:pPr lvl="0"/>
            <a:r>
              <a:rPr lang="en-US" noProof="0"/>
              <a:t>Click to edit Master subtitle style</a:t>
            </a:r>
          </a:p>
        </p:txBody>
      </p:sp>
      <p:sp>
        <p:nvSpPr>
          <p:cNvPr id="14" name="Rectangle 4">
            <a:extLst>
              <a:ext uri="{FF2B5EF4-FFF2-40B4-BE49-F238E27FC236}">
                <a16:creationId xmlns:a16="http://schemas.microsoft.com/office/drawing/2014/main" id="{F13A439F-CED7-F0C5-9C45-1731A67D763F}"/>
              </a:ext>
            </a:extLst>
          </p:cNvPr>
          <p:cNvSpPr>
            <a:spLocks noGrp="1" noChangeArrowheads="1"/>
          </p:cNvSpPr>
          <p:nvPr>
            <p:ph type="sldNum" sz="quarter" idx="10"/>
          </p:nvPr>
        </p:nvSpPr>
        <p:spPr/>
        <p:txBody>
          <a:bodyPr/>
          <a:lstStyle>
            <a:lvl1pPr>
              <a:defRPr/>
            </a:lvl1pPr>
          </a:lstStyle>
          <a:p>
            <a:pPr>
              <a:defRPr/>
            </a:pPr>
            <a:r>
              <a:rPr lang="en-US" altLang="en-US"/>
              <a:t>©2011 MFMER  |  slide-</a:t>
            </a:r>
            <a:fld id="{9CE65D84-B73E-419B-BA3E-FB15ED8502CB}" type="slidenum">
              <a:rPr lang="en-US" altLang="en-US" smtClean="0"/>
              <a:pPr>
                <a:defRPr/>
              </a:pPr>
              <a:t>‹#›</a:t>
            </a:fld>
            <a:endParaRPr lang="en-US" altLang="en-US"/>
          </a:p>
        </p:txBody>
      </p:sp>
    </p:spTree>
    <p:extLst>
      <p:ext uri="{BB962C8B-B14F-4D97-AF65-F5344CB8AC3E}">
        <p14:creationId xmlns:p14="http://schemas.microsoft.com/office/powerpoint/2010/main" val="1748181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F1ED2708-BB8C-DD11-3621-A6E76745ABA9}"/>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EA8E6F5A-D4FA-4714-9C04-D6E6FBB9E05C}" type="slidenum">
              <a:rPr lang="en-US" altLang="en-US" smtClean="0"/>
              <a:pPr>
                <a:defRPr/>
              </a:pPr>
              <a:t>‹#›</a:t>
            </a:fld>
            <a:endParaRPr lang="en-US" altLang="en-US"/>
          </a:p>
        </p:txBody>
      </p:sp>
    </p:spTree>
    <p:extLst>
      <p:ext uri="{BB962C8B-B14F-4D97-AF65-F5344CB8AC3E}">
        <p14:creationId xmlns:p14="http://schemas.microsoft.com/office/powerpoint/2010/main" val="2707120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9388" y="0"/>
            <a:ext cx="1955800" cy="6175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8813" y="0"/>
            <a:ext cx="5718175" cy="6175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06D9D09-48CE-8875-A5AD-1C5B10ADD9C4}"/>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102C4162-CFB7-46AD-B380-4840F8B33199}" type="slidenum">
              <a:rPr lang="en-US" altLang="en-US" smtClean="0"/>
              <a:pPr>
                <a:defRPr/>
              </a:pPr>
              <a:t>‹#›</a:t>
            </a:fld>
            <a:endParaRPr lang="en-US" altLang="en-US"/>
          </a:p>
        </p:txBody>
      </p:sp>
    </p:spTree>
    <p:extLst>
      <p:ext uri="{BB962C8B-B14F-4D97-AF65-F5344CB8AC3E}">
        <p14:creationId xmlns:p14="http://schemas.microsoft.com/office/powerpoint/2010/main" val="301835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58813" y="0"/>
            <a:ext cx="7826375" cy="1370013"/>
          </a:xfrm>
        </p:spPr>
        <p:txBody>
          <a:bodyPr/>
          <a:lstStyle/>
          <a:p>
            <a:r>
              <a:rPr lang="en-US"/>
              <a:t>Click to edit Master title style</a:t>
            </a:r>
          </a:p>
        </p:txBody>
      </p:sp>
      <p:sp>
        <p:nvSpPr>
          <p:cNvPr id="3" name="Table Placeholder 2"/>
          <p:cNvSpPr>
            <a:spLocks noGrp="1"/>
          </p:cNvSpPr>
          <p:nvPr>
            <p:ph type="tbl" idx="1"/>
          </p:nvPr>
        </p:nvSpPr>
        <p:spPr>
          <a:xfrm>
            <a:off x="658813" y="1370013"/>
            <a:ext cx="7826375" cy="4805362"/>
          </a:xfrm>
        </p:spPr>
        <p:txBody>
          <a:bodyPr/>
          <a:lstStyle/>
          <a:p>
            <a:pPr lvl="0"/>
            <a:endParaRPr lang="en-US" noProof="0"/>
          </a:p>
        </p:txBody>
      </p:sp>
      <p:sp>
        <p:nvSpPr>
          <p:cNvPr id="4" name="Rectangle 12">
            <a:extLst>
              <a:ext uri="{FF2B5EF4-FFF2-40B4-BE49-F238E27FC236}">
                <a16:creationId xmlns:a16="http://schemas.microsoft.com/office/drawing/2014/main" id="{FF057D45-9B0E-F739-4B00-F45C419A3568}"/>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FA86ECDC-B47F-467A-9F04-B4941B413B52}" type="slidenum">
              <a:rPr lang="en-US" altLang="en-US" smtClean="0"/>
              <a:pPr>
                <a:defRPr/>
              </a:pPr>
              <a:t>‹#›</a:t>
            </a:fld>
            <a:endParaRPr lang="en-US" altLang="en-US"/>
          </a:p>
        </p:txBody>
      </p:sp>
    </p:spTree>
    <p:extLst>
      <p:ext uri="{BB962C8B-B14F-4D97-AF65-F5344CB8AC3E}">
        <p14:creationId xmlns:p14="http://schemas.microsoft.com/office/powerpoint/2010/main" val="191174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ormAutofit/>
          </a:bodyPr>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lvl="0"/>
            <a:r>
              <a:rPr lang="en-US" noProof="0"/>
              <a:t>Click icon to add picture</a:t>
            </a:r>
            <a:endParaRPr lang="en-US" noProof="0" dirty="0"/>
          </a:p>
        </p:txBody>
      </p:sp>
      <p:sp>
        <p:nvSpPr>
          <p:cNvPr id="7" name="Rectangle 5"/>
          <p:cNvSpPr>
            <a:spLocks noGrp="1"/>
          </p:cNvSpPr>
          <p:nvPr>
            <p:ph type="body" sz="quarter" idx="11"/>
          </p:nvPr>
        </p:nvSpPr>
        <p:spPr>
          <a:xfrm>
            <a:off x="914400" y="6019800"/>
            <a:ext cx="7467600" cy="381000"/>
          </a:xfrm>
        </p:spPr>
        <p:txBody>
          <a:bodyPr rIns="9144">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a:t>Click to edit Master text styles</a:t>
            </a:r>
          </a:p>
        </p:txBody>
      </p:sp>
      <p:sp>
        <p:nvSpPr>
          <p:cNvPr id="2" name="Date Placeholder 3">
            <a:extLst>
              <a:ext uri="{FF2B5EF4-FFF2-40B4-BE49-F238E27FC236}">
                <a16:creationId xmlns:a16="http://schemas.microsoft.com/office/drawing/2014/main" id="{9779F43B-5ACD-3341-5926-FC5B80FCF9DB}"/>
              </a:ext>
            </a:extLst>
          </p:cNvPr>
          <p:cNvSpPr>
            <a:spLocks noGrp="1"/>
          </p:cNvSpPr>
          <p:nvPr>
            <p:ph type="dt" sz="half" idx="12"/>
          </p:nvPr>
        </p:nvSpPr>
        <p:spPr>
          <a:xfrm>
            <a:off x="66675" y="6559550"/>
            <a:ext cx="2438400" cy="24447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a:defRPr/>
            </a:pPr>
            <a:fld id="{2B184713-79EA-4761-8E4A-AD381990EAB1}" type="datetimeFigureOut">
              <a:rPr lang="en-US" altLang="en-US"/>
              <a:pPr>
                <a:defRPr/>
              </a:pPr>
              <a:t>2/16/2023</a:t>
            </a:fld>
            <a:endParaRPr lang="en-US" altLang="en-US"/>
          </a:p>
        </p:txBody>
      </p:sp>
      <p:sp>
        <p:nvSpPr>
          <p:cNvPr id="3" name="Rectangle 25">
            <a:extLst>
              <a:ext uri="{FF2B5EF4-FFF2-40B4-BE49-F238E27FC236}">
                <a16:creationId xmlns:a16="http://schemas.microsoft.com/office/drawing/2014/main" id="{7543D9EE-FC7B-22DE-DF65-5D927AE1CCE4}"/>
              </a:ext>
            </a:extLst>
          </p:cNvPr>
          <p:cNvSpPr>
            <a:spLocks noGrp="1"/>
          </p:cNvSpPr>
          <p:nvPr>
            <p:ph type="ftr" sz="quarter" idx="13"/>
          </p:nvPr>
        </p:nvSpPr>
        <p:spPr>
          <a:xfrm>
            <a:off x="2995613" y="6557963"/>
            <a:ext cx="4648200" cy="247650"/>
          </a:xfrm>
          <a:prstGeom prst="rect">
            <a:avLst/>
          </a:prstGeom>
        </p:spPr>
        <p:txBody>
          <a:bodyPr/>
          <a:lstStyle>
            <a:lvl1pPr eaLnBrk="1" hangingPunct="1">
              <a:defRPr>
                <a:latin typeface="Arial" charset="0"/>
                <a:ea typeface="ＭＳ Ｐゴシック" charset="0"/>
                <a:cs typeface="ＭＳ Ｐゴシック" charset="0"/>
              </a:defRPr>
            </a:lvl1pPr>
          </a:lstStyle>
          <a:p>
            <a:pPr>
              <a:defRPr/>
            </a:pPr>
            <a:endParaRPr lang="en-US"/>
          </a:p>
        </p:txBody>
      </p:sp>
      <p:sp>
        <p:nvSpPr>
          <p:cNvPr id="4" name="Rectangle 16">
            <a:extLst>
              <a:ext uri="{FF2B5EF4-FFF2-40B4-BE49-F238E27FC236}">
                <a16:creationId xmlns:a16="http://schemas.microsoft.com/office/drawing/2014/main" id="{E2C949E4-464B-F2CC-C04A-DE13BCCEFAB5}"/>
              </a:ext>
            </a:extLst>
          </p:cNvPr>
          <p:cNvSpPr>
            <a:spLocks noGrp="1"/>
          </p:cNvSpPr>
          <p:nvPr>
            <p:ph type="sldNum" sz="quarter" idx="14"/>
          </p:nvPr>
        </p:nvSpPr>
        <p:spPr/>
        <p:txBody>
          <a:bodyPr/>
          <a:lstStyle>
            <a:lvl1pPr>
              <a:defRPr/>
            </a:lvl1pPr>
          </a:lstStyle>
          <a:p>
            <a:pPr>
              <a:defRPr/>
            </a:pPr>
            <a:fld id="{AFCDBF4C-5268-4C7D-AC14-2BB8BF19409B}" type="slidenum">
              <a:rPr lang="en-US" altLang="en-US"/>
              <a:pPr>
                <a:defRPr/>
              </a:pPr>
              <a:t>‹#›</a:t>
            </a:fld>
            <a:endParaRPr lang="en-US" altLang="en-US"/>
          </a:p>
        </p:txBody>
      </p:sp>
    </p:spTree>
    <p:extLst>
      <p:ext uri="{BB962C8B-B14F-4D97-AF65-F5344CB8AC3E}">
        <p14:creationId xmlns:p14="http://schemas.microsoft.com/office/powerpoint/2010/main" val="201735591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D7F9590-A9FA-96FF-DAA8-ED7137D5B29F}"/>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CE3D640C-CB63-4631-83F5-65E3FF905EC4}" type="slidenum">
              <a:rPr lang="en-US" altLang="en-US" smtClean="0"/>
              <a:pPr>
                <a:defRPr/>
              </a:pPr>
              <a:t>‹#›</a:t>
            </a:fld>
            <a:endParaRPr lang="en-US" altLang="en-US"/>
          </a:p>
        </p:txBody>
      </p:sp>
    </p:spTree>
    <p:extLst>
      <p:ext uri="{BB962C8B-B14F-4D97-AF65-F5344CB8AC3E}">
        <p14:creationId xmlns:p14="http://schemas.microsoft.com/office/powerpoint/2010/main" val="234692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a:extLst>
              <a:ext uri="{FF2B5EF4-FFF2-40B4-BE49-F238E27FC236}">
                <a16:creationId xmlns:a16="http://schemas.microsoft.com/office/drawing/2014/main" id="{31937C2A-C824-6F2D-E1D3-C431203013DC}"/>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2976F0FF-07E4-4B4D-9F5B-C32D2DEB7830}" type="slidenum">
              <a:rPr lang="en-US" altLang="en-US" smtClean="0"/>
              <a:pPr>
                <a:defRPr/>
              </a:pPr>
              <a:t>‹#›</a:t>
            </a:fld>
            <a:endParaRPr lang="en-US" altLang="en-US"/>
          </a:p>
        </p:txBody>
      </p:sp>
    </p:spTree>
    <p:extLst>
      <p:ext uri="{BB962C8B-B14F-4D97-AF65-F5344CB8AC3E}">
        <p14:creationId xmlns:p14="http://schemas.microsoft.com/office/powerpoint/2010/main" val="236978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8813" y="1370013"/>
            <a:ext cx="3836987" cy="4805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36988" cy="4805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6AF2104A-1DF2-3018-E753-238EE0E58F01}"/>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46F8FCD0-0957-420A-AA80-6A8A968DEAFA}" type="slidenum">
              <a:rPr lang="en-US" altLang="en-US" smtClean="0"/>
              <a:pPr>
                <a:defRPr/>
              </a:pPr>
              <a:t>‹#›</a:t>
            </a:fld>
            <a:endParaRPr lang="en-US" altLang="en-US"/>
          </a:p>
        </p:txBody>
      </p:sp>
    </p:spTree>
    <p:extLst>
      <p:ext uri="{BB962C8B-B14F-4D97-AF65-F5344CB8AC3E}">
        <p14:creationId xmlns:p14="http://schemas.microsoft.com/office/powerpoint/2010/main" val="2205624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AB885A74-928C-370F-E7AE-7453C7FDDC78}"/>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EA384658-1709-4D20-83FB-7E2304897908}" type="slidenum">
              <a:rPr lang="en-US" altLang="en-US" smtClean="0"/>
              <a:pPr>
                <a:defRPr/>
              </a:pPr>
              <a:t>‹#›</a:t>
            </a:fld>
            <a:endParaRPr lang="en-US" altLang="en-US"/>
          </a:p>
        </p:txBody>
      </p:sp>
    </p:spTree>
    <p:extLst>
      <p:ext uri="{BB962C8B-B14F-4D97-AF65-F5344CB8AC3E}">
        <p14:creationId xmlns:p14="http://schemas.microsoft.com/office/powerpoint/2010/main" val="160275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EAD7089F-3550-CF46-4322-41F2245141B8}"/>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FFBF581A-6658-4ADE-B712-78CAE2F64A3D}" type="slidenum">
              <a:rPr lang="en-US" altLang="en-US" smtClean="0"/>
              <a:pPr>
                <a:defRPr/>
              </a:pPr>
              <a:t>‹#›</a:t>
            </a:fld>
            <a:endParaRPr lang="en-US" altLang="en-US"/>
          </a:p>
        </p:txBody>
      </p:sp>
    </p:spTree>
    <p:extLst>
      <p:ext uri="{BB962C8B-B14F-4D97-AF65-F5344CB8AC3E}">
        <p14:creationId xmlns:p14="http://schemas.microsoft.com/office/powerpoint/2010/main" val="1650991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FF9FD73-A54E-29A7-5369-72FE2B445556}"/>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B641DCF6-EEC4-4D29-9D20-95DB6132FF78}" type="slidenum">
              <a:rPr lang="en-US" altLang="en-US" smtClean="0"/>
              <a:pPr>
                <a:defRPr/>
              </a:pPr>
              <a:t>‹#›</a:t>
            </a:fld>
            <a:endParaRPr lang="en-US" altLang="en-US"/>
          </a:p>
        </p:txBody>
      </p:sp>
    </p:spTree>
    <p:extLst>
      <p:ext uri="{BB962C8B-B14F-4D97-AF65-F5344CB8AC3E}">
        <p14:creationId xmlns:p14="http://schemas.microsoft.com/office/powerpoint/2010/main" val="375381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950F6E54-0204-29BE-B7AC-D2076DDE2B96}"/>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35956315-F7EF-4EA8-B546-E3C74E5FD38B}" type="slidenum">
              <a:rPr lang="en-US" altLang="en-US" smtClean="0"/>
              <a:pPr>
                <a:defRPr/>
              </a:pPr>
              <a:t>‹#›</a:t>
            </a:fld>
            <a:endParaRPr lang="en-US" altLang="en-US"/>
          </a:p>
        </p:txBody>
      </p:sp>
    </p:spTree>
    <p:extLst>
      <p:ext uri="{BB962C8B-B14F-4D97-AF65-F5344CB8AC3E}">
        <p14:creationId xmlns:p14="http://schemas.microsoft.com/office/powerpoint/2010/main" val="1265479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a:extLst>
              <a:ext uri="{FF2B5EF4-FFF2-40B4-BE49-F238E27FC236}">
                <a16:creationId xmlns:a16="http://schemas.microsoft.com/office/drawing/2014/main" id="{D00BC33B-B061-F110-DC64-750F4AC1330A}"/>
              </a:ext>
            </a:extLst>
          </p:cNvPr>
          <p:cNvSpPr>
            <a:spLocks noGrp="1" noChangeArrowheads="1"/>
          </p:cNvSpPr>
          <p:nvPr>
            <p:ph type="sldNum" sz="quarter" idx="10"/>
          </p:nvPr>
        </p:nvSpPr>
        <p:spPr>
          <a:ln/>
        </p:spPr>
        <p:txBody>
          <a:bodyPr/>
          <a:lstStyle>
            <a:lvl1pPr>
              <a:defRPr/>
            </a:lvl1pPr>
          </a:lstStyle>
          <a:p>
            <a:pPr>
              <a:defRPr/>
            </a:pPr>
            <a:r>
              <a:rPr lang="en-US" altLang="en-US"/>
              <a:t>©2011 MFMER  |  slide-</a:t>
            </a:r>
            <a:fld id="{49A083B1-C55C-4A7F-ACE5-389A7F0388AE}" type="slidenum">
              <a:rPr lang="en-US" altLang="en-US" smtClean="0"/>
              <a:pPr>
                <a:defRPr/>
              </a:pPr>
              <a:t>‹#›</a:t>
            </a:fld>
            <a:endParaRPr lang="en-US" altLang="en-US"/>
          </a:p>
        </p:txBody>
      </p:sp>
    </p:spTree>
    <p:extLst>
      <p:ext uri="{BB962C8B-B14F-4D97-AF65-F5344CB8AC3E}">
        <p14:creationId xmlns:p14="http://schemas.microsoft.com/office/powerpoint/2010/main" val="3959781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07912FF-B3EC-A392-21DF-DE6EB0B71800}"/>
              </a:ext>
            </a:extLst>
          </p:cNvPr>
          <p:cNvSpPr>
            <a:spLocks noGrp="1" noChangeArrowheads="1"/>
          </p:cNvSpPr>
          <p:nvPr>
            <p:ph type="title"/>
          </p:nvPr>
        </p:nvSpPr>
        <p:spPr bwMode="auto">
          <a:xfrm>
            <a:off x="658813" y="0"/>
            <a:ext cx="78263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0697B6F8-577C-7FF3-9C62-824FF817D447}"/>
              </a:ext>
            </a:extLst>
          </p:cNvPr>
          <p:cNvSpPr>
            <a:spLocks noGrp="1" noChangeArrowheads="1"/>
          </p:cNvSpPr>
          <p:nvPr>
            <p:ph type="body" idx="1"/>
          </p:nvPr>
        </p:nvSpPr>
        <p:spPr bwMode="auto">
          <a:xfrm>
            <a:off x="658813" y="1370013"/>
            <a:ext cx="7826375"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28600" rIns="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6" name="Rectangle 12">
            <a:extLst>
              <a:ext uri="{FF2B5EF4-FFF2-40B4-BE49-F238E27FC236}">
                <a16:creationId xmlns:a16="http://schemas.microsoft.com/office/drawing/2014/main" id="{0454F65E-D905-2748-ECFA-045CD254F711}"/>
              </a:ext>
            </a:extLst>
          </p:cNvPr>
          <p:cNvSpPr>
            <a:spLocks noGrp="1" noChangeArrowheads="1"/>
          </p:cNvSpPr>
          <p:nvPr>
            <p:ph type="sldNum" sz="quarter" idx="4"/>
          </p:nvPr>
        </p:nvSpPr>
        <p:spPr bwMode="auto">
          <a:xfrm>
            <a:off x="7010400" y="6670675"/>
            <a:ext cx="2133600" cy="187325"/>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algn="r" eaLnBrk="1" hangingPunct="1">
              <a:lnSpc>
                <a:spcPct val="90000"/>
              </a:lnSpc>
              <a:defRPr sz="700">
                <a:solidFill>
                  <a:srgbClr val="1D68E0"/>
                </a:solidFill>
                <a:cs typeface="Arial" panose="020B0604020202020204" pitchFamily="34" charset="0"/>
              </a:defRPr>
            </a:lvl1pPr>
          </a:lstStyle>
          <a:p>
            <a:pPr>
              <a:defRPr/>
            </a:pPr>
            <a:r>
              <a:rPr lang="en-US" altLang="en-US"/>
              <a:t>©2011 MFMER  |  slide-</a:t>
            </a:r>
            <a:fld id="{A31E17CD-E8B5-499C-8984-82AF6B271F01}" type="slidenum">
              <a:rPr lang="en-US" altLang="en-US" smtClean="0"/>
              <a:pPr>
                <a:defRPr/>
              </a:pPr>
              <a:t>‹#›</a:t>
            </a:fld>
            <a:endParaRPr lang="en-US" altLang="en-US"/>
          </a:p>
        </p:txBody>
      </p:sp>
      <p:grpSp>
        <p:nvGrpSpPr>
          <p:cNvPr id="1029" name="Group 13">
            <a:extLst>
              <a:ext uri="{FF2B5EF4-FFF2-40B4-BE49-F238E27FC236}">
                <a16:creationId xmlns:a16="http://schemas.microsoft.com/office/drawing/2014/main" id="{9C923306-FBAF-E468-33A7-28378E2CA6B0}"/>
              </a:ext>
            </a:extLst>
          </p:cNvPr>
          <p:cNvGrpSpPr>
            <a:grpSpLocks noChangeAspect="1"/>
          </p:cNvGrpSpPr>
          <p:nvPr/>
        </p:nvGrpSpPr>
        <p:grpSpPr bwMode="auto">
          <a:xfrm>
            <a:off x="120650" y="6299200"/>
            <a:ext cx="420688" cy="458788"/>
            <a:chOff x="572" y="427"/>
            <a:chExt cx="1212" cy="1320"/>
          </a:xfrm>
        </p:grpSpPr>
        <p:sp>
          <p:nvSpPr>
            <p:cNvPr id="1031" name="Freeform 14">
              <a:extLst>
                <a:ext uri="{FF2B5EF4-FFF2-40B4-BE49-F238E27FC236}">
                  <a16:creationId xmlns:a16="http://schemas.microsoft.com/office/drawing/2014/main" id="{D0C24E87-AA2F-B33A-CC20-1753F6B4E9CB}"/>
                </a:ext>
              </a:extLst>
            </p:cNvPr>
            <p:cNvSpPr>
              <a:spLocks noChangeAspect="1" noEditPoints="1"/>
            </p:cNvSpPr>
            <p:nvPr/>
          </p:nvSpPr>
          <p:spPr bwMode="auto">
            <a:xfrm>
              <a:off x="754" y="1070"/>
              <a:ext cx="848" cy="677"/>
            </a:xfrm>
            <a:custGeom>
              <a:avLst/>
              <a:gdLst>
                <a:gd name="T0" fmla="*/ 2147483646 w 359"/>
                <a:gd name="T1" fmla="*/ 0 h 287"/>
                <a:gd name="T2" fmla="*/ 2147483646 w 359"/>
                <a:gd name="T3" fmla="*/ 0 h 287"/>
                <a:gd name="T4" fmla="*/ 2147483646 w 359"/>
                <a:gd name="T5" fmla="*/ 2147483646 h 287"/>
                <a:gd name="T6" fmla="*/ 2147483646 w 359"/>
                <a:gd name="T7" fmla="*/ 2147483646 h 287"/>
                <a:gd name="T8" fmla="*/ 2147483646 w 359"/>
                <a:gd name="T9" fmla="*/ 2147483646 h 287"/>
                <a:gd name="T10" fmla="*/ 2147483646 w 359"/>
                <a:gd name="T11" fmla="*/ 2147483646 h 287"/>
                <a:gd name="T12" fmla="*/ 2147483646 w 359"/>
                <a:gd name="T13" fmla="*/ 2147483646 h 287"/>
                <a:gd name="T14" fmla="*/ 2147483646 w 359"/>
                <a:gd name="T15" fmla="*/ 2147483646 h 287"/>
                <a:gd name="T16" fmla="*/ 2147483646 w 359"/>
                <a:gd name="T17" fmla="*/ 2147483646 h 287"/>
                <a:gd name="T18" fmla="*/ 2147483646 w 359"/>
                <a:gd name="T19" fmla="*/ 2147483646 h 287"/>
                <a:gd name="T20" fmla="*/ 2147483646 w 359"/>
                <a:gd name="T21" fmla="*/ 2147483646 h 287"/>
                <a:gd name="T22" fmla="*/ 2147483646 w 359"/>
                <a:gd name="T23" fmla="*/ 2147483646 h 287"/>
                <a:gd name="T24" fmla="*/ 2147483646 w 359"/>
                <a:gd name="T25" fmla="*/ 2147483646 h 287"/>
                <a:gd name="T26" fmla="*/ 2147483646 w 359"/>
                <a:gd name="T27" fmla="*/ 2147483646 h 287"/>
                <a:gd name="T28" fmla="*/ 2147483646 w 359"/>
                <a:gd name="T29" fmla="*/ 2147483646 h 287"/>
                <a:gd name="T30" fmla="*/ 2147483646 w 359"/>
                <a:gd name="T31" fmla="*/ 2147483646 h 287"/>
                <a:gd name="T32" fmla="*/ 2147483646 w 359"/>
                <a:gd name="T33" fmla="*/ 2147483646 h 287"/>
                <a:gd name="T34" fmla="*/ 2147483646 w 359"/>
                <a:gd name="T35" fmla="*/ 2147483646 h 287"/>
                <a:gd name="T36" fmla="*/ 2147483646 w 359"/>
                <a:gd name="T37" fmla="*/ 2147483646 h 287"/>
                <a:gd name="T38" fmla="*/ 2147483646 w 359"/>
                <a:gd name="T39" fmla="*/ 2147483646 h 287"/>
                <a:gd name="T40" fmla="*/ 2147483646 w 359"/>
                <a:gd name="T41" fmla="*/ 2147483646 h 287"/>
                <a:gd name="T42" fmla="*/ 2147483646 w 359"/>
                <a:gd name="T43" fmla="*/ 2147483646 h 287"/>
                <a:gd name="T44" fmla="*/ 2147483646 w 359"/>
                <a:gd name="T45" fmla="*/ 2147483646 h 287"/>
                <a:gd name="T46" fmla="*/ 2147483646 w 359"/>
                <a:gd name="T47" fmla="*/ 2147483646 h 287"/>
                <a:gd name="T48" fmla="*/ 2147483646 w 359"/>
                <a:gd name="T49" fmla="*/ 2147483646 h 287"/>
                <a:gd name="T50" fmla="*/ 2147483646 w 359"/>
                <a:gd name="T51" fmla="*/ 2147483646 h 287"/>
                <a:gd name="T52" fmla="*/ 2147483646 w 359"/>
                <a:gd name="T53" fmla="*/ 2147483646 h 287"/>
                <a:gd name="T54" fmla="*/ 2147483646 w 359"/>
                <a:gd name="T55" fmla="*/ 2147483646 h 287"/>
                <a:gd name="T56" fmla="*/ 2147483646 w 359"/>
                <a:gd name="T57" fmla="*/ 2147483646 h 287"/>
                <a:gd name="T58" fmla="*/ 2147483646 w 359"/>
                <a:gd name="T59" fmla="*/ 2147483646 h 287"/>
                <a:gd name="T60" fmla="*/ 2147483646 w 359"/>
                <a:gd name="T61" fmla="*/ 2147483646 h 287"/>
                <a:gd name="T62" fmla="*/ 2147483646 w 359"/>
                <a:gd name="T63" fmla="*/ 2147483646 h 287"/>
                <a:gd name="T64" fmla="*/ 2147483646 w 359"/>
                <a:gd name="T65" fmla="*/ 2147483646 h 287"/>
                <a:gd name="T66" fmla="*/ 2147483646 w 359"/>
                <a:gd name="T67" fmla="*/ 2147483646 h 287"/>
                <a:gd name="T68" fmla="*/ 2147483646 w 359"/>
                <a:gd name="T69" fmla="*/ 2147483646 h 287"/>
                <a:gd name="T70" fmla="*/ 2147483646 w 359"/>
                <a:gd name="T71" fmla="*/ 2147483646 h 287"/>
                <a:gd name="T72" fmla="*/ 2147483646 w 359"/>
                <a:gd name="T73" fmla="*/ 2147483646 h 287"/>
                <a:gd name="T74" fmla="*/ 2147483646 w 359"/>
                <a:gd name="T75" fmla="*/ 2147483646 h 287"/>
                <a:gd name="T76" fmla="*/ 2147483646 w 359"/>
                <a:gd name="T77" fmla="*/ 0 h 287"/>
                <a:gd name="T78" fmla="*/ 2147483646 w 359"/>
                <a:gd name="T79" fmla="*/ 0 h 287"/>
                <a:gd name="T80" fmla="*/ 0 w 359"/>
                <a:gd name="T81" fmla="*/ 0 h 287"/>
                <a:gd name="T82" fmla="*/ 0 w 359"/>
                <a:gd name="T83" fmla="*/ 2147483646 h 287"/>
                <a:gd name="T84" fmla="*/ 2147483646 w 359"/>
                <a:gd name="T85" fmla="*/ 2147483646 h 287"/>
                <a:gd name="T86" fmla="*/ 2147483646 w 359"/>
                <a:gd name="T87" fmla="*/ 2147483646 h 287"/>
                <a:gd name="T88" fmla="*/ 2147483646 w 359"/>
                <a:gd name="T89" fmla="*/ 2147483646 h 287"/>
                <a:gd name="T90" fmla="*/ 2147483646 w 359"/>
                <a:gd name="T91" fmla="*/ 2147483646 h 287"/>
                <a:gd name="T92" fmla="*/ 2147483646 w 359"/>
                <a:gd name="T93" fmla="*/ 2147483646 h 287"/>
                <a:gd name="T94" fmla="*/ 2147483646 w 359"/>
                <a:gd name="T95" fmla="*/ 2147483646 h 287"/>
                <a:gd name="T96" fmla="*/ 2147483646 w 359"/>
                <a:gd name="T97" fmla="*/ 0 h 287"/>
                <a:gd name="T98" fmla="*/ 2147483646 w 359"/>
                <a:gd name="T99" fmla="*/ 0 h 287"/>
                <a:gd name="T100" fmla="*/ 2147483646 w 359"/>
                <a:gd name="T101" fmla="*/ 2147483646 h 287"/>
                <a:gd name="T102" fmla="*/ 2147483646 w 359"/>
                <a:gd name="T103" fmla="*/ 2147483646 h 287"/>
                <a:gd name="T104" fmla="*/ 2147483646 w 359"/>
                <a:gd name="T105" fmla="*/ 2147483646 h 287"/>
                <a:gd name="T106" fmla="*/ 2147483646 w 359"/>
                <a:gd name="T107" fmla="*/ 2147483646 h 287"/>
                <a:gd name="T108" fmla="*/ 2147483646 w 359"/>
                <a:gd name="T109" fmla="*/ 2147483646 h 287"/>
                <a:gd name="T110" fmla="*/ 2147483646 w 359"/>
                <a:gd name="T111" fmla="*/ 2147483646 h 287"/>
                <a:gd name="T112" fmla="*/ 2147483646 w 359"/>
                <a:gd name="T113" fmla="*/ 2147483646 h 287"/>
                <a:gd name="T114" fmla="*/ 2147483646 w 359"/>
                <a:gd name="T115" fmla="*/ 2147483646 h 287"/>
                <a:gd name="T116" fmla="*/ 2147483646 w 359"/>
                <a:gd name="T117" fmla="*/ 2147483646 h 287"/>
                <a:gd name="T118" fmla="*/ 2147483646 w 359"/>
                <a:gd name="T119" fmla="*/ 2147483646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2" name="Freeform 15">
              <a:extLst>
                <a:ext uri="{FF2B5EF4-FFF2-40B4-BE49-F238E27FC236}">
                  <a16:creationId xmlns:a16="http://schemas.microsoft.com/office/drawing/2014/main" id="{5B3B99C3-9441-02B8-EBB7-34B2E28245A6}"/>
                </a:ext>
              </a:extLst>
            </p:cNvPr>
            <p:cNvSpPr>
              <a:spLocks noChangeAspect="1"/>
            </p:cNvSpPr>
            <p:nvPr/>
          </p:nvSpPr>
          <p:spPr bwMode="auto">
            <a:xfrm>
              <a:off x="820" y="734"/>
              <a:ext cx="180" cy="227"/>
            </a:xfrm>
            <a:custGeom>
              <a:avLst/>
              <a:gdLst>
                <a:gd name="T0" fmla="*/ 2147483646 w 76"/>
                <a:gd name="T1" fmla="*/ 2147483646 h 96"/>
                <a:gd name="T2" fmla="*/ 2147483646 w 76"/>
                <a:gd name="T3" fmla="*/ 2147483646 h 96"/>
                <a:gd name="T4" fmla="*/ 2147483646 w 76"/>
                <a:gd name="T5" fmla="*/ 2147483646 h 96"/>
                <a:gd name="T6" fmla="*/ 2147483646 w 76"/>
                <a:gd name="T7" fmla="*/ 2147483646 h 96"/>
                <a:gd name="T8" fmla="*/ 2147483646 w 76"/>
                <a:gd name="T9" fmla="*/ 2147483646 h 96"/>
                <a:gd name="T10" fmla="*/ 2147483646 w 76"/>
                <a:gd name="T11" fmla="*/ 2147483646 h 96"/>
                <a:gd name="T12" fmla="*/ 2147483646 w 76"/>
                <a:gd name="T13" fmla="*/ 2147483646 h 96"/>
                <a:gd name="T14" fmla="*/ 2147483646 w 76"/>
                <a:gd name="T15" fmla="*/ 2147483646 h 96"/>
                <a:gd name="T16" fmla="*/ 2147483646 w 76"/>
                <a:gd name="T17" fmla="*/ 2147483646 h 96"/>
                <a:gd name="T18" fmla="*/ 2147483646 w 76"/>
                <a:gd name="T19" fmla="*/ 2147483646 h 96"/>
                <a:gd name="T20" fmla="*/ 0 w 76"/>
                <a:gd name="T21" fmla="*/ 2147483646 h 96"/>
                <a:gd name="T22" fmla="*/ 0 w 76"/>
                <a:gd name="T23" fmla="*/ 0 h 96"/>
                <a:gd name="T24" fmla="*/ 2147483646 w 76"/>
                <a:gd name="T25" fmla="*/ 0 h 96"/>
                <a:gd name="T26" fmla="*/ 2147483646 w 76"/>
                <a:gd name="T27" fmla="*/ 0 h 96"/>
                <a:gd name="T28" fmla="*/ 2147483646 w 76"/>
                <a:gd name="T29" fmla="*/ 2147483646 h 96"/>
                <a:gd name="T30" fmla="*/ 2147483646 w 76"/>
                <a:gd name="T31" fmla="*/ 2147483646 h 96"/>
                <a:gd name="T32" fmla="*/ 2147483646 w 76"/>
                <a:gd name="T33" fmla="*/ 2147483646 h 96"/>
                <a:gd name="T34" fmla="*/ 2147483646 w 76"/>
                <a:gd name="T35" fmla="*/ 2147483646 h 96"/>
                <a:gd name="T36" fmla="*/ 2147483646 w 76"/>
                <a:gd name="T37" fmla="*/ 2147483646 h 96"/>
                <a:gd name="T38" fmla="*/ 2147483646 w 76"/>
                <a:gd name="T39" fmla="*/ 2147483646 h 96"/>
                <a:gd name="T40" fmla="*/ 2147483646 w 76"/>
                <a:gd name="T41" fmla="*/ 2147483646 h 96"/>
                <a:gd name="T42" fmla="*/ 2147483646 w 76"/>
                <a:gd name="T43" fmla="*/ 2147483646 h 96"/>
                <a:gd name="T44" fmla="*/ 2147483646 w 76"/>
                <a:gd name="T45" fmla="*/ 2147483646 h 96"/>
                <a:gd name="T46" fmla="*/ 2147483646 w 76"/>
                <a:gd name="T47" fmla="*/ 2147483646 h 96"/>
                <a:gd name="T48" fmla="*/ 2147483646 w 76"/>
                <a:gd name="T49" fmla="*/ 2147483646 h 96"/>
                <a:gd name="T50" fmla="*/ 2147483646 w 76"/>
                <a:gd name="T51" fmla="*/ 2147483646 h 96"/>
                <a:gd name="T52" fmla="*/ 2147483646 w 76"/>
                <a:gd name="T53" fmla="*/ 2147483646 h 96"/>
                <a:gd name="T54" fmla="*/ 2147483646 w 76"/>
                <a:gd name="T55" fmla="*/ 2147483646 h 96"/>
                <a:gd name="T56" fmla="*/ 2147483646 w 76"/>
                <a:gd name="T57" fmla="*/ 2147483646 h 96"/>
                <a:gd name="T58" fmla="*/ 2147483646 w 76"/>
                <a:gd name="T59" fmla="*/ 2147483646 h 96"/>
                <a:gd name="T60" fmla="*/ 2147483646 w 76"/>
                <a:gd name="T61" fmla="*/ 2147483646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16">
              <a:extLst>
                <a:ext uri="{FF2B5EF4-FFF2-40B4-BE49-F238E27FC236}">
                  <a16:creationId xmlns:a16="http://schemas.microsoft.com/office/drawing/2014/main" id="{C9B3C840-07F8-0374-BEBD-92A8430C6AD4}"/>
                </a:ext>
              </a:extLst>
            </p:cNvPr>
            <p:cNvSpPr>
              <a:spLocks noChangeAspect="1" noEditPoints="1"/>
            </p:cNvSpPr>
            <p:nvPr/>
          </p:nvSpPr>
          <p:spPr bwMode="auto">
            <a:xfrm>
              <a:off x="1021" y="734"/>
              <a:ext cx="99" cy="227"/>
            </a:xfrm>
            <a:custGeom>
              <a:avLst/>
              <a:gdLst>
                <a:gd name="T0" fmla="*/ 2147483646 w 42"/>
                <a:gd name="T1" fmla="*/ 2147483646 h 96"/>
                <a:gd name="T2" fmla="*/ 2147483646 w 42"/>
                <a:gd name="T3" fmla="*/ 2147483646 h 96"/>
                <a:gd name="T4" fmla="*/ 2147483646 w 42"/>
                <a:gd name="T5" fmla="*/ 2147483646 h 96"/>
                <a:gd name="T6" fmla="*/ 0 w 42"/>
                <a:gd name="T7" fmla="*/ 2147483646 h 96"/>
                <a:gd name="T8" fmla="*/ 0 w 42"/>
                <a:gd name="T9" fmla="*/ 2147483646 h 96"/>
                <a:gd name="T10" fmla="*/ 2147483646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2147483646 w 42"/>
                <a:gd name="T21" fmla="*/ 2147483646 h 96"/>
                <a:gd name="T22" fmla="*/ 2147483646 w 42"/>
                <a:gd name="T23" fmla="*/ 2147483646 h 96"/>
                <a:gd name="T24" fmla="*/ 2147483646 w 42"/>
                <a:gd name="T25" fmla="*/ 2147483646 h 96"/>
                <a:gd name="T26" fmla="*/ 0 w 42"/>
                <a:gd name="T27" fmla="*/ 2147483646 h 96"/>
                <a:gd name="T28" fmla="*/ 0 w 42"/>
                <a:gd name="T29" fmla="*/ 0 h 96"/>
                <a:gd name="T30" fmla="*/ 2147483646 w 42"/>
                <a:gd name="T31" fmla="*/ 0 h 96"/>
                <a:gd name="T32" fmla="*/ 2147483646 w 42"/>
                <a:gd name="T33" fmla="*/ 0 h 96"/>
                <a:gd name="T34" fmla="*/ 2147483646 w 42"/>
                <a:gd name="T35" fmla="*/ 2147483646 h 96"/>
                <a:gd name="T36" fmla="*/ 2147483646 w 42"/>
                <a:gd name="T37" fmla="*/ 2147483646 h 96"/>
                <a:gd name="T38" fmla="*/ 2147483646 w 42"/>
                <a:gd name="T39" fmla="*/ 2147483646 h 96"/>
                <a:gd name="T40" fmla="*/ 2147483646 w 42"/>
                <a:gd name="T41" fmla="*/ 2147483646 h 96"/>
                <a:gd name="T42" fmla="*/ 2147483646 w 42"/>
                <a:gd name="T43" fmla="*/ 2147483646 h 96"/>
                <a:gd name="T44" fmla="*/ 2147483646 w 42"/>
                <a:gd name="T45" fmla="*/ 2147483646 h 96"/>
                <a:gd name="T46" fmla="*/ 2147483646 w 42"/>
                <a:gd name="T47" fmla="*/ 2147483646 h 96"/>
                <a:gd name="T48" fmla="*/ 2147483646 w 42"/>
                <a:gd name="T49" fmla="*/ 2147483646 h 96"/>
                <a:gd name="T50" fmla="*/ 2147483646 w 42"/>
                <a:gd name="T51" fmla="*/ 2147483646 h 96"/>
                <a:gd name="T52" fmla="*/ 2147483646 w 42"/>
                <a:gd name="T53" fmla="*/ 2147483646 h 96"/>
                <a:gd name="T54" fmla="*/ 2147483646 w 42"/>
                <a:gd name="T55" fmla="*/ 2147483646 h 96"/>
                <a:gd name="T56" fmla="*/ 2147483646 w 42"/>
                <a:gd name="T57" fmla="*/ 2147483646 h 96"/>
                <a:gd name="T58" fmla="*/ 2147483646 w 42"/>
                <a:gd name="T59" fmla="*/ 2147483646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4" name="Freeform 17">
              <a:extLst>
                <a:ext uri="{FF2B5EF4-FFF2-40B4-BE49-F238E27FC236}">
                  <a16:creationId xmlns:a16="http://schemas.microsoft.com/office/drawing/2014/main" id="{C0B418B9-D845-A983-7A59-82F3275751A4}"/>
                </a:ext>
              </a:extLst>
            </p:cNvPr>
            <p:cNvSpPr>
              <a:spLocks noChangeAspect="1"/>
            </p:cNvSpPr>
            <p:nvPr/>
          </p:nvSpPr>
          <p:spPr bwMode="auto">
            <a:xfrm>
              <a:off x="1156" y="734"/>
              <a:ext cx="262" cy="232"/>
            </a:xfrm>
            <a:custGeom>
              <a:avLst/>
              <a:gdLst>
                <a:gd name="T0" fmla="*/ 0 w 111"/>
                <a:gd name="T1" fmla="*/ 2147483646 h 98"/>
                <a:gd name="T2" fmla="*/ 0 w 111"/>
                <a:gd name="T3" fmla="*/ 2147483646 h 98"/>
                <a:gd name="T4" fmla="*/ 2147483646 w 111"/>
                <a:gd name="T5" fmla="*/ 2147483646 h 98"/>
                <a:gd name="T6" fmla="*/ 2147483646 w 111"/>
                <a:gd name="T7" fmla="*/ 2147483646 h 98"/>
                <a:gd name="T8" fmla="*/ 2147483646 w 111"/>
                <a:gd name="T9" fmla="*/ 2147483646 h 98"/>
                <a:gd name="T10" fmla="*/ 2147483646 w 111"/>
                <a:gd name="T11" fmla="*/ 2147483646 h 98"/>
                <a:gd name="T12" fmla="*/ 2147483646 w 111"/>
                <a:gd name="T13" fmla="*/ 2147483646 h 98"/>
                <a:gd name="T14" fmla="*/ 2147483646 w 111"/>
                <a:gd name="T15" fmla="*/ 2147483646 h 98"/>
                <a:gd name="T16" fmla="*/ 2147483646 w 111"/>
                <a:gd name="T17" fmla="*/ 2147483646 h 98"/>
                <a:gd name="T18" fmla="*/ 2147483646 w 111"/>
                <a:gd name="T19" fmla="*/ 2147483646 h 98"/>
                <a:gd name="T20" fmla="*/ 0 w 111"/>
                <a:gd name="T21" fmla="*/ 2147483646 h 98"/>
                <a:gd name="T22" fmla="*/ 0 w 111"/>
                <a:gd name="T23" fmla="*/ 0 h 98"/>
                <a:gd name="T24" fmla="*/ 2147483646 w 111"/>
                <a:gd name="T25" fmla="*/ 0 h 98"/>
                <a:gd name="T26" fmla="*/ 2147483646 w 111"/>
                <a:gd name="T27" fmla="*/ 0 h 98"/>
                <a:gd name="T28" fmla="*/ 2147483646 w 111"/>
                <a:gd name="T29" fmla="*/ 2147483646 h 98"/>
                <a:gd name="T30" fmla="*/ 2147483646 w 111"/>
                <a:gd name="T31" fmla="*/ 2147483646 h 98"/>
                <a:gd name="T32" fmla="*/ 2147483646 w 111"/>
                <a:gd name="T33" fmla="*/ 2147483646 h 98"/>
                <a:gd name="T34" fmla="*/ 2147483646 w 111"/>
                <a:gd name="T35" fmla="*/ 2147483646 h 98"/>
                <a:gd name="T36" fmla="*/ 2147483646 w 111"/>
                <a:gd name="T37" fmla="*/ 2147483646 h 98"/>
                <a:gd name="T38" fmla="*/ 2147483646 w 111"/>
                <a:gd name="T39" fmla="*/ 2147483646 h 98"/>
                <a:gd name="T40" fmla="*/ 2147483646 w 111"/>
                <a:gd name="T41" fmla="*/ 2147483646 h 98"/>
                <a:gd name="T42" fmla="*/ 2147483646 w 111"/>
                <a:gd name="T43" fmla="*/ 2147483646 h 98"/>
                <a:gd name="T44" fmla="*/ 2147483646 w 111"/>
                <a:gd name="T45" fmla="*/ 2147483646 h 98"/>
                <a:gd name="T46" fmla="*/ 2147483646 w 111"/>
                <a:gd name="T47" fmla="*/ 2147483646 h 98"/>
                <a:gd name="T48" fmla="*/ 2147483646 w 111"/>
                <a:gd name="T49" fmla="*/ 0 h 98"/>
                <a:gd name="T50" fmla="*/ 2147483646 w 111"/>
                <a:gd name="T51" fmla="*/ 0 h 98"/>
                <a:gd name="T52" fmla="*/ 2147483646 w 111"/>
                <a:gd name="T53" fmla="*/ 0 h 98"/>
                <a:gd name="T54" fmla="*/ 2147483646 w 111"/>
                <a:gd name="T55" fmla="*/ 2147483646 h 98"/>
                <a:gd name="T56" fmla="*/ 2147483646 w 111"/>
                <a:gd name="T57" fmla="*/ 2147483646 h 98"/>
                <a:gd name="T58" fmla="*/ 2147483646 w 111"/>
                <a:gd name="T59" fmla="*/ 2147483646 h 98"/>
                <a:gd name="T60" fmla="*/ 2147483646 w 111"/>
                <a:gd name="T61" fmla="*/ 2147483646 h 98"/>
                <a:gd name="T62" fmla="*/ 2147483646 w 111"/>
                <a:gd name="T63" fmla="*/ 2147483646 h 98"/>
                <a:gd name="T64" fmla="*/ 2147483646 w 111"/>
                <a:gd name="T65" fmla="*/ 2147483646 h 98"/>
                <a:gd name="T66" fmla="*/ 2147483646 w 111"/>
                <a:gd name="T67" fmla="*/ 2147483646 h 98"/>
                <a:gd name="T68" fmla="*/ 2147483646 w 111"/>
                <a:gd name="T69" fmla="*/ 2147483646 h 98"/>
                <a:gd name="T70" fmla="*/ 2147483646 w 111"/>
                <a:gd name="T71" fmla="*/ 2147483646 h 98"/>
                <a:gd name="T72" fmla="*/ 2147483646 w 111"/>
                <a:gd name="T73" fmla="*/ 2147483646 h 98"/>
                <a:gd name="T74" fmla="*/ 2147483646 w 111"/>
                <a:gd name="T75" fmla="*/ 2147483646 h 98"/>
                <a:gd name="T76" fmla="*/ 2147483646 w 111"/>
                <a:gd name="T77" fmla="*/ 2147483646 h 98"/>
                <a:gd name="T78" fmla="*/ 2147483646 w 111"/>
                <a:gd name="T79" fmla="*/ 2147483646 h 98"/>
                <a:gd name="T80" fmla="*/ 2147483646 w 111"/>
                <a:gd name="T81" fmla="*/ 2147483646 h 98"/>
                <a:gd name="T82" fmla="*/ 2147483646 w 111"/>
                <a:gd name="T83" fmla="*/ 2147483646 h 98"/>
                <a:gd name="T84" fmla="*/ 2147483646 w 111"/>
                <a:gd name="T85" fmla="*/ 2147483646 h 98"/>
                <a:gd name="T86" fmla="*/ 2147483646 w 111"/>
                <a:gd name="T87" fmla="*/ 2147483646 h 98"/>
                <a:gd name="T88" fmla="*/ 2147483646 w 111"/>
                <a:gd name="T89" fmla="*/ 2147483646 h 98"/>
                <a:gd name="T90" fmla="*/ 2147483646 w 111"/>
                <a:gd name="T91" fmla="*/ 2147483646 h 98"/>
                <a:gd name="T92" fmla="*/ 2147483646 w 111"/>
                <a:gd name="T93" fmla="*/ 2147483646 h 98"/>
                <a:gd name="T94" fmla="*/ 2147483646 w 111"/>
                <a:gd name="T95" fmla="*/ 2147483646 h 98"/>
                <a:gd name="T96" fmla="*/ 0 w 111"/>
                <a:gd name="T97" fmla="*/ 2147483646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5" name="Freeform 18">
              <a:extLst>
                <a:ext uri="{FF2B5EF4-FFF2-40B4-BE49-F238E27FC236}">
                  <a16:creationId xmlns:a16="http://schemas.microsoft.com/office/drawing/2014/main" id="{DDEEA438-A06D-766D-42D2-00B9173AA592}"/>
                </a:ext>
              </a:extLst>
            </p:cNvPr>
            <p:cNvSpPr>
              <a:spLocks noChangeAspect="1"/>
            </p:cNvSpPr>
            <p:nvPr/>
          </p:nvSpPr>
          <p:spPr bwMode="auto">
            <a:xfrm>
              <a:off x="1449" y="734"/>
              <a:ext cx="97" cy="227"/>
            </a:xfrm>
            <a:custGeom>
              <a:avLst/>
              <a:gdLst>
                <a:gd name="T0" fmla="*/ 2147483646 w 41"/>
                <a:gd name="T1" fmla="*/ 2147483646 h 96"/>
                <a:gd name="T2" fmla="*/ 2147483646 w 41"/>
                <a:gd name="T3" fmla="*/ 2147483646 h 96"/>
                <a:gd name="T4" fmla="*/ 2147483646 w 41"/>
                <a:gd name="T5" fmla="*/ 2147483646 h 96"/>
                <a:gd name="T6" fmla="*/ 0 w 41"/>
                <a:gd name="T7" fmla="*/ 2147483646 h 96"/>
                <a:gd name="T8" fmla="*/ 0 w 41"/>
                <a:gd name="T9" fmla="*/ 2147483646 h 96"/>
                <a:gd name="T10" fmla="*/ 2147483646 w 41"/>
                <a:gd name="T11" fmla="*/ 2147483646 h 96"/>
                <a:gd name="T12" fmla="*/ 2147483646 w 41"/>
                <a:gd name="T13" fmla="*/ 2147483646 h 96"/>
                <a:gd name="T14" fmla="*/ 2147483646 w 41"/>
                <a:gd name="T15" fmla="*/ 2147483646 h 96"/>
                <a:gd name="T16" fmla="*/ 2147483646 w 41"/>
                <a:gd name="T17" fmla="*/ 2147483646 h 96"/>
                <a:gd name="T18" fmla="*/ 2147483646 w 41"/>
                <a:gd name="T19" fmla="*/ 2147483646 h 96"/>
                <a:gd name="T20" fmla="*/ 2147483646 w 41"/>
                <a:gd name="T21" fmla="*/ 2147483646 h 96"/>
                <a:gd name="T22" fmla="*/ 2147483646 w 41"/>
                <a:gd name="T23" fmla="*/ 2147483646 h 96"/>
                <a:gd name="T24" fmla="*/ 2147483646 w 41"/>
                <a:gd name="T25" fmla="*/ 2147483646 h 96"/>
                <a:gd name="T26" fmla="*/ 0 w 41"/>
                <a:gd name="T27" fmla="*/ 2147483646 h 96"/>
                <a:gd name="T28" fmla="*/ 0 w 41"/>
                <a:gd name="T29" fmla="*/ 0 h 96"/>
                <a:gd name="T30" fmla="*/ 2147483646 w 41"/>
                <a:gd name="T31" fmla="*/ 0 h 96"/>
                <a:gd name="T32" fmla="*/ 2147483646 w 41"/>
                <a:gd name="T33" fmla="*/ 0 h 96"/>
                <a:gd name="T34" fmla="*/ 2147483646 w 41"/>
                <a:gd name="T35" fmla="*/ 2147483646 h 96"/>
                <a:gd name="T36" fmla="*/ 2147483646 w 41"/>
                <a:gd name="T37" fmla="*/ 2147483646 h 96"/>
                <a:gd name="T38" fmla="*/ 2147483646 w 41"/>
                <a:gd name="T39" fmla="*/ 2147483646 h 96"/>
                <a:gd name="T40" fmla="*/ 2147483646 w 41"/>
                <a:gd name="T41" fmla="*/ 2147483646 h 96"/>
                <a:gd name="T42" fmla="*/ 2147483646 w 41"/>
                <a:gd name="T43" fmla="*/ 2147483646 h 96"/>
                <a:gd name="T44" fmla="*/ 2147483646 w 41"/>
                <a:gd name="T45" fmla="*/ 2147483646 h 96"/>
                <a:gd name="T46" fmla="*/ 2147483646 w 41"/>
                <a:gd name="T47" fmla="*/ 2147483646 h 96"/>
                <a:gd name="T48" fmla="*/ 2147483646 w 41"/>
                <a:gd name="T49" fmla="*/ 2147483646 h 96"/>
                <a:gd name="T50" fmla="*/ 2147483646 w 41"/>
                <a:gd name="T51" fmla="*/ 2147483646 h 96"/>
                <a:gd name="T52" fmla="*/ 2147483646 w 41"/>
                <a:gd name="T53" fmla="*/ 2147483646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 name="Freeform 19">
              <a:extLst>
                <a:ext uri="{FF2B5EF4-FFF2-40B4-BE49-F238E27FC236}">
                  <a16:creationId xmlns:a16="http://schemas.microsoft.com/office/drawing/2014/main" id="{2C15D1AB-D7C4-7942-B1E2-EF6F97A4CD9A}"/>
                </a:ext>
              </a:extLst>
            </p:cNvPr>
            <p:cNvSpPr>
              <a:spLocks noChangeAspect="1"/>
            </p:cNvSpPr>
            <p:nvPr/>
          </p:nvSpPr>
          <p:spPr bwMode="auto">
            <a:xfrm>
              <a:off x="1562" y="729"/>
              <a:ext cx="222" cy="237"/>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20">
              <a:extLst>
                <a:ext uri="{FF2B5EF4-FFF2-40B4-BE49-F238E27FC236}">
                  <a16:creationId xmlns:a16="http://schemas.microsoft.com/office/drawing/2014/main" id="{CA130BE6-5998-DE5C-C9A4-E27AA89227C8}"/>
                </a:ext>
              </a:extLst>
            </p:cNvPr>
            <p:cNvSpPr>
              <a:spLocks noChangeAspect="1"/>
            </p:cNvSpPr>
            <p:nvPr/>
          </p:nvSpPr>
          <p:spPr bwMode="auto">
            <a:xfrm>
              <a:off x="572" y="729"/>
              <a:ext cx="222" cy="237"/>
            </a:xfrm>
            <a:custGeom>
              <a:avLst/>
              <a:gdLst>
                <a:gd name="T0" fmla="*/ 2147483646 w 94"/>
                <a:gd name="T1" fmla="*/ 2147483646 h 100"/>
                <a:gd name="T2" fmla="*/ 2147483646 w 94"/>
                <a:gd name="T3" fmla="*/ 2147483646 h 100"/>
                <a:gd name="T4" fmla="*/ 2147483646 w 94"/>
                <a:gd name="T5" fmla="*/ 2147483646 h 100"/>
                <a:gd name="T6" fmla="*/ 2147483646 w 94"/>
                <a:gd name="T7" fmla="*/ 2147483646 h 100"/>
                <a:gd name="T8" fmla="*/ 2147483646 w 94"/>
                <a:gd name="T9" fmla="*/ 2147483646 h 100"/>
                <a:gd name="T10" fmla="*/ 2147483646 w 94"/>
                <a:gd name="T11" fmla="*/ 2147483646 h 100"/>
                <a:gd name="T12" fmla="*/ 2147483646 w 94"/>
                <a:gd name="T13" fmla="*/ 2147483646 h 100"/>
                <a:gd name="T14" fmla="*/ 2147483646 w 94"/>
                <a:gd name="T15" fmla="*/ 2147483646 h 100"/>
                <a:gd name="T16" fmla="*/ 0 w 94"/>
                <a:gd name="T17" fmla="*/ 2147483646 h 100"/>
                <a:gd name="T18" fmla="*/ 2147483646 w 94"/>
                <a:gd name="T19" fmla="*/ 2147483646 h 100"/>
                <a:gd name="T20" fmla="*/ 2147483646 w 94"/>
                <a:gd name="T21" fmla="*/ 0 h 100"/>
                <a:gd name="T22" fmla="*/ 2147483646 w 94"/>
                <a:gd name="T23" fmla="*/ 2147483646 h 100"/>
                <a:gd name="T24" fmla="*/ 2147483646 w 94"/>
                <a:gd name="T25" fmla="*/ 2147483646 h 100"/>
                <a:gd name="T26" fmla="*/ 2147483646 w 94"/>
                <a:gd name="T27" fmla="*/ 2147483646 h 100"/>
                <a:gd name="T28" fmla="*/ 2147483646 w 94"/>
                <a:gd name="T29" fmla="*/ 2147483646 h 100"/>
                <a:gd name="T30" fmla="*/ 2147483646 w 94"/>
                <a:gd name="T31" fmla="*/ 2147483646 h 100"/>
                <a:gd name="T32" fmla="*/ 2147483646 w 94"/>
                <a:gd name="T33" fmla="*/ 2147483646 h 100"/>
                <a:gd name="T34" fmla="*/ 2147483646 w 94"/>
                <a:gd name="T35" fmla="*/ 2147483646 h 100"/>
                <a:gd name="T36" fmla="*/ 2147483646 w 94"/>
                <a:gd name="T37" fmla="*/ 2147483646 h 100"/>
                <a:gd name="T38" fmla="*/ 2147483646 w 94"/>
                <a:gd name="T39" fmla="*/ 2147483646 h 100"/>
                <a:gd name="T40" fmla="*/ 2147483646 w 94"/>
                <a:gd name="T41" fmla="*/ 2147483646 h 100"/>
                <a:gd name="T42" fmla="*/ 2147483646 w 94"/>
                <a:gd name="T43" fmla="*/ 2147483646 h 100"/>
                <a:gd name="T44" fmla="*/ 2147483646 w 94"/>
                <a:gd name="T45" fmla="*/ 2147483646 h 100"/>
                <a:gd name="T46" fmla="*/ 2147483646 w 94"/>
                <a:gd name="T47" fmla="*/ 2147483646 h 100"/>
                <a:gd name="T48" fmla="*/ 2147483646 w 94"/>
                <a:gd name="T49" fmla="*/ 2147483646 h 100"/>
                <a:gd name="T50" fmla="*/ 2147483646 w 94"/>
                <a:gd name="T51" fmla="*/ 2147483646 h 100"/>
                <a:gd name="T52" fmla="*/ 2147483646 w 94"/>
                <a:gd name="T53" fmla="*/ 2147483646 h 100"/>
                <a:gd name="T54" fmla="*/ 2147483646 w 94"/>
                <a:gd name="T55" fmla="*/ 2147483646 h 100"/>
                <a:gd name="T56" fmla="*/ 2147483646 w 94"/>
                <a:gd name="T57" fmla="*/ 2147483646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21">
              <a:extLst>
                <a:ext uri="{FF2B5EF4-FFF2-40B4-BE49-F238E27FC236}">
                  <a16:creationId xmlns:a16="http://schemas.microsoft.com/office/drawing/2014/main" id="{CA21253C-C8C8-93AB-F6A8-F38565648D82}"/>
                </a:ext>
              </a:extLst>
            </p:cNvPr>
            <p:cNvSpPr>
              <a:spLocks noChangeAspect="1"/>
            </p:cNvSpPr>
            <p:nvPr/>
          </p:nvSpPr>
          <p:spPr bwMode="auto">
            <a:xfrm>
              <a:off x="669" y="432"/>
              <a:ext cx="307" cy="229"/>
            </a:xfrm>
            <a:custGeom>
              <a:avLst/>
              <a:gdLst>
                <a:gd name="T0" fmla="*/ 0 w 130"/>
                <a:gd name="T1" fmla="*/ 2147483646 h 97"/>
                <a:gd name="T2" fmla="*/ 0 w 130"/>
                <a:gd name="T3" fmla="*/ 0 h 97"/>
                <a:gd name="T4" fmla="*/ 2147483646 w 130"/>
                <a:gd name="T5" fmla="*/ 0 h 97"/>
                <a:gd name="T6" fmla="*/ 2147483646 w 130"/>
                <a:gd name="T7" fmla="*/ 0 h 97"/>
                <a:gd name="T8" fmla="*/ 2147483646 w 130"/>
                <a:gd name="T9" fmla="*/ 2147483646 h 97"/>
                <a:gd name="T10" fmla="*/ 2147483646 w 130"/>
                <a:gd name="T11" fmla="*/ 2147483646 h 97"/>
                <a:gd name="T12" fmla="*/ 2147483646 w 130"/>
                <a:gd name="T13" fmla="*/ 2147483646 h 97"/>
                <a:gd name="T14" fmla="*/ 2147483646 w 130"/>
                <a:gd name="T15" fmla="*/ 0 h 97"/>
                <a:gd name="T16" fmla="*/ 2147483646 w 130"/>
                <a:gd name="T17" fmla="*/ 0 h 97"/>
                <a:gd name="T18" fmla="*/ 2147483646 w 130"/>
                <a:gd name="T19" fmla="*/ 0 h 97"/>
                <a:gd name="T20" fmla="*/ 2147483646 w 130"/>
                <a:gd name="T21" fmla="*/ 2147483646 h 97"/>
                <a:gd name="T22" fmla="*/ 2147483646 w 130"/>
                <a:gd name="T23" fmla="*/ 2147483646 h 97"/>
                <a:gd name="T24" fmla="*/ 2147483646 w 130"/>
                <a:gd name="T25" fmla="*/ 2147483646 h 97"/>
                <a:gd name="T26" fmla="*/ 2147483646 w 130"/>
                <a:gd name="T27" fmla="*/ 2147483646 h 97"/>
                <a:gd name="T28" fmla="*/ 2147483646 w 130"/>
                <a:gd name="T29" fmla="*/ 2147483646 h 97"/>
                <a:gd name="T30" fmla="*/ 2147483646 w 130"/>
                <a:gd name="T31" fmla="*/ 2147483646 h 97"/>
                <a:gd name="T32" fmla="*/ 2147483646 w 130"/>
                <a:gd name="T33" fmla="*/ 2147483646 h 97"/>
                <a:gd name="T34" fmla="*/ 2147483646 w 130"/>
                <a:gd name="T35" fmla="*/ 2147483646 h 97"/>
                <a:gd name="T36" fmla="*/ 2147483646 w 130"/>
                <a:gd name="T37" fmla="*/ 2147483646 h 97"/>
                <a:gd name="T38" fmla="*/ 2147483646 w 130"/>
                <a:gd name="T39" fmla="*/ 2147483646 h 97"/>
                <a:gd name="T40" fmla="*/ 2147483646 w 130"/>
                <a:gd name="T41" fmla="*/ 2147483646 h 97"/>
                <a:gd name="T42" fmla="*/ 2147483646 w 130"/>
                <a:gd name="T43" fmla="*/ 2147483646 h 97"/>
                <a:gd name="T44" fmla="*/ 2147483646 w 130"/>
                <a:gd name="T45" fmla="*/ 2147483646 h 97"/>
                <a:gd name="T46" fmla="*/ 2147483646 w 130"/>
                <a:gd name="T47" fmla="*/ 2147483646 h 97"/>
                <a:gd name="T48" fmla="*/ 2147483646 w 130"/>
                <a:gd name="T49" fmla="*/ 2147483646 h 97"/>
                <a:gd name="T50" fmla="*/ 2147483646 w 130"/>
                <a:gd name="T51" fmla="*/ 2147483646 h 97"/>
                <a:gd name="T52" fmla="*/ 2147483646 w 130"/>
                <a:gd name="T53" fmla="*/ 2147483646 h 97"/>
                <a:gd name="T54" fmla="*/ 2147483646 w 130"/>
                <a:gd name="T55" fmla="*/ 2147483646 h 97"/>
                <a:gd name="T56" fmla="*/ 2147483646 w 130"/>
                <a:gd name="T57" fmla="*/ 2147483646 h 97"/>
                <a:gd name="T58" fmla="*/ 2147483646 w 130"/>
                <a:gd name="T59" fmla="*/ 2147483646 h 97"/>
                <a:gd name="T60" fmla="*/ 2147483646 w 130"/>
                <a:gd name="T61" fmla="*/ 2147483646 h 97"/>
                <a:gd name="T62" fmla="*/ 2147483646 w 130"/>
                <a:gd name="T63" fmla="*/ 2147483646 h 97"/>
                <a:gd name="T64" fmla="*/ 2147483646 w 130"/>
                <a:gd name="T65" fmla="*/ 2147483646 h 97"/>
                <a:gd name="T66" fmla="*/ 2147483646 w 130"/>
                <a:gd name="T67" fmla="*/ 2147483646 h 97"/>
                <a:gd name="T68" fmla="*/ 2147483646 w 130"/>
                <a:gd name="T69" fmla="*/ 2147483646 h 97"/>
                <a:gd name="T70" fmla="*/ 2147483646 w 130"/>
                <a:gd name="T71" fmla="*/ 2147483646 h 97"/>
                <a:gd name="T72" fmla="*/ 2147483646 w 130"/>
                <a:gd name="T73" fmla="*/ 2147483646 h 97"/>
                <a:gd name="T74" fmla="*/ 2147483646 w 130"/>
                <a:gd name="T75" fmla="*/ 2147483646 h 97"/>
                <a:gd name="T76" fmla="*/ 2147483646 w 130"/>
                <a:gd name="T77" fmla="*/ 2147483646 h 97"/>
                <a:gd name="T78" fmla="*/ 2147483646 w 130"/>
                <a:gd name="T79" fmla="*/ 2147483646 h 97"/>
                <a:gd name="T80" fmla="*/ 2147483646 w 130"/>
                <a:gd name="T81" fmla="*/ 2147483646 h 97"/>
                <a:gd name="T82" fmla="*/ 2147483646 w 130"/>
                <a:gd name="T83" fmla="*/ 2147483646 h 97"/>
                <a:gd name="T84" fmla="*/ 2147483646 w 130"/>
                <a:gd name="T85" fmla="*/ 2147483646 h 97"/>
                <a:gd name="T86" fmla="*/ 0 w 130"/>
                <a:gd name="T87" fmla="*/ 2147483646 h 97"/>
                <a:gd name="T88" fmla="*/ 0 w 130"/>
                <a:gd name="T89" fmla="*/ 2147483646 h 97"/>
                <a:gd name="T90" fmla="*/ 2147483646 w 130"/>
                <a:gd name="T91" fmla="*/ 2147483646 h 97"/>
                <a:gd name="T92" fmla="*/ 2147483646 w 130"/>
                <a:gd name="T93" fmla="*/ 2147483646 h 97"/>
                <a:gd name="T94" fmla="*/ 2147483646 w 130"/>
                <a:gd name="T95" fmla="*/ 2147483646 h 97"/>
                <a:gd name="T96" fmla="*/ 2147483646 w 130"/>
                <a:gd name="T97" fmla="*/ 2147483646 h 97"/>
                <a:gd name="T98" fmla="*/ 2147483646 w 130"/>
                <a:gd name="T99" fmla="*/ 2147483646 h 97"/>
                <a:gd name="T100" fmla="*/ 2147483646 w 130"/>
                <a:gd name="T101" fmla="*/ 2147483646 h 97"/>
                <a:gd name="T102" fmla="*/ 2147483646 w 130"/>
                <a:gd name="T103" fmla="*/ 2147483646 h 97"/>
                <a:gd name="T104" fmla="*/ 2147483646 w 130"/>
                <a:gd name="T105" fmla="*/ 2147483646 h 97"/>
                <a:gd name="T106" fmla="*/ 0 w 130"/>
                <a:gd name="T107" fmla="*/ 2147483646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22">
              <a:extLst>
                <a:ext uri="{FF2B5EF4-FFF2-40B4-BE49-F238E27FC236}">
                  <a16:creationId xmlns:a16="http://schemas.microsoft.com/office/drawing/2014/main" id="{C4E38470-9F83-4C18-70A4-674407090C7F}"/>
                </a:ext>
              </a:extLst>
            </p:cNvPr>
            <p:cNvSpPr>
              <a:spLocks noChangeAspect="1" noEditPoints="1"/>
            </p:cNvSpPr>
            <p:nvPr/>
          </p:nvSpPr>
          <p:spPr bwMode="auto">
            <a:xfrm>
              <a:off x="988" y="429"/>
              <a:ext cx="253" cy="227"/>
            </a:xfrm>
            <a:custGeom>
              <a:avLst/>
              <a:gdLst>
                <a:gd name="T0" fmla="*/ 2147483646 w 107"/>
                <a:gd name="T1" fmla="*/ 2147483646 h 96"/>
                <a:gd name="T2" fmla="*/ 2147483646 w 107"/>
                <a:gd name="T3" fmla="*/ 2147483646 h 96"/>
                <a:gd name="T4" fmla="*/ 2147483646 w 107"/>
                <a:gd name="T5" fmla="*/ 2147483646 h 96"/>
                <a:gd name="T6" fmla="*/ 2147483646 w 107"/>
                <a:gd name="T7" fmla="*/ 2147483646 h 96"/>
                <a:gd name="T8" fmla="*/ 2147483646 w 107"/>
                <a:gd name="T9" fmla="*/ 2147483646 h 96"/>
                <a:gd name="T10" fmla="*/ 2147483646 w 107"/>
                <a:gd name="T11" fmla="*/ 2147483646 h 96"/>
                <a:gd name="T12" fmla="*/ 2147483646 w 107"/>
                <a:gd name="T13" fmla="*/ 2147483646 h 96"/>
                <a:gd name="T14" fmla="*/ 2147483646 w 107"/>
                <a:gd name="T15" fmla="*/ 2147483646 h 96"/>
                <a:gd name="T16" fmla="*/ 2147483646 w 107"/>
                <a:gd name="T17" fmla="*/ 2147483646 h 96"/>
                <a:gd name="T18" fmla="*/ 2147483646 w 107"/>
                <a:gd name="T19" fmla="*/ 2147483646 h 96"/>
                <a:gd name="T20" fmla="*/ 2147483646 w 107"/>
                <a:gd name="T21" fmla="*/ 2147483646 h 96"/>
                <a:gd name="T22" fmla="*/ 2147483646 w 107"/>
                <a:gd name="T23" fmla="*/ 2147483646 h 96"/>
                <a:gd name="T24" fmla="*/ 2147483646 w 107"/>
                <a:gd name="T25" fmla="*/ 2147483646 h 96"/>
                <a:gd name="T26" fmla="*/ 2147483646 w 107"/>
                <a:gd name="T27" fmla="*/ 2147483646 h 96"/>
                <a:gd name="T28" fmla="*/ 2147483646 w 107"/>
                <a:gd name="T29" fmla="*/ 2147483646 h 96"/>
                <a:gd name="T30" fmla="*/ 2147483646 w 107"/>
                <a:gd name="T31" fmla="*/ 2147483646 h 96"/>
                <a:gd name="T32" fmla="*/ 2147483646 w 107"/>
                <a:gd name="T33" fmla="*/ 2147483646 h 96"/>
                <a:gd name="T34" fmla="*/ 2147483646 w 107"/>
                <a:gd name="T35" fmla="*/ 2147483646 h 96"/>
                <a:gd name="T36" fmla="*/ 2147483646 w 107"/>
                <a:gd name="T37" fmla="*/ 2147483646 h 96"/>
                <a:gd name="T38" fmla="*/ 2147483646 w 107"/>
                <a:gd name="T39" fmla="*/ 2147483646 h 96"/>
                <a:gd name="T40" fmla="*/ 2147483646 w 107"/>
                <a:gd name="T41" fmla="*/ 2147483646 h 96"/>
                <a:gd name="T42" fmla="*/ 2147483646 w 107"/>
                <a:gd name="T43" fmla="*/ 0 h 96"/>
                <a:gd name="T44" fmla="*/ 2147483646 w 107"/>
                <a:gd name="T45" fmla="*/ 0 h 96"/>
                <a:gd name="T46" fmla="*/ 2147483646 w 107"/>
                <a:gd name="T47" fmla="*/ 2147483646 h 96"/>
                <a:gd name="T48" fmla="*/ 2147483646 w 107"/>
                <a:gd name="T49" fmla="*/ 2147483646 h 96"/>
                <a:gd name="T50" fmla="*/ 2147483646 w 107"/>
                <a:gd name="T51" fmla="*/ 2147483646 h 96"/>
                <a:gd name="T52" fmla="*/ 2147483646 w 107"/>
                <a:gd name="T53" fmla="*/ 2147483646 h 96"/>
                <a:gd name="T54" fmla="*/ 2147483646 w 107"/>
                <a:gd name="T55" fmla="*/ 2147483646 h 96"/>
                <a:gd name="T56" fmla="*/ 0 w 107"/>
                <a:gd name="T57" fmla="*/ 2147483646 h 96"/>
                <a:gd name="T58" fmla="*/ 0 w 107"/>
                <a:gd name="T59" fmla="*/ 2147483646 h 96"/>
                <a:gd name="T60" fmla="*/ 2147483646 w 107"/>
                <a:gd name="T61" fmla="*/ 2147483646 h 96"/>
                <a:gd name="T62" fmla="*/ 2147483646 w 107"/>
                <a:gd name="T63" fmla="*/ 2147483646 h 96"/>
                <a:gd name="T64" fmla="*/ 2147483646 w 107"/>
                <a:gd name="T65" fmla="*/ 2147483646 h 96"/>
                <a:gd name="T66" fmla="*/ 2147483646 w 107"/>
                <a:gd name="T67" fmla="*/ 2147483646 h 96"/>
                <a:gd name="T68" fmla="*/ 2147483646 w 107"/>
                <a:gd name="T69" fmla="*/ 2147483646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0" name="Freeform 23">
              <a:extLst>
                <a:ext uri="{FF2B5EF4-FFF2-40B4-BE49-F238E27FC236}">
                  <a16:creationId xmlns:a16="http://schemas.microsoft.com/office/drawing/2014/main" id="{67B59C9D-32ED-ED67-F24D-8AE9BAFF761D}"/>
                </a:ext>
              </a:extLst>
            </p:cNvPr>
            <p:cNvSpPr>
              <a:spLocks noChangeAspect="1"/>
            </p:cNvSpPr>
            <p:nvPr/>
          </p:nvSpPr>
          <p:spPr bwMode="auto">
            <a:xfrm>
              <a:off x="1196" y="432"/>
              <a:ext cx="248" cy="224"/>
            </a:xfrm>
            <a:custGeom>
              <a:avLst/>
              <a:gdLst>
                <a:gd name="T0" fmla="*/ 2147483646 w 105"/>
                <a:gd name="T1" fmla="*/ 2147483646 h 95"/>
                <a:gd name="T2" fmla="*/ 2147483646 w 105"/>
                <a:gd name="T3" fmla="*/ 2147483646 h 95"/>
                <a:gd name="T4" fmla="*/ 2147483646 w 105"/>
                <a:gd name="T5" fmla="*/ 2147483646 h 95"/>
                <a:gd name="T6" fmla="*/ 2147483646 w 105"/>
                <a:gd name="T7" fmla="*/ 2147483646 h 95"/>
                <a:gd name="T8" fmla="*/ 2147483646 w 105"/>
                <a:gd name="T9" fmla="*/ 0 h 95"/>
                <a:gd name="T10" fmla="*/ 2147483646 w 105"/>
                <a:gd name="T11" fmla="*/ 0 h 95"/>
                <a:gd name="T12" fmla="*/ 2147483646 w 105"/>
                <a:gd name="T13" fmla="*/ 0 h 95"/>
                <a:gd name="T14" fmla="*/ 2147483646 w 105"/>
                <a:gd name="T15" fmla="*/ 2147483646 h 95"/>
                <a:gd name="T16" fmla="*/ 2147483646 w 105"/>
                <a:gd name="T17" fmla="*/ 2147483646 h 95"/>
                <a:gd name="T18" fmla="*/ 2147483646 w 105"/>
                <a:gd name="T19" fmla="*/ 2147483646 h 95"/>
                <a:gd name="T20" fmla="*/ 2147483646 w 105"/>
                <a:gd name="T21" fmla="*/ 2147483646 h 95"/>
                <a:gd name="T22" fmla="*/ 2147483646 w 105"/>
                <a:gd name="T23" fmla="*/ 2147483646 h 95"/>
                <a:gd name="T24" fmla="*/ 2147483646 w 105"/>
                <a:gd name="T25" fmla="*/ 2147483646 h 95"/>
                <a:gd name="T26" fmla="*/ 2147483646 w 105"/>
                <a:gd name="T27" fmla="*/ 2147483646 h 95"/>
                <a:gd name="T28" fmla="*/ 2147483646 w 105"/>
                <a:gd name="T29" fmla="*/ 2147483646 h 95"/>
                <a:gd name="T30" fmla="*/ 2147483646 w 105"/>
                <a:gd name="T31" fmla="*/ 2147483646 h 95"/>
                <a:gd name="T32" fmla="*/ 2147483646 w 105"/>
                <a:gd name="T33" fmla="*/ 2147483646 h 95"/>
                <a:gd name="T34" fmla="*/ 2147483646 w 105"/>
                <a:gd name="T35" fmla="*/ 2147483646 h 95"/>
                <a:gd name="T36" fmla="*/ 2147483646 w 105"/>
                <a:gd name="T37" fmla="*/ 2147483646 h 95"/>
                <a:gd name="T38" fmla="*/ 2147483646 w 105"/>
                <a:gd name="T39" fmla="*/ 2147483646 h 95"/>
                <a:gd name="T40" fmla="*/ 2147483646 w 105"/>
                <a:gd name="T41" fmla="*/ 2147483646 h 95"/>
                <a:gd name="T42" fmla="*/ 2147483646 w 105"/>
                <a:gd name="T43" fmla="*/ 2147483646 h 95"/>
                <a:gd name="T44" fmla="*/ 2147483646 w 105"/>
                <a:gd name="T45" fmla="*/ 2147483646 h 95"/>
                <a:gd name="T46" fmla="*/ 2147483646 w 105"/>
                <a:gd name="T47" fmla="*/ 2147483646 h 95"/>
                <a:gd name="T48" fmla="*/ 2147483646 w 105"/>
                <a:gd name="T49" fmla="*/ 2147483646 h 95"/>
                <a:gd name="T50" fmla="*/ 2147483646 w 105"/>
                <a:gd name="T51" fmla="*/ 2147483646 h 95"/>
                <a:gd name="T52" fmla="*/ 2147483646 w 105"/>
                <a:gd name="T53" fmla="*/ 2147483646 h 95"/>
                <a:gd name="T54" fmla="*/ 2147483646 w 105"/>
                <a:gd name="T55" fmla="*/ 2147483646 h 95"/>
                <a:gd name="T56" fmla="*/ 2147483646 w 105"/>
                <a:gd name="T57" fmla="*/ 2147483646 h 95"/>
                <a:gd name="T58" fmla="*/ 2147483646 w 105"/>
                <a:gd name="T59" fmla="*/ 2147483646 h 95"/>
                <a:gd name="T60" fmla="*/ 2147483646 w 105"/>
                <a:gd name="T61" fmla="*/ 2147483646 h 95"/>
                <a:gd name="T62" fmla="*/ 2147483646 w 105"/>
                <a:gd name="T63" fmla="*/ 2147483646 h 95"/>
                <a:gd name="T64" fmla="*/ 2147483646 w 105"/>
                <a:gd name="T65" fmla="*/ 2147483646 h 95"/>
                <a:gd name="T66" fmla="*/ 0 w 105"/>
                <a:gd name="T67" fmla="*/ 2147483646 h 95"/>
                <a:gd name="T68" fmla="*/ 0 w 105"/>
                <a:gd name="T69" fmla="*/ 0 h 95"/>
                <a:gd name="T70" fmla="*/ 2147483646 w 105"/>
                <a:gd name="T71" fmla="*/ 0 h 95"/>
                <a:gd name="T72" fmla="*/ 2147483646 w 105"/>
                <a:gd name="T73" fmla="*/ 0 h 95"/>
                <a:gd name="T74" fmla="*/ 2147483646 w 105"/>
                <a:gd name="T75" fmla="*/ 2147483646 h 95"/>
                <a:gd name="T76" fmla="*/ 2147483646 w 105"/>
                <a:gd name="T77" fmla="*/ 2147483646 h 95"/>
                <a:gd name="T78" fmla="*/ 2147483646 w 105"/>
                <a:gd name="T79" fmla="*/ 2147483646 h 95"/>
                <a:gd name="T80" fmla="*/ 2147483646 w 105"/>
                <a:gd name="T81" fmla="*/ 2147483646 h 95"/>
                <a:gd name="T82" fmla="*/ 2147483646 w 105"/>
                <a:gd name="T83" fmla="*/ 2147483646 h 95"/>
                <a:gd name="T84" fmla="*/ 2147483646 w 105"/>
                <a:gd name="T85" fmla="*/ 2147483646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24">
              <a:extLst>
                <a:ext uri="{FF2B5EF4-FFF2-40B4-BE49-F238E27FC236}">
                  <a16:creationId xmlns:a16="http://schemas.microsoft.com/office/drawing/2014/main" id="{F0D2A632-3E01-C369-61EF-4E9C21F00EF4}"/>
                </a:ext>
              </a:extLst>
            </p:cNvPr>
            <p:cNvSpPr>
              <a:spLocks noChangeAspect="1" noEditPoints="1"/>
            </p:cNvSpPr>
            <p:nvPr/>
          </p:nvSpPr>
          <p:spPr bwMode="auto">
            <a:xfrm>
              <a:off x="1435" y="427"/>
              <a:ext cx="250" cy="234"/>
            </a:xfrm>
            <a:custGeom>
              <a:avLst/>
              <a:gdLst>
                <a:gd name="T0" fmla="*/ 2147483646 w 106"/>
                <a:gd name="T1" fmla="*/ 2147483646 h 99"/>
                <a:gd name="T2" fmla="*/ 2147483646 w 106"/>
                <a:gd name="T3" fmla="*/ 2147483646 h 99"/>
                <a:gd name="T4" fmla="*/ 2147483646 w 106"/>
                <a:gd name="T5" fmla="*/ 2147483646 h 99"/>
                <a:gd name="T6" fmla="*/ 2147483646 w 106"/>
                <a:gd name="T7" fmla="*/ 2147483646 h 99"/>
                <a:gd name="T8" fmla="*/ 2147483646 w 106"/>
                <a:gd name="T9" fmla="*/ 2147483646 h 99"/>
                <a:gd name="T10" fmla="*/ 2147483646 w 106"/>
                <a:gd name="T11" fmla="*/ 2147483646 h 99"/>
                <a:gd name="T12" fmla="*/ 2147483646 w 106"/>
                <a:gd name="T13" fmla="*/ 2147483646 h 99"/>
                <a:gd name="T14" fmla="*/ 2147483646 w 106"/>
                <a:gd name="T15" fmla="*/ 2147483646 h 99"/>
                <a:gd name="T16" fmla="*/ 2147483646 w 106"/>
                <a:gd name="T17" fmla="*/ 2147483646 h 99"/>
                <a:gd name="T18" fmla="*/ 2147483646 w 106"/>
                <a:gd name="T19" fmla="*/ 2147483646 h 99"/>
                <a:gd name="T20" fmla="*/ 2147483646 w 106"/>
                <a:gd name="T21" fmla="*/ 2147483646 h 99"/>
                <a:gd name="T22" fmla="*/ 2147483646 w 106"/>
                <a:gd name="T23" fmla="*/ 2147483646 h 99"/>
                <a:gd name="T24" fmla="*/ 2147483646 w 106"/>
                <a:gd name="T25" fmla="*/ 2147483646 h 99"/>
                <a:gd name="T26" fmla="*/ 2147483646 w 106"/>
                <a:gd name="T27" fmla="*/ 2147483646 h 99"/>
                <a:gd name="T28" fmla="*/ 2147483646 w 106"/>
                <a:gd name="T29" fmla="*/ 2147483646 h 99"/>
                <a:gd name="T30" fmla="*/ 2147483646 w 106"/>
                <a:gd name="T31" fmla="*/ 2147483646 h 99"/>
                <a:gd name="T32" fmla="*/ 2147483646 w 106"/>
                <a:gd name="T33" fmla="*/ 2147483646 h 99"/>
                <a:gd name="T34" fmla="*/ 2147483646 w 106"/>
                <a:gd name="T35" fmla="*/ 2147483646 h 99"/>
                <a:gd name="T36" fmla="*/ 2147483646 w 106"/>
                <a:gd name="T37" fmla="*/ 2147483646 h 99"/>
                <a:gd name="T38" fmla="*/ 2147483646 w 106"/>
                <a:gd name="T39" fmla="*/ 2147483646 h 99"/>
                <a:gd name="T40" fmla="*/ 2147483646 w 106"/>
                <a:gd name="T41" fmla="*/ 2147483646 h 99"/>
                <a:gd name="T42" fmla="*/ 2147483646 w 106"/>
                <a:gd name="T43" fmla="*/ 2147483646 h 99"/>
                <a:gd name="T44" fmla="*/ 2147483646 w 106"/>
                <a:gd name="T45" fmla="*/ 2147483646 h 99"/>
                <a:gd name="T46" fmla="*/ 2147483646 w 106"/>
                <a:gd name="T47" fmla="*/ 2147483646 h 99"/>
                <a:gd name="T48" fmla="*/ 2147483646 w 106"/>
                <a:gd name="T49" fmla="*/ 2147483646 h 99"/>
                <a:gd name="T50" fmla="*/ 2147483646 w 106"/>
                <a:gd name="T51" fmla="*/ 2147483646 h 99"/>
                <a:gd name="T52" fmla="*/ 2147483646 w 106"/>
                <a:gd name="T53" fmla="*/ 2147483646 h 99"/>
                <a:gd name="T54" fmla="*/ 2147483646 w 106"/>
                <a:gd name="T55" fmla="*/ 0 h 99"/>
                <a:gd name="T56" fmla="*/ 2147483646 w 106"/>
                <a:gd name="T57" fmla="*/ 2147483646 h 99"/>
                <a:gd name="T58" fmla="*/ 2147483646 w 106"/>
                <a:gd name="T59" fmla="*/ 2147483646 h 99"/>
                <a:gd name="T60" fmla="*/ 2147483646 w 106"/>
                <a:gd name="T61" fmla="*/ 2147483646 h 99"/>
                <a:gd name="T62" fmla="*/ 0 w 106"/>
                <a:gd name="T63" fmla="*/ 2147483646 h 99"/>
                <a:gd name="T64" fmla="*/ 2147483646 w 106"/>
                <a:gd name="T65" fmla="*/ 2147483646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0" name="MSIPCMContentMarking" descr="{&quot;HashCode&quot;:-656530518,&quot;Placement&quot;:&quot;Footer&quot;,&quot;Top&quot;:519.343,&quot;Left&quot;:306.105438,&quot;SlideWidth&quot;:720,&quot;SlideHeight&quot;:540}">
            <a:extLst>
              <a:ext uri="{FF2B5EF4-FFF2-40B4-BE49-F238E27FC236}">
                <a16:creationId xmlns:a16="http://schemas.microsoft.com/office/drawing/2014/main" id="{164D8E81-0218-95D5-1270-08120FA6A51E}"/>
              </a:ext>
            </a:extLst>
          </p:cNvPr>
          <p:cNvSpPr txBox="1">
            <a:spLocks noChangeArrowheads="1"/>
          </p:cNvSpPr>
          <p:nvPr userDrawn="1"/>
        </p:nvSpPr>
        <p:spPr bwMode="auto">
          <a:xfrm>
            <a:off x="3887788" y="6596063"/>
            <a:ext cx="1368425" cy="261937"/>
          </a:xfrm>
          <a:prstGeom prst="rect">
            <a:avLst/>
          </a:prstGeom>
          <a:noFill/>
          <a:ln>
            <a:noFill/>
          </a:ln>
        </p:spPr>
        <p:txBody>
          <a:bodyPr lIns="0" tIns="0" rIns="0" bIns="0" anchor="ctr" anchorCtr="1">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000">
                <a:solidFill>
                  <a:srgbClr val="000000"/>
                </a:solidFill>
                <a:latin typeface="Calibri" panose="020F0502020204030204" pitchFamily="34" charset="0"/>
              </a:rPr>
              <a:t>Banner Internal Data</a:t>
            </a:r>
          </a:p>
        </p:txBody>
      </p:sp>
    </p:spTree>
  </p:cSld>
  <p:clrMap bg1="dk2" tx1="lt1" bg2="dk1" tx2="lt2" accent1="accent1" accent2="accent2" accent3="accent3" accent4="accent4" accent5="accent5" accent6="accent6" hlink="hlink" folHlink="folHlink"/>
  <p:sldLayoutIdLst>
    <p:sldLayoutId id="2147484064"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5" r:id="rId13"/>
  </p:sldLayoutIdLst>
  <p:hf hdr="0" ftr="0" dt="0"/>
  <p:txStyles>
    <p:titleStyle>
      <a:lvl1pPr algn="l" rtl="0" eaLnBrk="0" fontAlgn="base" hangingPunct="0">
        <a:lnSpc>
          <a:spcPct val="90000"/>
        </a:lnSpc>
        <a:spcBef>
          <a:spcPct val="0"/>
        </a:spcBef>
        <a:spcAft>
          <a:spcPct val="0"/>
        </a:spcAft>
        <a:defRPr sz="32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3200">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3200">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3200">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3200">
          <a:solidFill>
            <a:schemeClr val="tx2"/>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3200">
          <a:solidFill>
            <a:schemeClr val="tx2"/>
          </a:solidFill>
          <a:latin typeface="Arial" charset="0"/>
          <a:ea typeface="ＭＳ Ｐゴシック" charset="0"/>
        </a:defRPr>
      </a:lvl6pPr>
      <a:lvl7pPr marL="914400" algn="l" rtl="0" fontAlgn="base">
        <a:lnSpc>
          <a:spcPct val="90000"/>
        </a:lnSpc>
        <a:spcBef>
          <a:spcPct val="0"/>
        </a:spcBef>
        <a:spcAft>
          <a:spcPct val="0"/>
        </a:spcAft>
        <a:defRPr sz="3200">
          <a:solidFill>
            <a:schemeClr val="tx2"/>
          </a:solidFill>
          <a:latin typeface="Arial" charset="0"/>
          <a:ea typeface="ＭＳ Ｐゴシック" charset="0"/>
        </a:defRPr>
      </a:lvl7pPr>
      <a:lvl8pPr marL="1371600" algn="l" rtl="0" fontAlgn="base">
        <a:lnSpc>
          <a:spcPct val="90000"/>
        </a:lnSpc>
        <a:spcBef>
          <a:spcPct val="0"/>
        </a:spcBef>
        <a:spcAft>
          <a:spcPct val="0"/>
        </a:spcAft>
        <a:defRPr sz="3200">
          <a:solidFill>
            <a:schemeClr val="tx2"/>
          </a:solidFill>
          <a:latin typeface="Arial" charset="0"/>
          <a:ea typeface="ＭＳ Ｐゴシック" charset="0"/>
        </a:defRPr>
      </a:lvl8pPr>
      <a:lvl9pPr marL="1828800" algn="l" rtl="0" fontAlgn="base">
        <a:lnSpc>
          <a:spcPct val="90000"/>
        </a:lnSpc>
        <a:spcBef>
          <a:spcPct val="0"/>
        </a:spcBef>
        <a:spcAft>
          <a:spcPct val="0"/>
        </a:spcAft>
        <a:defRPr sz="3200">
          <a:solidFill>
            <a:schemeClr val="tx2"/>
          </a:solidFill>
          <a:latin typeface="Arial" charset="0"/>
          <a:ea typeface="ＭＳ Ｐゴシック" charset="0"/>
        </a:defRPr>
      </a:lvl9pPr>
    </p:titleStyle>
    <p:bodyStyle>
      <a:lvl1pPr marL="292100" indent="-292100" algn="l" rtl="0" eaLnBrk="0" fontAlgn="base" hangingPunct="0">
        <a:lnSpc>
          <a:spcPct val="90000"/>
        </a:lnSpc>
        <a:spcBef>
          <a:spcPct val="50000"/>
        </a:spcBef>
        <a:spcAft>
          <a:spcPct val="0"/>
        </a:spcAft>
        <a:buClr>
          <a:schemeClr val="tx2"/>
        </a:buClr>
        <a:buSzPct val="120000"/>
        <a:buChar char="•"/>
        <a:defRPr sz="2800">
          <a:solidFill>
            <a:schemeClr val="tx1"/>
          </a:solidFill>
          <a:latin typeface="+mn-lt"/>
          <a:ea typeface="+mn-ea"/>
          <a:cs typeface="ＭＳ Ｐゴシック" charset="0"/>
        </a:defRPr>
      </a:lvl1pPr>
      <a:lvl2pPr marL="7493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2pPr>
      <a:lvl3pPr marL="12065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3pPr>
      <a:lvl4pPr marL="1657350" indent="-28575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4pPr>
      <a:lvl5pPr marL="2111375" indent="-282575"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5pPr>
      <a:lvl6pPr marL="25685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6pPr>
      <a:lvl7pPr marL="30257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7pPr>
      <a:lvl8pPr marL="34829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8pPr>
      <a:lvl9pPr marL="39401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File:John_Cheyne_by_W_Deey.jp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wmf"/></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www.google.com/url?url=http://www.sleepguide.com/profiles/blogs/cpap-surgery-dental-device-or&amp;rct=j&amp;frm=1&amp;q=&amp;esrc=s&amp;sa=U&amp;ved=0CBYQwW4wAGoVChMI7YrB4NzWyAIVAthjCh3AbQuF&amp;sig2=MNMYWpz0CaMQyR2E9OVLHQ&amp;usg=AFQjCNFglcrU1vsKuJeoFjMcmHFR4mCu7Q" TargetMode="External"/><Relationship Id="rId7"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www.tennisballtshirt.com/Order_Your_Tennis_Ball_T_Shirt(s).html" TargetMode="External"/><Relationship Id="rId5" Type="http://schemas.openxmlformats.org/officeDocument/2006/relationships/image" Target="../media/image49.jpeg"/><Relationship Id="rId10" Type="http://schemas.openxmlformats.org/officeDocument/2006/relationships/image" Target="../media/image53.png"/><Relationship Id="rId4" Type="http://schemas.openxmlformats.org/officeDocument/2006/relationships/image" Target="../media/image48.jpeg"/><Relationship Id="rId9" Type="http://schemas.openxmlformats.org/officeDocument/2006/relationships/image" Target="../media/image5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mailto:joyce.lee-iannotti@bannerhealth.com"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hyperlink" Target="mailto:jklmd@arizona.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9635" name="Content Placeholder 3">
            <a:extLst>
              <a:ext uri="{FF2B5EF4-FFF2-40B4-BE49-F238E27FC236}">
                <a16:creationId xmlns:a16="http://schemas.microsoft.com/office/drawing/2014/main" id="{2B08FF53-EC65-7266-E142-B274644D7C2C}"/>
              </a:ext>
            </a:extLst>
          </p:cNvPr>
          <p:cNvSpPr>
            <a:spLocks noGrp="1" noChangeArrowheads="1"/>
          </p:cNvSpPr>
          <p:nvPr>
            <p:ph idx="1"/>
          </p:nvPr>
        </p:nvSpPr>
        <p:spPr>
          <a:xfrm>
            <a:off x="1093788" y="2284413"/>
            <a:ext cx="7089775" cy="3954462"/>
          </a:xfrm>
        </p:spPr>
        <p:txBody>
          <a:bodyPr/>
          <a:lstStyle/>
          <a:p>
            <a:pPr marL="0" indent="0" algn="ctr" eaLnBrk="1" hangingPunct="1">
              <a:buFontTx/>
              <a:buNone/>
              <a:defRPr/>
            </a:pPr>
            <a:r>
              <a:rPr lang="en-US" altLang="en-US" sz="2000" dirty="0"/>
              <a:t>AASM Fellow Seminar</a:t>
            </a:r>
          </a:p>
          <a:p>
            <a:pPr marL="0" indent="0" algn="ctr" eaLnBrk="1" hangingPunct="1">
              <a:buFontTx/>
              <a:buNone/>
              <a:defRPr/>
            </a:pPr>
            <a:r>
              <a:rPr lang="en-US" altLang="en-US" sz="2000" dirty="0"/>
              <a:t>Feb 8, 2023</a:t>
            </a:r>
          </a:p>
          <a:p>
            <a:pPr marL="0" indent="0" algn="ctr" eaLnBrk="1" hangingPunct="1">
              <a:buFontTx/>
              <a:buNone/>
              <a:defRPr/>
            </a:pPr>
            <a:r>
              <a:rPr lang="en-US" altLang="en-US" sz="2000" dirty="0"/>
              <a:t>9-10 am AZ MST</a:t>
            </a:r>
          </a:p>
          <a:p>
            <a:pPr marL="0" indent="0" algn="ctr" eaLnBrk="1" hangingPunct="1">
              <a:buFontTx/>
              <a:buNone/>
              <a:defRPr/>
            </a:pPr>
            <a:endParaRPr lang="en-US" altLang="en-US" sz="1600" dirty="0"/>
          </a:p>
          <a:p>
            <a:pPr marL="0" indent="0" algn="ctr" eaLnBrk="1" hangingPunct="1">
              <a:buFontTx/>
              <a:buNone/>
              <a:defRPr/>
            </a:pPr>
            <a:r>
              <a:rPr lang="en-US" altLang="en-US" sz="1800" dirty="0"/>
              <a:t>Joyce K. Lee-Iannotti, MD</a:t>
            </a:r>
          </a:p>
          <a:p>
            <a:pPr marL="0" indent="0" algn="ctr" eaLnBrk="1" hangingPunct="1">
              <a:buFontTx/>
              <a:buNone/>
              <a:defRPr/>
            </a:pPr>
            <a:r>
              <a:rPr lang="en-US" altLang="en-US" sz="1400" dirty="0"/>
              <a:t>Director, Banner University Medical Center-Phoenix Sleep Disorder Center</a:t>
            </a:r>
          </a:p>
          <a:p>
            <a:pPr marL="0" indent="0" algn="ctr" eaLnBrk="1" hangingPunct="1">
              <a:buFontTx/>
              <a:buNone/>
              <a:defRPr/>
            </a:pPr>
            <a:r>
              <a:rPr lang="en-US" altLang="en-US" sz="1400" dirty="0"/>
              <a:t>Program Director, Sleep Medicine Fellowship, U of A COMP</a:t>
            </a:r>
          </a:p>
          <a:p>
            <a:pPr marL="0" indent="0" algn="ctr" eaLnBrk="1" hangingPunct="1">
              <a:buFontTx/>
              <a:buNone/>
              <a:defRPr/>
            </a:pPr>
            <a:r>
              <a:rPr lang="en-US" altLang="en-US" sz="1400" dirty="0"/>
              <a:t>Associate Professor,  University of Arizona College of Medicine-Phoenix </a:t>
            </a:r>
          </a:p>
          <a:p>
            <a:pPr marL="0" indent="0" algn="ctr" eaLnBrk="1" hangingPunct="1">
              <a:buFontTx/>
              <a:buNone/>
              <a:defRPr/>
            </a:pPr>
            <a:r>
              <a:rPr lang="en-US" altLang="en-US" sz="1400" dirty="0"/>
              <a:t>Faculty, Vascular Neurology, Banner CSC</a:t>
            </a:r>
          </a:p>
          <a:p>
            <a:pPr marL="0" indent="0" algn="ctr" eaLnBrk="1" hangingPunct="1">
              <a:buFontTx/>
              <a:buNone/>
              <a:defRPr/>
            </a:pPr>
            <a:r>
              <a:rPr lang="en-US" altLang="en-US" sz="1400" dirty="0"/>
              <a:t>Vice Chair, Sleep Section, American Academy Neurology (AAN) </a:t>
            </a:r>
          </a:p>
          <a:p>
            <a:pPr marL="0" indent="0" algn="ctr" eaLnBrk="1" hangingPunct="1">
              <a:buFontTx/>
              <a:buNone/>
              <a:defRPr/>
            </a:pPr>
            <a:r>
              <a:rPr lang="en-US" altLang="en-US" sz="1400" dirty="0"/>
              <a:t>Director, AASM Foundation Board of Directors </a:t>
            </a:r>
          </a:p>
          <a:p>
            <a:pPr>
              <a:defRPr/>
            </a:pPr>
            <a:endParaRPr lang="en-US" altLang="en-US" sz="1500" dirty="0">
              <a:solidFill>
                <a:schemeClr val="bg1"/>
              </a:solidFill>
            </a:endParaRPr>
          </a:p>
          <a:p>
            <a:pPr>
              <a:defRPr/>
            </a:pPr>
            <a:endParaRPr lang="en-US" altLang="en-US" sz="1500" dirty="0">
              <a:solidFill>
                <a:schemeClr val="bg1"/>
              </a:solidFill>
            </a:endParaRPr>
          </a:p>
        </p:txBody>
      </p:sp>
      <p:sp>
        <p:nvSpPr>
          <p:cNvPr id="6147" name="Rectangle 2">
            <a:extLst>
              <a:ext uri="{FF2B5EF4-FFF2-40B4-BE49-F238E27FC236}">
                <a16:creationId xmlns:a16="http://schemas.microsoft.com/office/drawing/2014/main" id="{9F8BA924-2DD1-EDF1-1819-75A1438814C2}"/>
              </a:ext>
            </a:extLst>
          </p:cNvPr>
          <p:cNvSpPr>
            <a:spLocks noGrp="1" noChangeArrowheads="1"/>
          </p:cNvSpPr>
          <p:nvPr>
            <p:ph type="title"/>
          </p:nvPr>
        </p:nvSpPr>
        <p:spPr>
          <a:xfrm>
            <a:off x="733425" y="714375"/>
            <a:ext cx="7329488" cy="857250"/>
          </a:xfrm>
        </p:spPr>
        <p:txBody>
          <a:bodyPr/>
          <a:lstStyle/>
          <a:p>
            <a:pPr algn="ctr" eaLnBrk="1" hangingPunct="1"/>
            <a:r>
              <a:rPr lang="en-US" altLang="en-US" sz="4800" b="1"/>
              <a:t>Sleep Apnea and Stroke</a:t>
            </a:r>
          </a:p>
        </p:txBody>
      </p:sp>
      <p:sp>
        <p:nvSpPr>
          <p:cNvPr id="4" name="TextBox 3">
            <a:extLst>
              <a:ext uri="{FF2B5EF4-FFF2-40B4-BE49-F238E27FC236}">
                <a16:creationId xmlns:a16="http://schemas.microsoft.com/office/drawing/2014/main" id="{406300A2-0B33-671D-C1DD-07A43916F816}"/>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6149" name="Picture 2" descr="Diagram&#10;&#10;Description automatically generated">
            <a:extLst>
              <a:ext uri="{FF2B5EF4-FFF2-40B4-BE49-F238E27FC236}">
                <a16:creationId xmlns:a16="http://schemas.microsoft.com/office/drawing/2014/main" id="{A0194DA1-C851-1DAD-29BC-E9A8EFF17F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1905000"/>
            <a:ext cx="234156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3554" name="Slide Number Placeholder 3">
            <a:extLst>
              <a:ext uri="{FF2B5EF4-FFF2-40B4-BE49-F238E27FC236}">
                <a16:creationId xmlns:a16="http://schemas.microsoft.com/office/drawing/2014/main" id="{ADC50F78-BC32-5370-1E05-D260FCDFB75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340D28B-77AF-44AE-854B-210FDBADED37}" type="slidenum">
              <a:rPr lang="en-US" altLang="en-US" sz="700" smtClean="0">
                <a:solidFill>
                  <a:srgbClr val="1D68E0"/>
                </a:solidFill>
              </a:rPr>
              <a:pPr>
                <a:spcBef>
                  <a:spcPct val="0"/>
                </a:spcBef>
                <a:buClrTx/>
                <a:buSzTx/>
                <a:buFontTx/>
                <a:buNone/>
              </a:pPr>
              <a:t>10</a:t>
            </a:fld>
            <a:endParaRPr lang="en-US" altLang="en-US" sz="700">
              <a:solidFill>
                <a:srgbClr val="1D68E0"/>
              </a:solidFill>
            </a:endParaRPr>
          </a:p>
        </p:txBody>
      </p:sp>
      <p:sp>
        <p:nvSpPr>
          <p:cNvPr id="23555" name="Rectangle 2">
            <a:extLst>
              <a:ext uri="{FF2B5EF4-FFF2-40B4-BE49-F238E27FC236}">
                <a16:creationId xmlns:a16="http://schemas.microsoft.com/office/drawing/2014/main" id="{EE68D7BE-729C-B427-CFED-2F351B0F369F}"/>
              </a:ext>
            </a:extLst>
          </p:cNvPr>
          <p:cNvSpPr>
            <a:spLocks noGrp="1" noChangeArrowheads="1"/>
          </p:cNvSpPr>
          <p:nvPr>
            <p:ph type="title"/>
          </p:nvPr>
        </p:nvSpPr>
        <p:spPr/>
        <p:txBody>
          <a:bodyPr/>
          <a:lstStyle/>
          <a:p>
            <a:pPr algn="ctr" eaLnBrk="1" hangingPunct="1"/>
            <a:r>
              <a:rPr lang="en-US" altLang="en-US" sz="4000" b="1"/>
              <a:t>Case</a:t>
            </a:r>
            <a:endParaRPr lang="en-US" altLang="en-US" sz="4000"/>
          </a:p>
        </p:txBody>
      </p:sp>
      <p:sp>
        <p:nvSpPr>
          <p:cNvPr id="23556" name="Rectangle 3">
            <a:extLst>
              <a:ext uri="{FF2B5EF4-FFF2-40B4-BE49-F238E27FC236}">
                <a16:creationId xmlns:a16="http://schemas.microsoft.com/office/drawing/2014/main" id="{56F4224F-BB05-A1A6-8BC4-3A866DAE8ADA}"/>
              </a:ext>
            </a:extLst>
          </p:cNvPr>
          <p:cNvSpPr>
            <a:spLocks noGrp="1" noChangeArrowheads="1"/>
          </p:cNvSpPr>
          <p:nvPr>
            <p:ph type="body" idx="1"/>
          </p:nvPr>
        </p:nvSpPr>
        <p:spPr/>
        <p:txBody>
          <a:bodyPr/>
          <a:lstStyle/>
          <a:p>
            <a:pPr eaLnBrk="1" hangingPunct="1"/>
            <a:r>
              <a:rPr lang="en-US" altLang="en-US"/>
              <a:t>Pt used Bilevel PAP at 16/8 cm H2O with a back-up rate of 16 for approximately 6 months</a:t>
            </a:r>
          </a:p>
          <a:p>
            <a:pPr lvl="1" eaLnBrk="1" hangingPunct="1"/>
            <a:r>
              <a:rPr lang="en-US" altLang="ja-JP">
                <a:sym typeface="Wingdings" panose="05000000000000000000" pitchFamily="2" charset="2"/>
              </a:rPr>
              <a:t>No stroke recurrence</a:t>
            </a:r>
          </a:p>
          <a:p>
            <a:pPr lvl="1" eaLnBrk="1" hangingPunct="1"/>
            <a:r>
              <a:rPr lang="en-US" altLang="ja-JP">
                <a:sym typeface="Wingdings" panose="05000000000000000000" pitchFamily="2" charset="2"/>
              </a:rPr>
              <a:t>Patient symptomatically improved, able to cooperate with rehabilitation</a:t>
            </a:r>
          </a:p>
          <a:p>
            <a:pPr lvl="1" eaLnBrk="1" hangingPunct="1"/>
            <a:r>
              <a:rPr lang="en-US" altLang="ja-JP">
                <a:sym typeface="Wingdings" panose="05000000000000000000" pitchFamily="2" charset="2"/>
              </a:rPr>
              <a:t>NIHSS 125</a:t>
            </a:r>
          </a:p>
          <a:p>
            <a:pPr eaLnBrk="1" hangingPunct="1"/>
            <a:r>
              <a:rPr lang="en-US" altLang="ja-JP">
                <a:sym typeface="Wingdings" panose="05000000000000000000" pitchFamily="2" charset="2"/>
              </a:rPr>
              <a:t>Repeat study showed resolution of CSA, no OSA  PAP discontinued </a:t>
            </a:r>
          </a:p>
          <a:p>
            <a:pPr eaLnBrk="1" hangingPunct="1">
              <a:buFontTx/>
              <a:buNone/>
            </a:pPr>
            <a:endParaRPr lang="en-US" altLang="en-US"/>
          </a:p>
        </p:txBody>
      </p:sp>
      <p:sp>
        <p:nvSpPr>
          <p:cNvPr id="5" name="TextBox 4">
            <a:extLst>
              <a:ext uri="{FF2B5EF4-FFF2-40B4-BE49-F238E27FC236}">
                <a16:creationId xmlns:a16="http://schemas.microsoft.com/office/drawing/2014/main" id="{2BC07A4C-383A-A0D3-357F-ED39204B6978}"/>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C505CA21-16DC-6E42-DFF0-52666C72A1F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E5F47CC1-152E-4CE3-AD82-19BA25227506}" type="slidenum">
              <a:rPr lang="en-US" altLang="en-US" sz="700" smtClean="0">
                <a:solidFill>
                  <a:srgbClr val="1D68E0"/>
                </a:solidFill>
              </a:rPr>
              <a:pPr>
                <a:spcBef>
                  <a:spcPct val="0"/>
                </a:spcBef>
                <a:buClrTx/>
                <a:buSzTx/>
                <a:buFontTx/>
                <a:buNone/>
              </a:pPr>
              <a:t>11</a:t>
            </a:fld>
            <a:endParaRPr lang="en-US" altLang="en-US" sz="700">
              <a:solidFill>
                <a:srgbClr val="1D68E0"/>
              </a:solidFill>
            </a:endParaRPr>
          </a:p>
        </p:txBody>
      </p:sp>
      <p:pic>
        <p:nvPicPr>
          <p:cNvPr id="25603" name="Picture 8" descr="ais_coronal_edema_500">
            <a:extLst>
              <a:ext uri="{FF2B5EF4-FFF2-40B4-BE49-F238E27FC236}">
                <a16:creationId xmlns:a16="http://schemas.microsoft.com/office/drawing/2014/main" id="{D91FFD2B-D645-67C8-D0C6-C62C7DD77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850" y="3232150"/>
            <a:ext cx="1674813"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0" descr="sleep-apnea-67320">
            <a:extLst>
              <a:ext uri="{FF2B5EF4-FFF2-40B4-BE49-F238E27FC236}">
                <a16:creationId xmlns:a16="http://schemas.microsoft.com/office/drawing/2014/main" id="{2068EB9E-C4A0-0F77-CA00-BBA167A3BA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462338"/>
            <a:ext cx="17700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eft Arrow 4">
            <a:extLst>
              <a:ext uri="{FF2B5EF4-FFF2-40B4-BE49-F238E27FC236}">
                <a16:creationId xmlns:a16="http://schemas.microsoft.com/office/drawing/2014/main" id="{B73EB482-519A-54CF-EE9D-ADF4988FB658}"/>
              </a:ext>
            </a:extLst>
          </p:cNvPr>
          <p:cNvSpPr>
            <a:spLocks noChangeArrowheads="1"/>
          </p:cNvSpPr>
          <p:nvPr/>
        </p:nvSpPr>
        <p:spPr bwMode="auto">
          <a:xfrm rot="10800000">
            <a:off x="4030663" y="3852863"/>
            <a:ext cx="1193800" cy="388937"/>
          </a:xfrm>
          <a:prstGeom prst="leftArrow">
            <a:avLst>
              <a:gd name="adj1" fmla="val 50000"/>
              <a:gd name="adj2" fmla="val 50006"/>
            </a:avLst>
          </a:prstGeom>
          <a:gradFill rotWithShape="1">
            <a:gsLst>
              <a:gs pos="0">
                <a:srgbClr val="FFFF73"/>
              </a:gs>
              <a:gs pos="100000">
                <a:srgbClr val="FFFF00"/>
              </a:gs>
            </a:gsLst>
            <a:lin ang="5400000"/>
          </a:gradFill>
          <a:ln w="9525">
            <a:solidFill>
              <a:srgbClr val="EBEB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2" name="TextBox 1">
            <a:extLst>
              <a:ext uri="{FF2B5EF4-FFF2-40B4-BE49-F238E27FC236}">
                <a16:creationId xmlns:a16="http://schemas.microsoft.com/office/drawing/2014/main" id="{F7C3B0A3-2123-2314-A192-8538F18FCB48}"/>
              </a:ext>
            </a:extLst>
          </p:cNvPr>
          <p:cNvSpPr txBox="1"/>
          <p:nvPr/>
        </p:nvSpPr>
        <p:spPr>
          <a:xfrm>
            <a:off x="396875" y="436563"/>
            <a:ext cx="1938338" cy="19589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7650" name="Slide Number Placeholder 3">
            <a:extLst>
              <a:ext uri="{FF2B5EF4-FFF2-40B4-BE49-F238E27FC236}">
                <a16:creationId xmlns:a16="http://schemas.microsoft.com/office/drawing/2014/main" id="{B87AC786-4F36-80D3-A75E-44DCF7E019D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076A1C47-BF2D-4959-A26C-5F659FF7E4D4}" type="slidenum">
              <a:rPr lang="en-US" altLang="en-US" sz="700" smtClean="0">
                <a:solidFill>
                  <a:srgbClr val="1D68E0"/>
                </a:solidFill>
              </a:rPr>
              <a:pPr>
                <a:spcBef>
                  <a:spcPct val="0"/>
                </a:spcBef>
                <a:buClrTx/>
                <a:buSzTx/>
                <a:buFontTx/>
                <a:buNone/>
              </a:pPr>
              <a:t>12</a:t>
            </a:fld>
            <a:endParaRPr lang="en-US" altLang="en-US" sz="700">
              <a:solidFill>
                <a:srgbClr val="1D68E0"/>
              </a:solidFill>
            </a:endParaRPr>
          </a:p>
        </p:txBody>
      </p:sp>
      <p:sp>
        <p:nvSpPr>
          <p:cNvPr id="171010" name="Rectangle 2">
            <a:extLst>
              <a:ext uri="{FF2B5EF4-FFF2-40B4-BE49-F238E27FC236}">
                <a16:creationId xmlns:a16="http://schemas.microsoft.com/office/drawing/2014/main" id="{F04DC625-B95D-09D8-68F3-CE73227930C4}"/>
              </a:ext>
            </a:extLst>
          </p:cNvPr>
          <p:cNvSpPr>
            <a:spLocks noGrp="1" noChangeArrowheads="1"/>
          </p:cNvSpPr>
          <p:nvPr>
            <p:ph type="title"/>
          </p:nvPr>
        </p:nvSpPr>
        <p:spPr/>
        <p:txBody>
          <a:bodyPr/>
          <a:lstStyle/>
          <a:p>
            <a:pPr algn="ctr" eaLnBrk="1" hangingPunct="1">
              <a:defRPr/>
            </a:pPr>
            <a:r>
              <a:rPr lang="en-US" sz="4000" b="1" dirty="0">
                <a:cs typeface="+mj-cs"/>
              </a:rPr>
              <a:t>Stroke</a:t>
            </a:r>
          </a:p>
        </p:txBody>
      </p:sp>
      <p:sp>
        <p:nvSpPr>
          <p:cNvPr id="171011" name="Rectangle 3">
            <a:extLst>
              <a:ext uri="{FF2B5EF4-FFF2-40B4-BE49-F238E27FC236}">
                <a16:creationId xmlns:a16="http://schemas.microsoft.com/office/drawing/2014/main" id="{FBB1767B-AF88-53E3-5424-412F160D12A8}"/>
              </a:ext>
            </a:extLst>
          </p:cNvPr>
          <p:cNvSpPr>
            <a:spLocks noGrp="1" noChangeArrowheads="1"/>
          </p:cNvSpPr>
          <p:nvPr>
            <p:ph type="body" idx="1"/>
          </p:nvPr>
        </p:nvSpPr>
        <p:spPr>
          <a:xfrm>
            <a:off x="457200" y="1828800"/>
            <a:ext cx="8229600" cy="4495800"/>
          </a:xfrm>
        </p:spPr>
        <p:txBody>
          <a:bodyPr/>
          <a:lstStyle/>
          <a:p>
            <a:pPr eaLnBrk="1" hangingPunct="1">
              <a:defRPr/>
            </a:pPr>
            <a:r>
              <a:rPr lang="en-US" dirty="0">
                <a:cs typeface="+mn-cs"/>
              </a:rPr>
              <a:t>2nd - cause of death (worldwide)</a:t>
            </a:r>
          </a:p>
          <a:p>
            <a:pPr eaLnBrk="1" hangingPunct="1">
              <a:defRPr/>
            </a:pPr>
            <a:r>
              <a:rPr lang="en-US" dirty="0">
                <a:cs typeface="+mn-cs"/>
              </a:rPr>
              <a:t>3rd - cause of death (USA, #1 heart &amp; #2 cancer)</a:t>
            </a:r>
          </a:p>
          <a:p>
            <a:pPr eaLnBrk="1" hangingPunct="1">
              <a:defRPr/>
            </a:pPr>
            <a:r>
              <a:rPr lang="en-US" dirty="0">
                <a:cs typeface="+mn-cs"/>
              </a:rPr>
              <a:t>#1 leading cause of disability in US</a:t>
            </a:r>
          </a:p>
          <a:p>
            <a:pPr eaLnBrk="1" hangingPunct="1">
              <a:defRPr/>
            </a:pPr>
            <a:r>
              <a:rPr lang="en-US" dirty="0">
                <a:cs typeface="+mn-cs"/>
              </a:rPr>
              <a:t>Affects &gt;700,000 individual annually</a:t>
            </a:r>
          </a:p>
          <a:p>
            <a:pPr eaLnBrk="1" hangingPunct="1">
              <a:defRPr/>
            </a:pPr>
            <a:r>
              <a:rPr lang="en-US" dirty="0">
                <a:cs typeface="+mn-cs"/>
              </a:rPr>
              <a:t>150,000 people die per year from stroke</a:t>
            </a:r>
          </a:p>
          <a:p>
            <a:pPr eaLnBrk="1" hangingPunct="1">
              <a:defRPr/>
            </a:pPr>
            <a:r>
              <a:rPr lang="en-US" dirty="0">
                <a:cs typeface="+mn-cs"/>
              </a:rPr>
              <a:t>Stroke health care cost &gt;$40 billion/year</a:t>
            </a:r>
          </a:p>
          <a:p>
            <a:pPr eaLnBrk="1" hangingPunct="1">
              <a:defRPr/>
            </a:pPr>
            <a:endParaRPr lang="en-US" dirty="0">
              <a:cs typeface="+mn-cs"/>
            </a:endParaRPr>
          </a:p>
        </p:txBody>
      </p:sp>
      <p:pic>
        <p:nvPicPr>
          <p:cNvPr id="27653" name="Picture 4" descr="stroke-1">
            <a:extLst>
              <a:ext uri="{FF2B5EF4-FFF2-40B4-BE49-F238E27FC236}">
                <a16:creationId xmlns:a16="http://schemas.microsoft.com/office/drawing/2014/main" id="{CCDFD372-C69A-BAE7-E031-9F8B7663A2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81000"/>
            <a:ext cx="16002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32D38BE-0D56-3C4E-C0FE-012CB19FEAAA}"/>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9698" name="Slide Number Placeholder 3">
            <a:extLst>
              <a:ext uri="{FF2B5EF4-FFF2-40B4-BE49-F238E27FC236}">
                <a16:creationId xmlns:a16="http://schemas.microsoft.com/office/drawing/2014/main" id="{68568CC2-DB2B-133B-4730-8014ADCEEE4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79F73E10-A17F-44CB-BB5D-CEAC5924BCDD}" type="slidenum">
              <a:rPr lang="en-US" altLang="en-US" sz="700" smtClean="0">
                <a:solidFill>
                  <a:srgbClr val="1D68E0"/>
                </a:solidFill>
              </a:rPr>
              <a:pPr>
                <a:spcBef>
                  <a:spcPct val="0"/>
                </a:spcBef>
                <a:buClrTx/>
                <a:buSzTx/>
                <a:buFontTx/>
                <a:buNone/>
              </a:pPr>
              <a:t>13</a:t>
            </a:fld>
            <a:endParaRPr lang="en-US" altLang="en-US" sz="700">
              <a:solidFill>
                <a:srgbClr val="1D68E0"/>
              </a:solidFill>
            </a:endParaRPr>
          </a:p>
        </p:txBody>
      </p:sp>
      <p:pic>
        <p:nvPicPr>
          <p:cNvPr id="29699" name="Picture 5">
            <a:extLst>
              <a:ext uri="{FF2B5EF4-FFF2-40B4-BE49-F238E27FC236}">
                <a16:creationId xmlns:a16="http://schemas.microsoft.com/office/drawing/2014/main" id="{742801C3-99B4-5033-606B-BE948F2D5A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063" y="1338263"/>
            <a:ext cx="839787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6">
            <a:extLst>
              <a:ext uri="{FF2B5EF4-FFF2-40B4-BE49-F238E27FC236}">
                <a16:creationId xmlns:a16="http://schemas.microsoft.com/office/drawing/2014/main" id="{0A71056A-A4EF-255D-E9F8-20CCF522A3F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100" y="1655763"/>
            <a:ext cx="15795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8">
            <a:extLst>
              <a:ext uri="{FF2B5EF4-FFF2-40B4-BE49-F238E27FC236}">
                <a16:creationId xmlns:a16="http://schemas.microsoft.com/office/drawing/2014/main" id="{08621DEB-1AFA-54C2-B019-3F15309F1B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65938" y="1620838"/>
            <a:ext cx="1516062" cy="176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F04DCFF2-3568-AB49-CBBE-F57D695E09A3}"/>
              </a:ext>
            </a:extLst>
          </p:cNvPr>
          <p:cNvSpPr>
            <a:spLocks noChangeArrowheads="1"/>
          </p:cNvSpPr>
          <p:nvPr/>
        </p:nvSpPr>
        <p:spPr bwMode="auto">
          <a:xfrm>
            <a:off x="2667000" y="2395538"/>
            <a:ext cx="2116138" cy="1143000"/>
          </a:xfrm>
          <a:prstGeom prst="ellipse">
            <a:avLst/>
          </a:prstGeom>
          <a:noFill/>
          <a:ln w="57150">
            <a:solidFill>
              <a:srgbClr val="FF0000"/>
            </a:solidFill>
            <a:round/>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7" name="TextBox 6">
            <a:extLst>
              <a:ext uri="{FF2B5EF4-FFF2-40B4-BE49-F238E27FC236}">
                <a16:creationId xmlns:a16="http://schemas.microsoft.com/office/drawing/2014/main" id="{84305FA0-DD82-E5F4-EE80-BFBCCB9514A9}"/>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31746" name="Slide Number Placeholder 3">
            <a:extLst>
              <a:ext uri="{FF2B5EF4-FFF2-40B4-BE49-F238E27FC236}">
                <a16:creationId xmlns:a16="http://schemas.microsoft.com/office/drawing/2014/main" id="{AE41CBFC-7190-27A2-A0C0-6539430E5C8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514FC36E-359C-4C4B-A5DA-3B28BECB2294}" type="slidenum">
              <a:rPr lang="en-US" altLang="en-US" sz="700" smtClean="0">
                <a:solidFill>
                  <a:srgbClr val="1D68E0"/>
                </a:solidFill>
              </a:rPr>
              <a:pPr>
                <a:spcBef>
                  <a:spcPct val="0"/>
                </a:spcBef>
                <a:buClrTx/>
                <a:buSzTx/>
                <a:buFontTx/>
                <a:buNone/>
              </a:pPr>
              <a:t>14</a:t>
            </a:fld>
            <a:endParaRPr lang="en-US" altLang="en-US" sz="700">
              <a:solidFill>
                <a:srgbClr val="1D68E0"/>
              </a:solidFill>
            </a:endParaRPr>
          </a:p>
        </p:txBody>
      </p:sp>
      <p:sp>
        <p:nvSpPr>
          <p:cNvPr id="173058" name="Rectangle 2">
            <a:extLst>
              <a:ext uri="{FF2B5EF4-FFF2-40B4-BE49-F238E27FC236}">
                <a16:creationId xmlns:a16="http://schemas.microsoft.com/office/drawing/2014/main" id="{33C99161-6DC2-7972-3D37-5AB70B994CD7}"/>
              </a:ext>
            </a:extLst>
          </p:cNvPr>
          <p:cNvSpPr>
            <a:spLocks noGrp="1" noChangeArrowheads="1"/>
          </p:cNvSpPr>
          <p:nvPr>
            <p:ph type="title"/>
          </p:nvPr>
        </p:nvSpPr>
        <p:spPr/>
        <p:txBody>
          <a:bodyPr/>
          <a:lstStyle/>
          <a:p>
            <a:pPr algn="ctr" eaLnBrk="1" hangingPunct="1">
              <a:defRPr/>
            </a:pPr>
            <a:r>
              <a:rPr lang="en-US" sz="4000" b="1" dirty="0">
                <a:cs typeface="+mj-cs"/>
              </a:rPr>
              <a:t>Post-stroke Sleep Disordered Breathing</a:t>
            </a:r>
          </a:p>
        </p:txBody>
      </p:sp>
      <p:sp>
        <p:nvSpPr>
          <p:cNvPr id="31748" name="Rectangle 3">
            <a:extLst>
              <a:ext uri="{FF2B5EF4-FFF2-40B4-BE49-F238E27FC236}">
                <a16:creationId xmlns:a16="http://schemas.microsoft.com/office/drawing/2014/main" id="{E612BD47-9E1D-9118-B529-FCB771DC6C74}"/>
              </a:ext>
            </a:extLst>
          </p:cNvPr>
          <p:cNvSpPr>
            <a:spLocks noGrp="1" noChangeArrowheads="1"/>
          </p:cNvSpPr>
          <p:nvPr>
            <p:ph type="body" idx="1"/>
          </p:nvPr>
        </p:nvSpPr>
        <p:spPr>
          <a:xfrm>
            <a:off x="1093788" y="1246188"/>
            <a:ext cx="6232525" cy="4805362"/>
          </a:xfrm>
        </p:spPr>
        <p:txBody>
          <a:bodyPr/>
          <a:lstStyle/>
          <a:p>
            <a:pPr eaLnBrk="1" hangingPunct="1"/>
            <a:r>
              <a:rPr lang="en-US" altLang="en-US" sz="2400"/>
              <a:t>First cases of sleep-related breathing disorders in stroke pts reported in early 19</a:t>
            </a:r>
            <a:r>
              <a:rPr lang="en-US" altLang="en-US" sz="2400" baseline="30000"/>
              <a:t>th</a:t>
            </a:r>
            <a:r>
              <a:rPr lang="en-US" altLang="en-US" sz="2400"/>
              <a:t> century</a:t>
            </a:r>
          </a:p>
          <a:p>
            <a:pPr eaLnBrk="1" hangingPunct="1"/>
            <a:r>
              <a:rPr lang="en-US" altLang="en-US" sz="2400"/>
              <a:t>1800</a:t>
            </a:r>
            <a:r>
              <a:rPr lang="ja-JP" altLang="en-US" sz="2400"/>
              <a:t>’</a:t>
            </a:r>
            <a:r>
              <a:rPr lang="en-US" altLang="ja-JP" sz="2400"/>
              <a:t>s: John Cheyne first described periodic breathing patterns in pts with cardiac disease and </a:t>
            </a:r>
            <a:r>
              <a:rPr lang="ja-JP" altLang="en-US" sz="2400"/>
              <a:t>“</a:t>
            </a:r>
            <a:r>
              <a:rPr lang="en-US" altLang="ja-JP" sz="2400"/>
              <a:t>apoplexy</a:t>
            </a:r>
            <a:r>
              <a:rPr lang="ja-JP" altLang="en-US" sz="2400"/>
              <a:t>”</a:t>
            </a:r>
            <a:r>
              <a:rPr lang="en-US" altLang="ja-JP" sz="2400"/>
              <a:t> </a:t>
            </a:r>
          </a:p>
          <a:p>
            <a:pPr eaLnBrk="1" hangingPunct="1"/>
            <a:r>
              <a:rPr lang="en-US" altLang="en-US" sz="2400"/>
              <a:t>Cheyne stokes breathing later linked to bi-hemispheric strokes</a:t>
            </a:r>
          </a:p>
          <a:p>
            <a:pPr eaLnBrk="1" hangingPunct="1"/>
            <a:r>
              <a:rPr lang="en-US" altLang="en-US" sz="2400"/>
              <a:t>1955: Weir Mitchell linked brainstem stroke to central apnea </a:t>
            </a:r>
          </a:p>
        </p:txBody>
      </p:sp>
      <p:pic>
        <p:nvPicPr>
          <p:cNvPr id="31749" name="Picture 4" descr="225px-John_Cheyne_by_W_Deey">
            <a:hlinkClick r:id="rId3" tooltip="John Cheyne Engraving by John Cochran after a portrait by W. Deey"/>
            <a:extLst>
              <a:ext uri="{FF2B5EF4-FFF2-40B4-BE49-F238E27FC236}">
                <a16:creationId xmlns:a16="http://schemas.microsoft.com/office/drawing/2014/main" id="{3F582CF1-D122-2F59-68FE-1EEEE455D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3288" y="2179638"/>
            <a:ext cx="18907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92F1AA8-330D-3E80-9CD7-F81CAA49A9AC}"/>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33794" name="Slide Number Placeholder 3">
            <a:extLst>
              <a:ext uri="{FF2B5EF4-FFF2-40B4-BE49-F238E27FC236}">
                <a16:creationId xmlns:a16="http://schemas.microsoft.com/office/drawing/2014/main" id="{B735E7E9-82DB-2AEF-5B19-544BEB47746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273B2DB5-51D0-4262-A371-779DDFA29C2C}" type="slidenum">
              <a:rPr lang="en-US" altLang="en-US" sz="700" smtClean="0">
                <a:solidFill>
                  <a:srgbClr val="1D68E0"/>
                </a:solidFill>
              </a:rPr>
              <a:pPr>
                <a:spcBef>
                  <a:spcPct val="0"/>
                </a:spcBef>
                <a:buClrTx/>
                <a:buSzTx/>
                <a:buFontTx/>
                <a:buNone/>
              </a:pPr>
              <a:t>15</a:t>
            </a:fld>
            <a:endParaRPr lang="en-US" altLang="en-US" sz="700">
              <a:solidFill>
                <a:srgbClr val="1D68E0"/>
              </a:solidFill>
            </a:endParaRPr>
          </a:p>
        </p:txBody>
      </p:sp>
      <p:sp>
        <p:nvSpPr>
          <p:cNvPr id="175106" name="Rectangle 2">
            <a:extLst>
              <a:ext uri="{FF2B5EF4-FFF2-40B4-BE49-F238E27FC236}">
                <a16:creationId xmlns:a16="http://schemas.microsoft.com/office/drawing/2014/main" id="{65C59D19-B67F-D329-573C-2DD07ADFA4AE}"/>
              </a:ext>
            </a:extLst>
          </p:cNvPr>
          <p:cNvSpPr>
            <a:spLocks noGrp="1" noChangeArrowheads="1"/>
          </p:cNvSpPr>
          <p:nvPr>
            <p:ph type="title"/>
          </p:nvPr>
        </p:nvSpPr>
        <p:spPr/>
        <p:txBody>
          <a:bodyPr/>
          <a:lstStyle/>
          <a:p>
            <a:pPr algn="ctr" eaLnBrk="1" hangingPunct="1">
              <a:defRPr/>
            </a:pPr>
            <a:r>
              <a:rPr lang="en-US" sz="4000" b="1" dirty="0"/>
              <a:t>SDB Post-stroke</a:t>
            </a:r>
            <a:endParaRPr lang="en-US" sz="4000" b="1" dirty="0">
              <a:cs typeface="+mj-cs"/>
            </a:endParaRPr>
          </a:p>
        </p:txBody>
      </p:sp>
      <p:sp>
        <p:nvSpPr>
          <p:cNvPr id="33796" name="Rectangle 3">
            <a:extLst>
              <a:ext uri="{FF2B5EF4-FFF2-40B4-BE49-F238E27FC236}">
                <a16:creationId xmlns:a16="http://schemas.microsoft.com/office/drawing/2014/main" id="{0C6BCEE7-D0EA-10F5-A055-ACFD078DD43F}"/>
              </a:ext>
            </a:extLst>
          </p:cNvPr>
          <p:cNvSpPr>
            <a:spLocks noGrp="1" noChangeArrowheads="1"/>
          </p:cNvSpPr>
          <p:nvPr>
            <p:ph type="body" idx="1"/>
          </p:nvPr>
        </p:nvSpPr>
        <p:spPr>
          <a:xfrm>
            <a:off x="658813" y="1447800"/>
            <a:ext cx="7826375" cy="4567238"/>
          </a:xfrm>
        </p:spPr>
        <p:txBody>
          <a:bodyPr/>
          <a:lstStyle/>
          <a:p>
            <a:pPr eaLnBrk="1" hangingPunct="1"/>
            <a:r>
              <a:rPr lang="en-US" altLang="en-US"/>
              <a:t>Estimated 60-72% of all stroke pts have sleep-disordered breathing (AHI &gt;10)</a:t>
            </a:r>
          </a:p>
          <a:p>
            <a:pPr eaLnBrk="1" hangingPunct="1">
              <a:buFontTx/>
              <a:buNone/>
            </a:pPr>
            <a:endParaRPr lang="en-US" altLang="en-US"/>
          </a:p>
          <a:p>
            <a:pPr eaLnBrk="1" hangingPunct="1"/>
            <a:r>
              <a:rPr lang="en-US" altLang="en-US"/>
              <a:t>Similar frequency and severity of sleep apnea have been found among various stroke types and locations</a:t>
            </a:r>
          </a:p>
          <a:p>
            <a:pPr eaLnBrk="1" hangingPunct="1">
              <a:buFontTx/>
              <a:buNone/>
            </a:pPr>
            <a:endParaRPr lang="en-US" altLang="en-US"/>
          </a:p>
          <a:p>
            <a:pPr eaLnBrk="1" hangingPunct="1"/>
            <a:r>
              <a:rPr lang="en-US" altLang="en-US"/>
              <a:t>Prevalence of sleep-disordered breathing (SDB) appears to be similar in TIA’s and ischemic stroke syndromes</a:t>
            </a:r>
          </a:p>
        </p:txBody>
      </p:sp>
      <p:sp>
        <p:nvSpPr>
          <p:cNvPr id="33797" name="Text Box 5">
            <a:extLst>
              <a:ext uri="{FF2B5EF4-FFF2-40B4-BE49-F238E27FC236}">
                <a16:creationId xmlns:a16="http://schemas.microsoft.com/office/drawing/2014/main" id="{C1F68839-818C-6663-36FE-75ABE942E15F}"/>
              </a:ext>
            </a:extLst>
          </p:cNvPr>
          <p:cNvSpPr txBox="1">
            <a:spLocks noChangeArrowheads="1"/>
          </p:cNvSpPr>
          <p:nvPr/>
        </p:nvSpPr>
        <p:spPr bwMode="auto">
          <a:xfrm>
            <a:off x="3860800" y="4106863"/>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Parra et al. Am J Respir Crit Care Med 2000;161:375-380.</a:t>
            </a:r>
          </a:p>
        </p:txBody>
      </p:sp>
      <p:sp>
        <p:nvSpPr>
          <p:cNvPr id="33798" name="Text Box 5">
            <a:extLst>
              <a:ext uri="{FF2B5EF4-FFF2-40B4-BE49-F238E27FC236}">
                <a16:creationId xmlns:a16="http://schemas.microsoft.com/office/drawing/2014/main" id="{7C231EB0-F7F6-0CB7-1BA2-AEE0F36EF85C}"/>
              </a:ext>
            </a:extLst>
          </p:cNvPr>
          <p:cNvSpPr txBox="1">
            <a:spLocks noChangeArrowheads="1"/>
          </p:cNvSpPr>
          <p:nvPr/>
        </p:nvSpPr>
        <p:spPr bwMode="auto">
          <a:xfrm>
            <a:off x="3860800" y="2503488"/>
            <a:ext cx="4800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Bassetti et al. Neurology 1996;47:1167-1173.</a:t>
            </a:r>
          </a:p>
          <a:p>
            <a:pPr>
              <a:spcBef>
                <a:spcPct val="50000"/>
              </a:spcBef>
            </a:pPr>
            <a:r>
              <a:rPr lang="en-US" altLang="en-US"/>
              <a:t>Johnson &amp; Johnson. JCSM 2010;6(2):131-137.</a:t>
            </a:r>
          </a:p>
        </p:txBody>
      </p:sp>
      <p:sp>
        <p:nvSpPr>
          <p:cNvPr id="33799" name="Text Box 5">
            <a:extLst>
              <a:ext uri="{FF2B5EF4-FFF2-40B4-BE49-F238E27FC236}">
                <a16:creationId xmlns:a16="http://schemas.microsoft.com/office/drawing/2014/main" id="{EFFBF971-B5FA-43C0-448F-9B8A8AFCE87E}"/>
              </a:ext>
            </a:extLst>
          </p:cNvPr>
          <p:cNvSpPr txBox="1">
            <a:spLocks noChangeArrowheads="1"/>
          </p:cNvSpPr>
          <p:nvPr/>
        </p:nvSpPr>
        <p:spPr bwMode="auto">
          <a:xfrm>
            <a:off x="3962400" y="6418263"/>
            <a:ext cx="3217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Bassetti et al. Sleep 1999;22:217-223.</a:t>
            </a:r>
          </a:p>
        </p:txBody>
      </p:sp>
      <p:sp>
        <p:nvSpPr>
          <p:cNvPr id="8" name="TextBox 7">
            <a:extLst>
              <a:ext uri="{FF2B5EF4-FFF2-40B4-BE49-F238E27FC236}">
                <a16:creationId xmlns:a16="http://schemas.microsoft.com/office/drawing/2014/main" id="{C88422AF-F5D6-54A1-B34E-931DB754D0AC}"/>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35842" name="Slide Number Placeholder 3">
            <a:extLst>
              <a:ext uri="{FF2B5EF4-FFF2-40B4-BE49-F238E27FC236}">
                <a16:creationId xmlns:a16="http://schemas.microsoft.com/office/drawing/2014/main" id="{69C322C9-C36E-B3BD-145E-81807C6CD15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57036708-CCE2-4D90-B1C9-FFF02989B916}" type="slidenum">
              <a:rPr lang="en-US" altLang="en-US" sz="700" smtClean="0">
                <a:solidFill>
                  <a:srgbClr val="1D68E0"/>
                </a:solidFill>
              </a:rPr>
              <a:pPr>
                <a:spcBef>
                  <a:spcPct val="0"/>
                </a:spcBef>
                <a:buClrTx/>
                <a:buSzTx/>
                <a:buFontTx/>
                <a:buNone/>
              </a:pPr>
              <a:t>16</a:t>
            </a:fld>
            <a:endParaRPr lang="en-US" altLang="en-US" sz="700">
              <a:solidFill>
                <a:srgbClr val="1D68E0"/>
              </a:solidFill>
            </a:endParaRPr>
          </a:p>
        </p:txBody>
      </p:sp>
      <p:sp>
        <p:nvSpPr>
          <p:cNvPr id="175106" name="Rectangle 2">
            <a:extLst>
              <a:ext uri="{FF2B5EF4-FFF2-40B4-BE49-F238E27FC236}">
                <a16:creationId xmlns:a16="http://schemas.microsoft.com/office/drawing/2014/main" id="{8C93651B-9BE2-FB32-454D-1E33B58CE437}"/>
              </a:ext>
            </a:extLst>
          </p:cNvPr>
          <p:cNvSpPr>
            <a:spLocks noGrp="1" noChangeArrowheads="1"/>
          </p:cNvSpPr>
          <p:nvPr>
            <p:ph type="title"/>
          </p:nvPr>
        </p:nvSpPr>
        <p:spPr/>
        <p:txBody>
          <a:bodyPr/>
          <a:lstStyle/>
          <a:p>
            <a:pPr algn="ctr" eaLnBrk="1" hangingPunct="1">
              <a:defRPr/>
            </a:pPr>
            <a:r>
              <a:rPr lang="en-US" sz="4000" b="1" dirty="0">
                <a:cs typeface="+mj-cs"/>
              </a:rPr>
              <a:t>Time Course of SDB post-stroke</a:t>
            </a:r>
          </a:p>
        </p:txBody>
      </p:sp>
      <p:sp>
        <p:nvSpPr>
          <p:cNvPr id="175107" name="Rectangle 3">
            <a:extLst>
              <a:ext uri="{FF2B5EF4-FFF2-40B4-BE49-F238E27FC236}">
                <a16:creationId xmlns:a16="http://schemas.microsoft.com/office/drawing/2014/main" id="{55D770CB-3F08-00C4-9082-7A9DAC0BA956}"/>
              </a:ext>
            </a:extLst>
          </p:cNvPr>
          <p:cNvSpPr>
            <a:spLocks noGrp="1" noChangeArrowheads="1"/>
          </p:cNvSpPr>
          <p:nvPr>
            <p:ph type="body" idx="1"/>
          </p:nvPr>
        </p:nvSpPr>
        <p:spPr>
          <a:xfrm>
            <a:off x="658813" y="1447800"/>
            <a:ext cx="7826375" cy="4567238"/>
          </a:xfrm>
        </p:spPr>
        <p:txBody>
          <a:bodyPr/>
          <a:lstStyle/>
          <a:p>
            <a:pPr eaLnBrk="1" hangingPunct="1">
              <a:defRPr/>
            </a:pPr>
            <a:r>
              <a:rPr lang="en-US" dirty="0">
                <a:cs typeface="+mn-cs"/>
              </a:rPr>
              <a:t>SDB typically improves from the acute to </a:t>
            </a:r>
            <a:r>
              <a:rPr lang="en-US" dirty="0" err="1">
                <a:cs typeface="+mn-cs"/>
              </a:rPr>
              <a:t>subacute</a:t>
            </a:r>
            <a:r>
              <a:rPr lang="en-US" dirty="0">
                <a:cs typeface="+mn-cs"/>
              </a:rPr>
              <a:t> phases of stroke, but about 50% still exhibit AHI &gt;10 three months post-stroke</a:t>
            </a:r>
          </a:p>
          <a:p>
            <a:pPr eaLnBrk="1" hangingPunct="1">
              <a:defRPr/>
            </a:pPr>
            <a:r>
              <a:rPr lang="en-US" dirty="0">
                <a:cs typeface="+mn-cs"/>
              </a:rPr>
              <a:t>Central events improve more quickly than obstructive events</a:t>
            </a:r>
          </a:p>
          <a:p>
            <a:pPr marL="0" indent="0" eaLnBrk="1" hangingPunct="1">
              <a:buFontTx/>
              <a:buNone/>
              <a:defRPr/>
            </a:pPr>
            <a:endParaRPr lang="en-US" dirty="0">
              <a:cs typeface="+mn-cs"/>
            </a:endParaRPr>
          </a:p>
          <a:p>
            <a:pPr eaLnBrk="1" hangingPunct="1">
              <a:defRPr/>
            </a:pPr>
            <a:r>
              <a:rPr lang="en-US" dirty="0">
                <a:cs typeface="+mn-cs"/>
              </a:rPr>
              <a:t>One study showed better improvement of SDB in hemorrhagic rather than ischemic strokes</a:t>
            </a:r>
          </a:p>
        </p:txBody>
      </p:sp>
      <p:sp>
        <p:nvSpPr>
          <p:cNvPr id="35845" name="Text Box 5">
            <a:extLst>
              <a:ext uri="{FF2B5EF4-FFF2-40B4-BE49-F238E27FC236}">
                <a16:creationId xmlns:a16="http://schemas.microsoft.com/office/drawing/2014/main" id="{54BC8281-27F2-5C33-4D1E-0FA2797D3091}"/>
              </a:ext>
            </a:extLst>
          </p:cNvPr>
          <p:cNvSpPr txBox="1">
            <a:spLocks noChangeArrowheads="1"/>
          </p:cNvSpPr>
          <p:nvPr/>
        </p:nvSpPr>
        <p:spPr bwMode="auto">
          <a:xfrm>
            <a:off x="3462338" y="4021138"/>
            <a:ext cx="4800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Parra et al. Am J Respir Crit Care Med 2000;161:375-380.</a:t>
            </a:r>
          </a:p>
        </p:txBody>
      </p:sp>
      <p:sp>
        <p:nvSpPr>
          <p:cNvPr id="35846" name="Text Box 5">
            <a:extLst>
              <a:ext uri="{FF2B5EF4-FFF2-40B4-BE49-F238E27FC236}">
                <a16:creationId xmlns:a16="http://schemas.microsoft.com/office/drawing/2014/main" id="{653D1C75-0131-902A-E846-D8495A305317}"/>
              </a:ext>
            </a:extLst>
          </p:cNvPr>
          <p:cNvSpPr txBox="1">
            <a:spLocks noChangeArrowheads="1"/>
          </p:cNvSpPr>
          <p:nvPr/>
        </p:nvSpPr>
        <p:spPr bwMode="auto">
          <a:xfrm>
            <a:off x="3657600" y="5621338"/>
            <a:ext cx="425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Szucs et al. Eur Neurol 2002;47:15-19.</a:t>
            </a:r>
          </a:p>
        </p:txBody>
      </p:sp>
      <p:sp>
        <p:nvSpPr>
          <p:cNvPr id="8" name="TextBox 7">
            <a:extLst>
              <a:ext uri="{FF2B5EF4-FFF2-40B4-BE49-F238E27FC236}">
                <a16:creationId xmlns:a16="http://schemas.microsoft.com/office/drawing/2014/main" id="{11353DB0-8C75-A67A-8E34-7B6B9A516905}"/>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37890" name="Slide Number Placeholder 3">
            <a:extLst>
              <a:ext uri="{FF2B5EF4-FFF2-40B4-BE49-F238E27FC236}">
                <a16:creationId xmlns:a16="http://schemas.microsoft.com/office/drawing/2014/main" id="{D5C1BF1C-BF27-06A6-E88A-C9A8DF11924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2A438890-CC64-46A7-8DF4-3F2471602AFE}" type="slidenum">
              <a:rPr lang="en-US" altLang="en-US" sz="700" smtClean="0">
                <a:solidFill>
                  <a:srgbClr val="1D68E0"/>
                </a:solidFill>
              </a:rPr>
              <a:pPr>
                <a:spcBef>
                  <a:spcPct val="0"/>
                </a:spcBef>
                <a:buClrTx/>
                <a:buSzTx/>
                <a:buFontTx/>
                <a:buNone/>
              </a:pPr>
              <a:t>17</a:t>
            </a:fld>
            <a:endParaRPr lang="en-US" altLang="en-US" sz="700">
              <a:solidFill>
                <a:srgbClr val="1D68E0"/>
              </a:solidFill>
            </a:endParaRPr>
          </a:p>
        </p:txBody>
      </p:sp>
      <p:sp>
        <p:nvSpPr>
          <p:cNvPr id="37891" name="Rectangle 2">
            <a:extLst>
              <a:ext uri="{FF2B5EF4-FFF2-40B4-BE49-F238E27FC236}">
                <a16:creationId xmlns:a16="http://schemas.microsoft.com/office/drawing/2014/main" id="{11BB396E-6DAF-4FD4-8826-C833555EF6F4}"/>
              </a:ext>
            </a:extLst>
          </p:cNvPr>
          <p:cNvSpPr>
            <a:spLocks noGrp="1" noChangeArrowheads="1"/>
          </p:cNvSpPr>
          <p:nvPr>
            <p:ph type="title"/>
          </p:nvPr>
        </p:nvSpPr>
        <p:spPr>
          <a:xfrm>
            <a:off x="457200" y="76200"/>
            <a:ext cx="8229600" cy="1143000"/>
          </a:xfrm>
        </p:spPr>
        <p:txBody>
          <a:bodyPr/>
          <a:lstStyle/>
          <a:p>
            <a:pPr algn="ctr" eaLnBrk="1" hangingPunct="1"/>
            <a:r>
              <a:rPr lang="en-US" altLang="en-US" sz="4000" b="1"/>
              <a:t>Other Forms of Breathing Disturbance</a:t>
            </a:r>
          </a:p>
        </p:txBody>
      </p:sp>
      <p:sp>
        <p:nvSpPr>
          <p:cNvPr id="37892" name="Text Box 3">
            <a:extLst>
              <a:ext uri="{FF2B5EF4-FFF2-40B4-BE49-F238E27FC236}">
                <a16:creationId xmlns:a16="http://schemas.microsoft.com/office/drawing/2014/main" id="{BAB60D0D-8249-372D-E4F8-1B7C293757A8}"/>
              </a:ext>
            </a:extLst>
          </p:cNvPr>
          <p:cNvSpPr txBox="1">
            <a:spLocks noChangeArrowheads="1"/>
          </p:cNvSpPr>
          <p:nvPr/>
        </p:nvSpPr>
        <p:spPr bwMode="auto">
          <a:xfrm>
            <a:off x="6832600" y="6477000"/>
            <a:ext cx="183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Kryger et al. 4</a:t>
            </a:r>
            <a:r>
              <a:rPr lang="en-US" altLang="en-US" baseline="30000"/>
              <a:t>th</a:t>
            </a:r>
            <a:r>
              <a:rPr lang="en-US" altLang="en-US"/>
              <a:t> ed</a:t>
            </a:r>
          </a:p>
        </p:txBody>
      </p:sp>
      <p:graphicFrame>
        <p:nvGraphicFramePr>
          <p:cNvPr id="177195" name="Group 43">
            <a:extLst>
              <a:ext uri="{FF2B5EF4-FFF2-40B4-BE49-F238E27FC236}">
                <a16:creationId xmlns:a16="http://schemas.microsoft.com/office/drawing/2014/main" id="{AC1E4A9C-E7C5-C978-7ADD-45F31310F14C}"/>
              </a:ext>
            </a:extLst>
          </p:cNvPr>
          <p:cNvGraphicFramePr>
            <a:graphicFrameLocks noGrp="1"/>
          </p:cNvGraphicFramePr>
          <p:nvPr>
            <p:ph idx="1"/>
          </p:nvPr>
        </p:nvGraphicFramePr>
        <p:xfrm>
          <a:off x="1689100" y="1397000"/>
          <a:ext cx="5791200" cy="5012311"/>
        </p:xfrm>
        <a:graphic>
          <a:graphicData uri="http://schemas.openxmlformats.org/drawingml/2006/table">
            <a:tbl>
              <a:tblPr>
                <a:tableStyleId>{08FB837D-C827-4EFA-A057-4D05807E0F7C}</a:tableStyleId>
              </a:tblPr>
              <a:tblGrid>
                <a:gridCol w="28956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381000">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600" u="none" strike="noStrike" cap="none" normalizeH="0" baseline="0" dirty="0">
                          <a:ln>
                            <a:noFill/>
                          </a:ln>
                          <a:effectLst/>
                        </a:rPr>
                        <a:t>Breathing pattern</a:t>
                      </a:r>
                      <a:endParaRPr kumimoji="0" lang="en-US" sz="1600" b="1" i="1" u="none" strike="noStrike" cap="none" normalizeH="0" baseline="0" dirty="0">
                        <a:ln>
                          <a:noFill/>
                        </a:ln>
                        <a:solidFill>
                          <a:schemeClr val="tx2"/>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600" u="none" strike="noStrike" cap="none" normalizeH="0" baseline="0">
                          <a:ln>
                            <a:noFill/>
                          </a:ln>
                          <a:effectLst/>
                        </a:rPr>
                        <a:t>Location of lesions</a:t>
                      </a:r>
                      <a:endParaRPr kumimoji="0" lang="en-US" sz="1600" b="1" i="1" u="none" strike="noStrike" cap="none" normalizeH="0" baseline="0">
                        <a:ln>
                          <a:noFill/>
                        </a:ln>
                        <a:solidFill>
                          <a:schemeClr val="tx2"/>
                        </a:solidFill>
                        <a:effectLst/>
                        <a:latin typeface="Arial" charset="0"/>
                        <a:ea typeface="ＭＳ Ｐゴシック" charset="0"/>
                      </a:endParaRPr>
                    </a:p>
                  </a:txBody>
                  <a:tcPr horzOverflow="overflow"/>
                </a:tc>
                <a:extLst>
                  <a:ext uri="{0D108BD9-81ED-4DB2-BD59-A6C34878D82A}">
                    <a16:rowId xmlns:a16="http://schemas.microsoft.com/office/drawing/2014/main" val="10000"/>
                  </a:ext>
                </a:extLst>
              </a:tr>
              <a:tr h="598488">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a:ln>
                            <a:noFill/>
                          </a:ln>
                          <a:effectLst/>
                        </a:rPr>
                        <a:t>OSA</a:t>
                      </a:r>
                      <a:endParaRPr kumimoji="0" lang="en-US" sz="1400" b="1" i="0" u="none" strike="noStrike" cap="none" normalizeH="0" baseline="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a:ln>
                            <a:noFill/>
                          </a:ln>
                          <a:effectLst/>
                        </a:rPr>
                        <a:t>Supra- and infratentorial</a:t>
                      </a:r>
                      <a:endParaRPr kumimoji="0" lang="en-US" sz="1400" b="1" i="0" u="none" strike="noStrike" cap="none" normalizeH="0" baseline="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1"/>
                  </a:ext>
                </a:extLst>
              </a:tr>
              <a:tr h="620713">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a:ln>
                            <a:noFill/>
                          </a:ln>
                          <a:effectLst/>
                        </a:rPr>
                        <a:t>CSA +/- CSB</a:t>
                      </a:r>
                      <a:endParaRPr kumimoji="0" lang="en-US" sz="1400" b="1" i="0" u="none" strike="noStrike" cap="none" normalizeH="0" baseline="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a:ln>
                            <a:noFill/>
                          </a:ln>
                          <a:effectLst/>
                        </a:rPr>
                        <a:t>Supra- and infratentorial</a:t>
                      </a:r>
                    </a:p>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2"/>
                  </a:ext>
                </a:extLst>
              </a:tr>
              <a:tr h="667512">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Respiratory apraxia, impaired volitional breathing (</a:t>
                      </a:r>
                      <a:r>
                        <a:rPr kumimoji="0" lang="en-US" sz="1400" u="none" strike="noStrike" cap="none" normalizeH="0" baseline="0" dirty="0" err="1">
                          <a:ln>
                            <a:noFill/>
                          </a:ln>
                          <a:effectLst/>
                        </a:rPr>
                        <a:t>pt</a:t>
                      </a:r>
                      <a:r>
                        <a:rPr kumimoji="0" lang="en-US" sz="1400" u="none" strike="noStrike" cap="none" normalizeH="0" baseline="0" dirty="0">
                          <a:ln>
                            <a:noFill/>
                          </a:ln>
                          <a:effectLst/>
                        </a:rPr>
                        <a:t> unable to take deep breath or hold breaths)</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Frontal cortex, BG, Internal capsule, ventral pons/medulla, anterior spinal cord</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3"/>
                  </a:ext>
                </a:extLst>
              </a:tr>
              <a:tr h="779272">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Neurogenic hyperventilation, RR&gt;25/min</a:t>
                      </a:r>
                      <a:endParaRPr kumimoji="0" lang="en-US" sz="1400" b="1" i="0" u="none" strike="noStrike" cap="none" normalizeH="0" baseline="0" dirty="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b="0" i="0" u="none" strike="noStrike" cap="none" normalizeH="0" baseline="0" dirty="0">
                          <a:ln>
                            <a:noFill/>
                          </a:ln>
                          <a:solidFill>
                            <a:schemeClr val="bg2"/>
                          </a:solidFill>
                          <a:effectLst/>
                          <a:latin typeface="Arial" charset="0"/>
                          <a:ea typeface="ＭＳ Ｐゴシック" charset="0"/>
                        </a:rPr>
                        <a:t>*Poor prognostic sign</a:t>
                      </a:r>
                      <a:endParaRPr kumimoji="0" lang="en-US" sz="1400" b="0" u="none" strike="noStrike" cap="none" normalizeH="0" baseline="0" dirty="0">
                        <a:ln>
                          <a:noFill/>
                        </a:ln>
                        <a:solidFill>
                          <a:schemeClr val="bg2"/>
                        </a:solidFill>
                        <a:effectLst/>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a:ln>
                            <a:noFill/>
                          </a:ln>
                          <a:effectLst/>
                        </a:rPr>
                        <a:t>Ventro-tegmental pons (bilateral), medial medulla</a:t>
                      </a:r>
                      <a:endParaRPr kumimoji="0" lang="en-US" sz="1400" b="1" i="0" u="none" strike="noStrike" cap="none" normalizeH="0" baseline="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4"/>
                  </a:ext>
                </a:extLst>
              </a:tr>
              <a:tr h="596900">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err="1">
                          <a:ln>
                            <a:noFill/>
                          </a:ln>
                          <a:effectLst/>
                        </a:rPr>
                        <a:t>Apneustic</a:t>
                      </a:r>
                      <a:r>
                        <a:rPr kumimoji="0" lang="en-US" sz="1400" u="none" strike="noStrike" cap="none" normalizeH="0" baseline="0" dirty="0">
                          <a:ln>
                            <a:noFill/>
                          </a:ln>
                          <a:effectLst/>
                        </a:rPr>
                        <a:t> breathing </a:t>
                      </a:r>
                      <a:r>
                        <a:rPr kumimoji="0" lang="en-US" altLang="ja-JP" sz="1400" u="none" strike="noStrike" cap="none" normalizeH="0" baseline="0" dirty="0">
                          <a:ln>
                            <a:noFill/>
                          </a:ln>
                          <a:effectLst/>
                        </a:rPr>
                        <a:t>(inspiratory breath-holding)</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Bilateral </a:t>
                      </a:r>
                      <a:r>
                        <a:rPr kumimoji="0" lang="en-US" sz="1400" u="none" strike="noStrike" cap="none" normalizeH="0" baseline="0" dirty="0" err="1">
                          <a:ln>
                            <a:noFill/>
                          </a:ln>
                          <a:effectLst/>
                        </a:rPr>
                        <a:t>ventro</a:t>
                      </a:r>
                      <a:r>
                        <a:rPr kumimoji="0" lang="en-US" sz="1400" u="none" strike="noStrike" cap="none" normalizeH="0" baseline="0" dirty="0">
                          <a:ln>
                            <a:noFill/>
                          </a:ln>
                          <a:effectLst/>
                        </a:rPr>
                        <a:t>-tegmental pons (BA occlusion)</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5"/>
                  </a:ext>
                </a:extLst>
              </a:tr>
              <a:tr h="598488">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Ataxic breathing, </a:t>
                      </a:r>
                      <a:r>
                        <a:rPr kumimoji="0" lang="en-US" sz="1400" u="none" strike="noStrike" cap="none" normalizeH="0" baseline="0" dirty="0" err="1">
                          <a:ln>
                            <a:noFill/>
                          </a:ln>
                          <a:effectLst/>
                        </a:rPr>
                        <a:t>Biot’s</a:t>
                      </a:r>
                      <a:r>
                        <a:rPr kumimoji="0" lang="en-US" sz="1400" u="none" strike="noStrike" cap="none" normalizeH="0" baseline="0" dirty="0">
                          <a:ln>
                            <a:noFill/>
                          </a:ln>
                          <a:effectLst/>
                        </a:rPr>
                        <a:t> breathing</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Tegmental medulla (bilateral)</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6"/>
                  </a:ext>
                </a:extLst>
              </a:tr>
              <a:tr h="769938">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Central (alveolar) hypoventilation, impaired automatic breathing</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tc>
                  <a:txBody>
                    <a:bodyPr/>
                    <a:lstStyle/>
                    <a:p>
                      <a:pPr marL="0" marR="0" lvl="0" indent="0" algn="l" defTabSz="914400" rtl="0" eaLnBrk="1" fontAlgn="base" latinLnBrk="0" hangingPunct="1">
                        <a:lnSpc>
                          <a:spcPct val="90000"/>
                        </a:lnSpc>
                        <a:spcBef>
                          <a:spcPct val="50000"/>
                        </a:spcBef>
                        <a:spcAft>
                          <a:spcPct val="0"/>
                        </a:spcAft>
                        <a:buClr>
                          <a:schemeClr val="tx2"/>
                        </a:buClr>
                        <a:buSzPct val="120000"/>
                        <a:buFontTx/>
                        <a:buNone/>
                        <a:tabLst/>
                      </a:pPr>
                      <a:r>
                        <a:rPr kumimoji="0" lang="en-US" sz="1400" u="none" strike="noStrike" cap="none" normalizeH="0" baseline="0" dirty="0">
                          <a:ln>
                            <a:noFill/>
                          </a:ln>
                          <a:effectLst/>
                        </a:rPr>
                        <a:t>Tegmental medulla, anterior cervical spinal cord</a:t>
                      </a:r>
                      <a:endParaRPr kumimoji="0" lang="en-US" sz="1400" b="1" i="0" u="none" strike="noStrike" cap="none" normalizeH="0" baseline="0" dirty="0">
                        <a:ln>
                          <a:noFill/>
                        </a:ln>
                        <a:solidFill>
                          <a:schemeClr val="tx1"/>
                        </a:solidFill>
                        <a:effectLst/>
                        <a:latin typeface="Arial" charset="0"/>
                        <a:ea typeface="ＭＳ Ｐゴシック" charset="0"/>
                      </a:endParaRPr>
                    </a:p>
                  </a:txBody>
                  <a:tcPr horzOverflow="overflow"/>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3CAF4540-1E8B-DE33-B568-3F76B3760168}"/>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39938" name="Slide Number Placeholder 3">
            <a:extLst>
              <a:ext uri="{FF2B5EF4-FFF2-40B4-BE49-F238E27FC236}">
                <a16:creationId xmlns:a16="http://schemas.microsoft.com/office/drawing/2014/main" id="{ACA15F36-2BC9-ECF7-1ABB-E0C2EAB9787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622F73B-A775-414A-AF23-31FE56A1E2DB}" type="slidenum">
              <a:rPr lang="en-US" altLang="en-US" sz="700" smtClean="0">
                <a:solidFill>
                  <a:srgbClr val="1D68E0"/>
                </a:solidFill>
              </a:rPr>
              <a:pPr>
                <a:spcBef>
                  <a:spcPct val="0"/>
                </a:spcBef>
                <a:buClrTx/>
                <a:buSzTx/>
                <a:buFontTx/>
                <a:buNone/>
              </a:pPr>
              <a:t>18</a:t>
            </a:fld>
            <a:endParaRPr lang="en-US" altLang="en-US" sz="700">
              <a:solidFill>
                <a:srgbClr val="1D68E0"/>
              </a:solidFill>
            </a:endParaRPr>
          </a:p>
        </p:txBody>
      </p:sp>
      <p:sp>
        <p:nvSpPr>
          <p:cNvPr id="175106" name="Rectangle 2">
            <a:extLst>
              <a:ext uri="{FF2B5EF4-FFF2-40B4-BE49-F238E27FC236}">
                <a16:creationId xmlns:a16="http://schemas.microsoft.com/office/drawing/2014/main" id="{45C268CD-FAD4-7F2F-F9DA-A38176A5942E}"/>
              </a:ext>
            </a:extLst>
          </p:cNvPr>
          <p:cNvSpPr>
            <a:spLocks noGrp="1" noChangeArrowheads="1"/>
          </p:cNvSpPr>
          <p:nvPr>
            <p:ph type="title"/>
          </p:nvPr>
        </p:nvSpPr>
        <p:spPr/>
        <p:txBody>
          <a:bodyPr/>
          <a:lstStyle/>
          <a:p>
            <a:pPr algn="ctr" eaLnBrk="1" hangingPunct="1">
              <a:defRPr/>
            </a:pPr>
            <a:r>
              <a:rPr lang="en-US" sz="4000" b="1" dirty="0">
                <a:cs typeface="+mj-cs"/>
              </a:rPr>
              <a:t>Importance of Treatment of SDB post-stroke</a:t>
            </a:r>
          </a:p>
        </p:txBody>
      </p:sp>
      <p:sp>
        <p:nvSpPr>
          <p:cNvPr id="39940" name="Rectangle 3">
            <a:extLst>
              <a:ext uri="{FF2B5EF4-FFF2-40B4-BE49-F238E27FC236}">
                <a16:creationId xmlns:a16="http://schemas.microsoft.com/office/drawing/2014/main" id="{A1412338-6155-0F05-6B3D-5A0BBFCE14F0}"/>
              </a:ext>
            </a:extLst>
          </p:cNvPr>
          <p:cNvSpPr>
            <a:spLocks noGrp="1" noChangeArrowheads="1"/>
          </p:cNvSpPr>
          <p:nvPr>
            <p:ph type="body" idx="1"/>
          </p:nvPr>
        </p:nvSpPr>
        <p:spPr>
          <a:xfrm>
            <a:off x="658813" y="1447800"/>
            <a:ext cx="7826375" cy="4567238"/>
          </a:xfrm>
        </p:spPr>
        <p:txBody>
          <a:bodyPr/>
          <a:lstStyle/>
          <a:p>
            <a:pPr eaLnBrk="1" hangingPunct="1"/>
            <a:r>
              <a:rPr lang="en-US" altLang="en-US"/>
              <a:t>Lowers risk of aspiration and respiratory infections</a:t>
            </a:r>
          </a:p>
          <a:p>
            <a:pPr eaLnBrk="1" hangingPunct="1"/>
            <a:r>
              <a:rPr lang="en-US" altLang="en-US"/>
              <a:t>Crucial part of secondary stroke prevention </a:t>
            </a:r>
          </a:p>
          <a:p>
            <a:pPr eaLnBrk="1" hangingPunct="1"/>
            <a:r>
              <a:rPr lang="en-US" altLang="en-US"/>
              <a:t>Shown to improve nocturnal BP’s and sense of subjective well-being </a:t>
            </a:r>
          </a:p>
          <a:p>
            <a:pPr eaLnBrk="1" hangingPunct="1"/>
            <a:endParaRPr lang="en-US" altLang="en-US"/>
          </a:p>
          <a:p>
            <a:pPr eaLnBrk="1" hangingPunct="1"/>
            <a:r>
              <a:rPr lang="en-US" altLang="en-US"/>
              <a:t>Improves post-stroke depression scales </a:t>
            </a:r>
          </a:p>
        </p:txBody>
      </p:sp>
      <p:sp>
        <p:nvSpPr>
          <p:cNvPr id="39941" name="Text Box 5">
            <a:extLst>
              <a:ext uri="{FF2B5EF4-FFF2-40B4-BE49-F238E27FC236}">
                <a16:creationId xmlns:a16="http://schemas.microsoft.com/office/drawing/2014/main" id="{39276762-A3E0-5EF6-7D72-88B263706868}"/>
              </a:ext>
            </a:extLst>
          </p:cNvPr>
          <p:cNvSpPr txBox="1">
            <a:spLocks noChangeArrowheads="1"/>
          </p:cNvSpPr>
          <p:nvPr/>
        </p:nvSpPr>
        <p:spPr bwMode="auto">
          <a:xfrm>
            <a:off x="4089400" y="5435600"/>
            <a:ext cx="4259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Sandberg et al. Eur Respir J 2001;18:619-622. </a:t>
            </a:r>
          </a:p>
        </p:txBody>
      </p:sp>
      <p:sp>
        <p:nvSpPr>
          <p:cNvPr id="39942" name="Text Box 5">
            <a:extLst>
              <a:ext uri="{FF2B5EF4-FFF2-40B4-BE49-F238E27FC236}">
                <a16:creationId xmlns:a16="http://schemas.microsoft.com/office/drawing/2014/main" id="{4F75690E-A29B-4171-4FCA-02A242583256}"/>
              </a:ext>
            </a:extLst>
          </p:cNvPr>
          <p:cNvSpPr txBox="1">
            <a:spLocks noChangeArrowheads="1"/>
          </p:cNvSpPr>
          <p:nvPr/>
        </p:nvSpPr>
        <p:spPr bwMode="auto">
          <a:xfrm>
            <a:off x="4132263" y="4284663"/>
            <a:ext cx="4257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Wessendorf et al. Eur Respir J 2001;18:623-629. </a:t>
            </a:r>
          </a:p>
        </p:txBody>
      </p:sp>
      <p:sp>
        <p:nvSpPr>
          <p:cNvPr id="9" name="TextBox 8">
            <a:extLst>
              <a:ext uri="{FF2B5EF4-FFF2-40B4-BE49-F238E27FC236}">
                <a16:creationId xmlns:a16="http://schemas.microsoft.com/office/drawing/2014/main" id="{F4162091-7C66-8B5F-F59C-BF794EA6163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41986" name="Slide Number Placeholder 3">
            <a:extLst>
              <a:ext uri="{FF2B5EF4-FFF2-40B4-BE49-F238E27FC236}">
                <a16:creationId xmlns:a16="http://schemas.microsoft.com/office/drawing/2014/main" id="{9178BE89-2B01-9761-D31B-7A8DFFC72FB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BCF08342-426F-468B-9DBF-371486C1BA46}" type="slidenum">
              <a:rPr lang="en-US" altLang="en-US" sz="700" smtClean="0">
                <a:solidFill>
                  <a:srgbClr val="1D68E0"/>
                </a:solidFill>
              </a:rPr>
              <a:pPr>
                <a:spcBef>
                  <a:spcPct val="0"/>
                </a:spcBef>
                <a:buClrTx/>
                <a:buSzTx/>
                <a:buFontTx/>
                <a:buNone/>
              </a:pPr>
              <a:t>19</a:t>
            </a:fld>
            <a:endParaRPr lang="en-US" altLang="en-US" sz="700">
              <a:solidFill>
                <a:srgbClr val="1D68E0"/>
              </a:solidFill>
            </a:endParaRPr>
          </a:p>
        </p:txBody>
      </p:sp>
      <p:sp>
        <p:nvSpPr>
          <p:cNvPr id="175106" name="Rectangle 2">
            <a:extLst>
              <a:ext uri="{FF2B5EF4-FFF2-40B4-BE49-F238E27FC236}">
                <a16:creationId xmlns:a16="http://schemas.microsoft.com/office/drawing/2014/main" id="{C3C21F3A-6BF1-E577-D8CC-3872F9380378}"/>
              </a:ext>
            </a:extLst>
          </p:cNvPr>
          <p:cNvSpPr>
            <a:spLocks noGrp="1" noChangeArrowheads="1"/>
          </p:cNvSpPr>
          <p:nvPr>
            <p:ph type="title"/>
          </p:nvPr>
        </p:nvSpPr>
        <p:spPr/>
        <p:txBody>
          <a:bodyPr/>
          <a:lstStyle/>
          <a:p>
            <a:pPr algn="ctr" eaLnBrk="1" hangingPunct="1">
              <a:defRPr/>
            </a:pPr>
            <a:r>
              <a:rPr lang="en-US" sz="4000" b="1" dirty="0">
                <a:cs typeface="+mj-cs"/>
              </a:rPr>
              <a:t>Importance of Treatment of SDB post-stroke</a:t>
            </a:r>
          </a:p>
        </p:txBody>
      </p:sp>
      <p:sp>
        <p:nvSpPr>
          <p:cNvPr id="175107" name="Rectangle 3">
            <a:extLst>
              <a:ext uri="{FF2B5EF4-FFF2-40B4-BE49-F238E27FC236}">
                <a16:creationId xmlns:a16="http://schemas.microsoft.com/office/drawing/2014/main" id="{F52938D0-4DA8-A63C-4B0A-C6EA1A5F6A63}"/>
              </a:ext>
            </a:extLst>
          </p:cNvPr>
          <p:cNvSpPr>
            <a:spLocks noGrp="1" noChangeArrowheads="1"/>
          </p:cNvSpPr>
          <p:nvPr>
            <p:ph type="body" idx="1"/>
          </p:nvPr>
        </p:nvSpPr>
        <p:spPr>
          <a:xfrm>
            <a:off x="658813" y="1447800"/>
            <a:ext cx="7826375" cy="4567238"/>
          </a:xfrm>
        </p:spPr>
        <p:txBody>
          <a:bodyPr/>
          <a:lstStyle/>
          <a:p>
            <a:pPr eaLnBrk="1" hangingPunct="1">
              <a:defRPr/>
            </a:pPr>
            <a:r>
              <a:rPr lang="en-US" dirty="0">
                <a:cs typeface="+mn-cs"/>
              </a:rPr>
              <a:t>Treatment of OSA by CPAP in stroke patients undergoing rehabilitation improved functional and motor, but not neurocognitive outcomes</a:t>
            </a:r>
          </a:p>
          <a:p>
            <a:pPr marL="0" indent="0" eaLnBrk="1" hangingPunct="1">
              <a:buFontTx/>
              <a:buNone/>
              <a:defRPr/>
            </a:pPr>
            <a:endParaRPr lang="en-US" dirty="0">
              <a:cs typeface="+mn-cs"/>
            </a:endParaRPr>
          </a:p>
          <a:p>
            <a:pPr eaLnBrk="1" hangingPunct="1">
              <a:defRPr/>
            </a:pPr>
            <a:r>
              <a:rPr lang="en-US" dirty="0">
                <a:cs typeface="+mn-cs"/>
              </a:rPr>
              <a:t>TOROS study</a:t>
            </a:r>
          </a:p>
          <a:p>
            <a:pPr lvl="1" eaLnBrk="1" hangingPunct="1">
              <a:defRPr/>
            </a:pPr>
            <a:r>
              <a:rPr lang="en-US" dirty="0">
                <a:cs typeface="+mn-cs"/>
              </a:rPr>
              <a:t>Aaronson et al, </a:t>
            </a:r>
            <a:r>
              <a:rPr lang="en-US" dirty="0" err="1">
                <a:cs typeface="+mn-cs"/>
              </a:rPr>
              <a:t>neurorehabilitation</a:t>
            </a:r>
            <a:r>
              <a:rPr lang="en-US" dirty="0">
                <a:cs typeface="+mn-cs"/>
              </a:rPr>
              <a:t> unit in </a:t>
            </a:r>
            <a:r>
              <a:rPr lang="en-US" dirty="0" err="1">
                <a:cs typeface="+mn-cs"/>
              </a:rPr>
              <a:t>Heliomare</a:t>
            </a:r>
            <a:r>
              <a:rPr lang="en-US" dirty="0">
                <a:cs typeface="+mn-cs"/>
              </a:rPr>
              <a:t>, Netherlands</a:t>
            </a:r>
          </a:p>
          <a:p>
            <a:pPr lvl="1" eaLnBrk="1" hangingPunct="1">
              <a:defRPr/>
            </a:pPr>
            <a:r>
              <a:rPr lang="en-US" dirty="0">
                <a:cs typeface="+mn-cs"/>
              </a:rPr>
              <a:t>4 weeks CPAP versus control</a:t>
            </a:r>
          </a:p>
          <a:p>
            <a:pPr lvl="1" eaLnBrk="1" hangingPunct="1">
              <a:defRPr/>
            </a:pPr>
            <a:r>
              <a:rPr lang="en-US" dirty="0">
                <a:cs typeface="+mn-cs"/>
              </a:rPr>
              <a:t>Cognitive and functional status compared to baseline</a:t>
            </a:r>
          </a:p>
          <a:p>
            <a:pPr eaLnBrk="1" hangingPunct="1">
              <a:defRPr/>
            </a:pPr>
            <a:endParaRPr lang="en-US" dirty="0">
              <a:cs typeface="+mn-cs"/>
            </a:endParaRPr>
          </a:p>
          <a:p>
            <a:pPr marL="0" indent="0" eaLnBrk="1" hangingPunct="1">
              <a:buFontTx/>
              <a:buNone/>
              <a:defRPr/>
            </a:pPr>
            <a:endParaRPr lang="en-US" dirty="0">
              <a:cs typeface="+mn-cs"/>
            </a:endParaRPr>
          </a:p>
          <a:p>
            <a:pPr marL="457200" lvl="1" indent="0" eaLnBrk="1" hangingPunct="1">
              <a:buFontTx/>
              <a:buNone/>
              <a:defRPr/>
            </a:pPr>
            <a:endParaRPr lang="en-US" dirty="0">
              <a:cs typeface="+mn-cs"/>
            </a:endParaRPr>
          </a:p>
        </p:txBody>
      </p:sp>
      <p:sp>
        <p:nvSpPr>
          <p:cNvPr id="41989" name="Text Box 5">
            <a:extLst>
              <a:ext uri="{FF2B5EF4-FFF2-40B4-BE49-F238E27FC236}">
                <a16:creationId xmlns:a16="http://schemas.microsoft.com/office/drawing/2014/main" id="{48DBA5F5-B636-6730-EFD6-F5E82972C30B}"/>
              </a:ext>
            </a:extLst>
          </p:cNvPr>
          <p:cNvSpPr txBox="1">
            <a:spLocks noChangeArrowheads="1"/>
          </p:cNvSpPr>
          <p:nvPr/>
        </p:nvSpPr>
        <p:spPr bwMode="auto">
          <a:xfrm>
            <a:off x="3827463" y="3030538"/>
            <a:ext cx="4259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Ryan et al. Stroke 2011 Apr;42(4):1062-7. </a:t>
            </a:r>
          </a:p>
        </p:txBody>
      </p:sp>
      <p:sp>
        <p:nvSpPr>
          <p:cNvPr id="41990" name="Text Box 5">
            <a:extLst>
              <a:ext uri="{FF2B5EF4-FFF2-40B4-BE49-F238E27FC236}">
                <a16:creationId xmlns:a16="http://schemas.microsoft.com/office/drawing/2014/main" id="{504559C7-5EA9-F3A5-2D67-C8737C96B101}"/>
              </a:ext>
            </a:extLst>
          </p:cNvPr>
          <p:cNvSpPr txBox="1">
            <a:spLocks noChangeArrowheads="1"/>
          </p:cNvSpPr>
          <p:nvPr/>
        </p:nvSpPr>
        <p:spPr bwMode="auto">
          <a:xfrm>
            <a:off x="3817938" y="6129338"/>
            <a:ext cx="4259262"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Dutch Registry Trial, NTR3212</a:t>
            </a:r>
          </a:p>
          <a:p>
            <a:pPr>
              <a:spcBef>
                <a:spcPct val="50000"/>
              </a:spcBef>
            </a:pPr>
            <a:r>
              <a:rPr lang="en-US" altLang="en-US"/>
              <a:t>Aaronson et al. BMC Neurol 2014;14:14-36.  </a:t>
            </a:r>
          </a:p>
        </p:txBody>
      </p:sp>
      <p:sp>
        <p:nvSpPr>
          <p:cNvPr id="8" name="TextBox 7">
            <a:extLst>
              <a:ext uri="{FF2B5EF4-FFF2-40B4-BE49-F238E27FC236}">
                <a16:creationId xmlns:a16="http://schemas.microsoft.com/office/drawing/2014/main" id="{AB38828D-EF6B-6434-A5B2-38518B31E620}"/>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194" name="Slide Number Placeholder 3">
            <a:extLst>
              <a:ext uri="{FF2B5EF4-FFF2-40B4-BE49-F238E27FC236}">
                <a16:creationId xmlns:a16="http://schemas.microsoft.com/office/drawing/2014/main" id="{5F62C43D-7506-0B3C-4EE6-B14ABD1684A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2625E386-0235-4B04-90B4-8FC7F9C974A6}" type="slidenum">
              <a:rPr lang="en-US" altLang="en-US" sz="700" smtClean="0">
                <a:solidFill>
                  <a:srgbClr val="1D68E0"/>
                </a:solidFill>
              </a:rPr>
              <a:pPr/>
              <a:t>2</a:t>
            </a:fld>
            <a:endParaRPr lang="en-US" altLang="en-US" sz="700">
              <a:solidFill>
                <a:srgbClr val="1D68E0"/>
              </a:solidFill>
            </a:endParaRPr>
          </a:p>
        </p:txBody>
      </p:sp>
      <p:pic>
        <p:nvPicPr>
          <p:cNvPr id="8195" name="Picture 4">
            <a:extLst>
              <a:ext uri="{FF2B5EF4-FFF2-40B4-BE49-F238E27FC236}">
                <a16:creationId xmlns:a16="http://schemas.microsoft.com/office/drawing/2014/main" id="{163DC0DF-6E79-A6E8-8CC6-4BADB70FDB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738" y="436563"/>
            <a:ext cx="7102475"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45E2E7F-BDE2-97B2-B80F-48A0B2757E39}"/>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44034" name="Slide Number Placeholder 3">
            <a:extLst>
              <a:ext uri="{FF2B5EF4-FFF2-40B4-BE49-F238E27FC236}">
                <a16:creationId xmlns:a16="http://schemas.microsoft.com/office/drawing/2014/main" id="{45F7546D-865F-724C-42D2-8B1E10D85DE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0AABC794-F174-4C6E-978E-BCE3E88B0C26}" type="slidenum">
              <a:rPr lang="en-US" altLang="en-US" sz="700" smtClean="0">
                <a:solidFill>
                  <a:srgbClr val="1D68E0"/>
                </a:solidFill>
              </a:rPr>
              <a:pPr>
                <a:spcBef>
                  <a:spcPct val="0"/>
                </a:spcBef>
                <a:buClrTx/>
                <a:buSzTx/>
                <a:buFontTx/>
                <a:buNone/>
              </a:pPr>
              <a:t>20</a:t>
            </a:fld>
            <a:endParaRPr lang="en-US" altLang="en-US" sz="700">
              <a:solidFill>
                <a:srgbClr val="1D68E0"/>
              </a:solidFill>
            </a:endParaRPr>
          </a:p>
        </p:txBody>
      </p:sp>
      <p:sp>
        <p:nvSpPr>
          <p:cNvPr id="175106" name="Rectangle 2">
            <a:extLst>
              <a:ext uri="{FF2B5EF4-FFF2-40B4-BE49-F238E27FC236}">
                <a16:creationId xmlns:a16="http://schemas.microsoft.com/office/drawing/2014/main" id="{E14AEC12-56C3-44CD-3673-258C88A12D3A}"/>
              </a:ext>
            </a:extLst>
          </p:cNvPr>
          <p:cNvSpPr>
            <a:spLocks noGrp="1" noChangeArrowheads="1"/>
          </p:cNvSpPr>
          <p:nvPr>
            <p:ph type="title"/>
          </p:nvPr>
        </p:nvSpPr>
        <p:spPr/>
        <p:txBody>
          <a:bodyPr/>
          <a:lstStyle/>
          <a:p>
            <a:pPr algn="ctr" eaLnBrk="1" hangingPunct="1">
              <a:defRPr/>
            </a:pPr>
            <a:r>
              <a:rPr lang="en-US" sz="4000" b="1" dirty="0">
                <a:cs typeface="+mj-cs"/>
              </a:rPr>
              <a:t>Treatment of SDB post-stroke</a:t>
            </a:r>
          </a:p>
        </p:txBody>
      </p:sp>
      <p:sp>
        <p:nvSpPr>
          <p:cNvPr id="175107" name="Rectangle 3">
            <a:extLst>
              <a:ext uri="{FF2B5EF4-FFF2-40B4-BE49-F238E27FC236}">
                <a16:creationId xmlns:a16="http://schemas.microsoft.com/office/drawing/2014/main" id="{39D5D32E-6448-7C82-EC4C-297729F083FE}"/>
              </a:ext>
            </a:extLst>
          </p:cNvPr>
          <p:cNvSpPr>
            <a:spLocks noGrp="1" noChangeArrowheads="1"/>
          </p:cNvSpPr>
          <p:nvPr>
            <p:ph type="body" idx="1"/>
          </p:nvPr>
        </p:nvSpPr>
        <p:spPr>
          <a:xfrm>
            <a:off x="658813" y="1438275"/>
            <a:ext cx="7826375" cy="4567238"/>
          </a:xfrm>
        </p:spPr>
        <p:txBody>
          <a:bodyPr/>
          <a:lstStyle/>
          <a:p>
            <a:pPr eaLnBrk="1" hangingPunct="1">
              <a:defRPr/>
            </a:pPr>
            <a:r>
              <a:rPr lang="en-US" dirty="0">
                <a:cs typeface="+mn-cs"/>
              </a:rPr>
              <a:t>CPAP treatment of choice of OSA</a:t>
            </a:r>
          </a:p>
          <a:p>
            <a:pPr eaLnBrk="1" hangingPunct="1">
              <a:defRPr/>
            </a:pPr>
            <a:r>
              <a:rPr lang="en-US" dirty="0">
                <a:cs typeface="+mn-cs"/>
              </a:rPr>
              <a:t>Oxygen, CPAP, Bilevel PAP or ASV for CSA</a:t>
            </a:r>
          </a:p>
          <a:p>
            <a:pPr eaLnBrk="1" hangingPunct="1">
              <a:defRPr/>
            </a:pPr>
            <a:r>
              <a:rPr lang="en-US" dirty="0">
                <a:cs typeface="+mn-cs"/>
              </a:rPr>
              <a:t>Tracheostomy or mechanical ventilation in central hypoventilation or ataxic breathing syndromes</a:t>
            </a:r>
          </a:p>
          <a:p>
            <a:pPr eaLnBrk="1" hangingPunct="1">
              <a:defRPr/>
            </a:pPr>
            <a:r>
              <a:rPr lang="en-US" dirty="0">
                <a:cs typeface="+mn-cs"/>
              </a:rPr>
              <a:t>CPAP compliance variable 30-70%</a:t>
            </a:r>
          </a:p>
          <a:p>
            <a:pPr lvl="1" eaLnBrk="1" hangingPunct="1">
              <a:defRPr/>
            </a:pPr>
            <a:r>
              <a:rPr lang="en-US" sz="2400" dirty="0">
                <a:cs typeface="+mn-cs"/>
              </a:rPr>
              <a:t>Challenges: dementia, delirium, aphasia, anosognosia (unaware of deficits), pseudobulbar or bulbar palsy </a:t>
            </a:r>
          </a:p>
        </p:txBody>
      </p:sp>
      <p:sp>
        <p:nvSpPr>
          <p:cNvPr id="44037" name="Text Box 5">
            <a:extLst>
              <a:ext uri="{FF2B5EF4-FFF2-40B4-BE49-F238E27FC236}">
                <a16:creationId xmlns:a16="http://schemas.microsoft.com/office/drawing/2014/main" id="{D0B0B9F6-E0E1-15E0-0E31-D490C027050C}"/>
              </a:ext>
            </a:extLst>
          </p:cNvPr>
          <p:cNvSpPr txBox="1">
            <a:spLocks noChangeArrowheads="1"/>
          </p:cNvSpPr>
          <p:nvPr/>
        </p:nvSpPr>
        <p:spPr bwMode="auto">
          <a:xfrm>
            <a:off x="4173538" y="5732463"/>
            <a:ext cx="4259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Wessendorf et al. Eur Respir J 2001;18:623-629. </a:t>
            </a:r>
          </a:p>
        </p:txBody>
      </p:sp>
      <p:sp>
        <p:nvSpPr>
          <p:cNvPr id="6" name="TextBox 5">
            <a:extLst>
              <a:ext uri="{FF2B5EF4-FFF2-40B4-BE49-F238E27FC236}">
                <a16:creationId xmlns:a16="http://schemas.microsoft.com/office/drawing/2014/main" id="{30C9C3E5-A11E-1807-601B-3C8CFA2DA850}"/>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46082" name="Rectangle 4">
            <a:extLst>
              <a:ext uri="{FF2B5EF4-FFF2-40B4-BE49-F238E27FC236}">
                <a16:creationId xmlns:a16="http://schemas.microsoft.com/office/drawing/2014/main" id="{D93912E0-4A30-0229-1DB2-10A36F08421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3F43D194-8A63-488A-8FF7-3C5AC596D667}" type="slidenum">
              <a:rPr lang="en-US" altLang="en-US" sz="700" smtClean="0">
                <a:solidFill>
                  <a:srgbClr val="1D68E0"/>
                </a:solidFill>
              </a:rPr>
              <a:pPr>
                <a:spcBef>
                  <a:spcPct val="0"/>
                </a:spcBef>
                <a:buClrTx/>
                <a:buSzTx/>
                <a:buFontTx/>
                <a:buNone/>
              </a:pPr>
              <a:t>21</a:t>
            </a:fld>
            <a:endParaRPr lang="en-US" altLang="en-US" sz="700">
              <a:solidFill>
                <a:srgbClr val="1D68E0"/>
              </a:solidFill>
            </a:endParaRPr>
          </a:p>
        </p:txBody>
      </p:sp>
      <p:pic>
        <p:nvPicPr>
          <p:cNvPr id="46083" name="Picture 8" descr="ais_coronal_edema_500">
            <a:extLst>
              <a:ext uri="{FF2B5EF4-FFF2-40B4-BE49-F238E27FC236}">
                <a16:creationId xmlns:a16="http://schemas.microsoft.com/office/drawing/2014/main" id="{416185DF-4530-0A9A-8077-091EA7E42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9913" y="2706688"/>
            <a:ext cx="1674812"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10" descr="sleep-apnea-67320">
            <a:extLst>
              <a:ext uri="{FF2B5EF4-FFF2-40B4-BE49-F238E27FC236}">
                <a16:creationId xmlns:a16="http://schemas.microsoft.com/office/drawing/2014/main" id="{748E2C64-6F82-AC9C-76B4-40EBA0C3A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225" y="2827338"/>
            <a:ext cx="1770063"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ction Button: Help 11">
            <a:extLst>
              <a:ext uri="{FF2B5EF4-FFF2-40B4-BE49-F238E27FC236}">
                <a16:creationId xmlns:a16="http://schemas.microsoft.com/office/drawing/2014/main" id="{B801021B-5614-9413-598A-393AAEEEEE5F}"/>
              </a:ext>
            </a:extLst>
          </p:cNvPr>
          <p:cNvSpPr>
            <a:spLocks noChangeArrowheads="1"/>
          </p:cNvSpPr>
          <p:nvPr/>
        </p:nvSpPr>
        <p:spPr bwMode="auto">
          <a:xfrm>
            <a:off x="4219575" y="2576513"/>
            <a:ext cx="822325" cy="823912"/>
          </a:xfrm>
          <a:prstGeom prst="actionButtonHelp">
            <a:avLst/>
          </a:prstGeom>
          <a:gradFill rotWithShape="1">
            <a:gsLst>
              <a:gs pos="0">
                <a:srgbClr val="FFFF73"/>
              </a:gs>
              <a:gs pos="100000">
                <a:srgbClr val="FFFF00"/>
              </a:gs>
            </a:gsLst>
            <a:lin ang="5400000"/>
          </a:gradFill>
          <a:ln w="9525">
            <a:solidFill>
              <a:srgbClr val="EBEB00"/>
            </a:solidFill>
            <a:miter lim="800000"/>
            <a:headEnd/>
            <a:tailEnd/>
          </a:ln>
          <a:effectLst>
            <a:outerShdw blurRad="40000" dist="23000" dir="5400000" rotWithShape="0">
              <a:srgbClr val="808080">
                <a:alpha val="34998"/>
              </a:srgbClr>
            </a:outerShdw>
          </a:effectLst>
        </p:spPr>
        <p:txBody>
          <a:bodyPr/>
          <a:lstStyle/>
          <a:p>
            <a:pPr eaLnBrk="1" hangingPunct="1">
              <a:defRPr/>
            </a:pPr>
            <a:endParaRPr lang="en-US">
              <a:solidFill>
                <a:schemeClr val="lt1"/>
              </a:solidFill>
              <a:latin typeface="+mn-lt"/>
              <a:ea typeface="+mn-ea"/>
            </a:endParaRPr>
          </a:p>
        </p:txBody>
      </p:sp>
      <p:sp>
        <p:nvSpPr>
          <p:cNvPr id="2" name="Right Arrow 1">
            <a:extLst>
              <a:ext uri="{FF2B5EF4-FFF2-40B4-BE49-F238E27FC236}">
                <a16:creationId xmlns:a16="http://schemas.microsoft.com/office/drawing/2014/main" id="{C95BA9FF-744C-709B-99C2-CD3D3F715F57}"/>
              </a:ext>
            </a:extLst>
          </p:cNvPr>
          <p:cNvSpPr>
            <a:spLocks noChangeArrowheads="1"/>
          </p:cNvSpPr>
          <p:nvPr/>
        </p:nvSpPr>
        <p:spPr bwMode="auto">
          <a:xfrm>
            <a:off x="3944938" y="3903663"/>
            <a:ext cx="1397000" cy="355600"/>
          </a:xfrm>
          <a:prstGeom prst="rightArrow">
            <a:avLst>
              <a:gd name="adj1" fmla="val 50000"/>
              <a:gd name="adj2" fmla="val 49998"/>
            </a:avLst>
          </a:prstGeom>
          <a:gradFill rotWithShape="1">
            <a:gsLst>
              <a:gs pos="0">
                <a:srgbClr val="FFFF73"/>
              </a:gs>
              <a:gs pos="100000">
                <a:srgbClr val="FFFF00"/>
              </a:gs>
            </a:gsLst>
            <a:lin ang="5400000"/>
          </a:gradFill>
          <a:ln w="9525">
            <a:solidFill>
              <a:srgbClr val="EBEB00"/>
            </a:solidFill>
            <a:miter lim="800000"/>
            <a:headEnd/>
            <a:tailEnd/>
          </a:ln>
          <a:effectLst>
            <a:outerShdw blurRad="40000" dist="23000" dir="5400000" rotWithShape="0">
              <a:srgbClr val="808080">
                <a:alpha val="34999"/>
              </a:srgbClr>
            </a:outerShdw>
          </a:effectLst>
        </p:spPr>
        <p:txBody>
          <a:bodyPr anchor="ctr"/>
          <a:lstStyle/>
          <a:p>
            <a:pPr algn="ctr" eaLnBrk="1" hangingPunct="1">
              <a:defRPr/>
            </a:pPr>
            <a:endParaRPr lang="en-US">
              <a:solidFill>
                <a:schemeClr val="lt1"/>
              </a:solidFill>
              <a:latin typeface="+mn-lt"/>
              <a:ea typeface="+mn-ea"/>
            </a:endParaRPr>
          </a:p>
        </p:txBody>
      </p:sp>
      <p:sp>
        <p:nvSpPr>
          <p:cNvPr id="7" name="TextBox 6">
            <a:extLst>
              <a:ext uri="{FF2B5EF4-FFF2-40B4-BE49-F238E27FC236}">
                <a16:creationId xmlns:a16="http://schemas.microsoft.com/office/drawing/2014/main" id="{1C51B8C9-A16F-7CDA-C862-9E2585E98E43}"/>
              </a:ext>
            </a:extLst>
          </p:cNvPr>
          <p:cNvSpPr txBox="1"/>
          <p:nvPr/>
        </p:nvSpPr>
        <p:spPr>
          <a:xfrm>
            <a:off x="396875" y="436563"/>
            <a:ext cx="1938338" cy="19589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B2580B5-F710-325E-C197-88E08B25A241}"/>
              </a:ext>
            </a:extLst>
          </p:cNvPr>
          <p:cNvSpPr>
            <a:spLocks noGrp="1" noChangeArrowheads="1"/>
          </p:cNvSpPr>
          <p:nvPr>
            <p:ph type="title" idx="4294967295"/>
          </p:nvPr>
        </p:nvSpPr>
        <p:spPr>
          <a:xfrm>
            <a:off x="685800" y="-441325"/>
            <a:ext cx="7772400" cy="1143000"/>
          </a:xfrm>
        </p:spPr>
        <p:txBody>
          <a:bodyPr/>
          <a:lstStyle/>
          <a:p>
            <a:pPr eaLnBrk="1" hangingPunct="1"/>
            <a:r>
              <a:rPr lang="en-US" altLang="en-US"/>
              <a:t>Consequences of OSA</a:t>
            </a:r>
          </a:p>
        </p:txBody>
      </p:sp>
      <p:sp>
        <p:nvSpPr>
          <p:cNvPr id="83971" name="Rectangle 3">
            <a:extLst>
              <a:ext uri="{FF2B5EF4-FFF2-40B4-BE49-F238E27FC236}">
                <a16:creationId xmlns:a16="http://schemas.microsoft.com/office/drawing/2014/main" id="{82A9955F-4785-20A6-B133-C5382423E556}"/>
              </a:ext>
            </a:extLst>
          </p:cNvPr>
          <p:cNvSpPr>
            <a:spLocks noGrp="1" noChangeArrowheads="1"/>
          </p:cNvSpPr>
          <p:nvPr>
            <p:ph type="body" idx="4294967295"/>
          </p:nvPr>
        </p:nvSpPr>
        <p:spPr>
          <a:xfrm>
            <a:off x="685800" y="701675"/>
            <a:ext cx="8229600" cy="4525963"/>
          </a:xfrm>
        </p:spPr>
        <p:txBody>
          <a:bodyPr/>
          <a:lstStyle/>
          <a:p>
            <a:pPr eaLnBrk="1" hangingPunct="1">
              <a:defRPr/>
            </a:pPr>
            <a:r>
              <a:rPr lang="en-US" sz="2000" dirty="0">
                <a:cs typeface="+mn-cs"/>
              </a:rPr>
              <a:t>Coronary artery disease</a:t>
            </a:r>
          </a:p>
          <a:p>
            <a:pPr eaLnBrk="1" hangingPunct="1">
              <a:defRPr/>
            </a:pPr>
            <a:r>
              <a:rPr lang="en-US" sz="2000" dirty="0">
                <a:cs typeface="+mn-cs"/>
              </a:rPr>
              <a:t>Heart failure</a:t>
            </a:r>
          </a:p>
          <a:p>
            <a:pPr eaLnBrk="1" hangingPunct="1">
              <a:defRPr/>
            </a:pPr>
            <a:r>
              <a:rPr lang="en-US" sz="2400" dirty="0">
                <a:solidFill>
                  <a:srgbClr val="FF0000"/>
                </a:solidFill>
                <a:cs typeface="+mn-cs"/>
              </a:rPr>
              <a:t>Stroke</a:t>
            </a:r>
          </a:p>
          <a:p>
            <a:pPr eaLnBrk="1" hangingPunct="1">
              <a:defRPr/>
            </a:pPr>
            <a:r>
              <a:rPr lang="en-US" sz="2000" dirty="0"/>
              <a:t>Pulmonary HTN</a:t>
            </a:r>
          </a:p>
          <a:p>
            <a:pPr eaLnBrk="1" hangingPunct="1">
              <a:defRPr/>
            </a:pPr>
            <a:r>
              <a:rPr lang="en-US" sz="2000" dirty="0"/>
              <a:t>Cor Pulmonale</a:t>
            </a:r>
          </a:p>
          <a:p>
            <a:pPr eaLnBrk="1" hangingPunct="1">
              <a:defRPr/>
            </a:pPr>
            <a:r>
              <a:rPr lang="en-US" sz="2000" dirty="0"/>
              <a:t>Cardiac Arrhythmias (atrial fibrillation)</a:t>
            </a:r>
          </a:p>
          <a:p>
            <a:pPr eaLnBrk="1" hangingPunct="1">
              <a:defRPr/>
            </a:pPr>
            <a:r>
              <a:rPr lang="en-US" sz="2000" dirty="0"/>
              <a:t>GERD</a:t>
            </a:r>
          </a:p>
          <a:p>
            <a:pPr eaLnBrk="1" hangingPunct="1">
              <a:defRPr/>
            </a:pPr>
            <a:r>
              <a:rPr lang="en-US" sz="2000" dirty="0"/>
              <a:t>Increased frequency of seizures in epileptics</a:t>
            </a:r>
          </a:p>
          <a:p>
            <a:pPr eaLnBrk="1" hangingPunct="1">
              <a:defRPr/>
            </a:pPr>
            <a:r>
              <a:rPr lang="en-US" sz="2000" dirty="0"/>
              <a:t>Increased headache syndromes (migraines) </a:t>
            </a:r>
          </a:p>
          <a:p>
            <a:pPr eaLnBrk="1" hangingPunct="1">
              <a:defRPr/>
            </a:pPr>
            <a:r>
              <a:rPr lang="en-US" altLang="en-US" sz="2000" dirty="0"/>
              <a:t>Psychiatric/mood - depression, anxiety, irritability</a:t>
            </a:r>
          </a:p>
          <a:p>
            <a:pPr eaLnBrk="1" hangingPunct="1">
              <a:defRPr/>
            </a:pPr>
            <a:r>
              <a:rPr lang="en-US" altLang="en-US" sz="2000" dirty="0"/>
              <a:t>Social and sexual dysfunction</a:t>
            </a:r>
          </a:p>
          <a:p>
            <a:pPr eaLnBrk="1" hangingPunct="1">
              <a:defRPr/>
            </a:pPr>
            <a:r>
              <a:rPr lang="en-US" altLang="en-US" sz="2000" dirty="0"/>
              <a:t>Neurocognitive impairment/ Memory loss </a:t>
            </a:r>
          </a:p>
          <a:p>
            <a:pPr eaLnBrk="1" hangingPunct="1">
              <a:defRPr/>
            </a:pPr>
            <a:r>
              <a:rPr lang="en-US" altLang="en-US" sz="2000" dirty="0"/>
              <a:t>Increased risk of cancer (all types)</a:t>
            </a:r>
          </a:p>
          <a:p>
            <a:pPr eaLnBrk="1" hangingPunct="1">
              <a:defRPr/>
            </a:pPr>
            <a:r>
              <a:rPr lang="en-US" altLang="en-US" sz="2000" dirty="0">
                <a:solidFill>
                  <a:srgbClr val="FFFF00"/>
                </a:solidFill>
              </a:rPr>
              <a:t>COVID Severity </a:t>
            </a:r>
          </a:p>
          <a:p>
            <a:pPr marL="0" indent="0" eaLnBrk="1" hangingPunct="1">
              <a:buFontTx/>
              <a:buNone/>
              <a:defRPr/>
            </a:pPr>
            <a:r>
              <a:rPr lang="en-US" dirty="0">
                <a:cs typeface="+mn-cs"/>
              </a:rPr>
              <a:t>	</a:t>
            </a:r>
            <a:r>
              <a:rPr lang="en-US" sz="1400" dirty="0">
                <a:solidFill>
                  <a:schemeClr val="bg1"/>
                </a:solidFill>
              </a:rPr>
              <a:t>Shahar et al, AJRCCM 2001</a:t>
            </a:r>
          </a:p>
          <a:p>
            <a:pPr marL="0" indent="0" eaLnBrk="1" hangingPunct="1">
              <a:buFontTx/>
              <a:buNone/>
              <a:defRPr/>
            </a:pPr>
            <a:r>
              <a:rPr lang="en-US" dirty="0">
                <a:cs typeface="+mn-cs"/>
              </a:rPr>
              <a:t>	</a:t>
            </a:r>
          </a:p>
          <a:p>
            <a:pPr eaLnBrk="1" hangingPunct="1">
              <a:defRPr/>
            </a:pPr>
            <a:endParaRPr lang="en-US" sz="1800" dirty="0">
              <a:solidFill>
                <a:schemeClr val="bg1"/>
              </a:solidFill>
              <a:cs typeface="+mn-cs"/>
            </a:endParaRPr>
          </a:p>
          <a:p>
            <a:pPr eaLnBrk="1" hangingPunct="1">
              <a:defRPr/>
            </a:pPr>
            <a:endParaRPr lang="en-US" sz="1800" dirty="0">
              <a:solidFill>
                <a:schemeClr val="bg1"/>
              </a:solidFill>
              <a:cs typeface="+mn-cs"/>
            </a:endParaRPr>
          </a:p>
          <a:p>
            <a:pPr eaLnBrk="1" hangingPunct="1">
              <a:defRPr/>
            </a:pPr>
            <a:endParaRPr lang="en-US" sz="1800" dirty="0">
              <a:solidFill>
                <a:schemeClr val="bg1"/>
              </a:solidFill>
              <a:cs typeface="+mn-cs"/>
            </a:endParaRPr>
          </a:p>
          <a:p>
            <a:pPr eaLnBrk="1" hangingPunct="1">
              <a:defRPr/>
            </a:pPr>
            <a:endParaRPr lang="en-US" sz="1800" dirty="0">
              <a:solidFill>
                <a:schemeClr val="bg1"/>
              </a:solidFill>
              <a:cs typeface="+mn-cs"/>
            </a:endParaRPr>
          </a:p>
          <a:p>
            <a:pPr eaLnBrk="1" hangingPunct="1">
              <a:defRPr/>
            </a:pPr>
            <a:endParaRPr lang="en-US" sz="1800" dirty="0">
              <a:solidFill>
                <a:schemeClr val="bg1"/>
              </a:solidFill>
              <a:cs typeface="+mn-cs"/>
            </a:endParaRPr>
          </a:p>
          <a:p>
            <a:pPr eaLnBrk="1" hangingPunct="1">
              <a:buFontTx/>
              <a:buNone/>
              <a:defRPr/>
            </a:pPr>
            <a:endParaRPr lang="en-US" sz="1800" dirty="0">
              <a:cs typeface="+mn-cs"/>
            </a:endParaRPr>
          </a:p>
        </p:txBody>
      </p:sp>
      <p:pic>
        <p:nvPicPr>
          <p:cNvPr id="48132" name="Picture 2" descr="Image result for consequences of sleep apnea">
            <a:extLst>
              <a:ext uri="{FF2B5EF4-FFF2-40B4-BE49-F238E27FC236}">
                <a16:creationId xmlns:a16="http://schemas.microsoft.com/office/drawing/2014/main" id="{C75A1F6A-2D10-51F3-7357-5BE836951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513" y="701675"/>
            <a:ext cx="3673475" cy="368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0331750-98CB-F4E4-403E-F7D210656873}"/>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spd="slow" advClick="0"/>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9154" name="Slide Number Placeholder 1">
            <a:extLst>
              <a:ext uri="{FF2B5EF4-FFF2-40B4-BE49-F238E27FC236}">
                <a16:creationId xmlns:a16="http://schemas.microsoft.com/office/drawing/2014/main" id="{4323ADC7-FAD4-E9E5-F54B-819D3063137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A4AB36BC-EA10-441C-93BE-5779A5E225BD}" type="slidenum">
              <a:rPr lang="en-US" altLang="en-US" sz="700" smtClean="0">
                <a:solidFill>
                  <a:srgbClr val="1D68E0"/>
                </a:solidFill>
              </a:rPr>
              <a:pPr/>
              <a:t>23</a:t>
            </a:fld>
            <a:endParaRPr lang="en-US" altLang="en-US" sz="700">
              <a:solidFill>
                <a:srgbClr val="1D68E0"/>
              </a:solidFill>
            </a:endParaRPr>
          </a:p>
        </p:txBody>
      </p:sp>
      <p:pic>
        <p:nvPicPr>
          <p:cNvPr id="49155" name="Picture 2">
            <a:extLst>
              <a:ext uri="{FF2B5EF4-FFF2-40B4-BE49-F238E27FC236}">
                <a16:creationId xmlns:a16="http://schemas.microsoft.com/office/drawing/2014/main" id="{B6687001-B04A-6904-C50E-65B44BDEE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8" y="36513"/>
            <a:ext cx="4478337" cy="681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2">
            <a:extLst>
              <a:ext uri="{FF2B5EF4-FFF2-40B4-BE49-F238E27FC236}">
                <a16:creationId xmlns:a16="http://schemas.microsoft.com/office/drawing/2014/main" id="{BB90FD24-118F-392A-574D-26E4EA185ED6}"/>
              </a:ext>
            </a:extLst>
          </p:cNvPr>
          <p:cNvSpPr txBox="1">
            <a:spLocks noChangeArrowheads="1"/>
          </p:cNvSpPr>
          <p:nvPr/>
        </p:nvSpPr>
        <p:spPr bwMode="auto">
          <a:xfrm>
            <a:off x="106363" y="6145213"/>
            <a:ext cx="1052512" cy="7127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50178" name="Slide Number Placeholder 3">
            <a:extLst>
              <a:ext uri="{FF2B5EF4-FFF2-40B4-BE49-F238E27FC236}">
                <a16:creationId xmlns:a16="http://schemas.microsoft.com/office/drawing/2014/main" id="{42F3D700-8F7B-7902-B1BF-97D183DFB05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4905F3BC-55E9-4999-B96C-69C4400B71EB}" type="slidenum">
              <a:rPr lang="en-US" altLang="en-US" sz="700" smtClean="0">
                <a:solidFill>
                  <a:srgbClr val="1D68E0"/>
                </a:solidFill>
              </a:rPr>
              <a:pPr>
                <a:spcBef>
                  <a:spcPct val="0"/>
                </a:spcBef>
                <a:buClrTx/>
                <a:buSzTx/>
                <a:buFontTx/>
                <a:buNone/>
              </a:pPr>
              <a:t>24</a:t>
            </a:fld>
            <a:endParaRPr lang="en-US" altLang="en-US" sz="700">
              <a:solidFill>
                <a:srgbClr val="1D68E0"/>
              </a:solidFill>
            </a:endParaRPr>
          </a:p>
        </p:txBody>
      </p:sp>
      <p:sp>
        <p:nvSpPr>
          <p:cNvPr id="180226" name="Rectangle 2">
            <a:extLst>
              <a:ext uri="{FF2B5EF4-FFF2-40B4-BE49-F238E27FC236}">
                <a16:creationId xmlns:a16="http://schemas.microsoft.com/office/drawing/2014/main" id="{F99A0A89-7AA2-8CC2-1A2A-FA3075E465DD}"/>
              </a:ext>
            </a:extLst>
          </p:cNvPr>
          <p:cNvSpPr>
            <a:spLocks noGrp="1" noChangeArrowheads="1"/>
          </p:cNvSpPr>
          <p:nvPr>
            <p:ph type="title"/>
          </p:nvPr>
        </p:nvSpPr>
        <p:spPr>
          <a:xfrm>
            <a:off x="658813" y="0"/>
            <a:ext cx="7826375" cy="1309688"/>
          </a:xfrm>
        </p:spPr>
        <p:txBody>
          <a:bodyPr/>
          <a:lstStyle/>
          <a:p>
            <a:pPr algn="ctr" eaLnBrk="1" hangingPunct="1">
              <a:defRPr/>
            </a:pPr>
            <a:r>
              <a:rPr lang="en-US" sz="4000" b="1" dirty="0">
                <a:cs typeface="+mj-cs"/>
              </a:rPr>
              <a:t>OSA as a stroke risk factor: </a:t>
            </a:r>
            <a:br>
              <a:rPr lang="en-US" sz="4000" b="1" dirty="0">
                <a:cs typeface="+mj-cs"/>
              </a:rPr>
            </a:br>
            <a:r>
              <a:rPr lang="en-US" sz="4000" b="1" dirty="0">
                <a:cs typeface="+mj-cs"/>
              </a:rPr>
              <a:t>Proposed Mechanisms</a:t>
            </a:r>
          </a:p>
        </p:txBody>
      </p:sp>
      <p:sp>
        <p:nvSpPr>
          <p:cNvPr id="180227" name="Rectangle 3">
            <a:extLst>
              <a:ext uri="{FF2B5EF4-FFF2-40B4-BE49-F238E27FC236}">
                <a16:creationId xmlns:a16="http://schemas.microsoft.com/office/drawing/2014/main" id="{96B55D98-5A69-ECE1-2A75-DA3820D0BA73}"/>
              </a:ext>
            </a:extLst>
          </p:cNvPr>
          <p:cNvSpPr>
            <a:spLocks noGrp="1" noChangeArrowheads="1"/>
          </p:cNvSpPr>
          <p:nvPr>
            <p:ph type="body" idx="1"/>
          </p:nvPr>
        </p:nvSpPr>
        <p:spPr>
          <a:xfrm>
            <a:off x="990600" y="1338263"/>
            <a:ext cx="7607300" cy="5029200"/>
          </a:xfrm>
        </p:spPr>
        <p:txBody>
          <a:bodyPr/>
          <a:lstStyle/>
          <a:p>
            <a:pPr eaLnBrk="1" hangingPunct="1">
              <a:defRPr/>
            </a:pPr>
            <a:r>
              <a:rPr lang="en-US" dirty="0">
                <a:cs typeface="+mn-cs"/>
              </a:rPr>
              <a:t>Hypoxemia </a:t>
            </a:r>
          </a:p>
          <a:p>
            <a:pPr eaLnBrk="1" hangingPunct="1">
              <a:defRPr/>
            </a:pPr>
            <a:r>
              <a:rPr lang="en-US" dirty="0">
                <a:cs typeface="+mn-cs"/>
              </a:rPr>
              <a:t>Sympathetic activation (increase BP/HR)</a:t>
            </a:r>
          </a:p>
          <a:p>
            <a:pPr eaLnBrk="1" hangingPunct="1">
              <a:defRPr/>
            </a:pPr>
            <a:r>
              <a:rPr lang="en-US" dirty="0">
                <a:cs typeface="+mn-cs"/>
              </a:rPr>
              <a:t>Emergence of arrhythmias</a:t>
            </a:r>
          </a:p>
          <a:p>
            <a:pPr eaLnBrk="1" hangingPunct="1">
              <a:defRPr/>
            </a:pPr>
            <a:r>
              <a:rPr lang="en-US" dirty="0">
                <a:cs typeface="+mn-cs"/>
              </a:rPr>
              <a:t>Coagulation (increased blood clot formation)</a:t>
            </a:r>
          </a:p>
          <a:p>
            <a:pPr eaLnBrk="1" hangingPunct="1">
              <a:defRPr/>
            </a:pPr>
            <a:r>
              <a:rPr lang="en-US" dirty="0">
                <a:cs typeface="+mn-cs"/>
              </a:rPr>
              <a:t>Inflammatory markers (CRP, IL6, TNF, VEGF)</a:t>
            </a:r>
          </a:p>
          <a:p>
            <a:pPr eaLnBrk="1" hangingPunct="1">
              <a:defRPr/>
            </a:pPr>
            <a:r>
              <a:rPr lang="en-US" dirty="0">
                <a:cs typeface="+mn-cs"/>
              </a:rPr>
              <a:t>Metabolic deregulation (Insulin, leptin resistance)</a:t>
            </a:r>
          </a:p>
          <a:p>
            <a:pPr eaLnBrk="1" hangingPunct="1">
              <a:defRPr/>
            </a:pPr>
            <a:r>
              <a:rPr lang="en-US" dirty="0">
                <a:cs typeface="+mn-cs"/>
              </a:rPr>
              <a:t>Re-opening of PFO</a:t>
            </a:r>
          </a:p>
        </p:txBody>
      </p:sp>
      <p:sp>
        <p:nvSpPr>
          <p:cNvPr id="50181" name="TextBox 1">
            <a:extLst>
              <a:ext uri="{FF2B5EF4-FFF2-40B4-BE49-F238E27FC236}">
                <a16:creationId xmlns:a16="http://schemas.microsoft.com/office/drawing/2014/main" id="{9C915939-DD43-32B2-C534-ED9A695BF8F8}"/>
              </a:ext>
            </a:extLst>
          </p:cNvPr>
          <p:cNvSpPr txBox="1">
            <a:spLocks noChangeArrowheads="1"/>
          </p:cNvSpPr>
          <p:nvPr/>
        </p:nvSpPr>
        <p:spPr bwMode="auto">
          <a:xfrm>
            <a:off x="3568700" y="5918200"/>
            <a:ext cx="4927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SzTx/>
              <a:buFontTx/>
              <a:buNone/>
            </a:pPr>
            <a:r>
              <a:rPr lang="en-US" altLang="en-US" sz="1400"/>
              <a:t>Barone, D, Krieger A, Curr Atheroscler Rep 2013;15:334.</a:t>
            </a:r>
          </a:p>
        </p:txBody>
      </p:sp>
      <p:sp>
        <p:nvSpPr>
          <p:cNvPr id="6" name="TextBox 5">
            <a:extLst>
              <a:ext uri="{FF2B5EF4-FFF2-40B4-BE49-F238E27FC236}">
                <a16:creationId xmlns:a16="http://schemas.microsoft.com/office/drawing/2014/main" id="{1CD13F12-A02C-71DA-7CFE-C0F343C56A1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52226" name="Slide Number Placeholder 3">
            <a:extLst>
              <a:ext uri="{FF2B5EF4-FFF2-40B4-BE49-F238E27FC236}">
                <a16:creationId xmlns:a16="http://schemas.microsoft.com/office/drawing/2014/main" id="{16614C9E-35CC-6D55-F09B-E96B84E0053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6325544A-272F-42BF-8D5D-A25AF34B95D8}" type="slidenum">
              <a:rPr lang="en-US" altLang="en-US" sz="700" smtClean="0">
                <a:solidFill>
                  <a:srgbClr val="1D68E0"/>
                </a:solidFill>
              </a:rPr>
              <a:pPr>
                <a:spcBef>
                  <a:spcPct val="0"/>
                </a:spcBef>
                <a:buClrTx/>
                <a:buSzTx/>
                <a:buFontTx/>
                <a:buNone/>
              </a:pPr>
              <a:t>25</a:t>
            </a:fld>
            <a:endParaRPr lang="en-US" altLang="en-US" sz="700">
              <a:solidFill>
                <a:srgbClr val="1D68E0"/>
              </a:solidFill>
            </a:endParaRPr>
          </a:p>
        </p:txBody>
      </p:sp>
      <p:pic>
        <p:nvPicPr>
          <p:cNvPr id="52227" name="Picture 2">
            <a:extLst>
              <a:ext uri="{FF2B5EF4-FFF2-40B4-BE49-F238E27FC236}">
                <a16:creationId xmlns:a16="http://schemas.microsoft.com/office/drawing/2014/main" id="{91D37663-04C1-34C5-3229-A4F4E39E34BA}"/>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28600" y="304800"/>
            <a:ext cx="8686800" cy="5588000"/>
          </a:xfrm>
        </p:spPr>
      </p:pic>
      <p:sp>
        <p:nvSpPr>
          <p:cNvPr id="181251" name="Text Box 3">
            <a:extLst>
              <a:ext uri="{FF2B5EF4-FFF2-40B4-BE49-F238E27FC236}">
                <a16:creationId xmlns:a16="http://schemas.microsoft.com/office/drawing/2014/main" id="{1782815C-61D9-6844-A604-DBF418E021F3}"/>
              </a:ext>
            </a:extLst>
          </p:cNvPr>
          <p:cNvSpPr txBox="1">
            <a:spLocks noChangeArrowheads="1"/>
          </p:cNvSpPr>
          <p:nvPr/>
        </p:nvSpPr>
        <p:spPr bwMode="auto">
          <a:xfrm>
            <a:off x="3802063" y="6223000"/>
            <a:ext cx="5038725" cy="517525"/>
          </a:xfrm>
          <a:prstGeom prst="rect">
            <a:avLst/>
          </a:prstGeom>
          <a:noFill/>
          <a:ln>
            <a:noFill/>
          </a:ln>
          <a:effectLst/>
        </p:spPr>
        <p:txBody>
          <a:bodyPr>
            <a:spAutoFit/>
          </a:bodyPr>
          <a:lstStyle/>
          <a:p>
            <a:pPr eaLnBrk="1" hangingPunct="1">
              <a:defRPr/>
            </a:pPr>
            <a:r>
              <a:rPr lang="en-US" dirty="0" err="1">
                <a:latin typeface="Arial" charset="0"/>
                <a:ea typeface="ＭＳ Ｐゴシック" charset="0"/>
              </a:rPr>
              <a:t>Portela</a:t>
            </a:r>
            <a:r>
              <a:rPr lang="en-US" dirty="0">
                <a:latin typeface="Arial" charset="0"/>
                <a:ea typeface="ＭＳ Ｐゴシック" charset="0"/>
              </a:rPr>
              <a:t> et al. </a:t>
            </a:r>
            <a:r>
              <a:rPr lang="en-US" dirty="0">
                <a:effectLst>
                  <a:outerShdw blurRad="38100" dist="38100" dir="2700000" algn="tl">
                    <a:srgbClr val="000000"/>
                  </a:outerShdw>
                </a:effectLst>
                <a:latin typeface="Arial" charset="0"/>
                <a:ea typeface="ＭＳ Ｐゴシック" charset="0"/>
              </a:rPr>
              <a:t>Cerebrovascular Disease. 2009; 27:104-110.</a:t>
            </a:r>
          </a:p>
          <a:p>
            <a:pPr eaLnBrk="1" hangingPunct="1">
              <a:defRPr/>
            </a:pPr>
            <a:endParaRPr lang="en-US" dirty="0">
              <a:latin typeface="Arial" charset="0"/>
              <a:ea typeface="ＭＳ Ｐゴシック" charset="0"/>
            </a:endParaRPr>
          </a:p>
        </p:txBody>
      </p:sp>
      <p:sp>
        <p:nvSpPr>
          <p:cNvPr id="5" name="TextBox 4">
            <a:extLst>
              <a:ext uri="{FF2B5EF4-FFF2-40B4-BE49-F238E27FC236}">
                <a16:creationId xmlns:a16="http://schemas.microsoft.com/office/drawing/2014/main" id="{7A2768FA-9408-2E91-1560-D96DEF30B0CC}"/>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54274" name="Slide Number Placeholder 3">
            <a:extLst>
              <a:ext uri="{FF2B5EF4-FFF2-40B4-BE49-F238E27FC236}">
                <a16:creationId xmlns:a16="http://schemas.microsoft.com/office/drawing/2014/main" id="{E8E8302F-CA79-7F85-19A8-E37DF81E9BF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11806A0E-9FF7-4890-94E7-26F51604C13E}" type="slidenum">
              <a:rPr lang="en-US" altLang="en-US" sz="700" smtClean="0">
                <a:solidFill>
                  <a:srgbClr val="1D68E0"/>
                </a:solidFill>
              </a:rPr>
              <a:pPr>
                <a:spcBef>
                  <a:spcPct val="0"/>
                </a:spcBef>
                <a:buClrTx/>
                <a:buSzTx/>
                <a:buFontTx/>
                <a:buNone/>
              </a:pPr>
              <a:t>26</a:t>
            </a:fld>
            <a:endParaRPr lang="en-US" altLang="en-US" sz="700">
              <a:solidFill>
                <a:srgbClr val="1D68E0"/>
              </a:solidFill>
            </a:endParaRPr>
          </a:p>
        </p:txBody>
      </p:sp>
      <p:sp>
        <p:nvSpPr>
          <p:cNvPr id="183298" name="Rectangle 2">
            <a:extLst>
              <a:ext uri="{FF2B5EF4-FFF2-40B4-BE49-F238E27FC236}">
                <a16:creationId xmlns:a16="http://schemas.microsoft.com/office/drawing/2014/main" id="{3FB0BC8A-586D-DB65-1E37-9D7099C56612}"/>
              </a:ext>
            </a:extLst>
          </p:cNvPr>
          <p:cNvSpPr>
            <a:spLocks noGrp="1" noChangeArrowheads="1"/>
          </p:cNvSpPr>
          <p:nvPr>
            <p:ph type="title"/>
          </p:nvPr>
        </p:nvSpPr>
        <p:spPr/>
        <p:txBody>
          <a:bodyPr/>
          <a:lstStyle/>
          <a:p>
            <a:pPr algn="ctr" eaLnBrk="1" hangingPunct="1">
              <a:defRPr/>
            </a:pPr>
            <a:r>
              <a:rPr lang="en-US" sz="4000" b="1" dirty="0">
                <a:cs typeface="+mj-cs"/>
              </a:rPr>
              <a:t>Sleep Apnea and HTN </a:t>
            </a:r>
          </a:p>
        </p:txBody>
      </p:sp>
      <p:sp>
        <p:nvSpPr>
          <p:cNvPr id="183299" name="Rectangle 3">
            <a:extLst>
              <a:ext uri="{FF2B5EF4-FFF2-40B4-BE49-F238E27FC236}">
                <a16:creationId xmlns:a16="http://schemas.microsoft.com/office/drawing/2014/main" id="{F2BAE7C4-64DB-54A4-0196-A76821A81017}"/>
              </a:ext>
            </a:extLst>
          </p:cNvPr>
          <p:cNvSpPr>
            <a:spLocks noGrp="1" noChangeArrowheads="1"/>
          </p:cNvSpPr>
          <p:nvPr>
            <p:ph type="body" idx="1"/>
          </p:nvPr>
        </p:nvSpPr>
        <p:spPr>
          <a:xfrm>
            <a:off x="457200" y="1684338"/>
            <a:ext cx="8229600" cy="4525962"/>
          </a:xfrm>
        </p:spPr>
        <p:txBody>
          <a:bodyPr/>
          <a:lstStyle/>
          <a:p>
            <a:pPr eaLnBrk="1" hangingPunct="1">
              <a:defRPr/>
            </a:pPr>
            <a:r>
              <a:rPr lang="en-US" dirty="0">
                <a:solidFill>
                  <a:srgbClr val="EBEB00"/>
                </a:solidFill>
                <a:cs typeface="+mn-cs"/>
              </a:rPr>
              <a:t>Sleep Heart Health Study </a:t>
            </a:r>
            <a:r>
              <a:rPr lang="en-US" dirty="0">
                <a:cs typeface="+mn-cs"/>
              </a:rPr>
              <a:t>showed a dose-response relationship between SBD and HTN</a:t>
            </a:r>
          </a:p>
          <a:p>
            <a:pPr lvl="1" eaLnBrk="1" hangingPunct="1">
              <a:buClr>
                <a:schemeClr val="tx1"/>
              </a:buClr>
              <a:defRPr/>
            </a:pPr>
            <a:r>
              <a:rPr lang="en-US" dirty="0"/>
              <a:t>6132 subjects</a:t>
            </a:r>
          </a:p>
          <a:p>
            <a:pPr lvl="1" eaLnBrk="1" hangingPunct="1">
              <a:buClr>
                <a:schemeClr val="tx1"/>
              </a:buClr>
              <a:defRPr/>
            </a:pPr>
            <a:r>
              <a:rPr lang="en-US" dirty="0"/>
              <a:t>OR for development of HTN comparing severe OSA </a:t>
            </a:r>
            <a:r>
              <a:rPr lang="en-US" dirty="0" err="1"/>
              <a:t>pts</a:t>
            </a:r>
            <a:r>
              <a:rPr lang="en-US" dirty="0"/>
              <a:t> (AHI &gt;30) with non-OSA </a:t>
            </a:r>
            <a:r>
              <a:rPr lang="en-US" dirty="0" err="1"/>
              <a:t>pts</a:t>
            </a:r>
            <a:r>
              <a:rPr lang="en-US" dirty="0"/>
              <a:t> was 1.37 (CI 1.03-1.83) even after adjustment for confounding variables</a:t>
            </a:r>
          </a:p>
          <a:p>
            <a:pPr lvl="1" eaLnBrk="1" hangingPunct="1">
              <a:buClr>
                <a:schemeClr val="tx1"/>
              </a:buClr>
              <a:buFontTx/>
              <a:buNone/>
              <a:defRPr/>
            </a:pPr>
            <a:endParaRPr lang="en-US" dirty="0"/>
          </a:p>
        </p:txBody>
      </p:sp>
      <p:sp>
        <p:nvSpPr>
          <p:cNvPr id="54277" name="Text Box 7">
            <a:extLst>
              <a:ext uri="{FF2B5EF4-FFF2-40B4-BE49-F238E27FC236}">
                <a16:creationId xmlns:a16="http://schemas.microsoft.com/office/drawing/2014/main" id="{975B5F8A-7CC1-6C98-B3E9-CA94CB375E6B}"/>
              </a:ext>
            </a:extLst>
          </p:cNvPr>
          <p:cNvSpPr txBox="1">
            <a:spLocks noChangeArrowheads="1"/>
          </p:cNvSpPr>
          <p:nvPr/>
        </p:nvSpPr>
        <p:spPr bwMode="auto">
          <a:xfrm>
            <a:off x="5148263" y="5026025"/>
            <a:ext cx="347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Quan et al. Sleep. 1997;20(12):1077-85.</a:t>
            </a:r>
          </a:p>
          <a:p>
            <a:pPr eaLnBrk="1" hangingPunct="1"/>
            <a:r>
              <a:rPr lang="en-US" altLang="en-US"/>
              <a:t>Nieto et al. JAMA 2000;283(14):1829-36. </a:t>
            </a:r>
          </a:p>
        </p:txBody>
      </p:sp>
      <p:sp>
        <p:nvSpPr>
          <p:cNvPr id="6" name="TextBox 5">
            <a:extLst>
              <a:ext uri="{FF2B5EF4-FFF2-40B4-BE49-F238E27FC236}">
                <a16:creationId xmlns:a16="http://schemas.microsoft.com/office/drawing/2014/main" id="{B21A79B3-33AB-071A-33EF-4CC57124328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56322" name="Slide Number Placeholder 3">
            <a:extLst>
              <a:ext uri="{FF2B5EF4-FFF2-40B4-BE49-F238E27FC236}">
                <a16:creationId xmlns:a16="http://schemas.microsoft.com/office/drawing/2014/main" id="{6BB645D6-3906-CAB3-2F04-01BFFC85518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BDB33CD-5961-4DFB-A9F7-FE09A89A46A5}" type="slidenum">
              <a:rPr lang="en-US" altLang="en-US" sz="700" smtClean="0">
                <a:solidFill>
                  <a:srgbClr val="1D68E0"/>
                </a:solidFill>
              </a:rPr>
              <a:pPr>
                <a:spcBef>
                  <a:spcPct val="0"/>
                </a:spcBef>
                <a:buClrTx/>
                <a:buSzTx/>
                <a:buFontTx/>
                <a:buNone/>
              </a:pPr>
              <a:t>27</a:t>
            </a:fld>
            <a:endParaRPr lang="en-US" altLang="en-US" sz="700">
              <a:solidFill>
                <a:srgbClr val="1D68E0"/>
              </a:solidFill>
            </a:endParaRPr>
          </a:p>
        </p:txBody>
      </p:sp>
      <p:sp>
        <p:nvSpPr>
          <p:cNvPr id="262146" name="Rectangle 2">
            <a:extLst>
              <a:ext uri="{FF2B5EF4-FFF2-40B4-BE49-F238E27FC236}">
                <a16:creationId xmlns:a16="http://schemas.microsoft.com/office/drawing/2014/main" id="{A02172DA-69DD-58B2-2675-291924389649}"/>
              </a:ext>
            </a:extLst>
          </p:cNvPr>
          <p:cNvSpPr>
            <a:spLocks noGrp="1" noChangeArrowheads="1"/>
          </p:cNvSpPr>
          <p:nvPr>
            <p:ph type="title"/>
          </p:nvPr>
        </p:nvSpPr>
        <p:spPr>
          <a:xfrm>
            <a:off x="658813" y="139700"/>
            <a:ext cx="7826375" cy="1370013"/>
          </a:xfrm>
        </p:spPr>
        <p:txBody>
          <a:bodyPr/>
          <a:lstStyle/>
          <a:p>
            <a:pPr algn="ctr" eaLnBrk="1" hangingPunct="1">
              <a:defRPr/>
            </a:pPr>
            <a:r>
              <a:rPr lang="en-US" sz="4000" b="1" dirty="0">
                <a:cs typeface="+mj-cs"/>
              </a:rPr>
              <a:t>Obstructive Sleep Apnea and Hypertension</a:t>
            </a:r>
          </a:p>
        </p:txBody>
      </p:sp>
      <p:sp>
        <p:nvSpPr>
          <p:cNvPr id="262147" name="Rectangle 3">
            <a:extLst>
              <a:ext uri="{FF2B5EF4-FFF2-40B4-BE49-F238E27FC236}">
                <a16:creationId xmlns:a16="http://schemas.microsoft.com/office/drawing/2014/main" id="{8837826A-64D9-DE50-B147-8C098F090CFD}"/>
              </a:ext>
            </a:extLst>
          </p:cNvPr>
          <p:cNvSpPr>
            <a:spLocks noGrp="1" noChangeArrowheads="1"/>
          </p:cNvSpPr>
          <p:nvPr>
            <p:ph type="body" idx="1"/>
          </p:nvPr>
        </p:nvSpPr>
        <p:spPr>
          <a:xfrm>
            <a:off x="4437063" y="1566863"/>
            <a:ext cx="4656137" cy="4343400"/>
          </a:xfrm>
        </p:spPr>
        <p:txBody>
          <a:bodyPr/>
          <a:lstStyle/>
          <a:p>
            <a:pPr eaLnBrk="1" hangingPunct="1">
              <a:defRPr/>
            </a:pPr>
            <a:r>
              <a:rPr lang="en-US" dirty="0">
                <a:solidFill>
                  <a:srgbClr val="EBEB00"/>
                </a:solidFill>
                <a:cs typeface="+mn-cs"/>
              </a:rPr>
              <a:t>Wisconsin Sleep Cohort Study </a:t>
            </a:r>
          </a:p>
          <a:p>
            <a:pPr lvl="1" eaLnBrk="1" hangingPunct="1">
              <a:defRPr/>
            </a:pPr>
            <a:r>
              <a:rPr lang="en-US" sz="2400" dirty="0"/>
              <a:t>Dose-dependent relationship between severity of OSA and risk of HTN</a:t>
            </a:r>
          </a:p>
          <a:p>
            <a:pPr lvl="1" eaLnBrk="1" hangingPunct="1">
              <a:defRPr/>
            </a:pPr>
            <a:r>
              <a:rPr lang="en-US" sz="2400" dirty="0"/>
              <a:t>Odds for developing hypertension during a 4-8 year follow-up period compared to subjects with no apneas or hypopneas was 2.0 if AHI was 5-15, and 3.0 if AHI&gt;15</a:t>
            </a:r>
          </a:p>
          <a:p>
            <a:pPr lvl="1" eaLnBrk="1" hangingPunct="1">
              <a:buFontTx/>
              <a:buNone/>
              <a:defRPr/>
            </a:pPr>
            <a:endParaRPr lang="en-US" dirty="0"/>
          </a:p>
        </p:txBody>
      </p:sp>
      <p:pic>
        <p:nvPicPr>
          <p:cNvPr id="56325" name="Picture 6" descr="osa-fig4">
            <a:extLst>
              <a:ext uri="{FF2B5EF4-FFF2-40B4-BE49-F238E27FC236}">
                <a16:creationId xmlns:a16="http://schemas.microsoft.com/office/drawing/2014/main" id="{EC6077BA-6517-2A4C-35F2-D9F7D0E7D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70138"/>
            <a:ext cx="42672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7">
            <a:extLst>
              <a:ext uri="{FF2B5EF4-FFF2-40B4-BE49-F238E27FC236}">
                <a16:creationId xmlns:a16="http://schemas.microsoft.com/office/drawing/2014/main" id="{C742AA73-C6A8-C476-6716-EEE264740676}"/>
              </a:ext>
            </a:extLst>
          </p:cNvPr>
          <p:cNvSpPr txBox="1">
            <a:spLocks noChangeArrowheads="1"/>
          </p:cNvSpPr>
          <p:nvPr/>
        </p:nvSpPr>
        <p:spPr bwMode="auto">
          <a:xfrm>
            <a:off x="5181600" y="6270625"/>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a:t>Peppard et al. NEJM. 2000; 342:1378-1384.</a:t>
            </a:r>
          </a:p>
        </p:txBody>
      </p:sp>
      <p:sp>
        <p:nvSpPr>
          <p:cNvPr id="7" name="TextBox 6">
            <a:extLst>
              <a:ext uri="{FF2B5EF4-FFF2-40B4-BE49-F238E27FC236}">
                <a16:creationId xmlns:a16="http://schemas.microsoft.com/office/drawing/2014/main" id="{753CFBA1-1070-05FD-AC92-23302C3504D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58370" name="Slide Number Placeholder 1">
            <a:extLst>
              <a:ext uri="{FF2B5EF4-FFF2-40B4-BE49-F238E27FC236}">
                <a16:creationId xmlns:a16="http://schemas.microsoft.com/office/drawing/2014/main" id="{E69BB7E4-B7F9-D976-0656-A4292F1EE66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07906067-5AD6-4D80-A0B6-2E2FB5B4798E}" type="slidenum">
              <a:rPr lang="en-US" altLang="en-US" sz="700" smtClean="0">
                <a:solidFill>
                  <a:srgbClr val="1D68E0"/>
                </a:solidFill>
              </a:rPr>
              <a:pPr>
                <a:spcBef>
                  <a:spcPct val="0"/>
                </a:spcBef>
                <a:buClrTx/>
                <a:buSzTx/>
                <a:buFontTx/>
                <a:buNone/>
              </a:pPr>
              <a:t>28</a:t>
            </a:fld>
            <a:endParaRPr lang="en-US" altLang="en-US" sz="700">
              <a:solidFill>
                <a:srgbClr val="1D68E0"/>
              </a:solidFill>
            </a:endParaRPr>
          </a:p>
        </p:txBody>
      </p:sp>
      <p:sp>
        <p:nvSpPr>
          <p:cNvPr id="58371" name="Rectangle 2">
            <a:extLst>
              <a:ext uri="{FF2B5EF4-FFF2-40B4-BE49-F238E27FC236}">
                <a16:creationId xmlns:a16="http://schemas.microsoft.com/office/drawing/2014/main" id="{9B06BB88-0ECF-CC96-80A1-FA035CEF1850}"/>
              </a:ext>
            </a:extLst>
          </p:cNvPr>
          <p:cNvSpPr>
            <a:spLocks noChangeArrowheads="1"/>
          </p:cNvSpPr>
          <p:nvPr/>
        </p:nvSpPr>
        <p:spPr bwMode="auto">
          <a:xfrm>
            <a:off x="4038600" y="6248400"/>
            <a:ext cx="4567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a:t>Tilkian AG et al. Ann Intern Med. 1976 Dec;85(6):714-9.</a:t>
            </a:r>
          </a:p>
        </p:txBody>
      </p:sp>
      <p:sp>
        <p:nvSpPr>
          <p:cNvPr id="58372" name="Text Box 3">
            <a:extLst>
              <a:ext uri="{FF2B5EF4-FFF2-40B4-BE49-F238E27FC236}">
                <a16:creationId xmlns:a16="http://schemas.microsoft.com/office/drawing/2014/main" id="{7E4221B6-6F00-DBCC-412E-8852D321E3F3}"/>
              </a:ext>
            </a:extLst>
          </p:cNvPr>
          <p:cNvSpPr txBox="1">
            <a:spLocks noChangeArrowheads="1"/>
          </p:cNvSpPr>
          <p:nvPr/>
        </p:nvSpPr>
        <p:spPr bwMode="auto">
          <a:xfrm>
            <a:off x="266700" y="812800"/>
            <a:ext cx="87296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000">
                <a:solidFill>
                  <a:schemeClr val="tx2"/>
                </a:solidFill>
              </a:rPr>
              <a:t>Overnight Polysomnogram in a Patient with Obstructive Sleep Apnea</a:t>
            </a:r>
          </a:p>
        </p:txBody>
      </p:sp>
      <p:grpSp>
        <p:nvGrpSpPr>
          <p:cNvPr id="58373" name="Group 4">
            <a:extLst>
              <a:ext uri="{FF2B5EF4-FFF2-40B4-BE49-F238E27FC236}">
                <a16:creationId xmlns:a16="http://schemas.microsoft.com/office/drawing/2014/main" id="{1173E565-811B-989A-1043-AA32A3F41F32}"/>
              </a:ext>
            </a:extLst>
          </p:cNvPr>
          <p:cNvGrpSpPr>
            <a:grpSpLocks/>
          </p:cNvGrpSpPr>
          <p:nvPr/>
        </p:nvGrpSpPr>
        <p:grpSpPr bwMode="auto">
          <a:xfrm>
            <a:off x="984250" y="1439863"/>
            <a:ext cx="7239000" cy="4572000"/>
            <a:chOff x="-3" y="667"/>
            <a:chExt cx="3696" cy="2880"/>
          </a:xfrm>
        </p:grpSpPr>
        <p:graphicFrame>
          <p:nvGraphicFramePr>
            <p:cNvPr id="58375" name="Object 5">
              <a:extLst>
                <a:ext uri="{FF2B5EF4-FFF2-40B4-BE49-F238E27FC236}">
                  <a16:creationId xmlns:a16="http://schemas.microsoft.com/office/drawing/2014/main" id="{A70D84D4-DD2B-209B-20A7-6861822B2F43}"/>
                </a:ext>
              </a:extLst>
            </p:cNvPr>
            <p:cNvGraphicFramePr>
              <a:graphicFrameLocks noChangeAspect="1"/>
            </p:cNvGraphicFramePr>
            <p:nvPr/>
          </p:nvGraphicFramePr>
          <p:xfrm>
            <a:off x="-3" y="667"/>
            <a:ext cx="3696" cy="2880"/>
          </p:xfrm>
          <a:graphic>
            <a:graphicData uri="http://schemas.openxmlformats.org/presentationml/2006/ole">
              <mc:AlternateContent xmlns:mc="http://schemas.openxmlformats.org/markup-compatibility/2006">
                <mc:Choice xmlns:v="urn:schemas-microsoft-com:vml" Requires="v">
                  <p:oleObj name="Image Document" r:id="rId3" imgW="9081247" imgH="5289176" progId="Imaging.Document">
                    <p:embed/>
                  </p:oleObj>
                </mc:Choice>
                <mc:Fallback>
                  <p:oleObj name="Image Document" r:id="rId3" imgW="9081247" imgH="5289176" progId="Imaging.Document">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667"/>
                          <a:ext cx="3696" cy="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58376" name="Text Box 6">
              <a:extLst>
                <a:ext uri="{FF2B5EF4-FFF2-40B4-BE49-F238E27FC236}">
                  <a16:creationId xmlns:a16="http://schemas.microsoft.com/office/drawing/2014/main" id="{B3EC42E9-B2E5-D899-6009-F96EA028726B}"/>
                </a:ext>
              </a:extLst>
            </p:cNvPr>
            <p:cNvSpPr txBox="1">
              <a:spLocks noChangeArrowheads="1"/>
            </p:cNvSpPr>
            <p:nvPr/>
          </p:nvSpPr>
          <p:spPr bwMode="auto">
            <a:xfrm>
              <a:off x="0" y="768"/>
              <a:ext cx="67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EEG</a:t>
              </a:r>
            </a:p>
          </p:txBody>
        </p:sp>
        <p:sp>
          <p:nvSpPr>
            <p:cNvPr id="58377" name="Text Box 7">
              <a:extLst>
                <a:ext uri="{FF2B5EF4-FFF2-40B4-BE49-F238E27FC236}">
                  <a16:creationId xmlns:a16="http://schemas.microsoft.com/office/drawing/2014/main" id="{3517D7DB-D3A7-2359-40CB-7D0AB6D093DE}"/>
                </a:ext>
              </a:extLst>
            </p:cNvPr>
            <p:cNvSpPr txBox="1">
              <a:spLocks noChangeArrowheads="1"/>
            </p:cNvSpPr>
            <p:nvPr/>
          </p:nvSpPr>
          <p:spPr bwMode="auto">
            <a:xfrm>
              <a:off x="0" y="1104"/>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EOG</a:t>
              </a:r>
            </a:p>
          </p:txBody>
        </p:sp>
        <p:sp>
          <p:nvSpPr>
            <p:cNvPr id="58378" name="Text Box 8">
              <a:extLst>
                <a:ext uri="{FF2B5EF4-FFF2-40B4-BE49-F238E27FC236}">
                  <a16:creationId xmlns:a16="http://schemas.microsoft.com/office/drawing/2014/main" id="{E7505728-BA85-F9CC-0461-8A07C5A75B59}"/>
                </a:ext>
              </a:extLst>
            </p:cNvPr>
            <p:cNvSpPr txBox="1">
              <a:spLocks noChangeArrowheads="1"/>
            </p:cNvSpPr>
            <p:nvPr/>
          </p:nvSpPr>
          <p:spPr bwMode="auto">
            <a:xfrm>
              <a:off x="0" y="1392"/>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EKG</a:t>
              </a:r>
            </a:p>
          </p:txBody>
        </p:sp>
        <p:sp>
          <p:nvSpPr>
            <p:cNvPr id="58379" name="Text Box 9">
              <a:extLst>
                <a:ext uri="{FF2B5EF4-FFF2-40B4-BE49-F238E27FC236}">
                  <a16:creationId xmlns:a16="http://schemas.microsoft.com/office/drawing/2014/main" id="{2C4ABB06-A49B-CE1B-AB39-6AF1FFAA9078}"/>
                </a:ext>
              </a:extLst>
            </p:cNvPr>
            <p:cNvSpPr txBox="1">
              <a:spLocks noChangeArrowheads="1"/>
            </p:cNvSpPr>
            <p:nvPr/>
          </p:nvSpPr>
          <p:spPr bwMode="auto">
            <a:xfrm>
              <a:off x="0" y="1680"/>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SBP</a:t>
              </a:r>
            </a:p>
          </p:txBody>
        </p:sp>
        <p:sp>
          <p:nvSpPr>
            <p:cNvPr id="58380" name="Text Box 10">
              <a:extLst>
                <a:ext uri="{FF2B5EF4-FFF2-40B4-BE49-F238E27FC236}">
                  <a16:creationId xmlns:a16="http://schemas.microsoft.com/office/drawing/2014/main" id="{490266E1-CEA8-B08B-BACE-E3A77ACDF215}"/>
                </a:ext>
              </a:extLst>
            </p:cNvPr>
            <p:cNvSpPr txBox="1">
              <a:spLocks noChangeArrowheads="1"/>
            </p:cNvSpPr>
            <p:nvPr/>
          </p:nvSpPr>
          <p:spPr bwMode="auto">
            <a:xfrm>
              <a:off x="-3" y="2107"/>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Airflow</a:t>
              </a:r>
            </a:p>
          </p:txBody>
        </p:sp>
        <p:sp>
          <p:nvSpPr>
            <p:cNvPr id="58381" name="Text Box 11">
              <a:extLst>
                <a:ext uri="{FF2B5EF4-FFF2-40B4-BE49-F238E27FC236}">
                  <a16:creationId xmlns:a16="http://schemas.microsoft.com/office/drawing/2014/main" id="{4C658DA9-DC98-A5FA-2F06-570526A21C04}"/>
                </a:ext>
              </a:extLst>
            </p:cNvPr>
            <p:cNvSpPr txBox="1">
              <a:spLocks noChangeArrowheads="1"/>
            </p:cNvSpPr>
            <p:nvPr/>
          </p:nvSpPr>
          <p:spPr bwMode="auto">
            <a:xfrm>
              <a:off x="0" y="2400"/>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SAO2</a:t>
              </a:r>
            </a:p>
          </p:txBody>
        </p:sp>
        <p:sp>
          <p:nvSpPr>
            <p:cNvPr id="58382" name="Text Box 12">
              <a:extLst>
                <a:ext uri="{FF2B5EF4-FFF2-40B4-BE49-F238E27FC236}">
                  <a16:creationId xmlns:a16="http://schemas.microsoft.com/office/drawing/2014/main" id="{E78ADE10-8551-A43C-F383-2479A3727E4E}"/>
                </a:ext>
              </a:extLst>
            </p:cNvPr>
            <p:cNvSpPr txBox="1">
              <a:spLocks noChangeArrowheads="1"/>
            </p:cNvSpPr>
            <p:nvPr/>
          </p:nvSpPr>
          <p:spPr bwMode="auto">
            <a:xfrm>
              <a:off x="0" y="2832"/>
              <a:ext cx="46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600" b="1">
                  <a:solidFill>
                    <a:srgbClr val="FF3300"/>
                  </a:solidFill>
                </a:rPr>
                <a:t>RESP</a:t>
              </a:r>
            </a:p>
          </p:txBody>
        </p:sp>
      </p:grpSp>
      <p:sp>
        <p:nvSpPr>
          <p:cNvPr id="14" name="TextBox 13">
            <a:extLst>
              <a:ext uri="{FF2B5EF4-FFF2-40B4-BE49-F238E27FC236}">
                <a16:creationId xmlns:a16="http://schemas.microsoft.com/office/drawing/2014/main" id="{F3E5F69B-5B6F-DD77-264A-25282895D86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B85F3ED4-6890-7616-4684-F6CFD059EBB3}"/>
              </a:ext>
            </a:extLst>
          </p:cNvPr>
          <p:cNvSpPr>
            <a:spLocks noGrp="1" noChangeArrowheads="1"/>
          </p:cNvSpPr>
          <p:nvPr>
            <p:ph type="title"/>
          </p:nvPr>
        </p:nvSpPr>
        <p:spPr>
          <a:xfrm>
            <a:off x="474663" y="246063"/>
            <a:ext cx="8331200" cy="946150"/>
          </a:xfrm>
        </p:spPr>
        <p:txBody>
          <a:bodyPr/>
          <a:lstStyle/>
          <a:p>
            <a:pPr algn="ctr" eaLnBrk="1" hangingPunct="1">
              <a:defRPr/>
            </a:pPr>
            <a:r>
              <a:rPr lang="en-US" sz="4000" b="1" dirty="0">
                <a:cs typeface="+mj-cs"/>
              </a:rPr>
              <a:t>Sleep Apnea and Atrial Fibrillation</a:t>
            </a:r>
          </a:p>
        </p:txBody>
      </p:sp>
      <p:pic>
        <p:nvPicPr>
          <p:cNvPr id="60419" name="Picture 4" descr="Image">
            <a:extLst>
              <a:ext uri="{FF2B5EF4-FFF2-40B4-BE49-F238E27FC236}">
                <a16:creationId xmlns:a16="http://schemas.microsoft.com/office/drawing/2014/main" id="{E8B36BCD-8E32-0E04-51A6-740DBC7D5E44}"/>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93913" y="1300163"/>
            <a:ext cx="4838700" cy="3181350"/>
          </a:xfrm>
        </p:spPr>
      </p:pic>
      <p:sp>
        <p:nvSpPr>
          <p:cNvPr id="269318" name="TextBox 3">
            <a:extLst>
              <a:ext uri="{FF2B5EF4-FFF2-40B4-BE49-F238E27FC236}">
                <a16:creationId xmlns:a16="http://schemas.microsoft.com/office/drawing/2014/main" id="{E9DF7CA4-5BE8-AC29-DAF0-9A46C21D1A51}"/>
              </a:ext>
            </a:extLst>
          </p:cNvPr>
          <p:cNvSpPr txBox="1">
            <a:spLocks noChangeArrowheads="1"/>
          </p:cNvSpPr>
          <p:nvPr/>
        </p:nvSpPr>
        <p:spPr bwMode="auto">
          <a:xfrm>
            <a:off x="457200" y="4554538"/>
            <a:ext cx="8516938" cy="2432050"/>
          </a:xfrm>
          <a:prstGeom prst="rect">
            <a:avLst/>
          </a:prstGeom>
          <a:noFill/>
          <a:ln>
            <a:noFill/>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285750" indent="-285750" eaLnBrk="1" hangingPunct="1">
              <a:buClr>
                <a:schemeClr val="tx2"/>
              </a:buClr>
              <a:buFont typeface="Arial"/>
              <a:buChar char="•"/>
              <a:defRPr/>
            </a:pPr>
            <a:r>
              <a:rPr lang="en-US" sz="2400" dirty="0">
                <a:cs typeface="Arial" charset="0"/>
              </a:rPr>
              <a:t>Incidence of atrial fibrillation (AF) for subjects &lt;65 years of age with and without OSA during an average 4.7 years of follow-up, p = 0.002. </a:t>
            </a:r>
          </a:p>
          <a:p>
            <a:pPr marL="285750" indent="-285750" eaLnBrk="1" hangingPunct="1">
              <a:buClr>
                <a:schemeClr val="tx2"/>
              </a:buClr>
              <a:buFont typeface="Arial"/>
              <a:buChar char="•"/>
              <a:defRPr/>
            </a:pPr>
            <a:r>
              <a:rPr lang="en-US" sz="2400" dirty="0"/>
              <a:t>Adjusted OR for the association between AF and OSA was 2.19 (95% CI 1.40 to 3.42, </a:t>
            </a:r>
            <a:r>
              <a:rPr lang="en-US" sz="2400" i="1" dirty="0"/>
              <a:t>P</a:t>
            </a:r>
            <a:r>
              <a:rPr lang="en-US" sz="2400" dirty="0"/>
              <a:t>=0.0006). </a:t>
            </a:r>
            <a:endParaRPr lang="en-US" sz="2400" dirty="0">
              <a:cs typeface="Arial" charset="0"/>
            </a:endParaRPr>
          </a:p>
          <a:p>
            <a:pPr marL="285750" indent="-285750" eaLnBrk="1" hangingPunct="1">
              <a:buClr>
                <a:schemeClr val="tx2"/>
              </a:buClr>
              <a:buFont typeface="Arial"/>
              <a:buChar char="•"/>
              <a:defRPr/>
            </a:pPr>
            <a:endParaRPr lang="en-US" dirty="0">
              <a:cs typeface="Arial" charset="0"/>
            </a:endParaRPr>
          </a:p>
          <a:p>
            <a:pPr eaLnBrk="1" hangingPunct="1">
              <a:defRPr/>
            </a:pPr>
            <a:endParaRPr lang="en-US" sz="1800" dirty="0">
              <a:latin typeface="Franklin Gothic Book" charset="0"/>
              <a:cs typeface="Arial" charset="0"/>
            </a:endParaRPr>
          </a:p>
        </p:txBody>
      </p:sp>
      <p:sp>
        <p:nvSpPr>
          <p:cNvPr id="60421" name="TextBox 4">
            <a:extLst>
              <a:ext uri="{FF2B5EF4-FFF2-40B4-BE49-F238E27FC236}">
                <a16:creationId xmlns:a16="http://schemas.microsoft.com/office/drawing/2014/main" id="{4463EB5E-8C9B-8813-5761-4C0E4E366624}"/>
              </a:ext>
            </a:extLst>
          </p:cNvPr>
          <p:cNvSpPr txBox="1">
            <a:spLocks noChangeArrowheads="1"/>
          </p:cNvSpPr>
          <p:nvPr/>
        </p:nvSpPr>
        <p:spPr bwMode="auto">
          <a:xfrm>
            <a:off x="5008563" y="6503988"/>
            <a:ext cx="42497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buClrTx/>
              <a:buSzTx/>
              <a:buFontTx/>
              <a:buNone/>
            </a:pPr>
            <a:r>
              <a:rPr lang="en-US" altLang="en-US" sz="1400">
                <a:cs typeface="Arial" panose="020B0604020202020204" pitchFamily="34" charset="0"/>
              </a:rPr>
              <a:t>Gami AS, et al. J Am Coll Cardiol. 2007;49:565-71.</a:t>
            </a:r>
            <a:r>
              <a:rPr lang="en-US" altLang="en-US" sz="1800">
                <a:cs typeface="Arial" panose="020B0604020202020204" pitchFamily="34" charset="0"/>
              </a:rPr>
              <a:t> </a:t>
            </a:r>
          </a:p>
          <a:p>
            <a:pPr eaLnBrk="1" hangingPunct="1">
              <a:lnSpc>
                <a:spcPct val="100000"/>
              </a:lnSpc>
              <a:spcBef>
                <a:spcPct val="0"/>
              </a:spcBef>
              <a:buClrTx/>
              <a:buSzTx/>
              <a:buFontTx/>
              <a:buNone/>
            </a:pPr>
            <a:endParaRPr lang="en-US" altLang="en-US" sz="1800">
              <a:cs typeface="Arial" panose="020B0604020202020204" pitchFamily="34" charset="0"/>
            </a:endParaRPr>
          </a:p>
        </p:txBody>
      </p:sp>
      <p:sp>
        <p:nvSpPr>
          <p:cNvPr id="6" name="TextBox 5">
            <a:extLst>
              <a:ext uri="{FF2B5EF4-FFF2-40B4-BE49-F238E27FC236}">
                <a16:creationId xmlns:a16="http://schemas.microsoft.com/office/drawing/2014/main" id="{93BC582C-2FAB-9B73-EAF0-0A02B9E3D9B2}"/>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218" name="Slide Number Placeholder 3">
            <a:extLst>
              <a:ext uri="{FF2B5EF4-FFF2-40B4-BE49-F238E27FC236}">
                <a16:creationId xmlns:a16="http://schemas.microsoft.com/office/drawing/2014/main" id="{F431C02E-CE0A-1FA8-A50A-178BAAF80C7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ED55C73D-4EA4-4E55-9E5C-B68DC533924F}" type="slidenum">
              <a:rPr lang="en-US" altLang="en-US" sz="700" smtClean="0">
                <a:solidFill>
                  <a:srgbClr val="1D68E0"/>
                </a:solidFill>
              </a:rPr>
              <a:pPr>
                <a:spcBef>
                  <a:spcPct val="0"/>
                </a:spcBef>
                <a:buClrTx/>
                <a:buSzTx/>
                <a:buFontTx/>
                <a:buNone/>
              </a:pPr>
              <a:t>3</a:t>
            </a:fld>
            <a:endParaRPr lang="en-US" altLang="en-US" sz="700">
              <a:solidFill>
                <a:srgbClr val="1D68E0"/>
              </a:solidFill>
            </a:endParaRPr>
          </a:p>
        </p:txBody>
      </p:sp>
      <p:sp>
        <p:nvSpPr>
          <p:cNvPr id="151554" name="Rectangle 2">
            <a:extLst>
              <a:ext uri="{FF2B5EF4-FFF2-40B4-BE49-F238E27FC236}">
                <a16:creationId xmlns:a16="http://schemas.microsoft.com/office/drawing/2014/main" id="{EC39213D-C1F6-111C-FEEF-30C0D74C2B3D}"/>
              </a:ext>
            </a:extLst>
          </p:cNvPr>
          <p:cNvSpPr>
            <a:spLocks noGrp="1" noChangeArrowheads="1"/>
          </p:cNvSpPr>
          <p:nvPr>
            <p:ph type="title"/>
          </p:nvPr>
        </p:nvSpPr>
        <p:spPr/>
        <p:txBody>
          <a:bodyPr/>
          <a:lstStyle/>
          <a:p>
            <a:pPr algn="ctr" eaLnBrk="1" hangingPunct="1">
              <a:defRPr/>
            </a:pPr>
            <a:r>
              <a:rPr lang="en-US" sz="4000" b="1">
                <a:cs typeface="+mj-cs"/>
              </a:rPr>
              <a:t>Overview</a:t>
            </a:r>
          </a:p>
        </p:txBody>
      </p:sp>
      <p:sp>
        <p:nvSpPr>
          <p:cNvPr id="151555" name="Rectangle 3">
            <a:extLst>
              <a:ext uri="{FF2B5EF4-FFF2-40B4-BE49-F238E27FC236}">
                <a16:creationId xmlns:a16="http://schemas.microsoft.com/office/drawing/2014/main" id="{C90BD181-34F7-A14C-137B-0FBF164D1BC4}"/>
              </a:ext>
            </a:extLst>
          </p:cNvPr>
          <p:cNvSpPr>
            <a:spLocks noGrp="1" noChangeArrowheads="1"/>
          </p:cNvSpPr>
          <p:nvPr>
            <p:ph type="body" idx="1"/>
          </p:nvPr>
        </p:nvSpPr>
        <p:spPr/>
        <p:txBody>
          <a:bodyPr/>
          <a:lstStyle/>
          <a:p>
            <a:pPr eaLnBrk="1" hangingPunct="1">
              <a:defRPr/>
            </a:pPr>
            <a:r>
              <a:rPr lang="en-US" dirty="0">
                <a:cs typeface="+mn-cs"/>
              </a:rPr>
              <a:t>Case presentation</a:t>
            </a:r>
          </a:p>
          <a:p>
            <a:pPr eaLnBrk="1" hangingPunct="1">
              <a:defRPr/>
            </a:pPr>
            <a:r>
              <a:rPr lang="en-US" dirty="0">
                <a:cs typeface="+mn-cs"/>
              </a:rPr>
              <a:t>Sleep-disordered breathing post-stroke</a:t>
            </a:r>
          </a:p>
          <a:p>
            <a:pPr eaLnBrk="1" hangingPunct="1">
              <a:defRPr/>
            </a:pPr>
            <a:r>
              <a:rPr lang="en-US" dirty="0">
                <a:cs typeface="+mn-cs"/>
              </a:rPr>
              <a:t>Sleep apnea as an independent risk factor for stroke</a:t>
            </a:r>
          </a:p>
          <a:p>
            <a:pPr eaLnBrk="1" hangingPunct="1">
              <a:defRPr/>
            </a:pPr>
            <a:r>
              <a:rPr lang="en-US" dirty="0">
                <a:cs typeface="+mn-cs"/>
              </a:rPr>
              <a:t>Effectiveness of CPAP therapy in reducing recurrent stroke risk</a:t>
            </a:r>
          </a:p>
          <a:p>
            <a:pPr eaLnBrk="1" hangingPunct="1">
              <a:defRPr/>
            </a:pPr>
            <a:r>
              <a:rPr lang="en-US" dirty="0">
                <a:cs typeface="+mn-cs"/>
              </a:rPr>
              <a:t>Screen and Diagnosing sleep apnea in stroke patients</a:t>
            </a:r>
          </a:p>
          <a:p>
            <a:pPr eaLnBrk="1" hangingPunct="1">
              <a:defRPr/>
            </a:pPr>
            <a:r>
              <a:rPr lang="en-US" dirty="0">
                <a:cs typeface="+mn-cs"/>
              </a:rPr>
              <a:t>Summary</a:t>
            </a:r>
          </a:p>
          <a:p>
            <a:pPr eaLnBrk="1" hangingPunct="1">
              <a:buFontTx/>
              <a:buNone/>
              <a:defRPr/>
            </a:pPr>
            <a:endParaRPr lang="en-US" dirty="0">
              <a:latin typeface="Times New Roman" charset="0"/>
              <a:cs typeface="+mn-cs"/>
            </a:endParaRPr>
          </a:p>
        </p:txBody>
      </p:sp>
      <p:sp>
        <p:nvSpPr>
          <p:cNvPr id="5" name="TextBox 4">
            <a:extLst>
              <a:ext uri="{FF2B5EF4-FFF2-40B4-BE49-F238E27FC236}">
                <a16:creationId xmlns:a16="http://schemas.microsoft.com/office/drawing/2014/main" id="{988D584E-E8BF-987A-E5DC-27E9AF19DF8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2466" name="Slide Number Placeholder 3">
            <a:extLst>
              <a:ext uri="{FF2B5EF4-FFF2-40B4-BE49-F238E27FC236}">
                <a16:creationId xmlns:a16="http://schemas.microsoft.com/office/drawing/2014/main" id="{179EA0BF-B507-5AC6-3D0B-9625AB73A00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E863DA5E-4275-459D-9187-10670B7E269D}" type="slidenum">
              <a:rPr lang="en-US" altLang="en-US" sz="700" smtClean="0">
                <a:solidFill>
                  <a:srgbClr val="1D68E0"/>
                </a:solidFill>
              </a:rPr>
              <a:pPr>
                <a:spcBef>
                  <a:spcPct val="0"/>
                </a:spcBef>
                <a:buClrTx/>
                <a:buSzTx/>
                <a:buFontTx/>
                <a:buNone/>
              </a:pPr>
              <a:t>30</a:t>
            </a:fld>
            <a:endParaRPr lang="en-US" altLang="en-US" sz="700">
              <a:solidFill>
                <a:srgbClr val="1D68E0"/>
              </a:solidFill>
            </a:endParaRPr>
          </a:p>
        </p:txBody>
      </p:sp>
      <p:sp>
        <p:nvSpPr>
          <p:cNvPr id="190466" name="Rectangle 2">
            <a:extLst>
              <a:ext uri="{FF2B5EF4-FFF2-40B4-BE49-F238E27FC236}">
                <a16:creationId xmlns:a16="http://schemas.microsoft.com/office/drawing/2014/main" id="{BD8AE230-195A-533D-D3A6-21C7E951995F}"/>
              </a:ext>
            </a:extLst>
          </p:cNvPr>
          <p:cNvSpPr>
            <a:spLocks noGrp="1" noChangeArrowheads="1"/>
          </p:cNvSpPr>
          <p:nvPr>
            <p:ph type="title"/>
          </p:nvPr>
        </p:nvSpPr>
        <p:spPr>
          <a:xfrm>
            <a:off x="658813" y="46038"/>
            <a:ext cx="7826375" cy="963612"/>
          </a:xfrm>
        </p:spPr>
        <p:txBody>
          <a:bodyPr/>
          <a:lstStyle/>
          <a:p>
            <a:pPr algn="ctr" eaLnBrk="1" hangingPunct="1">
              <a:defRPr/>
            </a:pPr>
            <a:r>
              <a:rPr lang="en-US" sz="4000" b="1" dirty="0" err="1">
                <a:cs typeface="+mj-cs"/>
              </a:rPr>
              <a:t>Atherogenesis</a:t>
            </a:r>
            <a:r>
              <a:rPr lang="en-US" sz="4000" b="1" dirty="0">
                <a:cs typeface="+mj-cs"/>
              </a:rPr>
              <a:t> in SDB</a:t>
            </a:r>
          </a:p>
        </p:txBody>
      </p:sp>
      <p:sp>
        <p:nvSpPr>
          <p:cNvPr id="62468" name="Rectangle 3">
            <a:extLst>
              <a:ext uri="{FF2B5EF4-FFF2-40B4-BE49-F238E27FC236}">
                <a16:creationId xmlns:a16="http://schemas.microsoft.com/office/drawing/2014/main" id="{4A8F4E27-E073-5888-99FF-72EACFC7A014}"/>
              </a:ext>
            </a:extLst>
          </p:cNvPr>
          <p:cNvSpPr>
            <a:spLocks noGrp="1" noChangeArrowheads="1"/>
          </p:cNvSpPr>
          <p:nvPr>
            <p:ph type="body" idx="1"/>
          </p:nvPr>
        </p:nvSpPr>
        <p:spPr>
          <a:xfrm>
            <a:off x="414338" y="1006475"/>
            <a:ext cx="8229600" cy="2163763"/>
          </a:xfrm>
        </p:spPr>
        <p:txBody>
          <a:bodyPr/>
          <a:lstStyle/>
          <a:p>
            <a:pPr eaLnBrk="1" hangingPunct="1"/>
            <a:r>
              <a:rPr lang="en-US" altLang="en-US"/>
              <a:t>Studies have shown an increase in the intima-media thickness (IMT) of the common carotid artery in OSA pts compared with controls matched for age and vascular risk factors</a:t>
            </a:r>
            <a:r>
              <a:rPr lang="en-US" altLang="en-US">
                <a:latin typeface="Bell MT" panose="02020503060305020303" pitchFamily="18" charset="0"/>
              </a:rPr>
              <a:t>.</a:t>
            </a:r>
          </a:p>
        </p:txBody>
      </p:sp>
      <p:pic>
        <p:nvPicPr>
          <p:cNvPr id="62469" name="Picture 4">
            <a:extLst>
              <a:ext uri="{FF2B5EF4-FFF2-40B4-BE49-F238E27FC236}">
                <a16:creationId xmlns:a16="http://schemas.microsoft.com/office/drawing/2014/main" id="{3FA6102A-1B7B-3078-15D7-CA4AE351B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938" y="2876550"/>
            <a:ext cx="7856537" cy="39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8E682AF-78EE-3A51-2E79-69BA77EFFAC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3490" name="Slide Number Placeholder 3">
            <a:extLst>
              <a:ext uri="{FF2B5EF4-FFF2-40B4-BE49-F238E27FC236}">
                <a16:creationId xmlns:a16="http://schemas.microsoft.com/office/drawing/2014/main" id="{799D89B6-8F1D-C458-2A96-583C5A1592D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1A87B57-DAFC-4858-BBB1-BCD6C77FB241}" type="slidenum">
              <a:rPr lang="en-US" altLang="en-US" sz="700" smtClean="0">
                <a:solidFill>
                  <a:srgbClr val="1D68E0"/>
                </a:solidFill>
              </a:rPr>
              <a:pPr>
                <a:spcBef>
                  <a:spcPct val="0"/>
                </a:spcBef>
                <a:buClrTx/>
                <a:buSzTx/>
                <a:buFontTx/>
                <a:buNone/>
              </a:pPr>
              <a:t>31</a:t>
            </a:fld>
            <a:endParaRPr lang="en-US" altLang="en-US" sz="700">
              <a:solidFill>
                <a:srgbClr val="1D68E0"/>
              </a:solidFill>
            </a:endParaRPr>
          </a:p>
        </p:txBody>
      </p:sp>
      <p:sp>
        <p:nvSpPr>
          <p:cNvPr id="198658" name="Rectangle 2">
            <a:extLst>
              <a:ext uri="{FF2B5EF4-FFF2-40B4-BE49-F238E27FC236}">
                <a16:creationId xmlns:a16="http://schemas.microsoft.com/office/drawing/2014/main" id="{ED1ED683-7688-5949-6D5A-5B66E0F1C5F4}"/>
              </a:ext>
            </a:extLst>
          </p:cNvPr>
          <p:cNvSpPr>
            <a:spLocks noGrp="1" noChangeArrowheads="1"/>
          </p:cNvSpPr>
          <p:nvPr>
            <p:ph type="title"/>
          </p:nvPr>
        </p:nvSpPr>
        <p:spPr>
          <a:xfrm>
            <a:off x="1528763" y="0"/>
            <a:ext cx="6956425" cy="1370013"/>
          </a:xfrm>
        </p:spPr>
        <p:txBody>
          <a:bodyPr/>
          <a:lstStyle/>
          <a:p>
            <a:pPr algn="ctr" eaLnBrk="1" hangingPunct="1">
              <a:defRPr/>
            </a:pPr>
            <a:r>
              <a:rPr lang="en-US" sz="4000" b="1" dirty="0">
                <a:cs typeface="+mj-cs"/>
              </a:rPr>
              <a:t>PFO reopening in SDB</a:t>
            </a:r>
          </a:p>
        </p:txBody>
      </p:sp>
      <p:sp>
        <p:nvSpPr>
          <p:cNvPr id="198659" name="Rectangle 3">
            <a:extLst>
              <a:ext uri="{FF2B5EF4-FFF2-40B4-BE49-F238E27FC236}">
                <a16:creationId xmlns:a16="http://schemas.microsoft.com/office/drawing/2014/main" id="{92CC1A6D-F9BA-CB82-F5A1-3C187516CB48}"/>
              </a:ext>
            </a:extLst>
          </p:cNvPr>
          <p:cNvSpPr>
            <a:spLocks noGrp="1" noChangeArrowheads="1"/>
          </p:cNvSpPr>
          <p:nvPr>
            <p:ph type="body" idx="1"/>
          </p:nvPr>
        </p:nvSpPr>
        <p:spPr>
          <a:xfrm>
            <a:off x="457200" y="2255838"/>
            <a:ext cx="8229600" cy="4525962"/>
          </a:xfrm>
        </p:spPr>
        <p:txBody>
          <a:bodyPr/>
          <a:lstStyle/>
          <a:p>
            <a:pPr eaLnBrk="1" hangingPunct="1">
              <a:lnSpc>
                <a:spcPct val="80000"/>
              </a:lnSpc>
              <a:defRPr/>
            </a:pPr>
            <a:r>
              <a:rPr lang="en-US" dirty="0" err="1">
                <a:cs typeface="+mn-cs"/>
              </a:rPr>
              <a:t>Beelke</a:t>
            </a:r>
            <a:r>
              <a:rPr lang="en-US" dirty="0">
                <a:cs typeface="+mn-cs"/>
              </a:rPr>
              <a:t> et al (2003)</a:t>
            </a:r>
          </a:p>
          <a:p>
            <a:pPr lvl="1" eaLnBrk="1" hangingPunct="1">
              <a:lnSpc>
                <a:spcPct val="80000"/>
              </a:lnSpc>
              <a:buClr>
                <a:schemeClr val="tx1"/>
              </a:buClr>
              <a:buFont typeface="Wingdings" charset="0"/>
              <a:buChar char="§"/>
              <a:defRPr/>
            </a:pPr>
            <a:r>
              <a:rPr lang="en-US" dirty="0"/>
              <a:t>Performed TCD with saline injection in 78 </a:t>
            </a:r>
            <a:r>
              <a:rPr lang="en-US" dirty="0" err="1"/>
              <a:t>pts</a:t>
            </a:r>
            <a:endParaRPr lang="en-US" dirty="0"/>
          </a:p>
          <a:p>
            <a:pPr lvl="1" eaLnBrk="1" hangingPunct="1">
              <a:lnSpc>
                <a:spcPct val="80000"/>
              </a:lnSpc>
              <a:buClr>
                <a:schemeClr val="tx1"/>
              </a:buClr>
              <a:buFont typeface="Wingdings" charset="0"/>
              <a:buChar char="§"/>
              <a:defRPr/>
            </a:pPr>
            <a:r>
              <a:rPr lang="en-US" dirty="0"/>
              <a:t>27% of </a:t>
            </a:r>
            <a:r>
              <a:rPr lang="en-US" dirty="0" err="1"/>
              <a:t>pts</a:t>
            </a:r>
            <a:r>
              <a:rPr lang="en-US" dirty="0"/>
              <a:t> with OSA compared to 15% of controls had a PFO (p&lt;0.05)</a:t>
            </a:r>
          </a:p>
          <a:p>
            <a:pPr lvl="1" eaLnBrk="1" hangingPunct="1">
              <a:lnSpc>
                <a:spcPct val="80000"/>
              </a:lnSpc>
              <a:buClr>
                <a:schemeClr val="tx1"/>
              </a:buClr>
              <a:buFont typeface="Wingdings" charset="0"/>
              <a:buChar char="§"/>
              <a:defRPr/>
            </a:pPr>
            <a:r>
              <a:rPr lang="en-US" dirty="0"/>
              <a:t>Speculated that apneic episodes resulted pathological R</a:t>
            </a:r>
            <a:r>
              <a:rPr lang="en-US" dirty="0">
                <a:sym typeface="Wingdings" charset="0"/>
              </a:rPr>
              <a:t>L shunting following brief Valsalva effects at the termination of sleep apneas</a:t>
            </a:r>
          </a:p>
          <a:p>
            <a:pPr lvl="1" eaLnBrk="1" hangingPunct="1">
              <a:lnSpc>
                <a:spcPct val="80000"/>
              </a:lnSpc>
              <a:buClr>
                <a:schemeClr val="tx1"/>
              </a:buClr>
              <a:buFont typeface="Wingdings" charset="0"/>
              <a:buChar char="§"/>
              <a:defRPr/>
            </a:pPr>
            <a:r>
              <a:rPr lang="en-US" dirty="0"/>
              <a:t>OSA increases the risk of paradoxical emboli</a:t>
            </a:r>
          </a:p>
          <a:p>
            <a:pPr lvl="4" eaLnBrk="1" hangingPunct="1">
              <a:lnSpc>
                <a:spcPct val="80000"/>
              </a:lnSpc>
              <a:buFontTx/>
              <a:buNone/>
              <a:defRPr/>
            </a:pPr>
            <a:r>
              <a:rPr lang="en-US" sz="1400" dirty="0"/>
              <a:t>					</a:t>
            </a:r>
          </a:p>
          <a:p>
            <a:pPr lvl="4" eaLnBrk="1" hangingPunct="1">
              <a:lnSpc>
                <a:spcPct val="80000"/>
              </a:lnSpc>
              <a:buFontTx/>
              <a:buNone/>
              <a:defRPr/>
            </a:pPr>
            <a:r>
              <a:rPr lang="en-US" sz="1400" dirty="0"/>
              <a:t>					Sleep Med 2003;4(3):219-223.</a:t>
            </a:r>
          </a:p>
        </p:txBody>
      </p:sp>
      <p:pic>
        <p:nvPicPr>
          <p:cNvPr id="63493" name="Picture 4" descr="HEART_PFOcombo2">
            <a:extLst>
              <a:ext uri="{FF2B5EF4-FFF2-40B4-BE49-F238E27FC236}">
                <a16:creationId xmlns:a16="http://schemas.microsoft.com/office/drawing/2014/main" id="{CC40B808-11CD-5D46-8813-B0CA73105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138" y="228600"/>
            <a:ext cx="1719262"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86AD6EC-4D78-B6DE-D6E1-0280245BB6B7}"/>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4514" name="Slide Number Placeholder 3">
            <a:extLst>
              <a:ext uri="{FF2B5EF4-FFF2-40B4-BE49-F238E27FC236}">
                <a16:creationId xmlns:a16="http://schemas.microsoft.com/office/drawing/2014/main" id="{6BBDB59A-3BC4-8B0C-D222-D2EA80A7EA5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B5945DC8-2294-4184-9222-B39BC65A3110}" type="slidenum">
              <a:rPr lang="en-US" altLang="en-US" sz="700" smtClean="0">
                <a:solidFill>
                  <a:srgbClr val="1D68E0"/>
                </a:solidFill>
              </a:rPr>
              <a:pPr>
                <a:spcBef>
                  <a:spcPct val="0"/>
                </a:spcBef>
                <a:buClrTx/>
                <a:buSzTx/>
                <a:buFontTx/>
                <a:buNone/>
              </a:pPr>
              <a:t>32</a:t>
            </a:fld>
            <a:endParaRPr lang="en-US" altLang="en-US" sz="700">
              <a:solidFill>
                <a:srgbClr val="1D68E0"/>
              </a:solidFill>
            </a:endParaRPr>
          </a:p>
        </p:txBody>
      </p:sp>
      <p:sp>
        <p:nvSpPr>
          <p:cNvPr id="199682" name="Rectangle 2">
            <a:extLst>
              <a:ext uri="{FF2B5EF4-FFF2-40B4-BE49-F238E27FC236}">
                <a16:creationId xmlns:a16="http://schemas.microsoft.com/office/drawing/2014/main" id="{2BD9FED9-3302-26B4-C609-29AC7A3892AC}"/>
              </a:ext>
            </a:extLst>
          </p:cNvPr>
          <p:cNvSpPr>
            <a:spLocks noGrp="1" noChangeArrowheads="1"/>
          </p:cNvSpPr>
          <p:nvPr>
            <p:ph type="title"/>
          </p:nvPr>
        </p:nvSpPr>
        <p:spPr/>
        <p:txBody>
          <a:bodyPr/>
          <a:lstStyle/>
          <a:p>
            <a:pPr algn="ctr" eaLnBrk="1" hangingPunct="1">
              <a:defRPr/>
            </a:pPr>
            <a:r>
              <a:rPr lang="en-US" sz="4000" b="1" dirty="0">
                <a:cs typeface="+mj-cs"/>
              </a:rPr>
              <a:t>OSA related to stroke and death</a:t>
            </a:r>
          </a:p>
        </p:txBody>
      </p:sp>
      <p:sp>
        <p:nvSpPr>
          <p:cNvPr id="64516" name="Rectangle 3">
            <a:extLst>
              <a:ext uri="{FF2B5EF4-FFF2-40B4-BE49-F238E27FC236}">
                <a16:creationId xmlns:a16="http://schemas.microsoft.com/office/drawing/2014/main" id="{4E6EC6D6-5641-A780-EB8C-E4CF08A1EAB9}"/>
              </a:ext>
            </a:extLst>
          </p:cNvPr>
          <p:cNvSpPr>
            <a:spLocks noGrp="1" noChangeArrowheads="1"/>
          </p:cNvSpPr>
          <p:nvPr>
            <p:ph type="body" idx="1"/>
          </p:nvPr>
        </p:nvSpPr>
        <p:spPr/>
        <p:txBody>
          <a:bodyPr/>
          <a:lstStyle/>
          <a:p>
            <a:pPr eaLnBrk="1" hangingPunct="1"/>
            <a:r>
              <a:rPr lang="en-US" altLang="en-US"/>
              <a:t>Conducted at Yale Medical Center</a:t>
            </a:r>
          </a:p>
          <a:p>
            <a:pPr eaLnBrk="1" hangingPunct="1"/>
            <a:r>
              <a:rPr lang="en-US" altLang="en-US"/>
              <a:t>1022 participants enrolled but only 898 completed</a:t>
            </a:r>
          </a:p>
          <a:p>
            <a:pPr lvl="1" eaLnBrk="1" hangingPunct="1">
              <a:buClr>
                <a:schemeClr val="tx1"/>
              </a:buClr>
            </a:pPr>
            <a:r>
              <a:rPr lang="en-US" altLang="en-US"/>
              <a:t>573 (68%) with OSA (AHI &gt;5, mean AHI 35±29)</a:t>
            </a:r>
          </a:p>
          <a:p>
            <a:pPr lvl="1" eaLnBrk="1" hangingPunct="1">
              <a:buClr>
                <a:schemeClr val="tx1"/>
              </a:buClr>
            </a:pPr>
            <a:r>
              <a:rPr lang="en-US" altLang="en-US"/>
              <a:t>325 w/o OSA ( AHI&lt;5, mean AHI 2±1.5)</a:t>
            </a:r>
          </a:p>
          <a:p>
            <a:pPr eaLnBrk="1" hangingPunct="1"/>
            <a:r>
              <a:rPr lang="en-US" altLang="en-US"/>
              <a:t>Mean age 60 yrs</a:t>
            </a:r>
          </a:p>
          <a:p>
            <a:pPr eaLnBrk="1" hangingPunct="1"/>
            <a:r>
              <a:rPr lang="en-US" altLang="en-US"/>
              <a:t>Follow up of 2-4yrs</a:t>
            </a:r>
          </a:p>
          <a:p>
            <a:pPr eaLnBrk="1" hangingPunct="1"/>
            <a:r>
              <a:rPr lang="en-US" altLang="en-US"/>
              <a:t>Adjusted for age/sex/race, smoking, alcohol intake, BMI, DM, HTN, AF, high cholesterol</a:t>
            </a:r>
          </a:p>
          <a:p>
            <a:pPr eaLnBrk="1" hangingPunct="1"/>
            <a:endParaRPr lang="en-US" altLang="en-US"/>
          </a:p>
        </p:txBody>
      </p:sp>
      <p:sp>
        <p:nvSpPr>
          <p:cNvPr id="199684" name="Text Box 4">
            <a:extLst>
              <a:ext uri="{FF2B5EF4-FFF2-40B4-BE49-F238E27FC236}">
                <a16:creationId xmlns:a16="http://schemas.microsoft.com/office/drawing/2014/main" id="{C53AFCF6-2679-F75C-9B7E-8267A8D60DB1}"/>
              </a:ext>
            </a:extLst>
          </p:cNvPr>
          <p:cNvSpPr txBox="1">
            <a:spLocks noChangeArrowheads="1"/>
          </p:cNvSpPr>
          <p:nvPr/>
        </p:nvSpPr>
        <p:spPr bwMode="auto">
          <a:xfrm>
            <a:off x="5245100" y="6535738"/>
            <a:ext cx="3886200" cy="304800"/>
          </a:xfrm>
          <a:prstGeom prst="rect">
            <a:avLst/>
          </a:prstGeom>
          <a:noFill/>
          <a:ln>
            <a:noFill/>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spcBef>
                <a:spcPct val="50000"/>
              </a:spcBef>
              <a:defRPr/>
            </a:pPr>
            <a:r>
              <a:rPr lang="en-US" altLang="en-US"/>
              <a:t>Yaggi et al, </a:t>
            </a:r>
            <a:r>
              <a:rPr lang="en-US" altLang="en-US">
                <a:effectLst>
                  <a:outerShdw blurRad="38100" dist="38100" dir="2700000" algn="tl">
                    <a:srgbClr val="000000"/>
                  </a:outerShdw>
                </a:effectLst>
              </a:rPr>
              <a:t>NEJM 2005; 353: 2034-2041</a:t>
            </a:r>
          </a:p>
        </p:txBody>
      </p:sp>
      <p:sp>
        <p:nvSpPr>
          <p:cNvPr id="6" name="TextBox 5">
            <a:extLst>
              <a:ext uri="{FF2B5EF4-FFF2-40B4-BE49-F238E27FC236}">
                <a16:creationId xmlns:a16="http://schemas.microsoft.com/office/drawing/2014/main" id="{9AA19EB4-2AB6-B16D-A356-D7A0A56C1CA7}"/>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5538" name="Slide Number Placeholder 3">
            <a:extLst>
              <a:ext uri="{FF2B5EF4-FFF2-40B4-BE49-F238E27FC236}">
                <a16:creationId xmlns:a16="http://schemas.microsoft.com/office/drawing/2014/main" id="{E1D3FF82-DA44-DB21-1C18-C5B24C806AA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77F76A8-7528-407C-9136-55D9F2BF0135}" type="slidenum">
              <a:rPr lang="en-US" altLang="en-US" sz="700" smtClean="0">
                <a:solidFill>
                  <a:srgbClr val="1D68E0"/>
                </a:solidFill>
              </a:rPr>
              <a:pPr>
                <a:spcBef>
                  <a:spcPct val="0"/>
                </a:spcBef>
                <a:buClrTx/>
                <a:buSzTx/>
                <a:buFontTx/>
                <a:buNone/>
              </a:pPr>
              <a:t>33</a:t>
            </a:fld>
            <a:endParaRPr lang="en-US" altLang="en-US" sz="700">
              <a:solidFill>
                <a:srgbClr val="1D68E0"/>
              </a:solidFill>
            </a:endParaRPr>
          </a:p>
        </p:txBody>
      </p:sp>
      <p:sp>
        <p:nvSpPr>
          <p:cNvPr id="200706" name="Rectangle 2">
            <a:extLst>
              <a:ext uri="{FF2B5EF4-FFF2-40B4-BE49-F238E27FC236}">
                <a16:creationId xmlns:a16="http://schemas.microsoft.com/office/drawing/2014/main" id="{5AE0E63A-18F6-4D95-8FFE-B8274AC860B6}"/>
              </a:ext>
            </a:extLst>
          </p:cNvPr>
          <p:cNvSpPr>
            <a:spLocks noGrp="1" noChangeArrowheads="1"/>
          </p:cNvSpPr>
          <p:nvPr>
            <p:ph type="title"/>
          </p:nvPr>
        </p:nvSpPr>
        <p:spPr/>
        <p:txBody>
          <a:bodyPr/>
          <a:lstStyle/>
          <a:p>
            <a:pPr algn="ctr" eaLnBrk="1" hangingPunct="1">
              <a:defRPr/>
            </a:pPr>
            <a:r>
              <a:rPr lang="en-US" sz="4000" b="1" dirty="0">
                <a:cs typeface="+mj-cs"/>
              </a:rPr>
              <a:t>Results</a:t>
            </a:r>
          </a:p>
        </p:txBody>
      </p:sp>
      <p:sp>
        <p:nvSpPr>
          <p:cNvPr id="65540" name="Rectangle 3">
            <a:extLst>
              <a:ext uri="{FF2B5EF4-FFF2-40B4-BE49-F238E27FC236}">
                <a16:creationId xmlns:a16="http://schemas.microsoft.com/office/drawing/2014/main" id="{82CB4761-ED51-D9E5-3B5D-8CD9D2AA0FDB}"/>
              </a:ext>
            </a:extLst>
          </p:cNvPr>
          <p:cNvSpPr>
            <a:spLocks noGrp="1" noChangeArrowheads="1"/>
          </p:cNvSpPr>
          <p:nvPr>
            <p:ph type="body" idx="1"/>
          </p:nvPr>
        </p:nvSpPr>
        <p:spPr/>
        <p:txBody>
          <a:bodyPr/>
          <a:lstStyle/>
          <a:p>
            <a:pPr eaLnBrk="1" hangingPunct="1">
              <a:lnSpc>
                <a:spcPct val="80000"/>
              </a:lnSpc>
            </a:pPr>
            <a:r>
              <a:rPr lang="en-US" altLang="en-US"/>
              <a:t>OSA group -  22 strokes, 50 deaths</a:t>
            </a:r>
          </a:p>
          <a:p>
            <a:pPr eaLnBrk="1" hangingPunct="1">
              <a:lnSpc>
                <a:spcPct val="80000"/>
              </a:lnSpc>
              <a:buFont typeface="Wingdings" panose="05000000000000000000" pitchFamily="2" charset="2"/>
              <a:buNone/>
            </a:pPr>
            <a:r>
              <a:rPr lang="en-US" altLang="en-US"/>
              <a:t>		</a:t>
            </a:r>
            <a:r>
              <a:rPr lang="en-US" altLang="en-US" sz="2000"/>
              <a:t>[3.48 events per 100 person-years]</a:t>
            </a:r>
          </a:p>
          <a:p>
            <a:pPr eaLnBrk="1" hangingPunct="1">
              <a:lnSpc>
                <a:spcPct val="80000"/>
              </a:lnSpc>
            </a:pPr>
            <a:r>
              <a:rPr lang="en-US" altLang="en-US"/>
              <a:t>Control group – 2 strokes, 16 deaths</a:t>
            </a:r>
          </a:p>
          <a:p>
            <a:pPr eaLnBrk="1" hangingPunct="1">
              <a:lnSpc>
                <a:spcPct val="80000"/>
              </a:lnSpc>
              <a:buFont typeface="Wingdings" panose="05000000000000000000" pitchFamily="2" charset="2"/>
              <a:buNone/>
            </a:pPr>
            <a:r>
              <a:rPr lang="en-US" altLang="en-US"/>
              <a:t>		</a:t>
            </a:r>
            <a:r>
              <a:rPr lang="en-US" altLang="en-US" sz="2000"/>
              <a:t>[1.60 events per 100 person-years]</a:t>
            </a:r>
            <a:endParaRPr lang="en-US" altLang="en-US"/>
          </a:p>
          <a:p>
            <a:pPr eaLnBrk="1" hangingPunct="1">
              <a:lnSpc>
                <a:spcPct val="80000"/>
              </a:lnSpc>
            </a:pPr>
            <a:r>
              <a:rPr lang="en-US" altLang="en-US"/>
              <a:t>After adjustment for age, sex, race, tobacco use, ETOH, BMI, DM, HTN, AF, HPL, OSA retained a statistically significant association with stroke or death</a:t>
            </a:r>
          </a:p>
          <a:p>
            <a:pPr lvl="1" eaLnBrk="1" hangingPunct="1">
              <a:lnSpc>
                <a:spcPct val="80000"/>
              </a:lnSpc>
              <a:buFontTx/>
              <a:buNone/>
            </a:pPr>
            <a:r>
              <a:rPr lang="en-US" altLang="en-US"/>
              <a:t>	</a:t>
            </a:r>
            <a:r>
              <a:rPr lang="en-US" altLang="en-US" sz="2000"/>
              <a:t>[Hazard ratio 1.97; 95% CI 1.12-3.48, P=0.01]</a:t>
            </a:r>
            <a:r>
              <a:rPr lang="en-US" altLang="en-US" sz="2000">
                <a:latin typeface="Bell MT" panose="02020503060305020303" pitchFamily="18" charset="0"/>
              </a:rPr>
              <a:t>                                                       		</a:t>
            </a:r>
          </a:p>
        </p:txBody>
      </p:sp>
      <p:sp>
        <p:nvSpPr>
          <p:cNvPr id="200708" name="Text Box 4">
            <a:extLst>
              <a:ext uri="{FF2B5EF4-FFF2-40B4-BE49-F238E27FC236}">
                <a16:creationId xmlns:a16="http://schemas.microsoft.com/office/drawing/2014/main" id="{4D3BBE01-B8FB-A80F-6733-187E26EE86C1}"/>
              </a:ext>
            </a:extLst>
          </p:cNvPr>
          <p:cNvSpPr txBox="1">
            <a:spLocks noChangeArrowheads="1"/>
          </p:cNvSpPr>
          <p:nvPr/>
        </p:nvSpPr>
        <p:spPr bwMode="auto">
          <a:xfrm>
            <a:off x="4953000" y="6408738"/>
            <a:ext cx="3886200" cy="304800"/>
          </a:xfrm>
          <a:prstGeom prst="rect">
            <a:avLst/>
          </a:prstGeom>
          <a:noFill/>
          <a:ln>
            <a:noFill/>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spcBef>
                <a:spcPct val="50000"/>
              </a:spcBef>
              <a:defRPr/>
            </a:pPr>
            <a:r>
              <a:rPr lang="en-US" altLang="en-US"/>
              <a:t>Yaggi et al, </a:t>
            </a:r>
            <a:r>
              <a:rPr lang="en-US" altLang="en-US">
                <a:effectLst>
                  <a:outerShdw blurRad="38100" dist="38100" dir="2700000" algn="tl">
                    <a:srgbClr val="000000"/>
                  </a:outerShdw>
                </a:effectLst>
              </a:rPr>
              <a:t>NEJM 2005; 353: 2034-2041</a:t>
            </a:r>
          </a:p>
        </p:txBody>
      </p:sp>
      <p:sp>
        <p:nvSpPr>
          <p:cNvPr id="6" name="TextBox 5">
            <a:extLst>
              <a:ext uri="{FF2B5EF4-FFF2-40B4-BE49-F238E27FC236}">
                <a16:creationId xmlns:a16="http://schemas.microsoft.com/office/drawing/2014/main" id="{EE29C29E-466B-60EE-709F-8B9FD087702F}"/>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7586" name="Slide Number Placeholder 3">
            <a:extLst>
              <a:ext uri="{FF2B5EF4-FFF2-40B4-BE49-F238E27FC236}">
                <a16:creationId xmlns:a16="http://schemas.microsoft.com/office/drawing/2014/main" id="{DDB44906-261F-9378-EB16-69720E7F28B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FAED7347-B2DB-4A5B-A001-72D47F127C01}" type="slidenum">
              <a:rPr lang="en-US" altLang="en-US" sz="700" smtClean="0">
                <a:solidFill>
                  <a:srgbClr val="1D68E0"/>
                </a:solidFill>
              </a:rPr>
              <a:pPr>
                <a:spcBef>
                  <a:spcPct val="0"/>
                </a:spcBef>
                <a:buClrTx/>
                <a:buSzTx/>
                <a:buFontTx/>
                <a:buNone/>
              </a:pPr>
              <a:t>34</a:t>
            </a:fld>
            <a:endParaRPr lang="en-US" altLang="en-US" sz="700">
              <a:solidFill>
                <a:srgbClr val="1D68E0"/>
              </a:solidFill>
            </a:endParaRPr>
          </a:p>
        </p:txBody>
      </p:sp>
      <p:sp>
        <p:nvSpPr>
          <p:cNvPr id="202754" name="Rectangle 2">
            <a:extLst>
              <a:ext uri="{FF2B5EF4-FFF2-40B4-BE49-F238E27FC236}">
                <a16:creationId xmlns:a16="http://schemas.microsoft.com/office/drawing/2014/main" id="{5ABB801F-31FC-5DF3-EC6E-F49D5CC21C70}"/>
              </a:ext>
            </a:extLst>
          </p:cNvPr>
          <p:cNvSpPr>
            <a:spLocks noGrp="1" noChangeArrowheads="1"/>
          </p:cNvSpPr>
          <p:nvPr>
            <p:ph type="body" idx="1"/>
          </p:nvPr>
        </p:nvSpPr>
        <p:spPr>
          <a:xfrm>
            <a:off x="381000" y="3581400"/>
            <a:ext cx="8305800" cy="2209800"/>
          </a:xfrm>
        </p:spPr>
        <p:txBody>
          <a:bodyPr/>
          <a:lstStyle/>
          <a:p>
            <a:pPr eaLnBrk="1" hangingPunct="1">
              <a:defRPr/>
            </a:pPr>
            <a:r>
              <a:rPr lang="en-US" dirty="0">
                <a:cs typeface="+mn-cs"/>
              </a:rPr>
              <a:t>Trend analysis showed a step-wise increase in the risk of stroke/death as a function of increased severity of OSA (p=0.005)</a:t>
            </a:r>
          </a:p>
          <a:p>
            <a:pPr eaLnBrk="1" hangingPunct="1">
              <a:defRPr/>
            </a:pPr>
            <a:r>
              <a:rPr lang="en-US" dirty="0">
                <a:cs typeface="+mn-cs"/>
              </a:rPr>
              <a:t>The risk of stroke/death in </a:t>
            </a:r>
            <a:r>
              <a:rPr lang="en-US" dirty="0" err="1">
                <a:cs typeface="+mn-cs"/>
              </a:rPr>
              <a:t>pts</a:t>
            </a:r>
            <a:r>
              <a:rPr lang="en-US" dirty="0">
                <a:cs typeface="+mn-cs"/>
              </a:rPr>
              <a:t> in the most severe quartile of OSA was 3 x that in the controls</a:t>
            </a:r>
          </a:p>
        </p:txBody>
      </p:sp>
      <p:pic>
        <p:nvPicPr>
          <p:cNvPr id="67588" name="Picture 3">
            <a:extLst>
              <a:ext uri="{FF2B5EF4-FFF2-40B4-BE49-F238E27FC236}">
                <a16:creationId xmlns:a16="http://schemas.microsoft.com/office/drawing/2014/main" id="{B2E71BBB-6F7C-3DB8-3AB8-E25A92785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533400"/>
            <a:ext cx="81534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600DC8F6-1639-B2AA-7ADC-E3609411CAFC}"/>
              </a:ext>
            </a:extLst>
          </p:cNvPr>
          <p:cNvSpPr txBox="1">
            <a:spLocks noChangeArrowheads="1"/>
          </p:cNvSpPr>
          <p:nvPr/>
        </p:nvSpPr>
        <p:spPr bwMode="auto">
          <a:xfrm>
            <a:off x="4953000" y="6172200"/>
            <a:ext cx="3886200" cy="304800"/>
          </a:xfrm>
          <a:prstGeom prst="rect">
            <a:avLst/>
          </a:prstGeom>
          <a:noFill/>
          <a:ln>
            <a:noFill/>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spcBef>
                <a:spcPct val="50000"/>
              </a:spcBef>
              <a:defRPr/>
            </a:pPr>
            <a:r>
              <a:rPr lang="en-US" altLang="en-US"/>
              <a:t>Yaggi et al, </a:t>
            </a:r>
            <a:r>
              <a:rPr lang="en-US" altLang="en-US">
                <a:effectLst>
                  <a:outerShdw blurRad="38100" dist="38100" dir="2700000" algn="tl">
                    <a:srgbClr val="000000"/>
                  </a:outerShdw>
                </a:effectLst>
              </a:rPr>
              <a:t>NEJM 2005; 353: 2034-2041</a:t>
            </a:r>
          </a:p>
        </p:txBody>
      </p:sp>
      <p:sp>
        <p:nvSpPr>
          <p:cNvPr id="6" name="TextBox 5">
            <a:extLst>
              <a:ext uri="{FF2B5EF4-FFF2-40B4-BE49-F238E27FC236}">
                <a16:creationId xmlns:a16="http://schemas.microsoft.com/office/drawing/2014/main" id="{5080C029-B149-678D-68BD-869893BEE412}"/>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8610" name="Slide Number Placeholder 3">
            <a:extLst>
              <a:ext uri="{FF2B5EF4-FFF2-40B4-BE49-F238E27FC236}">
                <a16:creationId xmlns:a16="http://schemas.microsoft.com/office/drawing/2014/main" id="{32396040-299F-2B20-ECDB-8B7C6F8118F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580205B-3066-4FDE-A59C-BD2746BF8A71}" type="slidenum">
              <a:rPr lang="en-US" altLang="en-US" sz="700" smtClean="0">
                <a:solidFill>
                  <a:srgbClr val="1D68E0"/>
                </a:solidFill>
              </a:rPr>
              <a:pPr>
                <a:spcBef>
                  <a:spcPct val="0"/>
                </a:spcBef>
                <a:buClrTx/>
                <a:buSzTx/>
                <a:buFontTx/>
                <a:buNone/>
              </a:pPr>
              <a:t>35</a:t>
            </a:fld>
            <a:endParaRPr lang="en-US" altLang="en-US" sz="700">
              <a:solidFill>
                <a:srgbClr val="1D68E0"/>
              </a:solidFill>
            </a:endParaRPr>
          </a:p>
        </p:txBody>
      </p:sp>
      <p:sp>
        <p:nvSpPr>
          <p:cNvPr id="199682" name="Rectangle 2">
            <a:extLst>
              <a:ext uri="{FF2B5EF4-FFF2-40B4-BE49-F238E27FC236}">
                <a16:creationId xmlns:a16="http://schemas.microsoft.com/office/drawing/2014/main" id="{2B353A2E-76DA-960E-D5E6-27CC4259A732}"/>
              </a:ext>
            </a:extLst>
          </p:cNvPr>
          <p:cNvSpPr>
            <a:spLocks noGrp="1" noChangeArrowheads="1"/>
          </p:cNvSpPr>
          <p:nvPr>
            <p:ph type="title"/>
          </p:nvPr>
        </p:nvSpPr>
        <p:spPr/>
        <p:txBody>
          <a:bodyPr/>
          <a:lstStyle/>
          <a:p>
            <a:pPr algn="ctr" eaLnBrk="1" hangingPunct="1">
              <a:defRPr/>
            </a:pPr>
            <a:r>
              <a:rPr lang="en-US" sz="4000" b="1" dirty="0">
                <a:cs typeface="+mj-cs"/>
              </a:rPr>
              <a:t>OSA and Stroke</a:t>
            </a:r>
          </a:p>
        </p:txBody>
      </p:sp>
      <p:sp>
        <p:nvSpPr>
          <p:cNvPr id="68612" name="Rectangle 3">
            <a:extLst>
              <a:ext uri="{FF2B5EF4-FFF2-40B4-BE49-F238E27FC236}">
                <a16:creationId xmlns:a16="http://schemas.microsoft.com/office/drawing/2014/main" id="{9FEAD078-450F-00B6-C065-A974F9F093B3}"/>
              </a:ext>
            </a:extLst>
          </p:cNvPr>
          <p:cNvSpPr>
            <a:spLocks noGrp="1" noChangeArrowheads="1"/>
          </p:cNvSpPr>
          <p:nvPr>
            <p:ph type="body" idx="1"/>
          </p:nvPr>
        </p:nvSpPr>
        <p:spPr/>
        <p:txBody>
          <a:bodyPr/>
          <a:lstStyle/>
          <a:p>
            <a:pPr eaLnBrk="1" hangingPunct="1"/>
            <a:r>
              <a:rPr lang="en-US" altLang="en-US"/>
              <a:t>Largest epidemiological studies in Sleep apnea, the Sleep Heart Health Study</a:t>
            </a:r>
          </a:p>
          <a:p>
            <a:pPr eaLnBrk="1" hangingPunct="1"/>
            <a:r>
              <a:rPr lang="en-US" altLang="en-US"/>
              <a:t>5,422 subjects with full PSG’s</a:t>
            </a:r>
          </a:p>
          <a:p>
            <a:pPr eaLnBrk="1" hangingPunct="1"/>
            <a:r>
              <a:rPr lang="en-US" altLang="en-US"/>
              <a:t>Followed 8.7 years</a:t>
            </a:r>
          </a:p>
        </p:txBody>
      </p:sp>
      <p:sp>
        <p:nvSpPr>
          <p:cNvPr id="199684" name="Text Box 4">
            <a:extLst>
              <a:ext uri="{FF2B5EF4-FFF2-40B4-BE49-F238E27FC236}">
                <a16:creationId xmlns:a16="http://schemas.microsoft.com/office/drawing/2014/main" id="{6EEFDF0B-36D6-ACAD-D43E-C28FCDD1DB3B}"/>
              </a:ext>
            </a:extLst>
          </p:cNvPr>
          <p:cNvSpPr txBox="1">
            <a:spLocks noChangeArrowheads="1"/>
          </p:cNvSpPr>
          <p:nvPr/>
        </p:nvSpPr>
        <p:spPr bwMode="auto">
          <a:xfrm>
            <a:off x="3492500" y="4391025"/>
            <a:ext cx="5003800" cy="307975"/>
          </a:xfrm>
          <a:prstGeom prst="rect">
            <a:avLst/>
          </a:prstGeom>
          <a:noFill/>
          <a:ln>
            <a:noFill/>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spcBef>
                <a:spcPct val="50000"/>
              </a:spcBef>
              <a:defRPr/>
            </a:pPr>
            <a:r>
              <a:rPr lang="en-US" altLang="en-US" dirty="0"/>
              <a:t>Redline et al. Am J </a:t>
            </a:r>
            <a:r>
              <a:rPr lang="en-US" altLang="en-US" dirty="0" err="1"/>
              <a:t>Resp</a:t>
            </a:r>
            <a:r>
              <a:rPr lang="en-US" altLang="en-US" dirty="0"/>
              <a:t> </a:t>
            </a:r>
            <a:r>
              <a:rPr lang="en-US" altLang="en-US" dirty="0" err="1"/>
              <a:t>Crit</a:t>
            </a:r>
            <a:r>
              <a:rPr lang="en-US" altLang="en-US" dirty="0"/>
              <a:t> Care Med 2010;18(2):269-77.</a:t>
            </a:r>
            <a:endParaRPr lang="en-US" altLang="en-US" dirty="0">
              <a:effectLst>
                <a:outerShdw blurRad="38100" dist="38100" dir="2700000" algn="tl">
                  <a:srgbClr val="000000"/>
                </a:outerShdw>
              </a:effectLst>
            </a:endParaRPr>
          </a:p>
        </p:txBody>
      </p:sp>
      <p:sp>
        <p:nvSpPr>
          <p:cNvPr id="6" name="TextBox 5">
            <a:extLst>
              <a:ext uri="{FF2B5EF4-FFF2-40B4-BE49-F238E27FC236}">
                <a16:creationId xmlns:a16="http://schemas.microsoft.com/office/drawing/2014/main" id="{DC478D55-9CAB-8621-4764-87C7F7973330}"/>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69634" name="Slide Number Placeholder 3">
            <a:extLst>
              <a:ext uri="{FF2B5EF4-FFF2-40B4-BE49-F238E27FC236}">
                <a16:creationId xmlns:a16="http://schemas.microsoft.com/office/drawing/2014/main" id="{7870B3FD-FBB7-8E2B-DB0B-BD46B6E8977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453FB736-FB8C-4F9B-A367-679B4774F6F3}" type="slidenum">
              <a:rPr lang="en-US" altLang="en-US" sz="700" smtClean="0">
                <a:solidFill>
                  <a:srgbClr val="1D68E0"/>
                </a:solidFill>
              </a:rPr>
              <a:pPr>
                <a:spcBef>
                  <a:spcPct val="0"/>
                </a:spcBef>
                <a:buClrTx/>
                <a:buSzTx/>
                <a:buFontTx/>
                <a:buNone/>
              </a:pPr>
              <a:t>36</a:t>
            </a:fld>
            <a:endParaRPr lang="en-US" altLang="en-US" sz="700">
              <a:solidFill>
                <a:srgbClr val="1D68E0"/>
              </a:solidFill>
            </a:endParaRPr>
          </a:p>
        </p:txBody>
      </p:sp>
      <p:sp>
        <p:nvSpPr>
          <p:cNvPr id="199682" name="Rectangle 2">
            <a:extLst>
              <a:ext uri="{FF2B5EF4-FFF2-40B4-BE49-F238E27FC236}">
                <a16:creationId xmlns:a16="http://schemas.microsoft.com/office/drawing/2014/main" id="{5C165FB4-7207-DF91-65D1-85EAA0F8E54E}"/>
              </a:ext>
            </a:extLst>
          </p:cNvPr>
          <p:cNvSpPr>
            <a:spLocks noGrp="1" noChangeArrowheads="1"/>
          </p:cNvSpPr>
          <p:nvPr>
            <p:ph type="title"/>
          </p:nvPr>
        </p:nvSpPr>
        <p:spPr/>
        <p:txBody>
          <a:bodyPr/>
          <a:lstStyle/>
          <a:p>
            <a:pPr algn="ctr" eaLnBrk="1" hangingPunct="1">
              <a:defRPr/>
            </a:pPr>
            <a:r>
              <a:rPr lang="en-US" sz="4000" b="1" dirty="0">
                <a:cs typeface="+mj-cs"/>
              </a:rPr>
              <a:t>OSA and Stroke</a:t>
            </a:r>
          </a:p>
        </p:txBody>
      </p:sp>
      <p:sp>
        <p:nvSpPr>
          <p:cNvPr id="69636" name="Rectangle 3">
            <a:extLst>
              <a:ext uri="{FF2B5EF4-FFF2-40B4-BE49-F238E27FC236}">
                <a16:creationId xmlns:a16="http://schemas.microsoft.com/office/drawing/2014/main" id="{AE398301-03F9-AE48-844F-4CA85EC7216D}"/>
              </a:ext>
            </a:extLst>
          </p:cNvPr>
          <p:cNvSpPr>
            <a:spLocks noGrp="1" noChangeArrowheads="1"/>
          </p:cNvSpPr>
          <p:nvPr>
            <p:ph type="body" idx="1"/>
          </p:nvPr>
        </p:nvSpPr>
        <p:spPr/>
        <p:txBody>
          <a:bodyPr/>
          <a:lstStyle/>
          <a:p>
            <a:pPr eaLnBrk="1" hangingPunct="1"/>
            <a:r>
              <a:rPr lang="en-US" altLang="en-US"/>
              <a:t>193 strokes</a:t>
            </a:r>
          </a:p>
          <a:p>
            <a:pPr eaLnBrk="1" hangingPunct="1"/>
            <a:r>
              <a:rPr lang="en-US" altLang="en-US"/>
              <a:t>Men: increased risk of stroke if AHI &gt;20</a:t>
            </a:r>
          </a:p>
          <a:p>
            <a:pPr lvl="1" eaLnBrk="1" hangingPunct="1"/>
            <a:r>
              <a:rPr lang="en-US" altLang="en-US"/>
              <a:t>Adjusted hazard ratio of 2.86 (1.1, 7.4 CI, p=0.016)</a:t>
            </a:r>
          </a:p>
          <a:p>
            <a:pPr lvl="1" eaLnBrk="1" hangingPunct="1"/>
            <a:r>
              <a:rPr lang="en-US" altLang="en-US"/>
              <a:t>Each one unit increase in AHI increased stroke risk by 6%</a:t>
            </a:r>
          </a:p>
          <a:p>
            <a:pPr eaLnBrk="1" hangingPunct="1"/>
            <a:r>
              <a:rPr lang="en-US" altLang="en-US"/>
              <a:t>Women: increased risk of stroke if AHI &gt;25</a:t>
            </a:r>
          </a:p>
        </p:txBody>
      </p:sp>
      <p:sp>
        <p:nvSpPr>
          <p:cNvPr id="199684" name="Text Box 4">
            <a:extLst>
              <a:ext uri="{FF2B5EF4-FFF2-40B4-BE49-F238E27FC236}">
                <a16:creationId xmlns:a16="http://schemas.microsoft.com/office/drawing/2014/main" id="{04F52954-6A70-810D-ECAE-2315908E568D}"/>
              </a:ext>
            </a:extLst>
          </p:cNvPr>
          <p:cNvSpPr txBox="1">
            <a:spLocks noChangeArrowheads="1"/>
          </p:cNvSpPr>
          <p:nvPr/>
        </p:nvSpPr>
        <p:spPr bwMode="auto">
          <a:xfrm>
            <a:off x="3581400" y="5267325"/>
            <a:ext cx="5003800" cy="307975"/>
          </a:xfrm>
          <a:prstGeom prst="rect">
            <a:avLst/>
          </a:prstGeom>
          <a:noFill/>
          <a:ln>
            <a:noFill/>
          </a:ln>
          <a:effectLst/>
        </p:spPr>
        <p:txBody>
          <a:bodyPr>
            <a:spAutoFit/>
          </a:bodyPr>
          <a:lstStyle>
            <a:lvl1pPr eaLnBrk="0" hangingPunct="0">
              <a:defRPr sz="1400">
                <a:solidFill>
                  <a:schemeClr val="tx1"/>
                </a:solidFill>
                <a:latin typeface="Arial" pitchFamily="34" charset="0"/>
                <a:ea typeface="ＭＳ Ｐゴシック" pitchFamily="34" charset="-128"/>
              </a:defRPr>
            </a:lvl1pPr>
            <a:lvl2pPr marL="742950" indent="-285750" eaLnBrk="0" hangingPunct="0">
              <a:defRPr sz="1400">
                <a:solidFill>
                  <a:schemeClr val="tx1"/>
                </a:solidFill>
                <a:latin typeface="Arial" pitchFamily="34" charset="0"/>
                <a:ea typeface="ＭＳ Ｐゴシック" pitchFamily="34" charset="-128"/>
              </a:defRPr>
            </a:lvl2pPr>
            <a:lvl3pPr marL="1143000" indent="-228600" eaLnBrk="0" hangingPunct="0">
              <a:defRPr sz="1400">
                <a:solidFill>
                  <a:schemeClr val="tx1"/>
                </a:solidFill>
                <a:latin typeface="Arial" pitchFamily="34" charset="0"/>
                <a:ea typeface="ＭＳ Ｐゴシック" pitchFamily="34" charset="-128"/>
              </a:defRPr>
            </a:lvl3pPr>
            <a:lvl4pPr marL="1600200" indent="-228600" eaLnBrk="0" hangingPunct="0">
              <a:defRPr sz="1400">
                <a:solidFill>
                  <a:schemeClr val="tx1"/>
                </a:solidFill>
                <a:latin typeface="Arial" pitchFamily="34" charset="0"/>
                <a:ea typeface="ＭＳ Ｐゴシック" pitchFamily="34" charset="-128"/>
              </a:defRPr>
            </a:lvl4pPr>
            <a:lvl5pPr marL="2057400" indent="-228600" eaLnBrk="0" hangingPunct="0">
              <a:defRPr sz="1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Arial" pitchFamily="34" charset="0"/>
                <a:ea typeface="ＭＳ Ｐゴシック" pitchFamily="34" charset="-128"/>
              </a:defRPr>
            </a:lvl9pPr>
          </a:lstStyle>
          <a:p>
            <a:pPr>
              <a:spcBef>
                <a:spcPct val="50000"/>
              </a:spcBef>
              <a:defRPr/>
            </a:pPr>
            <a:r>
              <a:rPr lang="en-US" altLang="en-US" dirty="0"/>
              <a:t>Redline et al. Am J </a:t>
            </a:r>
            <a:r>
              <a:rPr lang="en-US" altLang="en-US" dirty="0" err="1"/>
              <a:t>Resp</a:t>
            </a:r>
            <a:r>
              <a:rPr lang="en-US" altLang="en-US" dirty="0"/>
              <a:t> </a:t>
            </a:r>
            <a:r>
              <a:rPr lang="en-US" altLang="en-US" dirty="0" err="1"/>
              <a:t>Crit</a:t>
            </a:r>
            <a:r>
              <a:rPr lang="en-US" altLang="en-US" dirty="0"/>
              <a:t> Care Med 2010;18(2):269-77.</a:t>
            </a:r>
            <a:endParaRPr lang="en-US" altLang="en-US" dirty="0">
              <a:effectLst>
                <a:outerShdw blurRad="38100" dist="38100" dir="2700000" algn="tl">
                  <a:srgbClr val="000000"/>
                </a:outerShdw>
              </a:effectLst>
            </a:endParaRPr>
          </a:p>
        </p:txBody>
      </p:sp>
      <p:sp>
        <p:nvSpPr>
          <p:cNvPr id="6" name="TextBox 5">
            <a:extLst>
              <a:ext uri="{FF2B5EF4-FFF2-40B4-BE49-F238E27FC236}">
                <a16:creationId xmlns:a16="http://schemas.microsoft.com/office/drawing/2014/main" id="{6BF57928-05DE-A122-D4F8-7729A5E3BA2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0658" name="Slide Number Placeholder 3">
            <a:extLst>
              <a:ext uri="{FF2B5EF4-FFF2-40B4-BE49-F238E27FC236}">
                <a16:creationId xmlns:a16="http://schemas.microsoft.com/office/drawing/2014/main" id="{A8F31525-41B2-CE3A-E629-931F91EC95D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B01FA376-B7E4-4A7D-8D00-D137DF33161E}" type="slidenum">
              <a:rPr lang="en-US" altLang="en-US" sz="700" smtClean="0">
                <a:solidFill>
                  <a:srgbClr val="1D68E0"/>
                </a:solidFill>
              </a:rPr>
              <a:pPr>
                <a:spcBef>
                  <a:spcPct val="0"/>
                </a:spcBef>
                <a:buClrTx/>
                <a:buSzTx/>
                <a:buFontTx/>
                <a:buNone/>
              </a:pPr>
              <a:t>37</a:t>
            </a:fld>
            <a:endParaRPr lang="en-US" altLang="en-US" sz="700">
              <a:solidFill>
                <a:srgbClr val="1D68E0"/>
              </a:solidFill>
            </a:endParaRPr>
          </a:p>
        </p:txBody>
      </p:sp>
      <p:sp>
        <p:nvSpPr>
          <p:cNvPr id="204802" name="Rectangle 2">
            <a:extLst>
              <a:ext uri="{FF2B5EF4-FFF2-40B4-BE49-F238E27FC236}">
                <a16:creationId xmlns:a16="http://schemas.microsoft.com/office/drawing/2014/main" id="{007B078C-A44A-592B-7904-9B35AF78061F}"/>
              </a:ext>
            </a:extLst>
          </p:cNvPr>
          <p:cNvSpPr>
            <a:spLocks noGrp="1" noChangeArrowheads="1"/>
          </p:cNvSpPr>
          <p:nvPr>
            <p:ph type="title"/>
          </p:nvPr>
        </p:nvSpPr>
        <p:spPr/>
        <p:txBody>
          <a:bodyPr/>
          <a:lstStyle/>
          <a:p>
            <a:pPr algn="ctr" eaLnBrk="1" hangingPunct="1">
              <a:defRPr/>
            </a:pPr>
            <a:r>
              <a:rPr lang="en-US" sz="4000" b="1" dirty="0">
                <a:cs typeface="+mj-cs"/>
              </a:rPr>
              <a:t>Brain scans in OSA</a:t>
            </a:r>
          </a:p>
        </p:txBody>
      </p:sp>
      <p:sp>
        <p:nvSpPr>
          <p:cNvPr id="70660" name="Rectangle 3">
            <a:extLst>
              <a:ext uri="{FF2B5EF4-FFF2-40B4-BE49-F238E27FC236}">
                <a16:creationId xmlns:a16="http://schemas.microsoft.com/office/drawing/2014/main" id="{D0DD4991-DB45-B3ED-058C-8324AB3F1050}"/>
              </a:ext>
            </a:extLst>
          </p:cNvPr>
          <p:cNvSpPr>
            <a:spLocks noGrp="1" noChangeArrowheads="1"/>
          </p:cNvSpPr>
          <p:nvPr>
            <p:ph type="body" idx="1"/>
          </p:nvPr>
        </p:nvSpPr>
        <p:spPr/>
        <p:txBody>
          <a:bodyPr/>
          <a:lstStyle/>
          <a:p>
            <a:pPr eaLnBrk="1" hangingPunct="1"/>
            <a:r>
              <a:rPr lang="en-US" altLang="en-US"/>
              <a:t>Brain MRI shows silent brain infarct in 25% of patient with moderate to severe OSA </a:t>
            </a:r>
          </a:p>
          <a:p>
            <a:pPr lvl="1" eaLnBrk="1" hangingPunct="1">
              <a:buFontTx/>
              <a:buNone/>
            </a:pPr>
            <a:r>
              <a:rPr lang="en-US" altLang="en-US" sz="1200"/>
              <a:t>					</a:t>
            </a:r>
            <a:endParaRPr lang="en-US" altLang="en-US" sz="1400"/>
          </a:p>
          <a:p>
            <a:pPr lvl="1" eaLnBrk="1" hangingPunct="1">
              <a:buFontTx/>
              <a:buNone/>
            </a:pPr>
            <a:r>
              <a:rPr lang="en-US" altLang="en-US" sz="1400"/>
              <a:t>				Minoguchi et al, Am J Respir Crit Care Med. 2007;175:612-617.</a:t>
            </a:r>
          </a:p>
          <a:p>
            <a:pPr lvl="1" eaLnBrk="1" hangingPunct="1">
              <a:buFontTx/>
              <a:buNone/>
            </a:pPr>
            <a:endParaRPr lang="en-US" altLang="en-US" sz="1400"/>
          </a:p>
          <a:p>
            <a:pPr eaLnBrk="1" hangingPunct="1"/>
            <a:r>
              <a:rPr lang="en-US" altLang="en-US"/>
              <a:t>Presence and severity of WM disease on CT is associated with SDB and a higher AHI </a:t>
            </a:r>
          </a:p>
          <a:p>
            <a:pPr lvl="1" eaLnBrk="1" hangingPunct="1">
              <a:buClr>
                <a:schemeClr val="tx1"/>
              </a:buClr>
              <a:buFont typeface="Wingdings" panose="05000000000000000000" pitchFamily="2" charset="2"/>
              <a:buChar char="§"/>
            </a:pPr>
            <a:r>
              <a:rPr lang="en-US" altLang="en-US" sz="2000"/>
              <a:t>WMD severity correlated independently with AHI </a:t>
            </a:r>
          </a:p>
          <a:p>
            <a:pPr marL="914400" lvl="2" indent="0" eaLnBrk="1" hangingPunct="1">
              <a:buClr>
                <a:schemeClr val="tx1"/>
              </a:buClr>
              <a:buFontTx/>
              <a:buNone/>
            </a:pPr>
            <a:r>
              <a:rPr lang="en-US" altLang="en-US" sz="2000"/>
              <a:t>			[R</a:t>
            </a:r>
            <a:r>
              <a:rPr lang="en-US" altLang="en-US" sz="2000" baseline="30000"/>
              <a:t>2</a:t>
            </a:r>
            <a:r>
              <a:rPr lang="en-US" altLang="en-US" sz="2000"/>
              <a:t> = 0.07, p&lt;0.05]</a:t>
            </a:r>
          </a:p>
          <a:p>
            <a:pPr eaLnBrk="1" hangingPunct="1">
              <a:buFontTx/>
              <a:buNone/>
            </a:pPr>
            <a:r>
              <a:rPr lang="en-US" altLang="en-US">
                <a:latin typeface="Bell MT" panose="02020503060305020303" pitchFamily="18" charset="0"/>
              </a:rPr>
              <a:t>			</a:t>
            </a:r>
            <a:r>
              <a:rPr lang="en-US" altLang="en-US" sz="1200">
                <a:latin typeface="Bell MT" panose="02020503060305020303" pitchFamily="18" charset="0"/>
              </a:rPr>
              <a:t>		</a:t>
            </a:r>
            <a:r>
              <a:rPr lang="en-US" altLang="en-US" sz="1400"/>
              <a:t>Harbison et al, Neurology. 2003;61:959-963.</a:t>
            </a:r>
          </a:p>
          <a:p>
            <a:pPr eaLnBrk="1" hangingPunct="1">
              <a:buFontTx/>
              <a:buNone/>
            </a:pPr>
            <a:endParaRPr lang="en-US" altLang="en-US" sz="1400"/>
          </a:p>
          <a:p>
            <a:pPr eaLnBrk="1" hangingPunct="1">
              <a:buFontTx/>
              <a:buNone/>
            </a:pPr>
            <a:endParaRPr lang="en-US" altLang="en-US" sz="1200">
              <a:latin typeface="Bell MT" panose="02020503060305020303" pitchFamily="18" charset="0"/>
            </a:endParaRPr>
          </a:p>
        </p:txBody>
      </p:sp>
      <p:pic>
        <p:nvPicPr>
          <p:cNvPr id="70661" name="Picture 4" descr="726378-fig1white+matter+hyperintensities">
            <a:extLst>
              <a:ext uri="{FF2B5EF4-FFF2-40B4-BE49-F238E27FC236}">
                <a16:creationId xmlns:a16="http://schemas.microsoft.com/office/drawing/2014/main" id="{F011A71D-A787-C039-66E1-93DCB225D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0" y="4495800"/>
            <a:ext cx="3536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176A2E0-707F-5798-5003-4B25E415663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1682" name="Slide Number Placeholder 2">
            <a:extLst>
              <a:ext uri="{FF2B5EF4-FFF2-40B4-BE49-F238E27FC236}">
                <a16:creationId xmlns:a16="http://schemas.microsoft.com/office/drawing/2014/main" id="{F7E98AEA-0D1C-B8DC-2435-F70022B5A6E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1DD20D65-904B-4865-B959-9F406EE72373}" type="slidenum">
              <a:rPr lang="en-US" altLang="en-US" sz="700" smtClean="0">
                <a:solidFill>
                  <a:srgbClr val="1D68E0"/>
                </a:solidFill>
              </a:rPr>
              <a:pPr>
                <a:spcBef>
                  <a:spcPct val="0"/>
                </a:spcBef>
                <a:buClrTx/>
                <a:buSzTx/>
                <a:buFontTx/>
                <a:buNone/>
              </a:pPr>
              <a:t>38</a:t>
            </a:fld>
            <a:endParaRPr lang="en-US" altLang="en-US" sz="700">
              <a:solidFill>
                <a:srgbClr val="1D68E0"/>
              </a:solidFill>
            </a:endParaRPr>
          </a:p>
        </p:txBody>
      </p:sp>
      <p:sp>
        <p:nvSpPr>
          <p:cNvPr id="71683" name="Rectangle 2">
            <a:extLst>
              <a:ext uri="{FF2B5EF4-FFF2-40B4-BE49-F238E27FC236}">
                <a16:creationId xmlns:a16="http://schemas.microsoft.com/office/drawing/2014/main" id="{450B4787-7165-99AC-0A52-070A1BCE6C04}"/>
              </a:ext>
            </a:extLst>
          </p:cNvPr>
          <p:cNvSpPr>
            <a:spLocks noGrp="1" noChangeArrowheads="1"/>
          </p:cNvSpPr>
          <p:nvPr>
            <p:ph type="title"/>
          </p:nvPr>
        </p:nvSpPr>
        <p:spPr>
          <a:xfrm>
            <a:off x="457200" y="274638"/>
            <a:ext cx="8229600" cy="2976562"/>
          </a:xfrm>
        </p:spPr>
        <p:txBody>
          <a:bodyPr/>
          <a:lstStyle/>
          <a:p>
            <a:pPr algn="ctr" eaLnBrk="1" hangingPunct="1"/>
            <a:br>
              <a:rPr lang="en-US" altLang="en-US" sz="2800">
                <a:solidFill>
                  <a:schemeClr val="tx1"/>
                </a:solidFill>
                <a:latin typeface="Bell MT" panose="02020503060305020303" pitchFamily="18" charset="0"/>
              </a:rPr>
            </a:br>
            <a:br>
              <a:rPr lang="en-US" altLang="en-US" sz="4000" b="1">
                <a:solidFill>
                  <a:schemeClr val="tx1"/>
                </a:solidFill>
                <a:latin typeface="Bell MT" panose="02020503060305020303" pitchFamily="18" charset="0"/>
              </a:rPr>
            </a:br>
            <a:r>
              <a:rPr lang="en-US" altLang="en-US" sz="4000" b="1"/>
              <a:t>Primary and Secondary prevention: </a:t>
            </a:r>
            <a:br>
              <a:rPr lang="en-US" altLang="en-US" sz="4000" b="1"/>
            </a:br>
            <a:r>
              <a:rPr lang="en-US" altLang="en-US" sz="4000" b="1"/>
              <a:t>How to screen stroke patients</a:t>
            </a:r>
            <a:br>
              <a:rPr lang="en-US" altLang="en-US" sz="4000" b="1"/>
            </a:br>
            <a:br>
              <a:rPr lang="en-US" altLang="en-US" sz="4000" b="1">
                <a:latin typeface="Bell MT" panose="02020503060305020303" pitchFamily="18" charset="0"/>
              </a:rPr>
            </a:br>
            <a:endParaRPr lang="en-US" altLang="en-US" sz="4000" b="1">
              <a:latin typeface="Bell MT" panose="02020503060305020303" pitchFamily="18" charset="0"/>
            </a:endParaRPr>
          </a:p>
        </p:txBody>
      </p:sp>
      <p:pic>
        <p:nvPicPr>
          <p:cNvPr id="71684" name="Picture 3" descr="1242383142217_stroke%20month">
            <a:extLst>
              <a:ext uri="{FF2B5EF4-FFF2-40B4-BE49-F238E27FC236}">
                <a16:creationId xmlns:a16="http://schemas.microsoft.com/office/drawing/2014/main" id="{00FA67FE-AA57-B8B6-A492-D604C1DA1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2300" y="2921000"/>
            <a:ext cx="28575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E28B569-F022-2509-03ED-051BB4E541C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2706" name="Slide Number Placeholder 3">
            <a:extLst>
              <a:ext uri="{FF2B5EF4-FFF2-40B4-BE49-F238E27FC236}">
                <a16:creationId xmlns:a16="http://schemas.microsoft.com/office/drawing/2014/main" id="{6905A4C6-131A-83F5-1BF1-58E6C2FFE7EC}"/>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CB712083-2159-4A76-9ED0-2553D9A5B772}" type="slidenum">
              <a:rPr lang="en-US" altLang="en-US" sz="700" smtClean="0">
                <a:solidFill>
                  <a:srgbClr val="1D68E0"/>
                </a:solidFill>
              </a:rPr>
              <a:pPr>
                <a:spcBef>
                  <a:spcPct val="0"/>
                </a:spcBef>
                <a:buClrTx/>
                <a:buSzTx/>
                <a:buFontTx/>
                <a:buNone/>
              </a:pPr>
              <a:t>39</a:t>
            </a:fld>
            <a:endParaRPr lang="en-US" altLang="en-US" sz="700">
              <a:solidFill>
                <a:srgbClr val="1D68E0"/>
              </a:solidFill>
            </a:endParaRPr>
          </a:p>
        </p:txBody>
      </p:sp>
      <p:sp>
        <p:nvSpPr>
          <p:cNvPr id="207874" name="Rectangle 2">
            <a:extLst>
              <a:ext uri="{FF2B5EF4-FFF2-40B4-BE49-F238E27FC236}">
                <a16:creationId xmlns:a16="http://schemas.microsoft.com/office/drawing/2014/main" id="{AE7AA47F-60DD-3CBF-D10E-06842DF5E2EF}"/>
              </a:ext>
            </a:extLst>
          </p:cNvPr>
          <p:cNvSpPr>
            <a:spLocks noGrp="1" noChangeArrowheads="1"/>
          </p:cNvSpPr>
          <p:nvPr>
            <p:ph type="title"/>
          </p:nvPr>
        </p:nvSpPr>
        <p:spPr>
          <a:xfrm>
            <a:off x="673100" y="-241300"/>
            <a:ext cx="7826375" cy="1370013"/>
          </a:xfrm>
        </p:spPr>
        <p:txBody>
          <a:bodyPr/>
          <a:lstStyle/>
          <a:p>
            <a:pPr algn="ctr" eaLnBrk="1" hangingPunct="1">
              <a:defRPr/>
            </a:pPr>
            <a:r>
              <a:rPr lang="en-US" sz="4000" b="1" dirty="0">
                <a:cs typeface="+mj-cs"/>
              </a:rPr>
              <a:t>STOP-BANG Questionnaire</a:t>
            </a:r>
          </a:p>
        </p:txBody>
      </p:sp>
      <p:sp>
        <p:nvSpPr>
          <p:cNvPr id="72708" name="Rectangle 3">
            <a:extLst>
              <a:ext uri="{FF2B5EF4-FFF2-40B4-BE49-F238E27FC236}">
                <a16:creationId xmlns:a16="http://schemas.microsoft.com/office/drawing/2014/main" id="{29425E82-AE42-11A1-55B6-33A1822F3201}"/>
              </a:ext>
            </a:extLst>
          </p:cNvPr>
          <p:cNvSpPr>
            <a:spLocks noGrp="1" noChangeArrowheads="1"/>
          </p:cNvSpPr>
          <p:nvPr>
            <p:ph type="body" idx="1"/>
          </p:nvPr>
        </p:nvSpPr>
        <p:spPr>
          <a:xfrm>
            <a:off x="658813" y="5816600"/>
            <a:ext cx="7826375" cy="358775"/>
          </a:xfrm>
        </p:spPr>
        <p:txBody>
          <a:bodyPr/>
          <a:lstStyle/>
          <a:p>
            <a:pPr eaLnBrk="1" hangingPunct="1">
              <a:lnSpc>
                <a:spcPct val="80000"/>
              </a:lnSpc>
              <a:buFontTx/>
              <a:buNone/>
            </a:pPr>
            <a:r>
              <a:rPr lang="en-US" altLang="en-US" sz="2400" b="1">
                <a:solidFill>
                  <a:schemeClr val="folHlink"/>
                </a:solidFill>
              </a:rPr>
              <a:t>	</a:t>
            </a:r>
            <a:br>
              <a:rPr lang="en-US" altLang="ja-JP" sz="2000"/>
            </a:br>
            <a:br>
              <a:rPr lang="en-US" altLang="ja-JP" sz="1800"/>
            </a:br>
            <a:r>
              <a:rPr lang="en-US" altLang="ja-JP" sz="1800"/>
              <a:t>			</a:t>
            </a:r>
            <a:r>
              <a:rPr lang="en-US" altLang="ja-JP" sz="1400"/>
              <a:t>Chung F et al. Anesthesiology. 2008 May;108(5):812-21</a:t>
            </a:r>
          </a:p>
          <a:p>
            <a:pPr eaLnBrk="1" hangingPunct="1">
              <a:lnSpc>
                <a:spcPct val="80000"/>
              </a:lnSpc>
            </a:pPr>
            <a:endParaRPr lang="en-US" altLang="en-US" sz="1800"/>
          </a:p>
        </p:txBody>
      </p:sp>
      <p:pic>
        <p:nvPicPr>
          <p:cNvPr id="72709" name="Picture 7">
            <a:extLst>
              <a:ext uri="{FF2B5EF4-FFF2-40B4-BE49-F238E27FC236}">
                <a16:creationId xmlns:a16="http://schemas.microsoft.com/office/drawing/2014/main" id="{5F7C2A2B-3EAA-F79D-1267-D70F8E06C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4663" y="1135063"/>
            <a:ext cx="5722937" cy="536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25881046-097C-9B8C-C468-8241DEA5DB46}"/>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266" name="Slide Number Placeholder 3">
            <a:extLst>
              <a:ext uri="{FF2B5EF4-FFF2-40B4-BE49-F238E27FC236}">
                <a16:creationId xmlns:a16="http://schemas.microsoft.com/office/drawing/2014/main" id="{E2EF4CC7-0699-175F-1FC4-6879B768433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5E7E29AF-F7F2-4960-B475-690F77617EF0}" type="slidenum">
              <a:rPr lang="en-US" altLang="en-US" sz="700" smtClean="0">
                <a:solidFill>
                  <a:srgbClr val="1D68E0"/>
                </a:solidFill>
              </a:rPr>
              <a:pPr>
                <a:spcBef>
                  <a:spcPct val="0"/>
                </a:spcBef>
                <a:buClrTx/>
                <a:buSzTx/>
                <a:buFontTx/>
                <a:buNone/>
              </a:pPr>
              <a:t>4</a:t>
            </a:fld>
            <a:endParaRPr lang="en-US" altLang="en-US" sz="700">
              <a:solidFill>
                <a:srgbClr val="1D68E0"/>
              </a:solidFill>
            </a:endParaRPr>
          </a:p>
        </p:txBody>
      </p:sp>
      <p:sp>
        <p:nvSpPr>
          <p:cNvPr id="152578" name="Rectangle 2">
            <a:extLst>
              <a:ext uri="{FF2B5EF4-FFF2-40B4-BE49-F238E27FC236}">
                <a16:creationId xmlns:a16="http://schemas.microsoft.com/office/drawing/2014/main" id="{11A0EDD1-87A9-DF3F-5EC8-FE9B2DB11FA3}"/>
              </a:ext>
            </a:extLst>
          </p:cNvPr>
          <p:cNvSpPr>
            <a:spLocks noGrp="1" noChangeArrowheads="1"/>
          </p:cNvSpPr>
          <p:nvPr>
            <p:ph type="title"/>
          </p:nvPr>
        </p:nvSpPr>
        <p:spPr/>
        <p:txBody>
          <a:bodyPr/>
          <a:lstStyle/>
          <a:p>
            <a:pPr algn="ctr" eaLnBrk="1" hangingPunct="1">
              <a:defRPr/>
            </a:pPr>
            <a:r>
              <a:rPr lang="en-US" sz="4000" b="1" dirty="0">
                <a:cs typeface="+mj-cs"/>
              </a:rPr>
              <a:t>Case</a:t>
            </a:r>
          </a:p>
        </p:txBody>
      </p:sp>
      <p:sp>
        <p:nvSpPr>
          <p:cNvPr id="152579" name="Rectangle 3">
            <a:extLst>
              <a:ext uri="{FF2B5EF4-FFF2-40B4-BE49-F238E27FC236}">
                <a16:creationId xmlns:a16="http://schemas.microsoft.com/office/drawing/2014/main" id="{1537CC44-F9D0-4EF1-29D2-329DE7B2ED02}"/>
              </a:ext>
            </a:extLst>
          </p:cNvPr>
          <p:cNvSpPr>
            <a:spLocks noGrp="1" noChangeArrowheads="1"/>
          </p:cNvSpPr>
          <p:nvPr>
            <p:ph type="body" idx="1"/>
          </p:nvPr>
        </p:nvSpPr>
        <p:spPr>
          <a:xfrm>
            <a:off x="363538" y="1666875"/>
            <a:ext cx="8121650" cy="4805363"/>
          </a:xfrm>
        </p:spPr>
        <p:txBody>
          <a:bodyPr/>
          <a:lstStyle/>
          <a:p>
            <a:pPr eaLnBrk="1" hangingPunct="1">
              <a:defRPr/>
            </a:pPr>
            <a:r>
              <a:rPr lang="en-US" dirty="0">
                <a:cs typeface="+mn-cs"/>
              </a:rPr>
              <a:t>73 </a:t>
            </a:r>
            <a:r>
              <a:rPr lang="en-US" dirty="0" err="1">
                <a:cs typeface="+mn-cs"/>
              </a:rPr>
              <a:t>yo</a:t>
            </a:r>
            <a:r>
              <a:rPr lang="en-US" dirty="0">
                <a:cs typeface="+mn-cs"/>
              </a:rPr>
              <a:t> RH German man</a:t>
            </a:r>
          </a:p>
          <a:p>
            <a:pPr eaLnBrk="1" hangingPunct="1">
              <a:defRPr/>
            </a:pPr>
            <a:r>
              <a:rPr lang="en-US" dirty="0">
                <a:cs typeface="+mn-cs"/>
              </a:rPr>
              <a:t>PMH: HTN, HPL, CAD, CHF (EF 30%), V-fib s/p ICD, paroxysmal AF</a:t>
            </a:r>
          </a:p>
          <a:p>
            <a:pPr eaLnBrk="1" hangingPunct="1">
              <a:defRPr/>
            </a:pPr>
            <a:r>
              <a:rPr lang="en-US" dirty="0">
                <a:cs typeface="+mn-cs"/>
              </a:rPr>
              <a:t>Recent left MCA stroke secondary to AF-related cardiac emboli with residual right HP and expressive aphasia</a:t>
            </a:r>
          </a:p>
          <a:p>
            <a:pPr eaLnBrk="1" hangingPunct="1">
              <a:buFontTx/>
              <a:buNone/>
              <a:defRPr/>
            </a:pPr>
            <a:endParaRPr lang="en-US" dirty="0">
              <a:cs typeface="+mn-cs"/>
            </a:endParaRPr>
          </a:p>
        </p:txBody>
      </p:sp>
      <p:pic>
        <p:nvPicPr>
          <p:cNvPr id="11269" name="Picture 4" descr="305143-323120-473tn">
            <a:extLst>
              <a:ext uri="{FF2B5EF4-FFF2-40B4-BE49-F238E27FC236}">
                <a16:creationId xmlns:a16="http://schemas.microsoft.com/office/drawing/2014/main" id="{79A2E376-C577-1C1C-B206-BA561A7E5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152400"/>
            <a:ext cx="21526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DBB4E73-7F01-5A14-7A37-99FA1B111473}"/>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4754" name="Slide Number Placeholder 3">
            <a:extLst>
              <a:ext uri="{FF2B5EF4-FFF2-40B4-BE49-F238E27FC236}">
                <a16:creationId xmlns:a16="http://schemas.microsoft.com/office/drawing/2014/main" id="{116A1252-5FCC-1EEE-9D7E-67002754628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F6144FD4-E8A0-4409-BFE4-7D94B049B8DB}" type="slidenum">
              <a:rPr lang="en-US" altLang="en-US" sz="700" smtClean="0">
                <a:solidFill>
                  <a:srgbClr val="1D68E0"/>
                </a:solidFill>
              </a:rPr>
              <a:pPr>
                <a:spcBef>
                  <a:spcPct val="0"/>
                </a:spcBef>
                <a:buClrTx/>
                <a:buSzTx/>
                <a:buFontTx/>
                <a:buNone/>
              </a:pPr>
              <a:t>40</a:t>
            </a:fld>
            <a:endParaRPr lang="en-US" altLang="en-US" sz="700">
              <a:solidFill>
                <a:srgbClr val="1D68E0"/>
              </a:solidFill>
            </a:endParaRPr>
          </a:p>
        </p:txBody>
      </p:sp>
      <p:pic>
        <p:nvPicPr>
          <p:cNvPr id="74755" name="Picture 2">
            <a:extLst>
              <a:ext uri="{FF2B5EF4-FFF2-40B4-BE49-F238E27FC236}">
                <a16:creationId xmlns:a16="http://schemas.microsoft.com/office/drawing/2014/main" id="{57F52099-97EA-A0A1-851D-CF3643D3A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1150938"/>
            <a:ext cx="9028112"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 Box 3">
            <a:extLst>
              <a:ext uri="{FF2B5EF4-FFF2-40B4-BE49-F238E27FC236}">
                <a16:creationId xmlns:a16="http://schemas.microsoft.com/office/drawing/2014/main" id="{B1BD578F-29C8-3CE6-1EA0-1BE5A6F1EB10}"/>
              </a:ext>
            </a:extLst>
          </p:cNvPr>
          <p:cNvSpPr txBox="1">
            <a:spLocks noChangeArrowheads="1"/>
          </p:cNvSpPr>
          <p:nvPr/>
        </p:nvSpPr>
        <p:spPr bwMode="auto">
          <a:xfrm>
            <a:off x="6019800" y="61722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CHEST. 2001;120:625-633.</a:t>
            </a:r>
            <a:r>
              <a:rPr lang="en-US" altLang="en-US" sz="1800">
                <a:latin typeface="Bell MT" panose="02020503060305020303" pitchFamily="18" charset="0"/>
              </a:rPr>
              <a:t> </a:t>
            </a:r>
          </a:p>
        </p:txBody>
      </p:sp>
      <p:cxnSp>
        <p:nvCxnSpPr>
          <p:cNvPr id="5" name="Straight Connector 4">
            <a:extLst>
              <a:ext uri="{FF2B5EF4-FFF2-40B4-BE49-F238E27FC236}">
                <a16:creationId xmlns:a16="http://schemas.microsoft.com/office/drawing/2014/main" id="{B80C17E0-B5FE-DB24-F75B-23D42323FD69}"/>
              </a:ext>
            </a:extLst>
          </p:cNvPr>
          <p:cNvCxnSpPr>
            <a:cxnSpLocks noChangeShapeType="1"/>
          </p:cNvCxnSpPr>
          <p:nvPr/>
        </p:nvCxnSpPr>
        <p:spPr bwMode="auto">
          <a:xfrm flipV="1">
            <a:off x="769938" y="4529138"/>
            <a:ext cx="8255000" cy="50800"/>
          </a:xfrm>
          <a:prstGeom prst="line">
            <a:avLst/>
          </a:prstGeom>
          <a:noFill/>
          <a:ln w="38100">
            <a:solidFill>
              <a:schemeClr val="bg2"/>
            </a:solidFill>
            <a:round/>
            <a:headEnd/>
            <a:tailEnd/>
          </a:ln>
          <a:effectLst>
            <a:outerShdw blurRad="40000" dist="23000" dir="5400000" rotWithShape="0">
              <a:srgbClr val="808080">
                <a:alpha val="34998"/>
              </a:srgbClr>
            </a:outerShdw>
          </a:effectLst>
        </p:spPr>
      </p:cxnSp>
      <p:cxnSp>
        <p:nvCxnSpPr>
          <p:cNvPr id="10" name="Straight Connector 9">
            <a:extLst>
              <a:ext uri="{FF2B5EF4-FFF2-40B4-BE49-F238E27FC236}">
                <a16:creationId xmlns:a16="http://schemas.microsoft.com/office/drawing/2014/main" id="{2A56C8C6-CF5E-DA3F-21D3-A0A1B31C2691}"/>
              </a:ext>
            </a:extLst>
          </p:cNvPr>
          <p:cNvCxnSpPr>
            <a:cxnSpLocks noChangeShapeType="1"/>
          </p:cNvCxnSpPr>
          <p:nvPr/>
        </p:nvCxnSpPr>
        <p:spPr bwMode="auto">
          <a:xfrm flipV="1">
            <a:off x="769938" y="4783138"/>
            <a:ext cx="4505325" cy="9525"/>
          </a:xfrm>
          <a:prstGeom prst="line">
            <a:avLst/>
          </a:prstGeom>
          <a:noFill/>
          <a:ln w="38100">
            <a:solidFill>
              <a:schemeClr val="bg2"/>
            </a:solidFill>
            <a:round/>
            <a:headEnd/>
            <a:tailEnd/>
          </a:ln>
          <a:effectLst>
            <a:outerShdw blurRad="40000" dist="23000" dir="5400000" rotWithShape="0">
              <a:srgbClr val="808080">
                <a:alpha val="34998"/>
              </a:srgbClr>
            </a:outerShdw>
          </a:effectLst>
        </p:spPr>
      </p:cxnSp>
      <p:sp>
        <p:nvSpPr>
          <p:cNvPr id="13" name="Rectangle 2">
            <a:extLst>
              <a:ext uri="{FF2B5EF4-FFF2-40B4-BE49-F238E27FC236}">
                <a16:creationId xmlns:a16="http://schemas.microsoft.com/office/drawing/2014/main" id="{E65FC2EE-8C64-4C5A-4B0A-AFF12EA6EE4C}"/>
              </a:ext>
            </a:extLst>
          </p:cNvPr>
          <p:cNvSpPr>
            <a:spLocks noGrp="1" noChangeArrowheads="1"/>
          </p:cNvSpPr>
          <p:nvPr>
            <p:ph type="title"/>
          </p:nvPr>
        </p:nvSpPr>
        <p:spPr>
          <a:xfrm>
            <a:off x="287338" y="-279400"/>
            <a:ext cx="8399462" cy="1370013"/>
          </a:xfrm>
        </p:spPr>
        <p:txBody>
          <a:bodyPr/>
          <a:lstStyle/>
          <a:p>
            <a:pPr algn="ctr" eaLnBrk="1" hangingPunct="1">
              <a:defRPr/>
            </a:pPr>
            <a:r>
              <a:rPr lang="en-US" sz="4000" b="1" dirty="0">
                <a:cs typeface="+mj-cs"/>
              </a:rPr>
              <a:t>Pulse </a:t>
            </a:r>
            <a:r>
              <a:rPr lang="en-US" sz="4000" b="1" dirty="0" err="1">
                <a:cs typeface="+mj-cs"/>
              </a:rPr>
              <a:t>oximetry</a:t>
            </a:r>
            <a:r>
              <a:rPr lang="en-US" sz="4000" b="1" dirty="0">
                <a:cs typeface="+mj-cs"/>
              </a:rPr>
              <a:t> as a screening tool</a:t>
            </a:r>
          </a:p>
        </p:txBody>
      </p:sp>
      <p:sp>
        <p:nvSpPr>
          <p:cNvPr id="8" name="TextBox 7">
            <a:extLst>
              <a:ext uri="{FF2B5EF4-FFF2-40B4-BE49-F238E27FC236}">
                <a16:creationId xmlns:a16="http://schemas.microsoft.com/office/drawing/2014/main" id="{5A2B03DB-0B86-58E1-5AB9-D0A67DC393E9}"/>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5778" name="Slide Number Placeholder 1">
            <a:extLst>
              <a:ext uri="{FF2B5EF4-FFF2-40B4-BE49-F238E27FC236}">
                <a16:creationId xmlns:a16="http://schemas.microsoft.com/office/drawing/2014/main" id="{C1B7996E-56DF-CBC8-0DF5-0286E47CB2A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F0608105-9E93-4849-B1EF-32971262B467}" type="slidenum">
              <a:rPr lang="en-US" altLang="en-US" sz="700" smtClean="0">
                <a:solidFill>
                  <a:srgbClr val="1D68E0"/>
                </a:solidFill>
              </a:rPr>
              <a:pPr>
                <a:spcBef>
                  <a:spcPct val="0"/>
                </a:spcBef>
                <a:buClrTx/>
                <a:buSzTx/>
                <a:buFontTx/>
                <a:buNone/>
              </a:pPr>
              <a:t>41</a:t>
            </a:fld>
            <a:endParaRPr lang="en-US" altLang="en-US" sz="700">
              <a:solidFill>
                <a:srgbClr val="1D68E0"/>
              </a:solidFill>
            </a:endParaRPr>
          </a:p>
        </p:txBody>
      </p:sp>
      <p:pic>
        <p:nvPicPr>
          <p:cNvPr id="75779" name="Picture 2">
            <a:extLst>
              <a:ext uri="{FF2B5EF4-FFF2-40B4-BE49-F238E27FC236}">
                <a16:creationId xmlns:a16="http://schemas.microsoft.com/office/drawing/2014/main" id="{FACA8572-06F7-D0B1-09BA-447ACB334A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660400"/>
            <a:ext cx="7620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ext Box 4">
            <a:extLst>
              <a:ext uri="{FF2B5EF4-FFF2-40B4-BE49-F238E27FC236}">
                <a16:creationId xmlns:a16="http://schemas.microsoft.com/office/drawing/2014/main" id="{EF9EA1D8-F21D-C034-844E-FA2668FDF7D9}"/>
              </a:ext>
            </a:extLst>
          </p:cNvPr>
          <p:cNvSpPr txBox="1">
            <a:spLocks noChangeArrowheads="1"/>
          </p:cNvSpPr>
          <p:nvPr/>
        </p:nvSpPr>
        <p:spPr bwMode="auto">
          <a:xfrm>
            <a:off x="6019800" y="6491288"/>
            <a:ext cx="2819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CHEST. 2001;120:625-633.</a:t>
            </a:r>
            <a:r>
              <a:rPr lang="en-US" altLang="en-US" sz="1800"/>
              <a:t> </a:t>
            </a:r>
          </a:p>
        </p:txBody>
      </p:sp>
      <p:sp>
        <p:nvSpPr>
          <p:cNvPr id="5" name="TextBox 4">
            <a:extLst>
              <a:ext uri="{FF2B5EF4-FFF2-40B4-BE49-F238E27FC236}">
                <a16:creationId xmlns:a16="http://schemas.microsoft.com/office/drawing/2014/main" id="{F468A2D0-34FA-F2B9-882E-50FCA0D906FA}"/>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7826" name="Slide Number Placeholder 1">
            <a:extLst>
              <a:ext uri="{FF2B5EF4-FFF2-40B4-BE49-F238E27FC236}">
                <a16:creationId xmlns:a16="http://schemas.microsoft.com/office/drawing/2014/main" id="{5AB381ED-47FA-8ECF-AE3A-626701077E7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8B5D9341-2726-4E3A-B81F-B67434C7BD68}" type="slidenum">
              <a:rPr lang="en-US" altLang="en-US" sz="700" smtClean="0">
                <a:solidFill>
                  <a:srgbClr val="1D68E0"/>
                </a:solidFill>
              </a:rPr>
              <a:pPr>
                <a:spcBef>
                  <a:spcPct val="0"/>
                </a:spcBef>
                <a:buClrTx/>
                <a:buSzTx/>
                <a:buFontTx/>
                <a:buNone/>
              </a:pPr>
              <a:t>42</a:t>
            </a:fld>
            <a:endParaRPr lang="en-US" altLang="en-US" sz="700">
              <a:solidFill>
                <a:srgbClr val="1D68E0"/>
              </a:solidFill>
            </a:endParaRPr>
          </a:p>
        </p:txBody>
      </p:sp>
      <p:sp>
        <p:nvSpPr>
          <p:cNvPr id="77827" name="Text Box 3">
            <a:extLst>
              <a:ext uri="{FF2B5EF4-FFF2-40B4-BE49-F238E27FC236}">
                <a16:creationId xmlns:a16="http://schemas.microsoft.com/office/drawing/2014/main" id="{81ABB6DB-7E0C-A642-295D-995DF1194C7D}"/>
              </a:ext>
            </a:extLst>
          </p:cNvPr>
          <p:cNvSpPr txBox="1">
            <a:spLocks noChangeArrowheads="1"/>
          </p:cNvSpPr>
          <p:nvPr/>
        </p:nvSpPr>
        <p:spPr bwMode="auto">
          <a:xfrm>
            <a:off x="617538" y="2278063"/>
            <a:ext cx="8382000" cy="393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914400" indent="-4572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lnSpc>
                <a:spcPct val="100000"/>
              </a:lnSpc>
              <a:spcBef>
                <a:spcPct val="0"/>
              </a:spcBef>
              <a:buClrTx/>
              <a:buSzTx/>
              <a:buFont typeface="Wingdings" panose="05000000000000000000" pitchFamily="2" charset="2"/>
              <a:buNone/>
            </a:pPr>
            <a:r>
              <a:rPr lang="en-US" altLang="en-US"/>
              <a:t>Cooper et al (1991)</a:t>
            </a:r>
          </a:p>
          <a:p>
            <a:pPr lvl="1">
              <a:lnSpc>
                <a:spcPct val="100000"/>
              </a:lnSpc>
              <a:spcBef>
                <a:spcPct val="0"/>
              </a:spcBef>
              <a:buClr>
                <a:schemeClr val="tx2"/>
              </a:buClr>
              <a:buSzTx/>
            </a:pPr>
            <a:r>
              <a:rPr lang="en-US" altLang="en-US"/>
              <a:t>Sensitivity and specificity of pulse oximetry for identifying OSA was dependent on the AHI </a:t>
            </a:r>
          </a:p>
          <a:p>
            <a:pPr lvl="2">
              <a:lnSpc>
                <a:spcPct val="100000"/>
              </a:lnSpc>
              <a:spcBef>
                <a:spcPct val="0"/>
              </a:spcBef>
              <a:buClrTx/>
              <a:buSzTx/>
            </a:pPr>
            <a:r>
              <a:rPr lang="en-US" altLang="en-US"/>
              <a:t>AHI ≥ 25 the sensitivity was 100% and the specificity 95%</a:t>
            </a:r>
          </a:p>
          <a:p>
            <a:pPr lvl="2">
              <a:lnSpc>
                <a:spcPct val="100000"/>
              </a:lnSpc>
              <a:spcBef>
                <a:spcPct val="0"/>
              </a:spcBef>
              <a:buClrTx/>
              <a:buSzTx/>
            </a:pPr>
            <a:r>
              <a:rPr lang="en-US" altLang="en-US"/>
              <a:t>AHI ≥ 15, 75% and 86%</a:t>
            </a:r>
          </a:p>
          <a:p>
            <a:pPr lvl="2">
              <a:lnSpc>
                <a:spcPct val="100000"/>
              </a:lnSpc>
              <a:spcBef>
                <a:spcPct val="0"/>
              </a:spcBef>
              <a:buClrTx/>
              <a:buSzTx/>
            </a:pPr>
            <a:r>
              <a:rPr lang="en-US" altLang="en-US"/>
              <a:t>AHI ≥ 5, 60% and 80%</a:t>
            </a:r>
          </a:p>
          <a:p>
            <a:pPr>
              <a:lnSpc>
                <a:spcPct val="100000"/>
              </a:lnSpc>
              <a:spcBef>
                <a:spcPct val="0"/>
              </a:spcBef>
              <a:buClrTx/>
              <a:buSzTx/>
              <a:buFont typeface="Wingdings" panose="05000000000000000000" pitchFamily="2" charset="2"/>
              <a:buNone/>
            </a:pPr>
            <a:r>
              <a:rPr lang="en-US" altLang="en-US"/>
              <a:t>Pulse oximetry is an effective tool for screening patients with moderate-to-severe sleep apnea</a:t>
            </a:r>
          </a:p>
        </p:txBody>
      </p:sp>
      <p:sp>
        <p:nvSpPr>
          <p:cNvPr id="77828" name="Text Box 4">
            <a:extLst>
              <a:ext uri="{FF2B5EF4-FFF2-40B4-BE49-F238E27FC236}">
                <a16:creationId xmlns:a16="http://schemas.microsoft.com/office/drawing/2014/main" id="{567577AE-B373-5803-96C4-1812F546DFCF}"/>
              </a:ext>
            </a:extLst>
          </p:cNvPr>
          <p:cNvSpPr txBox="1">
            <a:spLocks noChangeArrowheads="1"/>
          </p:cNvSpPr>
          <p:nvPr/>
        </p:nvSpPr>
        <p:spPr bwMode="auto">
          <a:xfrm>
            <a:off x="6019800" y="64770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CHEST. 2001;120:625-633</a:t>
            </a:r>
            <a:r>
              <a:rPr lang="en-US" altLang="en-US">
                <a:latin typeface="Bell MT" panose="02020503060305020303" pitchFamily="18" charset="0"/>
              </a:rPr>
              <a:t>.</a:t>
            </a:r>
            <a:r>
              <a:rPr lang="en-US" altLang="en-US" sz="1800">
                <a:latin typeface="Bell MT" panose="02020503060305020303" pitchFamily="18" charset="0"/>
              </a:rPr>
              <a:t> </a:t>
            </a:r>
          </a:p>
        </p:txBody>
      </p:sp>
      <p:sp>
        <p:nvSpPr>
          <p:cNvPr id="77829" name="Text Box 5">
            <a:extLst>
              <a:ext uri="{FF2B5EF4-FFF2-40B4-BE49-F238E27FC236}">
                <a16:creationId xmlns:a16="http://schemas.microsoft.com/office/drawing/2014/main" id="{6ED1E444-1ED0-80E7-7922-E24E51C3CFC3}"/>
              </a:ext>
            </a:extLst>
          </p:cNvPr>
          <p:cNvSpPr txBox="1">
            <a:spLocks noChangeArrowheads="1"/>
          </p:cNvSpPr>
          <p:nvPr/>
        </p:nvSpPr>
        <p:spPr bwMode="auto">
          <a:xfrm>
            <a:off x="1422400" y="977900"/>
            <a:ext cx="699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a:p>
        </p:txBody>
      </p:sp>
      <p:sp>
        <p:nvSpPr>
          <p:cNvPr id="77830" name="Text Box 6">
            <a:extLst>
              <a:ext uri="{FF2B5EF4-FFF2-40B4-BE49-F238E27FC236}">
                <a16:creationId xmlns:a16="http://schemas.microsoft.com/office/drawing/2014/main" id="{90820A29-F94F-2BE2-148F-125485326C4E}"/>
              </a:ext>
            </a:extLst>
          </p:cNvPr>
          <p:cNvSpPr txBox="1">
            <a:spLocks noChangeArrowheads="1"/>
          </p:cNvSpPr>
          <p:nvPr/>
        </p:nvSpPr>
        <p:spPr bwMode="auto">
          <a:xfrm>
            <a:off x="515938" y="977900"/>
            <a:ext cx="77136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a:p>
            <a:pPr eaLnBrk="1" hangingPunct="1"/>
            <a:r>
              <a:rPr lang="en-US" altLang="en-US" sz="2800"/>
              <a:t>Sensitivity ranges 31-98%</a:t>
            </a:r>
          </a:p>
          <a:p>
            <a:pPr eaLnBrk="1" hangingPunct="1"/>
            <a:r>
              <a:rPr lang="en-US" altLang="en-US" sz="2800"/>
              <a:t>Specificity 41-100%</a:t>
            </a:r>
          </a:p>
          <a:p>
            <a:pPr eaLnBrk="1" hangingPunct="1"/>
            <a:endParaRPr lang="en-US" altLang="en-US" sz="2800"/>
          </a:p>
          <a:p>
            <a:pPr eaLnBrk="1" hangingPunct="1">
              <a:spcBef>
                <a:spcPct val="50000"/>
              </a:spcBef>
            </a:pPr>
            <a:endParaRPr lang="en-US" altLang="en-US"/>
          </a:p>
        </p:txBody>
      </p:sp>
      <p:sp>
        <p:nvSpPr>
          <p:cNvPr id="77831" name="Rectangle 2">
            <a:extLst>
              <a:ext uri="{FF2B5EF4-FFF2-40B4-BE49-F238E27FC236}">
                <a16:creationId xmlns:a16="http://schemas.microsoft.com/office/drawing/2014/main" id="{B96E02DA-F0F0-8DCF-E2D8-302143A5D29B}"/>
              </a:ext>
            </a:extLst>
          </p:cNvPr>
          <p:cNvSpPr txBox="1">
            <a:spLocks noChangeArrowheads="1"/>
          </p:cNvSpPr>
          <p:nvPr/>
        </p:nvSpPr>
        <p:spPr bwMode="auto">
          <a:xfrm>
            <a:off x="119063" y="414338"/>
            <a:ext cx="87122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ClrTx/>
              <a:buSzTx/>
              <a:buFontTx/>
              <a:buNone/>
            </a:pPr>
            <a:r>
              <a:rPr lang="en-US" altLang="en-US" sz="4000" b="1">
                <a:solidFill>
                  <a:schemeClr val="tx2"/>
                </a:solidFill>
              </a:rPr>
              <a:t>Pulse oximetry as a screening tool</a:t>
            </a:r>
          </a:p>
        </p:txBody>
      </p:sp>
      <p:sp>
        <p:nvSpPr>
          <p:cNvPr id="8" name="TextBox 7">
            <a:extLst>
              <a:ext uri="{FF2B5EF4-FFF2-40B4-BE49-F238E27FC236}">
                <a16:creationId xmlns:a16="http://schemas.microsoft.com/office/drawing/2014/main" id="{CA2F71CB-A95A-7C46-543E-7069E8E7F91B}"/>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79874" name="Slide Number Placeholder 3">
            <a:extLst>
              <a:ext uri="{FF2B5EF4-FFF2-40B4-BE49-F238E27FC236}">
                <a16:creationId xmlns:a16="http://schemas.microsoft.com/office/drawing/2014/main" id="{80E9C6B2-8E67-F643-98D0-BCFFE1FD230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6F84018C-2EDE-4682-852C-2B92DC02B8AE}" type="slidenum">
              <a:rPr lang="en-US" altLang="en-US" sz="700" smtClean="0">
                <a:solidFill>
                  <a:srgbClr val="1D68E0"/>
                </a:solidFill>
              </a:rPr>
              <a:pPr>
                <a:spcBef>
                  <a:spcPct val="0"/>
                </a:spcBef>
                <a:buClrTx/>
                <a:buSzTx/>
                <a:buFontTx/>
                <a:buNone/>
              </a:pPr>
              <a:t>43</a:t>
            </a:fld>
            <a:endParaRPr lang="en-US" altLang="en-US" sz="700">
              <a:solidFill>
                <a:srgbClr val="1D68E0"/>
              </a:solidFill>
            </a:endParaRPr>
          </a:p>
        </p:txBody>
      </p:sp>
      <p:sp>
        <p:nvSpPr>
          <p:cNvPr id="212994" name="Rectangle 2">
            <a:extLst>
              <a:ext uri="{FF2B5EF4-FFF2-40B4-BE49-F238E27FC236}">
                <a16:creationId xmlns:a16="http://schemas.microsoft.com/office/drawing/2014/main" id="{E32CD113-A72F-9F76-07DD-39FCC58E8B49}"/>
              </a:ext>
            </a:extLst>
          </p:cNvPr>
          <p:cNvSpPr>
            <a:spLocks noGrp="1" noChangeArrowheads="1"/>
          </p:cNvSpPr>
          <p:nvPr>
            <p:ph type="title"/>
          </p:nvPr>
        </p:nvSpPr>
        <p:spPr/>
        <p:txBody>
          <a:bodyPr/>
          <a:lstStyle/>
          <a:p>
            <a:pPr algn="ctr" eaLnBrk="1" hangingPunct="1">
              <a:defRPr/>
            </a:pPr>
            <a:r>
              <a:rPr lang="en-US" sz="4000" b="1" dirty="0">
                <a:cs typeface="+mj-cs"/>
              </a:rPr>
              <a:t>Limitations to pulse </a:t>
            </a:r>
            <a:r>
              <a:rPr lang="en-US" sz="4000" b="1" dirty="0" err="1">
                <a:cs typeface="+mj-cs"/>
              </a:rPr>
              <a:t>oximetry</a:t>
            </a:r>
            <a:endParaRPr lang="en-US" sz="4000" b="1" dirty="0">
              <a:cs typeface="+mj-cs"/>
            </a:endParaRPr>
          </a:p>
        </p:txBody>
      </p:sp>
      <p:sp>
        <p:nvSpPr>
          <p:cNvPr id="212995" name="Rectangle 3">
            <a:extLst>
              <a:ext uri="{FF2B5EF4-FFF2-40B4-BE49-F238E27FC236}">
                <a16:creationId xmlns:a16="http://schemas.microsoft.com/office/drawing/2014/main" id="{4052B97C-A68B-F985-DB7C-E4E922A64994}"/>
              </a:ext>
            </a:extLst>
          </p:cNvPr>
          <p:cNvSpPr>
            <a:spLocks noGrp="1" noChangeArrowheads="1"/>
          </p:cNvSpPr>
          <p:nvPr>
            <p:ph type="body" idx="1"/>
          </p:nvPr>
        </p:nvSpPr>
        <p:spPr/>
        <p:txBody>
          <a:bodyPr/>
          <a:lstStyle/>
          <a:p>
            <a:pPr eaLnBrk="1" hangingPunct="1">
              <a:defRPr/>
            </a:pPr>
            <a:r>
              <a:rPr lang="en-US" dirty="0">
                <a:cs typeface="+mn-cs"/>
              </a:rPr>
              <a:t>Poor peripheral arterial blood flow (PVD, hypotension)</a:t>
            </a:r>
          </a:p>
          <a:p>
            <a:pPr eaLnBrk="1" hangingPunct="1">
              <a:defRPr/>
            </a:pPr>
            <a:r>
              <a:rPr lang="en-US" dirty="0">
                <a:cs typeface="+mn-cs"/>
              </a:rPr>
              <a:t>Body movements</a:t>
            </a:r>
          </a:p>
          <a:p>
            <a:pPr eaLnBrk="1" hangingPunct="1">
              <a:defRPr/>
            </a:pPr>
            <a:r>
              <a:rPr lang="en-US" dirty="0">
                <a:cs typeface="+mn-cs"/>
              </a:rPr>
              <a:t>Anemia (overestimation of respiratory-caused desaturations)</a:t>
            </a:r>
          </a:p>
          <a:p>
            <a:pPr eaLnBrk="1" hangingPunct="1">
              <a:defRPr/>
            </a:pPr>
            <a:r>
              <a:rPr lang="en-US" dirty="0">
                <a:cs typeface="+mn-cs"/>
              </a:rPr>
              <a:t>Tissue optics in very obese patients</a:t>
            </a:r>
          </a:p>
          <a:p>
            <a:pPr eaLnBrk="1" hangingPunct="1">
              <a:defRPr/>
            </a:pPr>
            <a:r>
              <a:rPr lang="en-US" dirty="0">
                <a:cs typeface="+mn-cs"/>
              </a:rPr>
              <a:t>Not good at detecting CSA or UARS</a:t>
            </a:r>
          </a:p>
          <a:p>
            <a:pPr eaLnBrk="1" hangingPunct="1">
              <a:defRPr/>
            </a:pPr>
            <a:r>
              <a:rPr lang="en-US" dirty="0">
                <a:cs typeface="+mn-cs"/>
              </a:rPr>
              <a:t>S/S dependent on degree of OSA</a:t>
            </a:r>
          </a:p>
        </p:txBody>
      </p:sp>
      <p:sp>
        <p:nvSpPr>
          <p:cNvPr id="5" name="TextBox 4">
            <a:extLst>
              <a:ext uri="{FF2B5EF4-FFF2-40B4-BE49-F238E27FC236}">
                <a16:creationId xmlns:a16="http://schemas.microsoft.com/office/drawing/2014/main" id="{6483FCCB-471B-7110-4977-65B50085907D}"/>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1922" name="Slide Number Placeholder 3">
            <a:extLst>
              <a:ext uri="{FF2B5EF4-FFF2-40B4-BE49-F238E27FC236}">
                <a16:creationId xmlns:a16="http://schemas.microsoft.com/office/drawing/2014/main" id="{F429E9FA-C78A-F11E-BA20-EA1126C2BDB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D424B41-36EA-44B9-9BC9-00EAE7014AF8}" type="slidenum">
              <a:rPr lang="en-US" altLang="en-US" sz="700" smtClean="0">
                <a:solidFill>
                  <a:srgbClr val="1D68E0"/>
                </a:solidFill>
              </a:rPr>
              <a:pPr>
                <a:spcBef>
                  <a:spcPct val="0"/>
                </a:spcBef>
                <a:buClrTx/>
                <a:buSzTx/>
                <a:buFontTx/>
                <a:buNone/>
              </a:pPr>
              <a:t>44</a:t>
            </a:fld>
            <a:endParaRPr lang="en-US" altLang="en-US" sz="700">
              <a:solidFill>
                <a:srgbClr val="1D68E0"/>
              </a:solidFill>
            </a:endParaRPr>
          </a:p>
        </p:txBody>
      </p:sp>
      <p:sp>
        <p:nvSpPr>
          <p:cNvPr id="215042" name="Rectangle 2">
            <a:extLst>
              <a:ext uri="{FF2B5EF4-FFF2-40B4-BE49-F238E27FC236}">
                <a16:creationId xmlns:a16="http://schemas.microsoft.com/office/drawing/2014/main" id="{12F71D01-0639-91A5-06F9-EFF8A8AA679A}"/>
              </a:ext>
            </a:extLst>
          </p:cNvPr>
          <p:cNvSpPr>
            <a:spLocks noGrp="1" noChangeArrowheads="1"/>
          </p:cNvSpPr>
          <p:nvPr>
            <p:ph type="title"/>
          </p:nvPr>
        </p:nvSpPr>
        <p:spPr>
          <a:xfrm>
            <a:off x="658813" y="0"/>
            <a:ext cx="7826375" cy="900113"/>
          </a:xfrm>
        </p:spPr>
        <p:txBody>
          <a:bodyPr/>
          <a:lstStyle/>
          <a:p>
            <a:pPr algn="ctr" eaLnBrk="1" hangingPunct="1">
              <a:defRPr/>
            </a:pPr>
            <a:r>
              <a:rPr lang="en-US" sz="4000" b="1" dirty="0">
                <a:cs typeface="+mj-cs"/>
              </a:rPr>
              <a:t>Gold Standard = PSG</a:t>
            </a:r>
          </a:p>
        </p:txBody>
      </p:sp>
      <p:pic>
        <p:nvPicPr>
          <p:cNvPr id="81924" name="Picture 3" descr="sleep-study">
            <a:extLst>
              <a:ext uri="{FF2B5EF4-FFF2-40B4-BE49-F238E27FC236}">
                <a16:creationId xmlns:a16="http://schemas.microsoft.com/office/drawing/2014/main" id="{051C61C0-AB9C-46EC-5FEC-DE581E65F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371600"/>
            <a:ext cx="26447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5" name="Picture 4" descr="polysomnography-core">
            <a:extLst>
              <a:ext uri="{FF2B5EF4-FFF2-40B4-BE49-F238E27FC236}">
                <a16:creationId xmlns:a16="http://schemas.microsoft.com/office/drawing/2014/main" id="{A7CB4D24-BF91-2832-B074-99EC8BF5D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219200"/>
            <a:ext cx="35052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6" name="Picture 5" descr="sin491438">
            <a:extLst>
              <a:ext uri="{FF2B5EF4-FFF2-40B4-BE49-F238E27FC236}">
                <a16:creationId xmlns:a16="http://schemas.microsoft.com/office/drawing/2014/main" id="{9DCCF6BD-62DD-44F5-852E-39DBF0A1C7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2895600"/>
            <a:ext cx="4800600"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5BED0F1-5C99-B063-AC24-B0DD2E29417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E76BF8B8-022C-6954-6FA3-574B6AEBD769}"/>
              </a:ext>
            </a:extLst>
          </p:cNvPr>
          <p:cNvSpPr>
            <a:spLocks noGrp="1" noChangeArrowheads="1"/>
          </p:cNvSpPr>
          <p:nvPr>
            <p:ph type="title"/>
          </p:nvPr>
        </p:nvSpPr>
        <p:spPr/>
        <p:txBody>
          <a:bodyPr/>
          <a:lstStyle/>
          <a:p>
            <a:pPr algn="ctr"/>
            <a:r>
              <a:rPr lang="en-US" altLang="en-US" sz="3600" b="1"/>
              <a:t>Home Sleep Study Devices </a:t>
            </a:r>
          </a:p>
        </p:txBody>
      </p:sp>
      <p:sp>
        <p:nvSpPr>
          <p:cNvPr id="83971" name="Slide Number Placeholder 3">
            <a:extLst>
              <a:ext uri="{FF2B5EF4-FFF2-40B4-BE49-F238E27FC236}">
                <a16:creationId xmlns:a16="http://schemas.microsoft.com/office/drawing/2014/main" id="{8090C58B-C841-F753-6433-E46E0F99B4B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9EDA453F-1802-4D10-BB4A-5B8583454115}" type="slidenum">
              <a:rPr lang="en-US" altLang="en-US" sz="700" smtClean="0">
                <a:solidFill>
                  <a:srgbClr val="1D68E0"/>
                </a:solidFill>
              </a:rPr>
              <a:pPr/>
              <a:t>45</a:t>
            </a:fld>
            <a:endParaRPr lang="en-US" altLang="en-US" sz="700">
              <a:solidFill>
                <a:srgbClr val="1D68E0"/>
              </a:solidFill>
            </a:endParaRPr>
          </a:p>
        </p:txBody>
      </p:sp>
      <p:sp>
        <p:nvSpPr>
          <p:cNvPr id="5" name="TextBox 4">
            <a:extLst>
              <a:ext uri="{FF2B5EF4-FFF2-40B4-BE49-F238E27FC236}">
                <a16:creationId xmlns:a16="http://schemas.microsoft.com/office/drawing/2014/main" id="{BD9D8FA6-FF89-7FFC-48A5-089BC6B87AB0}"/>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83973" name="Picture 2">
            <a:extLst>
              <a:ext uri="{FF2B5EF4-FFF2-40B4-BE49-F238E27FC236}">
                <a16:creationId xmlns:a16="http://schemas.microsoft.com/office/drawing/2014/main" id="{4DD5E10C-8100-5A3D-DFB5-BBFDDDD61D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82850"/>
            <a:ext cx="4325938"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4" name="Picture 8" descr="OSA Diagnostics - Clinical Sleep Solutions">
            <a:extLst>
              <a:ext uri="{FF2B5EF4-FFF2-40B4-BE49-F238E27FC236}">
                <a16:creationId xmlns:a16="http://schemas.microsoft.com/office/drawing/2014/main" id="{0EFA9AE7-7A66-A58F-299C-ECC93BCB99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309813"/>
            <a:ext cx="3516312"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5" name="Picture 2">
            <a:extLst>
              <a:ext uri="{FF2B5EF4-FFF2-40B4-BE49-F238E27FC236}">
                <a16:creationId xmlns:a16="http://schemas.microsoft.com/office/drawing/2014/main" id="{E314C280-1007-0F17-27CF-8CAD9AFF5C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25" y="4946650"/>
            <a:ext cx="2219325"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D63E364A-21F2-EF64-E54A-C46083A14722}"/>
              </a:ext>
            </a:extLst>
          </p:cNvPr>
          <p:cNvSpPr>
            <a:spLocks noGrp="1" noChangeArrowheads="1"/>
          </p:cNvSpPr>
          <p:nvPr>
            <p:ph type="title"/>
          </p:nvPr>
        </p:nvSpPr>
        <p:spPr/>
        <p:txBody>
          <a:bodyPr/>
          <a:lstStyle/>
          <a:p>
            <a:pPr algn="ctr"/>
            <a:r>
              <a:rPr lang="en-US" altLang="en-US" b="1"/>
              <a:t>Alternative technology for diagnosing OSA in the stroke unit </a:t>
            </a:r>
          </a:p>
        </p:txBody>
      </p:sp>
      <p:sp>
        <p:nvSpPr>
          <p:cNvPr id="3" name="Content Placeholder 2">
            <a:extLst>
              <a:ext uri="{FF2B5EF4-FFF2-40B4-BE49-F238E27FC236}">
                <a16:creationId xmlns:a16="http://schemas.microsoft.com/office/drawing/2014/main" id="{441E3DE6-FB4D-62FA-9E75-0CFBABCC9C57}"/>
              </a:ext>
            </a:extLst>
          </p:cNvPr>
          <p:cNvSpPr>
            <a:spLocks noGrp="1"/>
          </p:cNvSpPr>
          <p:nvPr>
            <p:ph idx="1"/>
          </p:nvPr>
        </p:nvSpPr>
        <p:spPr>
          <a:xfrm>
            <a:off x="641350" y="1235075"/>
            <a:ext cx="7826375" cy="4805363"/>
          </a:xfrm>
        </p:spPr>
        <p:txBody>
          <a:bodyPr/>
          <a:lstStyle/>
          <a:p>
            <a:pPr>
              <a:defRPr/>
            </a:pPr>
            <a:r>
              <a:rPr lang="en-US" dirty="0" err="1"/>
              <a:t>Vayrynen</a:t>
            </a:r>
            <a:r>
              <a:rPr lang="en-US" dirty="0"/>
              <a:t> et al (Finland) </a:t>
            </a:r>
          </a:p>
          <a:p>
            <a:pPr lvl="1">
              <a:defRPr/>
            </a:pPr>
            <a:r>
              <a:rPr lang="en-US" dirty="0"/>
              <a:t>Feasibility study using a limited ambulatory recording system (sleep mattress)</a:t>
            </a:r>
          </a:p>
          <a:p>
            <a:pPr lvl="2">
              <a:defRPr/>
            </a:pPr>
            <a:r>
              <a:rPr lang="en-US" sz="2000" dirty="0" err="1"/>
              <a:t>Emfit</a:t>
            </a:r>
            <a:r>
              <a:rPr lang="en-US" sz="2000" dirty="0"/>
              <a:t> movement sensor placed under thoracic area to assess effort</a:t>
            </a:r>
          </a:p>
          <a:p>
            <a:pPr lvl="2">
              <a:defRPr/>
            </a:pPr>
            <a:r>
              <a:rPr lang="en-US" sz="2000" dirty="0"/>
              <a:t>pulse </a:t>
            </a:r>
            <a:r>
              <a:rPr lang="en-US" sz="2000" dirty="0" err="1"/>
              <a:t>oximetry</a:t>
            </a:r>
            <a:endParaRPr lang="en-US" sz="2000" dirty="0"/>
          </a:p>
          <a:p>
            <a:pPr lvl="2">
              <a:defRPr/>
            </a:pPr>
            <a:r>
              <a:rPr lang="en-US" sz="2000" dirty="0"/>
              <a:t>single EKG</a:t>
            </a:r>
          </a:p>
          <a:p>
            <a:pPr lvl="2">
              <a:defRPr/>
            </a:pPr>
            <a:r>
              <a:rPr lang="en-US" sz="2000" dirty="0"/>
              <a:t>EOG leads to estimate TST</a:t>
            </a:r>
          </a:p>
          <a:p>
            <a:pPr lvl="1">
              <a:defRPr/>
            </a:pPr>
            <a:r>
              <a:rPr lang="en-US" dirty="0"/>
              <a:t>42 patients with mild stroke (NIHSS &lt;12) or TIA</a:t>
            </a:r>
          </a:p>
          <a:p>
            <a:pPr lvl="1">
              <a:defRPr/>
            </a:pPr>
            <a:r>
              <a:rPr lang="en-US" dirty="0"/>
              <a:t>OSA found in 22 (52.4%), CSA in 2 (4.8%) with close correlation compared to in-lab PSG </a:t>
            </a:r>
          </a:p>
          <a:p>
            <a:pPr marL="914400" lvl="2" indent="0">
              <a:buFontTx/>
              <a:buNone/>
              <a:defRPr/>
            </a:pPr>
            <a:endParaRPr lang="en-US" dirty="0"/>
          </a:p>
          <a:p>
            <a:pPr marL="0" indent="0">
              <a:buFontTx/>
              <a:buNone/>
              <a:defRPr/>
            </a:pPr>
            <a:endParaRPr lang="en-US" dirty="0"/>
          </a:p>
        </p:txBody>
      </p:sp>
      <p:sp>
        <p:nvSpPr>
          <p:cNvPr id="86020" name="Slide Number Placeholder 3">
            <a:extLst>
              <a:ext uri="{FF2B5EF4-FFF2-40B4-BE49-F238E27FC236}">
                <a16:creationId xmlns:a16="http://schemas.microsoft.com/office/drawing/2014/main" id="{6DA3AC9E-0482-4597-8DB4-3860D71A2C3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35E9391-EEC0-45A3-8737-6D9FFF231E05}" type="slidenum">
              <a:rPr lang="en-US" altLang="en-US" sz="700" smtClean="0">
                <a:solidFill>
                  <a:srgbClr val="1D68E0"/>
                </a:solidFill>
              </a:rPr>
              <a:pPr>
                <a:spcBef>
                  <a:spcPct val="0"/>
                </a:spcBef>
                <a:buClrTx/>
                <a:buSzTx/>
                <a:buFontTx/>
                <a:buNone/>
              </a:pPr>
              <a:t>46</a:t>
            </a:fld>
            <a:endParaRPr lang="en-US" altLang="en-US" sz="700">
              <a:solidFill>
                <a:srgbClr val="1D68E0"/>
              </a:solidFill>
            </a:endParaRPr>
          </a:p>
        </p:txBody>
      </p:sp>
      <p:sp>
        <p:nvSpPr>
          <p:cNvPr id="86021" name="Text Box 5">
            <a:extLst>
              <a:ext uri="{FF2B5EF4-FFF2-40B4-BE49-F238E27FC236}">
                <a16:creationId xmlns:a16="http://schemas.microsoft.com/office/drawing/2014/main" id="{F54A3F5C-5736-7685-F66B-5DFEA5DB1DF1}"/>
              </a:ext>
            </a:extLst>
          </p:cNvPr>
          <p:cNvSpPr txBox="1">
            <a:spLocks noChangeArrowheads="1"/>
          </p:cNvSpPr>
          <p:nvPr/>
        </p:nvSpPr>
        <p:spPr bwMode="auto">
          <a:xfrm>
            <a:off x="4267200" y="6316663"/>
            <a:ext cx="477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Vayrynen et al. Sleep Disorders 2014; Epub 2014, May 27</a:t>
            </a:r>
            <a:endParaRPr lang="en-US" altLang="en-US">
              <a:latin typeface="Bell MT" panose="02020503060305020303" pitchFamily="18" charset="0"/>
            </a:endParaRPr>
          </a:p>
        </p:txBody>
      </p:sp>
      <p:sp>
        <p:nvSpPr>
          <p:cNvPr id="6" name="TextBox 5">
            <a:extLst>
              <a:ext uri="{FF2B5EF4-FFF2-40B4-BE49-F238E27FC236}">
                <a16:creationId xmlns:a16="http://schemas.microsoft.com/office/drawing/2014/main" id="{752B1A40-B43B-A59E-5651-0D30466296E7}"/>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7042" name="Slide Number Placeholder 3">
            <a:extLst>
              <a:ext uri="{FF2B5EF4-FFF2-40B4-BE49-F238E27FC236}">
                <a16:creationId xmlns:a16="http://schemas.microsoft.com/office/drawing/2014/main" id="{FDDD9966-3C2D-6CFF-57D0-376C0FA1377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D2E9E127-F235-4569-AFAC-3FD87DB3F70E}" type="slidenum">
              <a:rPr lang="en-US" altLang="en-US" sz="700" smtClean="0">
                <a:solidFill>
                  <a:srgbClr val="1D68E0"/>
                </a:solidFill>
              </a:rPr>
              <a:pPr>
                <a:spcBef>
                  <a:spcPct val="0"/>
                </a:spcBef>
                <a:buClrTx/>
                <a:buSzTx/>
                <a:buFontTx/>
                <a:buNone/>
              </a:pPr>
              <a:t>47</a:t>
            </a:fld>
            <a:endParaRPr lang="en-US" altLang="en-US" sz="700">
              <a:solidFill>
                <a:srgbClr val="1D68E0"/>
              </a:solidFill>
            </a:endParaRPr>
          </a:p>
        </p:txBody>
      </p:sp>
      <p:sp>
        <p:nvSpPr>
          <p:cNvPr id="5" name="TextBox 4">
            <a:extLst>
              <a:ext uri="{FF2B5EF4-FFF2-40B4-BE49-F238E27FC236}">
                <a16:creationId xmlns:a16="http://schemas.microsoft.com/office/drawing/2014/main" id="{76995258-2680-0907-26A5-2A58DE799F15}"/>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87044" name="Picture 5">
            <a:extLst>
              <a:ext uri="{FF2B5EF4-FFF2-40B4-BE49-F238E27FC236}">
                <a16:creationId xmlns:a16="http://schemas.microsoft.com/office/drawing/2014/main" id="{44BC44F1-98CB-52D3-B34B-37797E153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525" y="1692275"/>
            <a:ext cx="2041525" cy="245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D2151F05-4281-D472-0ABB-EFAC95B4A464}"/>
              </a:ext>
            </a:extLst>
          </p:cNvPr>
          <p:cNvSpPr txBox="1">
            <a:spLocks noChangeArrowheads="1"/>
          </p:cNvSpPr>
          <p:nvPr/>
        </p:nvSpPr>
        <p:spPr bwMode="auto">
          <a:xfrm>
            <a:off x="107950" y="19050"/>
            <a:ext cx="6902450" cy="6858000"/>
          </a:xfrm>
          <a:prstGeom prst="rect">
            <a:avLst/>
          </a:prstGeom>
          <a:noFill/>
          <a:ln>
            <a:noFill/>
          </a:ln>
        </p:spPr>
        <p:txBody>
          <a:bodyPr lIns="0" tIns="228600" rIns="0"/>
          <a:lstStyle>
            <a:lvl1pPr marL="292100" indent="-292100" algn="l" rtl="0" eaLnBrk="0" fontAlgn="base" hangingPunct="0">
              <a:lnSpc>
                <a:spcPct val="90000"/>
              </a:lnSpc>
              <a:spcBef>
                <a:spcPct val="50000"/>
              </a:spcBef>
              <a:spcAft>
                <a:spcPct val="0"/>
              </a:spcAft>
              <a:buClr>
                <a:schemeClr val="tx2"/>
              </a:buClr>
              <a:buSzPct val="120000"/>
              <a:buChar char="•"/>
              <a:defRPr sz="2800">
                <a:solidFill>
                  <a:schemeClr val="tx1"/>
                </a:solidFill>
                <a:latin typeface="+mn-lt"/>
                <a:ea typeface="+mn-ea"/>
                <a:cs typeface="ＭＳ Ｐゴシック" charset="0"/>
              </a:defRPr>
            </a:lvl1pPr>
            <a:lvl2pPr marL="7493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2pPr>
            <a:lvl3pPr marL="12065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3pPr>
            <a:lvl4pPr marL="1657350" indent="-28575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4pPr>
            <a:lvl5pPr marL="2111375" indent="-282575"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5pPr>
            <a:lvl6pPr marL="25685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6pPr>
            <a:lvl7pPr marL="30257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7pPr>
            <a:lvl8pPr marL="34829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8pPr>
            <a:lvl9pPr marL="39401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9pPr>
          </a:lstStyle>
          <a:p>
            <a:pPr>
              <a:defRPr/>
            </a:pPr>
            <a:r>
              <a:rPr lang="en-US" altLang="en-US" sz="1400" b="1" kern="0">
                <a:solidFill>
                  <a:srgbClr val="FFFF00"/>
                </a:solidFill>
              </a:rPr>
              <a:t>International Stroke Conference Moderated Poster Abstracts, 2020</a:t>
            </a:r>
            <a:endParaRPr lang="en-US" altLang="en-US" sz="1400" kern="0"/>
          </a:p>
          <a:p>
            <a:pPr>
              <a:defRPr/>
            </a:pPr>
            <a:r>
              <a:rPr lang="en-US" altLang="en-US" sz="1400" b="1" kern="0">
                <a:solidFill>
                  <a:srgbClr val="FFFF00"/>
                </a:solidFill>
              </a:rPr>
              <a:t>The Portable Sleep Study as an Early Obstructive Sleep Apnea Screening Tool In Acute Ischemic Stroke</a:t>
            </a:r>
          </a:p>
          <a:p>
            <a:pPr>
              <a:defRPr/>
            </a:pPr>
            <a:r>
              <a:rPr lang="en-US" altLang="en-US" sz="1400" kern="0">
                <a:solidFill>
                  <a:srgbClr val="FFFF00"/>
                </a:solidFill>
              </a:rPr>
              <a:t>OLEG Y CHERNYSHEV</a:t>
            </a:r>
            <a:r>
              <a:rPr lang="en-US" altLang="en-US" sz="1400" kern="0" baseline="30000">
                <a:solidFill>
                  <a:srgbClr val="FFFF00"/>
                </a:solidFill>
              </a:rPr>
              <a:t>1</a:t>
            </a:r>
            <a:r>
              <a:rPr lang="en-US" altLang="en-US" sz="1400" kern="0"/>
              <a:t>; Douglas E Moul</a:t>
            </a:r>
            <a:r>
              <a:rPr lang="en-US" altLang="en-US" sz="1400" kern="0" baseline="30000"/>
              <a:t>2</a:t>
            </a:r>
            <a:r>
              <a:rPr lang="en-US" altLang="en-US" sz="1400" kern="0"/>
              <a:t>; Cesar Liendo</a:t>
            </a:r>
            <a:r>
              <a:rPr lang="en-US" altLang="en-US" sz="1400" kern="0" baseline="30000"/>
              <a:t>3</a:t>
            </a:r>
            <a:r>
              <a:rPr lang="en-US" altLang="en-US" sz="1400" kern="0"/>
              <a:t>; David E McCarty</a:t>
            </a:r>
            <a:r>
              <a:rPr lang="en-US" altLang="en-US" sz="1400" kern="0" baseline="30000"/>
              <a:t>3</a:t>
            </a:r>
            <a:r>
              <a:rPr lang="en-US" altLang="en-US" sz="1400" kern="0"/>
              <a:t>; Gloria Caldito</a:t>
            </a:r>
            <a:r>
              <a:rPr lang="en-US" altLang="en-US" sz="1400" kern="0" baseline="30000"/>
              <a:t>3</a:t>
            </a:r>
            <a:r>
              <a:rPr lang="en-US" altLang="en-US" sz="1400" kern="0"/>
              <a:t>; Sai K Munjampalli</a:t>
            </a:r>
            <a:r>
              <a:rPr lang="en-US" altLang="en-US" sz="1400" kern="0" baseline="30000"/>
              <a:t>3</a:t>
            </a:r>
            <a:r>
              <a:rPr lang="en-US" altLang="en-US" sz="1400" kern="0"/>
              <a:t>; Roger Kelley</a:t>
            </a:r>
            <a:r>
              <a:rPr lang="en-US" altLang="en-US" sz="1400" kern="0" baseline="30000"/>
              <a:t>4</a:t>
            </a:r>
            <a:r>
              <a:rPr lang="en-US" altLang="en-US" sz="1400" kern="0"/>
              <a:t>; Andrew Chesson</a:t>
            </a:r>
            <a:r>
              <a:rPr lang="en-US" altLang="en-US" sz="1400" kern="0" baseline="30000"/>
              <a:t>5</a:t>
            </a:r>
            <a:endParaRPr lang="en-US" altLang="en-US" sz="1400" kern="0"/>
          </a:p>
          <a:p>
            <a:pPr>
              <a:defRPr/>
            </a:pPr>
            <a:r>
              <a:rPr lang="en-US" altLang="en-US" sz="1400" kern="0"/>
              <a:t>Background: Prompt diagnosis of obstructive sleep apnea (OSA) after acute ischemic stroke (AIS) is critical for optimal clinical outcomes, but full bedside polysomnograms are not routinely practical. </a:t>
            </a:r>
          </a:p>
          <a:p>
            <a:pPr>
              <a:defRPr/>
            </a:pPr>
            <a:r>
              <a:rPr lang="en-US" altLang="en-US" sz="1400" kern="0"/>
              <a:t>Methods: </a:t>
            </a:r>
            <a:r>
              <a:rPr lang="en-US" altLang="en-US" sz="1400" kern="0">
                <a:solidFill>
                  <a:srgbClr val="FFFF00"/>
                </a:solidFill>
              </a:rPr>
              <a:t>Simultaneous bedside Level 3 (Embletta X100) PSS and PSG studies were performed in patients &lt;72 hours from stroke onset.</a:t>
            </a:r>
            <a:r>
              <a:rPr lang="en-US" altLang="en-US" sz="1400" kern="0"/>
              <a:t> The accuracy of PSS was compared to PSG using: Chi-square tests, Receiver-Operatory Characteristic curves, Bland-Altman plot, paired Student t-test /Wilcoxon signed rank test and calculation of sensitivity, specificity, positive predictive value (PPV), negative predictive value (NPV).</a:t>
            </a:r>
          </a:p>
          <a:p>
            <a:pPr>
              <a:defRPr/>
            </a:pPr>
            <a:r>
              <a:rPr lang="en-US" altLang="en-US" sz="1400" kern="0"/>
              <a:t>Results: Twenty one out of 23 acute ischemic stroke patients (age 61+ 9.4; 52% male; 58% African-American), successfully completed both of the simultaneous screenings (9% technical failure). Ten AIS patients (48%) were diagnosed with OSA. Nearly all (90%) had Mallampati IV posterior oropharynx; the mean neck circumference was 17.3± 1.3 inches; the mean BMI was 35.1 ±5 kg/m</a:t>
            </a:r>
            <a:r>
              <a:rPr lang="en-US" altLang="en-US" sz="1400" kern="0" baseline="30000"/>
              <a:t>2</a:t>
            </a:r>
            <a:r>
              <a:rPr lang="en-US" altLang="en-US" sz="1400" kern="0"/>
              <a:t>. </a:t>
            </a:r>
            <a:r>
              <a:rPr lang="en-US" altLang="en-US" sz="1400" kern="0">
                <a:solidFill>
                  <a:srgbClr val="FFFF00"/>
                </a:solidFill>
              </a:rPr>
              <a:t>The Apnea Hypopnea Index (AHI) provided by PSS was similar to that provided by PSG (29.1± 16.8 vs. 27.6 + 20.2, respectively; p=0.10)</a:t>
            </a:r>
            <a:r>
              <a:rPr lang="en-US" altLang="en-US" sz="1400" kern="0"/>
              <a:t>. In identifying patients with </a:t>
            </a:r>
            <a:r>
              <a:rPr lang="en-US" altLang="en-US" sz="1400" kern="0">
                <a:solidFill>
                  <a:srgbClr val="FFFF00"/>
                </a:solidFill>
              </a:rPr>
              <a:t>AHI &gt;5 on PSG, PSS screening had the following parameters: sensitivity 100%; specificity 85.7%; PPV 91%; NPV 100%</a:t>
            </a:r>
            <a:r>
              <a:rPr lang="en-US" altLang="en-US" sz="1400" kern="0"/>
              <a:t>. For </a:t>
            </a:r>
            <a:r>
              <a:rPr lang="en-US" altLang="en-US" sz="1400" kern="0">
                <a:solidFill>
                  <a:srgbClr val="FFFF00"/>
                </a:solidFill>
              </a:rPr>
              <a:t>AHI &gt;15 on PSG, PSS screening parameters were as follows: Sensitivity 100%; Specificity 83.3%; PPV 71.4%; NPV 100%. </a:t>
            </a:r>
            <a:r>
              <a:rPr lang="en-US" altLang="en-US" sz="1400" kern="0"/>
              <a:t>Bland-Altman plotting showed overall diagnostic agreement between PSS and PSG modalities for an AHI cutoff of &gt; 5, despite finer-grained differences in estimated AHIs.</a:t>
            </a:r>
          </a:p>
          <a:p>
            <a:pPr>
              <a:defRPr/>
            </a:pPr>
            <a:r>
              <a:rPr lang="en-US" altLang="en-US" sz="1400" kern="0"/>
              <a:t>Conclusions: Compared with PSG, </a:t>
            </a:r>
            <a:r>
              <a:rPr lang="en-US" altLang="en-US" sz="1400" kern="0">
                <a:solidFill>
                  <a:srgbClr val="FFFF00"/>
                </a:solidFill>
              </a:rPr>
              <a:t>PSS provides similar diagnostic information when run simultaneously in acute ischemic stroke patients. PSS potentially can serve as a reliable screening tool for early diagnosis of obstructive sleep apnea in acute ischemic stroke patients.</a:t>
            </a:r>
            <a:endParaRPr lang="en-US" altLang="en-US" sz="1400" kern="0" dirty="0">
              <a:solidFill>
                <a:srgbClr val="FFFF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CAB848B7-7944-AF5B-CE17-35FF93DE4B56}"/>
              </a:ext>
            </a:extLst>
          </p:cNvPr>
          <p:cNvSpPr>
            <a:spLocks noGrp="1" noChangeArrowheads="1"/>
          </p:cNvSpPr>
          <p:nvPr>
            <p:ph type="title"/>
          </p:nvPr>
        </p:nvSpPr>
        <p:spPr>
          <a:xfrm>
            <a:off x="509588" y="1023938"/>
            <a:ext cx="7826375" cy="1370012"/>
          </a:xfrm>
        </p:spPr>
        <p:txBody>
          <a:bodyPr/>
          <a:lstStyle/>
          <a:p>
            <a:pPr algn="ctr"/>
            <a:r>
              <a:rPr lang="en-US" altLang="en-US" b="1"/>
              <a:t>SLEEP SMART TRIAL </a:t>
            </a:r>
            <a:br>
              <a:rPr lang="en-US" altLang="en-US" b="1"/>
            </a:br>
            <a:r>
              <a:rPr lang="en-US" altLang="en-US" b="1"/>
              <a:t>Sleep for Stroke Management and Recovery Trial</a:t>
            </a:r>
          </a:p>
        </p:txBody>
      </p:sp>
      <p:sp>
        <p:nvSpPr>
          <p:cNvPr id="89091" name="Slide Number Placeholder 3">
            <a:extLst>
              <a:ext uri="{FF2B5EF4-FFF2-40B4-BE49-F238E27FC236}">
                <a16:creationId xmlns:a16="http://schemas.microsoft.com/office/drawing/2014/main" id="{8A172DF3-E354-9C59-A377-D62C62EBFD2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8F3A7EFA-BA98-4903-A25F-D6D4EB49C936}" type="slidenum">
              <a:rPr lang="en-US" altLang="en-US" sz="700" smtClean="0">
                <a:solidFill>
                  <a:srgbClr val="1D68E0"/>
                </a:solidFill>
              </a:rPr>
              <a:pPr/>
              <a:t>48</a:t>
            </a:fld>
            <a:endParaRPr lang="en-US" altLang="en-US" sz="700">
              <a:solidFill>
                <a:srgbClr val="1D68E0"/>
              </a:solidFill>
            </a:endParaRPr>
          </a:p>
        </p:txBody>
      </p:sp>
      <p:sp>
        <p:nvSpPr>
          <p:cNvPr id="5" name="TextBox 4">
            <a:extLst>
              <a:ext uri="{FF2B5EF4-FFF2-40B4-BE49-F238E27FC236}">
                <a16:creationId xmlns:a16="http://schemas.microsoft.com/office/drawing/2014/main" id="{D6A02AFB-9B49-32C2-5DE3-187F41AA0CB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164866" name="Picture 2" descr="NIH STROKENET">
            <a:extLst>
              <a:ext uri="{FF2B5EF4-FFF2-40B4-BE49-F238E27FC236}">
                <a16:creationId xmlns:a16="http://schemas.microsoft.com/office/drawing/2014/main" id="{7C926661-3035-1986-A2FA-1A6A72658F6B}"/>
              </a:ext>
            </a:extLst>
          </p:cNvPr>
          <p:cNvPicPr>
            <a:picLocks noChangeAspect="1" noChangeArrowheads="1"/>
          </p:cNvPicPr>
          <p:nvPr/>
        </p:nvPicPr>
        <p:blipFill>
          <a:blip r:embed="rId2">
            <a:duotone>
              <a:schemeClr val="accent4">
                <a:shade val="45000"/>
                <a:satMod val="135000"/>
              </a:schemeClr>
              <a:prstClr val="white"/>
            </a:duotone>
            <a:alphaModFix/>
          </a:blip>
          <a:srcRect/>
          <a:stretch>
            <a:fillRect/>
          </a:stretch>
        </p:blipFill>
        <p:spPr bwMode="auto">
          <a:xfrm>
            <a:off x="106326" y="193883"/>
            <a:ext cx="2505075" cy="571500"/>
          </a:xfrm>
          <a:prstGeom prst="rect">
            <a:avLst/>
          </a:prstGeom>
          <a:noFill/>
        </p:spPr>
      </p:pic>
      <p:sp>
        <p:nvSpPr>
          <p:cNvPr id="89094" name="Content Placeholder 5">
            <a:extLst>
              <a:ext uri="{FF2B5EF4-FFF2-40B4-BE49-F238E27FC236}">
                <a16:creationId xmlns:a16="http://schemas.microsoft.com/office/drawing/2014/main" id="{28B1525E-8C6B-166D-E986-DEEB5CB6DD98}"/>
              </a:ext>
            </a:extLst>
          </p:cNvPr>
          <p:cNvSpPr>
            <a:spLocks noGrp="1" noChangeArrowheads="1"/>
          </p:cNvSpPr>
          <p:nvPr>
            <p:ph idx="1"/>
          </p:nvPr>
        </p:nvSpPr>
        <p:spPr>
          <a:xfrm>
            <a:off x="509588" y="2393950"/>
            <a:ext cx="7826375" cy="4805363"/>
          </a:xfrm>
        </p:spPr>
        <p:txBody>
          <a:bodyPr/>
          <a:lstStyle/>
          <a:p>
            <a:pPr>
              <a:buClr>
                <a:schemeClr val="tx1"/>
              </a:buClr>
            </a:pPr>
            <a:r>
              <a:rPr lang="en-US" altLang="en-US"/>
              <a:t>Primary goals: To determine whether treatment of OSA with PAP starting shortly after acute ischemic stroke or high risk TIA</a:t>
            </a:r>
          </a:p>
          <a:p>
            <a:pPr lvl="1">
              <a:buClr>
                <a:schemeClr val="tx1"/>
              </a:buClr>
            </a:pPr>
            <a:r>
              <a:rPr lang="en-US" altLang="en-US"/>
              <a:t> (1) reduces recurrent stroke, acute coronary syndrome, and all-cause mortality during 6 months after the event</a:t>
            </a:r>
          </a:p>
          <a:p>
            <a:pPr lvl="1">
              <a:buClr>
                <a:schemeClr val="tx1"/>
              </a:buClr>
            </a:pPr>
            <a:r>
              <a:rPr lang="en-US" altLang="en-US"/>
              <a:t>(2) improves stroke outcomes at 3 months in patients who experienced an ischemic stroke</a:t>
            </a:r>
          </a:p>
        </p:txBody>
      </p:sp>
      <p:pic>
        <p:nvPicPr>
          <p:cNvPr id="89095" name="Picture 8" descr="Image result for ron chervin">
            <a:extLst>
              <a:ext uri="{FF2B5EF4-FFF2-40B4-BE49-F238E27FC236}">
                <a16:creationId xmlns:a16="http://schemas.microsoft.com/office/drawing/2014/main" id="{01A30993-C871-B186-69A2-9FF0FA393C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66713"/>
            <a:ext cx="796925"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10" descr="See the source image">
            <a:extLst>
              <a:ext uri="{FF2B5EF4-FFF2-40B4-BE49-F238E27FC236}">
                <a16:creationId xmlns:a16="http://schemas.microsoft.com/office/drawing/2014/main" id="{0FA107BC-B89E-2FD8-7B1C-137BCDF1C9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10525" y="184150"/>
            <a:ext cx="790575"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9EFF5A8B-1FAE-9217-CDD3-622F7F320DCB}"/>
              </a:ext>
            </a:extLst>
          </p:cNvPr>
          <p:cNvSpPr>
            <a:spLocks noGrp="1" noChangeArrowheads="1"/>
          </p:cNvSpPr>
          <p:nvPr>
            <p:ph type="title"/>
          </p:nvPr>
        </p:nvSpPr>
        <p:spPr>
          <a:xfrm>
            <a:off x="509588" y="1023938"/>
            <a:ext cx="7826375" cy="1370012"/>
          </a:xfrm>
        </p:spPr>
        <p:txBody>
          <a:bodyPr/>
          <a:lstStyle/>
          <a:p>
            <a:pPr algn="ctr"/>
            <a:r>
              <a:rPr lang="en-US" altLang="en-US" b="1"/>
              <a:t>SLEEP SMART TRIAL </a:t>
            </a:r>
            <a:br>
              <a:rPr lang="en-US" altLang="en-US" b="1"/>
            </a:br>
            <a:endParaRPr lang="en-US" altLang="en-US" b="1"/>
          </a:p>
        </p:txBody>
      </p:sp>
      <p:sp>
        <p:nvSpPr>
          <p:cNvPr id="90115" name="Slide Number Placeholder 3">
            <a:extLst>
              <a:ext uri="{FF2B5EF4-FFF2-40B4-BE49-F238E27FC236}">
                <a16:creationId xmlns:a16="http://schemas.microsoft.com/office/drawing/2014/main" id="{1A40C092-D15F-56EF-4347-2A34934BD6B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FD665198-19C1-4ABF-A18A-5A9EC96F0F6E}" type="slidenum">
              <a:rPr lang="en-US" altLang="en-US" sz="700" smtClean="0">
                <a:solidFill>
                  <a:srgbClr val="1D68E0"/>
                </a:solidFill>
              </a:rPr>
              <a:pPr/>
              <a:t>49</a:t>
            </a:fld>
            <a:endParaRPr lang="en-US" altLang="en-US" sz="700">
              <a:solidFill>
                <a:srgbClr val="1D68E0"/>
              </a:solidFill>
            </a:endParaRPr>
          </a:p>
        </p:txBody>
      </p:sp>
      <p:sp>
        <p:nvSpPr>
          <p:cNvPr id="5" name="TextBox 4">
            <a:extLst>
              <a:ext uri="{FF2B5EF4-FFF2-40B4-BE49-F238E27FC236}">
                <a16:creationId xmlns:a16="http://schemas.microsoft.com/office/drawing/2014/main" id="{0A9C28D3-1167-3876-A61A-97FB221F4CA5}"/>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164866" name="Picture 2" descr="NIH STROKENET">
            <a:extLst>
              <a:ext uri="{FF2B5EF4-FFF2-40B4-BE49-F238E27FC236}">
                <a16:creationId xmlns:a16="http://schemas.microsoft.com/office/drawing/2014/main" id="{2151BC20-C5D1-97F3-2297-0BBD87D0C2BF}"/>
              </a:ext>
            </a:extLst>
          </p:cNvPr>
          <p:cNvPicPr>
            <a:picLocks noChangeAspect="1" noChangeArrowheads="1"/>
          </p:cNvPicPr>
          <p:nvPr/>
        </p:nvPicPr>
        <p:blipFill>
          <a:blip r:embed="rId2">
            <a:duotone>
              <a:schemeClr val="accent4">
                <a:shade val="45000"/>
                <a:satMod val="135000"/>
              </a:schemeClr>
              <a:prstClr val="white"/>
            </a:duotone>
            <a:alphaModFix/>
          </a:blip>
          <a:srcRect/>
          <a:stretch>
            <a:fillRect/>
          </a:stretch>
        </p:blipFill>
        <p:spPr bwMode="auto">
          <a:xfrm>
            <a:off x="106326" y="193883"/>
            <a:ext cx="2505075" cy="571500"/>
          </a:xfrm>
          <a:prstGeom prst="rect">
            <a:avLst/>
          </a:prstGeom>
          <a:noFill/>
        </p:spPr>
      </p:pic>
      <p:sp>
        <p:nvSpPr>
          <p:cNvPr id="90118" name="Content Placeholder 2">
            <a:extLst>
              <a:ext uri="{FF2B5EF4-FFF2-40B4-BE49-F238E27FC236}">
                <a16:creationId xmlns:a16="http://schemas.microsoft.com/office/drawing/2014/main" id="{CA415087-420F-62E7-F519-528CE9341D80}"/>
              </a:ext>
            </a:extLst>
          </p:cNvPr>
          <p:cNvSpPr>
            <a:spLocks noGrp="1" noChangeArrowheads="1"/>
          </p:cNvSpPr>
          <p:nvPr>
            <p:ph idx="1"/>
          </p:nvPr>
        </p:nvSpPr>
        <p:spPr/>
        <p:txBody>
          <a:bodyPr/>
          <a:lstStyle/>
          <a:p>
            <a:endParaRPr lang="en-US" altLang="en-US"/>
          </a:p>
        </p:txBody>
      </p:sp>
      <p:pic>
        <p:nvPicPr>
          <p:cNvPr id="90119" name="Picture 6">
            <a:extLst>
              <a:ext uri="{FF2B5EF4-FFF2-40B4-BE49-F238E27FC236}">
                <a16:creationId xmlns:a16="http://schemas.microsoft.com/office/drawing/2014/main" id="{EE02A90A-501A-99B7-0A4B-BC286719C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0"/>
            <a:ext cx="891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3314" name="Slide Number Placeholder 3">
            <a:extLst>
              <a:ext uri="{FF2B5EF4-FFF2-40B4-BE49-F238E27FC236}">
                <a16:creationId xmlns:a16="http://schemas.microsoft.com/office/drawing/2014/main" id="{C5C19AA2-F041-54E5-8415-DB8BF3EAF54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F14165A8-4F81-407A-89C9-00A17AE86432}" type="slidenum">
              <a:rPr lang="en-US" altLang="en-US" sz="700" smtClean="0">
                <a:solidFill>
                  <a:srgbClr val="1D68E0"/>
                </a:solidFill>
              </a:rPr>
              <a:pPr>
                <a:spcBef>
                  <a:spcPct val="0"/>
                </a:spcBef>
                <a:buClrTx/>
                <a:buSzTx/>
                <a:buFontTx/>
                <a:buNone/>
              </a:pPr>
              <a:t>5</a:t>
            </a:fld>
            <a:endParaRPr lang="en-US" altLang="en-US" sz="700">
              <a:solidFill>
                <a:srgbClr val="1D68E0"/>
              </a:solidFill>
            </a:endParaRPr>
          </a:p>
        </p:txBody>
      </p:sp>
      <p:sp>
        <p:nvSpPr>
          <p:cNvPr id="154626" name="Rectangle 2">
            <a:extLst>
              <a:ext uri="{FF2B5EF4-FFF2-40B4-BE49-F238E27FC236}">
                <a16:creationId xmlns:a16="http://schemas.microsoft.com/office/drawing/2014/main" id="{FE1BC9ED-1C6B-2FFF-BBF4-EC590177F627}"/>
              </a:ext>
            </a:extLst>
          </p:cNvPr>
          <p:cNvSpPr>
            <a:spLocks noGrp="1" noChangeArrowheads="1"/>
          </p:cNvSpPr>
          <p:nvPr>
            <p:ph type="title"/>
          </p:nvPr>
        </p:nvSpPr>
        <p:spPr/>
        <p:txBody>
          <a:bodyPr/>
          <a:lstStyle/>
          <a:p>
            <a:pPr algn="ctr" eaLnBrk="1" hangingPunct="1">
              <a:defRPr/>
            </a:pPr>
            <a:r>
              <a:rPr lang="en-US" sz="4000" b="1" dirty="0">
                <a:cs typeface="+mj-cs"/>
              </a:rPr>
              <a:t>Case</a:t>
            </a:r>
          </a:p>
        </p:txBody>
      </p:sp>
      <p:sp>
        <p:nvSpPr>
          <p:cNvPr id="154627" name="Rectangle 3">
            <a:extLst>
              <a:ext uri="{FF2B5EF4-FFF2-40B4-BE49-F238E27FC236}">
                <a16:creationId xmlns:a16="http://schemas.microsoft.com/office/drawing/2014/main" id="{0D545F6D-FBAE-7A22-0F50-1E49E2488CDE}"/>
              </a:ext>
            </a:extLst>
          </p:cNvPr>
          <p:cNvSpPr>
            <a:spLocks noGrp="1" noChangeArrowheads="1"/>
          </p:cNvSpPr>
          <p:nvPr>
            <p:ph type="body" idx="1"/>
          </p:nvPr>
        </p:nvSpPr>
        <p:spPr>
          <a:xfrm>
            <a:off x="800100" y="1925638"/>
            <a:ext cx="7886700" cy="3314700"/>
          </a:xfrm>
        </p:spPr>
        <p:txBody>
          <a:bodyPr/>
          <a:lstStyle/>
          <a:p>
            <a:pPr eaLnBrk="1" hangingPunct="1">
              <a:defRPr/>
            </a:pPr>
            <a:r>
              <a:rPr lang="en-US" dirty="0">
                <a:cs typeface="+mn-cs"/>
              </a:rPr>
              <a:t>Noted to have abnormal overnight </a:t>
            </a:r>
            <a:r>
              <a:rPr lang="en-US" dirty="0" err="1">
                <a:cs typeface="+mn-cs"/>
              </a:rPr>
              <a:t>oximetry</a:t>
            </a:r>
            <a:r>
              <a:rPr lang="en-US" dirty="0">
                <a:cs typeface="+mn-cs"/>
              </a:rPr>
              <a:t> while in stroke rehab</a:t>
            </a:r>
          </a:p>
          <a:p>
            <a:pPr eaLnBrk="1" hangingPunct="1">
              <a:buFontTx/>
              <a:buNone/>
              <a:defRPr/>
            </a:pPr>
            <a:r>
              <a:rPr lang="en-US" b="1" dirty="0">
                <a:cs typeface="+mn-cs"/>
              </a:rPr>
              <a:t>	</a:t>
            </a:r>
            <a:r>
              <a:rPr lang="en-US" i="1" dirty="0">
                <a:cs typeface="+mn-cs"/>
              </a:rPr>
              <a:t>Evidence of periodic desaturations in saw-tooth pattern with lowest O2 saturation of 82%, a pattern suggestive of sleep apnea. </a:t>
            </a:r>
          </a:p>
          <a:p>
            <a:pPr eaLnBrk="1" hangingPunct="1">
              <a:buFontTx/>
              <a:buNone/>
              <a:defRPr/>
            </a:pPr>
            <a:endParaRPr lang="en-US" b="1" i="1" dirty="0">
              <a:cs typeface="+mn-cs"/>
            </a:endParaRPr>
          </a:p>
          <a:p>
            <a:pPr marL="0" indent="0" eaLnBrk="1" hangingPunct="1">
              <a:buFontTx/>
              <a:buNone/>
              <a:defRPr/>
            </a:pPr>
            <a:endParaRPr lang="en-US" dirty="0">
              <a:cs typeface="+mn-cs"/>
            </a:endParaRPr>
          </a:p>
        </p:txBody>
      </p:sp>
      <p:sp>
        <p:nvSpPr>
          <p:cNvPr id="5" name="TextBox 4">
            <a:extLst>
              <a:ext uri="{FF2B5EF4-FFF2-40B4-BE49-F238E27FC236}">
                <a16:creationId xmlns:a16="http://schemas.microsoft.com/office/drawing/2014/main" id="{718C1D21-0BD8-C07F-C06D-425FE622A99A}"/>
              </a:ext>
            </a:extLst>
          </p:cNvPr>
          <p:cNvSpPr txBox="1"/>
          <p:nvPr/>
        </p:nvSpPr>
        <p:spPr>
          <a:xfrm>
            <a:off x="106363" y="6175375"/>
            <a:ext cx="627062" cy="703263"/>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1138" name="Slide Number Placeholder 3">
            <a:extLst>
              <a:ext uri="{FF2B5EF4-FFF2-40B4-BE49-F238E27FC236}">
                <a16:creationId xmlns:a16="http://schemas.microsoft.com/office/drawing/2014/main" id="{E4FC16FA-14E7-B927-B600-8B338F667CF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r>
              <a:rPr lang="en-US" altLang="en-US" sz="700">
                <a:solidFill>
                  <a:srgbClr val="1D68E0"/>
                </a:solidFill>
              </a:rPr>
              <a:t>©2011 MFMER  |  slide-</a:t>
            </a:r>
            <a:fld id="{3E783B26-229B-4CA0-8DD6-6DDBEAE5F3E5}" type="slidenum">
              <a:rPr lang="en-US" altLang="en-US" sz="700" smtClean="0">
                <a:solidFill>
                  <a:srgbClr val="1D68E0"/>
                </a:solidFill>
              </a:rPr>
              <a:pPr/>
              <a:t>50</a:t>
            </a:fld>
            <a:endParaRPr lang="en-US" altLang="en-US" sz="700">
              <a:solidFill>
                <a:srgbClr val="1D68E0"/>
              </a:solidFill>
            </a:endParaRPr>
          </a:p>
        </p:txBody>
      </p:sp>
      <p:sp>
        <p:nvSpPr>
          <p:cNvPr id="5" name="TextBox 4">
            <a:extLst>
              <a:ext uri="{FF2B5EF4-FFF2-40B4-BE49-F238E27FC236}">
                <a16:creationId xmlns:a16="http://schemas.microsoft.com/office/drawing/2014/main" id="{59B55C2C-7C3D-AB2C-750F-DE67F0F538A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164866" name="Picture 2" descr="NIH STROKENET">
            <a:extLst>
              <a:ext uri="{FF2B5EF4-FFF2-40B4-BE49-F238E27FC236}">
                <a16:creationId xmlns:a16="http://schemas.microsoft.com/office/drawing/2014/main" id="{83F155EA-C54B-A641-D00B-9EE9572EA40B}"/>
              </a:ext>
            </a:extLst>
          </p:cNvPr>
          <p:cNvPicPr>
            <a:picLocks noChangeAspect="1" noChangeArrowheads="1"/>
          </p:cNvPicPr>
          <p:nvPr/>
        </p:nvPicPr>
        <p:blipFill>
          <a:blip r:embed="rId2">
            <a:duotone>
              <a:schemeClr val="accent4">
                <a:shade val="45000"/>
                <a:satMod val="135000"/>
              </a:schemeClr>
              <a:prstClr val="white"/>
            </a:duotone>
            <a:alphaModFix/>
          </a:blip>
          <a:srcRect/>
          <a:stretch>
            <a:fillRect/>
          </a:stretch>
        </p:blipFill>
        <p:spPr bwMode="auto">
          <a:xfrm>
            <a:off x="106326" y="193883"/>
            <a:ext cx="2505075" cy="571500"/>
          </a:xfrm>
          <a:prstGeom prst="rect">
            <a:avLst/>
          </a:prstGeom>
          <a:noFill/>
        </p:spPr>
      </p:pic>
      <p:pic>
        <p:nvPicPr>
          <p:cNvPr id="91141" name="Picture 7">
            <a:extLst>
              <a:ext uri="{FF2B5EF4-FFF2-40B4-BE49-F238E27FC236}">
                <a16:creationId xmlns:a16="http://schemas.microsoft.com/office/drawing/2014/main" id="{A9CAE7ED-FEB7-9F52-AE53-8D1FC02B6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 y="2149475"/>
            <a:ext cx="3868737"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3D772E11-A92C-05A3-719D-1F2AD67FD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6013" y="276225"/>
            <a:ext cx="5305425" cy="630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2162" name="Slide Number Placeholder 3">
            <a:extLst>
              <a:ext uri="{FF2B5EF4-FFF2-40B4-BE49-F238E27FC236}">
                <a16:creationId xmlns:a16="http://schemas.microsoft.com/office/drawing/2014/main" id="{82C15B20-A213-6DC7-EBC1-1DBBB7BEC6F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BFF1CBF-3BB3-48D0-AD3C-940F5F49CD55}" type="slidenum">
              <a:rPr lang="en-US" altLang="en-US" sz="700" smtClean="0">
                <a:solidFill>
                  <a:srgbClr val="1D68E0"/>
                </a:solidFill>
              </a:rPr>
              <a:pPr>
                <a:spcBef>
                  <a:spcPct val="0"/>
                </a:spcBef>
                <a:buClrTx/>
                <a:buSzTx/>
                <a:buFontTx/>
                <a:buNone/>
              </a:pPr>
              <a:t>51</a:t>
            </a:fld>
            <a:endParaRPr lang="en-US" altLang="en-US" sz="700">
              <a:solidFill>
                <a:srgbClr val="1D68E0"/>
              </a:solidFill>
            </a:endParaRPr>
          </a:p>
        </p:txBody>
      </p:sp>
      <p:sp>
        <p:nvSpPr>
          <p:cNvPr id="92163" name="Rectangle 3">
            <a:extLst>
              <a:ext uri="{FF2B5EF4-FFF2-40B4-BE49-F238E27FC236}">
                <a16:creationId xmlns:a16="http://schemas.microsoft.com/office/drawing/2014/main" id="{EE9C34F2-5C60-CD01-E082-92F613936546}"/>
              </a:ext>
            </a:extLst>
          </p:cNvPr>
          <p:cNvSpPr>
            <a:spLocks noGrp="1" noChangeArrowheads="1"/>
          </p:cNvSpPr>
          <p:nvPr>
            <p:ph type="body" idx="1"/>
          </p:nvPr>
        </p:nvSpPr>
        <p:spPr>
          <a:xfrm>
            <a:off x="404813" y="671513"/>
            <a:ext cx="8321675" cy="4805362"/>
          </a:xfrm>
        </p:spPr>
        <p:txBody>
          <a:bodyPr/>
          <a:lstStyle/>
          <a:p>
            <a:pPr eaLnBrk="1" hangingPunct="1">
              <a:buFontTx/>
              <a:buNone/>
            </a:pPr>
            <a:endParaRPr lang="en-US" altLang="en-US"/>
          </a:p>
          <a:p>
            <a:pPr algn="ctr" eaLnBrk="1" hangingPunct="1">
              <a:buFontTx/>
              <a:buNone/>
            </a:pPr>
            <a:r>
              <a:rPr lang="en-US" altLang="en-US" sz="3600" b="1"/>
              <a:t>      </a:t>
            </a:r>
            <a:r>
              <a:rPr lang="en-US" altLang="en-US" sz="3600" b="1">
                <a:solidFill>
                  <a:srgbClr val="EBEB00"/>
                </a:solidFill>
              </a:rPr>
              <a:t>CPAP or Bilevel PAP devices: </a:t>
            </a:r>
          </a:p>
          <a:p>
            <a:pPr algn="ctr" eaLnBrk="1" hangingPunct="1">
              <a:buFontTx/>
              <a:buNone/>
            </a:pPr>
            <a:r>
              <a:rPr lang="en-US" altLang="en-US" sz="3600" b="1">
                <a:solidFill>
                  <a:srgbClr val="EBEB00"/>
                </a:solidFill>
              </a:rPr>
              <a:t>role in stroke prevention </a:t>
            </a:r>
          </a:p>
        </p:txBody>
      </p:sp>
      <p:pic>
        <p:nvPicPr>
          <p:cNvPr id="92164" name="Picture 4" descr="cpap1">
            <a:extLst>
              <a:ext uri="{FF2B5EF4-FFF2-40B4-BE49-F238E27FC236}">
                <a16:creationId xmlns:a16="http://schemas.microsoft.com/office/drawing/2014/main" id="{59AAE44B-0955-DC22-1C7B-78B66E55F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276600"/>
            <a:ext cx="441960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45F08D29-C868-FD13-681A-53115562747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3186" name="Slide Number Placeholder 3">
            <a:extLst>
              <a:ext uri="{FF2B5EF4-FFF2-40B4-BE49-F238E27FC236}">
                <a16:creationId xmlns:a16="http://schemas.microsoft.com/office/drawing/2014/main" id="{E4E5F3BB-45C4-308C-97FD-E0F7171BE7B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BAEAEFE-4ADE-4203-913E-552D4B03E897}" type="slidenum">
              <a:rPr lang="en-US" altLang="en-US" sz="700" smtClean="0">
                <a:solidFill>
                  <a:srgbClr val="1D68E0"/>
                </a:solidFill>
              </a:rPr>
              <a:pPr>
                <a:spcBef>
                  <a:spcPct val="0"/>
                </a:spcBef>
                <a:buClrTx/>
                <a:buSzTx/>
                <a:buFontTx/>
                <a:buNone/>
              </a:pPr>
              <a:t>52</a:t>
            </a:fld>
            <a:endParaRPr lang="en-US" altLang="en-US" sz="700">
              <a:solidFill>
                <a:srgbClr val="1D68E0"/>
              </a:solidFill>
            </a:endParaRPr>
          </a:p>
        </p:txBody>
      </p:sp>
      <p:sp>
        <p:nvSpPr>
          <p:cNvPr id="217090" name="Rectangle 2">
            <a:extLst>
              <a:ext uri="{FF2B5EF4-FFF2-40B4-BE49-F238E27FC236}">
                <a16:creationId xmlns:a16="http://schemas.microsoft.com/office/drawing/2014/main" id="{2B957DD6-906B-6A1C-E14E-AFA5F12735AD}"/>
              </a:ext>
            </a:extLst>
          </p:cNvPr>
          <p:cNvSpPr>
            <a:spLocks noGrp="1" noChangeArrowheads="1"/>
          </p:cNvSpPr>
          <p:nvPr>
            <p:ph type="title"/>
          </p:nvPr>
        </p:nvSpPr>
        <p:spPr>
          <a:xfrm>
            <a:off x="338138" y="0"/>
            <a:ext cx="8424862" cy="1370013"/>
          </a:xfrm>
        </p:spPr>
        <p:txBody>
          <a:bodyPr/>
          <a:lstStyle/>
          <a:p>
            <a:pPr algn="ctr" eaLnBrk="1" hangingPunct="1">
              <a:defRPr/>
            </a:pPr>
            <a:r>
              <a:rPr lang="en-US" sz="4000" b="1" dirty="0">
                <a:cs typeface="+mj-cs"/>
              </a:rPr>
              <a:t>Use of CPAP to reduce stroke risk</a:t>
            </a:r>
          </a:p>
        </p:txBody>
      </p:sp>
      <p:sp>
        <p:nvSpPr>
          <p:cNvPr id="217091" name="Rectangle 3">
            <a:extLst>
              <a:ext uri="{FF2B5EF4-FFF2-40B4-BE49-F238E27FC236}">
                <a16:creationId xmlns:a16="http://schemas.microsoft.com/office/drawing/2014/main" id="{272CA443-2719-AE76-6DF1-FAE0F1BE69C6}"/>
              </a:ext>
            </a:extLst>
          </p:cNvPr>
          <p:cNvSpPr>
            <a:spLocks noGrp="1" noChangeArrowheads="1"/>
          </p:cNvSpPr>
          <p:nvPr>
            <p:ph type="body" idx="1"/>
          </p:nvPr>
        </p:nvSpPr>
        <p:spPr/>
        <p:txBody>
          <a:bodyPr/>
          <a:lstStyle/>
          <a:p>
            <a:pPr eaLnBrk="1" hangingPunct="1">
              <a:defRPr/>
            </a:pPr>
            <a:r>
              <a:rPr lang="en-US" dirty="0">
                <a:cs typeface="+mn-cs"/>
              </a:rPr>
              <a:t>Reduces arterial blood pressure</a:t>
            </a:r>
          </a:p>
          <a:p>
            <a:pPr lvl="2" eaLnBrk="1" hangingPunct="1">
              <a:buClr>
                <a:schemeClr val="tx1"/>
              </a:buClr>
              <a:buFont typeface="Bell MT" charset="0"/>
              <a:buNone/>
              <a:defRPr/>
            </a:pPr>
            <a:r>
              <a:rPr lang="en-US" dirty="0"/>
              <a:t>-CPAP reduced MAP by 2.5 mm Hg, with an associated stroke risk reduction of 20%</a:t>
            </a:r>
          </a:p>
          <a:p>
            <a:pPr lvl="2" eaLnBrk="1" hangingPunct="1">
              <a:buClr>
                <a:schemeClr val="tx1"/>
              </a:buClr>
              <a:buFont typeface="Bell MT" charset="0"/>
              <a:buNone/>
              <a:defRPr/>
            </a:pPr>
            <a:r>
              <a:rPr lang="en-US" sz="1600" dirty="0"/>
              <a:t>				Pepperell et al, Lancet 2001;359:204-210</a:t>
            </a:r>
            <a:endParaRPr lang="en-US" dirty="0"/>
          </a:p>
          <a:p>
            <a:pPr eaLnBrk="1" hangingPunct="1">
              <a:defRPr/>
            </a:pPr>
            <a:r>
              <a:rPr lang="en-US" dirty="0">
                <a:cs typeface="+mn-cs"/>
              </a:rPr>
              <a:t>Improves blood flow to the brain</a:t>
            </a:r>
          </a:p>
          <a:p>
            <a:pPr eaLnBrk="1" hangingPunct="1">
              <a:defRPr/>
            </a:pPr>
            <a:r>
              <a:rPr lang="en-US" dirty="0">
                <a:cs typeface="+mn-cs"/>
              </a:rPr>
              <a:t>CPAP therapy reduces mortality, especially after stroke</a:t>
            </a:r>
          </a:p>
          <a:p>
            <a:pPr eaLnBrk="1" hangingPunct="1">
              <a:defRPr/>
            </a:pPr>
            <a:endParaRPr lang="en-US" dirty="0">
              <a:cs typeface="+mn-cs"/>
            </a:endParaRPr>
          </a:p>
        </p:txBody>
      </p:sp>
      <p:sp>
        <p:nvSpPr>
          <p:cNvPr id="5" name="TextBox 4">
            <a:extLst>
              <a:ext uri="{FF2B5EF4-FFF2-40B4-BE49-F238E27FC236}">
                <a16:creationId xmlns:a16="http://schemas.microsoft.com/office/drawing/2014/main" id="{C597F2CD-8707-5135-334C-0C7F3ED35E9B}"/>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4210" name="Slide Number Placeholder 3">
            <a:extLst>
              <a:ext uri="{FF2B5EF4-FFF2-40B4-BE49-F238E27FC236}">
                <a16:creationId xmlns:a16="http://schemas.microsoft.com/office/drawing/2014/main" id="{663BB919-EBB6-B79C-F30F-E08F09CBBCBC}"/>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8093D763-1480-4EA7-A138-83D4CE10C08F}" type="slidenum">
              <a:rPr lang="en-US" altLang="en-US" sz="700" smtClean="0">
                <a:solidFill>
                  <a:srgbClr val="1D68E0"/>
                </a:solidFill>
              </a:rPr>
              <a:pPr>
                <a:spcBef>
                  <a:spcPct val="0"/>
                </a:spcBef>
                <a:buClrTx/>
                <a:buSzTx/>
                <a:buFontTx/>
                <a:buNone/>
              </a:pPr>
              <a:t>53</a:t>
            </a:fld>
            <a:endParaRPr lang="en-US" altLang="en-US" sz="700">
              <a:solidFill>
                <a:srgbClr val="1D68E0"/>
              </a:solidFill>
            </a:endParaRPr>
          </a:p>
        </p:txBody>
      </p:sp>
      <p:sp>
        <p:nvSpPr>
          <p:cNvPr id="94211" name="Rectangle 2">
            <a:extLst>
              <a:ext uri="{FF2B5EF4-FFF2-40B4-BE49-F238E27FC236}">
                <a16:creationId xmlns:a16="http://schemas.microsoft.com/office/drawing/2014/main" id="{AA19B7B7-E75B-32E8-8B62-1546EA836DEA}"/>
              </a:ext>
            </a:extLst>
          </p:cNvPr>
          <p:cNvSpPr>
            <a:spLocks noGrp="1" noChangeArrowheads="1"/>
          </p:cNvSpPr>
          <p:nvPr>
            <p:ph type="title"/>
          </p:nvPr>
        </p:nvSpPr>
        <p:spPr>
          <a:xfrm>
            <a:off x="227013" y="-165100"/>
            <a:ext cx="8677275" cy="1814513"/>
          </a:xfrm>
        </p:spPr>
        <p:txBody>
          <a:bodyPr/>
          <a:lstStyle/>
          <a:p>
            <a:pPr algn="ctr" eaLnBrk="1" hangingPunct="1"/>
            <a:r>
              <a:rPr lang="en-US" altLang="en-US" sz="2800" b="1"/>
              <a:t>CPAP Treatment in Sleep Apnea Prevents New Vascular Events After Ischemic Stroke</a:t>
            </a:r>
            <a:br>
              <a:rPr lang="en-US" altLang="en-US" b="1"/>
            </a:br>
            <a:r>
              <a:rPr lang="en-US" altLang="en-US" sz="1600"/>
              <a:t>Martinez-Garcia et al.</a:t>
            </a:r>
            <a:endParaRPr lang="en-US" altLang="en-US" sz="1600" i="1"/>
          </a:p>
        </p:txBody>
      </p:sp>
      <p:sp>
        <p:nvSpPr>
          <p:cNvPr id="219139" name="Rectangle 3">
            <a:extLst>
              <a:ext uri="{FF2B5EF4-FFF2-40B4-BE49-F238E27FC236}">
                <a16:creationId xmlns:a16="http://schemas.microsoft.com/office/drawing/2014/main" id="{DD6EDE9D-4256-DD68-F2D9-4A68F53F91FE}"/>
              </a:ext>
            </a:extLst>
          </p:cNvPr>
          <p:cNvSpPr>
            <a:spLocks noGrp="1" noChangeArrowheads="1"/>
          </p:cNvSpPr>
          <p:nvPr>
            <p:ph type="body" idx="1"/>
          </p:nvPr>
        </p:nvSpPr>
        <p:spPr>
          <a:xfrm>
            <a:off x="457200" y="1173163"/>
            <a:ext cx="8229600" cy="4876800"/>
          </a:xfrm>
        </p:spPr>
        <p:txBody>
          <a:bodyPr/>
          <a:lstStyle/>
          <a:p>
            <a:pPr eaLnBrk="1" hangingPunct="1">
              <a:lnSpc>
                <a:spcPct val="80000"/>
              </a:lnSpc>
              <a:buFontTx/>
              <a:buNone/>
              <a:defRPr/>
            </a:pPr>
            <a:endParaRPr lang="en-US" sz="1800" dirty="0">
              <a:latin typeface="Bell MT" charset="0"/>
              <a:cs typeface="+mn-cs"/>
            </a:endParaRPr>
          </a:p>
          <a:p>
            <a:pPr eaLnBrk="1" hangingPunct="1">
              <a:lnSpc>
                <a:spcPct val="80000"/>
              </a:lnSpc>
              <a:defRPr/>
            </a:pPr>
            <a:r>
              <a:rPr lang="en-US" sz="2400" dirty="0">
                <a:cs typeface="+mn-cs"/>
              </a:rPr>
              <a:t>Prospective study</a:t>
            </a:r>
          </a:p>
          <a:p>
            <a:pPr eaLnBrk="1" hangingPunct="1">
              <a:lnSpc>
                <a:spcPct val="80000"/>
              </a:lnSpc>
              <a:defRPr/>
            </a:pPr>
            <a:r>
              <a:rPr lang="en-US" sz="2400" dirty="0">
                <a:cs typeface="+mn-cs"/>
              </a:rPr>
              <a:t>95 Stroke </a:t>
            </a:r>
            <a:r>
              <a:rPr lang="en-US" sz="2400" dirty="0" err="1">
                <a:cs typeface="+mn-cs"/>
              </a:rPr>
              <a:t>pts</a:t>
            </a:r>
            <a:r>
              <a:rPr lang="en-US" sz="2400" dirty="0">
                <a:cs typeface="+mn-cs"/>
              </a:rPr>
              <a:t> identified</a:t>
            </a:r>
          </a:p>
          <a:p>
            <a:pPr lvl="1" eaLnBrk="1" hangingPunct="1">
              <a:lnSpc>
                <a:spcPct val="80000"/>
              </a:lnSpc>
              <a:buClr>
                <a:schemeClr val="tx1"/>
              </a:buClr>
              <a:defRPr/>
            </a:pPr>
            <a:r>
              <a:rPr lang="en-US" sz="2400" dirty="0"/>
              <a:t>Two groups: CPAP tolerant (29.4%) versus intolerant </a:t>
            </a:r>
          </a:p>
          <a:p>
            <a:pPr eaLnBrk="1" hangingPunct="1">
              <a:lnSpc>
                <a:spcPct val="80000"/>
              </a:lnSpc>
              <a:defRPr/>
            </a:pPr>
            <a:r>
              <a:rPr lang="en-US" sz="2400" dirty="0">
                <a:cs typeface="+mn-cs"/>
              </a:rPr>
              <a:t>The incidence of new vascular events for 18 months</a:t>
            </a:r>
          </a:p>
          <a:p>
            <a:pPr lvl="2" eaLnBrk="1" hangingPunct="1">
              <a:lnSpc>
                <a:spcPct val="80000"/>
              </a:lnSpc>
              <a:buClr>
                <a:schemeClr val="tx1"/>
              </a:buClr>
              <a:defRPr/>
            </a:pPr>
            <a:r>
              <a:rPr lang="en-US" sz="2400" dirty="0"/>
              <a:t>New VE in tolerant and non-tolerant was 6.7% and 36%, respectively (p = 0.03). </a:t>
            </a:r>
          </a:p>
          <a:p>
            <a:pPr lvl="2" eaLnBrk="1" hangingPunct="1">
              <a:lnSpc>
                <a:spcPct val="80000"/>
              </a:lnSpc>
              <a:buClr>
                <a:schemeClr val="tx1"/>
              </a:buClr>
              <a:defRPr/>
            </a:pPr>
            <a:r>
              <a:rPr lang="en-US" sz="2400" dirty="0"/>
              <a:t>1 stroke (6.7%) in group 1 and seven strokes (19.4%) in group 2.</a:t>
            </a:r>
          </a:p>
          <a:p>
            <a:pPr lvl="2" eaLnBrk="1" hangingPunct="1">
              <a:lnSpc>
                <a:spcPct val="80000"/>
              </a:lnSpc>
              <a:buClr>
                <a:schemeClr val="tx1"/>
              </a:buClr>
              <a:defRPr/>
            </a:pPr>
            <a:r>
              <a:rPr lang="en-US" sz="2400" dirty="0"/>
              <a:t>Intolerance of CPAP increased the probability of a new vascular event fivefold (odds ratio, 5.09) adjusted for other vascular risk factors. </a:t>
            </a:r>
          </a:p>
          <a:p>
            <a:pPr marL="0" indent="0" eaLnBrk="1" hangingPunct="1">
              <a:lnSpc>
                <a:spcPct val="80000"/>
              </a:lnSpc>
              <a:buFontTx/>
              <a:buNone/>
              <a:defRPr/>
            </a:pPr>
            <a:endParaRPr lang="en-US" sz="2400" dirty="0">
              <a:cs typeface="+mn-cs"/>
            </a:endParaRPr>
          </a:p>
          <a:p>
            <a:pPr marL="914400" lvl="2" indent="0" eaLnBrk="1" hangingPunct="1">
              <a:lnSpc>
                <a:spcPct val="80000"/>
              </a:lnSpc>
              <a:buClr>
                <a:schemeClr val="tx1"/>
              </a:buClr>
              <a:buFontTx/>
              <a:buNone/>
              <a:defRPr/>
            </a:pPr>
            <a:endParaRPr lang="en-US" sz="2400" dirty="0"/>
          </a:p>
          <a:p>
            <a:pPr eaLnBrk="1" hangingPunct="1">
              <a:lnSpc>
                <a:spcPct val="80000"/>
              </a:lnSpc>
              <a:defRPr/>
            </a:pPr>
            <a:endParaRPr lang="en-US" sz="1800" dirty="0">
              <a:cs typeface="+mn-cs"/>
            </a:endParaRPr>
          </a:p>
        </p:txBody>
      </p:sp>
      <p:sp>
        <p:nvSpPr>
          <p:cNvPr id="94213" name="Rectangle 4">
            <a:extLst>
              <a:ext uri="{FF2B5EF4-FFF2-40B4-BE49-F238E27FC236}">
                <a16:creationId xmlns:a16="http://schemas.microsoft.com/office/drawing/2014/main" id="{BD8F6163-B0BC-8A52-D1D0-F36B1BFE35CF}"/>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94214" name="Text Box 5">
            <a:extLst>
              <a:ext uri="{FF2B5EF4-FFF2-40B4-BE49-F238E27FC236}">
                <a16:creationId xmlns:a16="http://schemas.microsoft.com/office/drawing/2014/main" id="{60EA9D62-30C7-A76E-0B55-3594B0AA55CE}"/>
              </a:ext>
            </a:extLst>
          </p:cNvPr>
          <p:cNvSpPr txBox="1">
            <a:spLocks noChangeArrowheads="1"/>
          </p:cNvSpPr>
          <p:nvPr/>
        </p:nvSpPr>
        <p:spPr bwMode="auto">
          <a:xfrm>
            <a:off x="5422900" y="6553200"/>
            <a:ext cx="34163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CHEST. 2005;128 (4): 2123-2129</a:t>
            </a:r>
            <a:r>
              <a:rPr lang="en-US" altLang="en-US">
                <a:latin typeface="Bell MT" panose="02020503060305020303" pitchFamily="18" charset="0"/>
              </a:rPr>
              <a:t>.</a:t>
            </a:r>
          </a:p>
        </p:txBody>
      </p:sp>
      <p:sp>
        <p:nvSpPr>
          <p:cNvPr id="94215" name="Rectangle 6">
            <a:extLst>
              <a:ext uri="{FF2B5EF4-FFF2-40B4-BE49-F238E27FC236}">
                <a16:creationId xmlns:a16="http://schemas.microsoft.com/office/drawing/2014/main" id="{E2599F89-1DAC-58A4-18C6-D2F1A33F4A81}"/>
              </a:ext>
            </a:extLst>
          </p:cNvPr>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94216" name="Rectangle 7">
            <a:extLst>
              <a:ext uri="{FF2B5EF4-FFF2-40B4-BE49-F238E27FC236}">
                <a16:creationId xmlns:a16="http://schemas.microsoft.com/office/drawing/2014/main" id="{51EEA7FF-2AAE-726B-821C-00C831456D68}"/>
              </a:ext>
            </a:extLst>
          </p:cNvPr>
          <p:cNvSpPr>
            <a:spLocks noChangeArrowheads="1"/>
          </p:cNvSpPr>
          <p:nvPr/>
        </p:nvSpPr>
        <p:spPr bwMode="auto">
          <a:xfrm>
            <a:off x="0" y="0"/>
            <a:ext cx="6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800"/>
              <a:t> </a:t>
            </a:r>
          </a:p>
        </p:txBody>
      </p:sp>
      <p:sp>
        <p:nvSpPr>
          <p:cNvPr id="9" name="TextBox 8">
            <a:extLst>
              <a:ext uri="{FF2B5EF4-FFF2-40B4-BE49-F238E27FC236}">
                <a16:creationId xmlns:a16="http://schemas.microsoft.com/office/drawing/2014/main" id="{8D4165E5-1AC5-98B6-2435-30338045FCD5}"/>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6258" name="Text Box 2">
            <a:extLst>
              <a:ext uri="{FF2B5EF4-FFF2-40B4-BE49-F238E27FC236}">
                <a16:creationId xmlns:a16="http://schemas.microsoft.com/office/drawing/2014/main" id="{BAE62D0D-4FAF-696C-8842-425FFBEDCAFE}"/>
              </a:ext>
            </a:extLst>
          </p:cNvPr>
          <p:cNvSpPr txBox="1">
            <a:spLocks noChangeArrowheads="1"/>
          </p:cNvSpPr>
          <p:nvPr/>
        </p:nvSpPr>
        <p:spPr bwMode="auto">
          <a:xfrm>
            <a:off x="325438" y="228600"/>
            <a:ext cx="84931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1pPr>
            <a:lvl2pPr marL="392113"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2pPr>
            <a:lvl3pPr marL="587375"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3pPr>
            <a:lvl4pPr marL="782638" indent="-195263"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4pPr>
            <a:lvl5pPr marL="979488" indent="-196850"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5pPr>
            <a:lvl6pPr marL="14366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6pPr>
            <a:lvl7pPr marL="18938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7pPr>
            <a:lvl8pPr marL="23510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8pPr>
            <a:lvl9pPr marL="2808288" indent="-19685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1400">
                <a:solidFill>
                  <a:schemeClr val="tx1"/>
                </a:solidFill>
                <a:latin typeface="Arial" panose="020B0604020202020204" pitchFamily="34" charset="0"/>
                <a:ea typeface="ＭＳ Ｐゴシック" panose="020B0600070205080204" pitchFamily="34" charset="-128"/>
              </a:defRPr>
            </a:lvl9pPr>
          </a:lstStyle>
          <a:p>
            <a:pPr algn="ctr" eaLnBrk="1">
              <a:lnSpc>
                <a:spcPct val="93000"/>
              </a:lnSpc>
              <a:buClr>
                <a:srgbClr val="000000"/>
              </a:buClr>
              <a:buSzPct val="45000"/>
              <a:buFont typeface="Wingdings" panose="05000000000000000000" pitchFamily="2" charset="2"/>
              <a:buNone/>
            </a:pPr>
            <a:r>
              <a:rPr lang="en-GB" altLang="en-US" sz="2000"/>
              <a:t>Kaplan-Meier survival curves for assessing the recurrence of VEs in the patient groups conformed according to CPAP tolerance</a:t>
            </a:r>
            <a:r>
              <a:rPr lang="en-GB" altLang="en-US" sz="1500" b="1">
                <a:solidFill>
                  <a:srgbClr val="000000"/>
                </a:solidFill>
              </a:rPr>
              <a:t>.</a:t>
            </a:r>
          </a:p>
        </p:txBody>
      </p:sp>
      <p:pic>
        <p:nvPicPr>
          <p:cNvPr id="96259" name="Picture 3">
            <a:extLst>
              <a:ext uri="{FF2B5EF4-FFF2-40B4-BE49-F238E27FC236}">
                <a16:creationId xmlns:a16="http://schemas.microsoft.com/office/drawing/2014/main" id="{1D20902E-DE13-7BF9-526C-9FC027D3A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6530975"/>
            <a:ext cx="163195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a:extLst>
              <a:ext uri="{FF2B5EF4-FFF2-40B4-BE49-F238E27FC236}">
                <a16:creationId xmlns:a16="http://schemas.microsoft.com/office/drawing/2014/main" id="{D8B4741C-36AA-9D8D-8373-27DAAC504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979488"/>
            <a:ext cx="7346950" cy="48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 Box 5">
            <a:extLst>
              <a:ext uri="{FF2B5EF4-FFF2-40B4-BE49-F238E27FC236}">
                <a16:creationId xmlns:a16="http://schemas.microsoft.com/office/drawing/2014/main" id="{DAC43E96-C2F6-266D-EEE1-CB8BF416839A}"/>
              </a:ext>
            </a:extLst>
          </p:cNvPr>
          <p:cNvSpPr txBox="1">
            <a:spLocks noChangeArrowheads="1"/>
          </p:cNvSpPr>
          <p:nvPr/>
        </p:nvSpPr>
        <p:spPr bwMode="auto">
          <a:xfrm>
            <a:off x="4413250" y="5972175"/>
            <a:ext cx="43672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14338">
              <a:lnSpc>
                <a:spcPct val="90000"/>
              </a:lnSpc>
              <a:spcBef>
                <a:spcPct val="50000"/>
              </a:spcBef>
              <a:buClr>
                <a:schemeClr val="tx2"/>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1pPr>
            <a:lvl2pPr marL="742950" indent="-285750" defTabSz="414338">
              <a:lnSpc>
                <a:spcPct val="90000"/>
              </a:lnSpc>
              <a:spcBef>
                <a:spcPct val="25000"/>
              </a:spcBef>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2pPr>
            <a:lvl3pPr marL="1143000" indent="-228600" defTabSz="414338">
              <a:lnSpc>
                <a:spcPct val="90000"/>
              </a:lnSpc>
              <a:spcBef>
                <a:spcPct val="25000"/>
              </a:spcBef>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3pPr>
            <a:lvl4pPr marL="1600200" indent="-228600" defTabSz="414338">
              <a:lnSpc>
                <a:spcPct val="90000"/>
              </a:lnSpc>
              <a:spcBef>
                <a:spcPct val="25000"/>
              </a:spcBef>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4pPr>
            <a:lvl5pPr marL="2057400" indent="-228600" defTabSz="414338">
              <a:lnSpc>
                <a:spcPct val="90000"/>
              </a:lnSpc>
              <a:spcBef>
                <a:spcPct val="25000"/>
              </a:spcBef>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5pPr>
            <a:lvl6pPr marL="2514600" indent="-228600" defTabSz="414338" eaLnBrk="0" fontAlgn="base" hangingPunct="0">
              <a:lnSpc>
                <a:spcPct val="90000"/>
              </a:lnSpc>
              <a:spcBef>
                <a:spcPct val="25000"/>
              </a:spcBef>
              <a:spcAft>
                <a:spcPct val="0"/>
              </a:spcAft>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6pPr>
            <a:lvl7pPr marL="2971800" indent="-228600" defTabSz="414338" eaLnBrk="0" fontAlgn="base" hangingPunct="0">
              <a:lnSpc>
                <a:spcPct val="90000"/>
              </a:lnSpc>
              <a:spcBef>
                <a:spcPct val="25000"/>
              </a:spcBef>
              <a:spcAft>
                <a:spcPct val="0"/>
              </a:spcAft>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7pPr>
            <a:lvl8pPr marL="3429000" indent="-228600" defTabSz="414338" eaLnBrk="0" fontAlgn="base" hangingPunct="0">
              <a:lnSpc>
                <a:spcPct val="90000"/>
              </a:lnSpc>
              <a:spcBef>
                <a:spcPct val="25000"/>
              </a:spcBef>
              <a:spcAft>
                <a:spcPct val="0"/>
              </a:spcAft>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8pPr>
            <a:lvl9pPr marL="3886200" indent="-228600" defTabSz="414338" eaLnBrk="0" fontAlgn="base" hangingPunct="0">
              <a:lnSpc>
                <a:spcPct val="90000"/>
              </a:lnSpc>
              <a:spcBef>
                <a:spcPct val="25000"/>
              </a:spcBef>
              <a:spcAft>
                <a:spcPct val="0"/>
              </a:spcAft>
              <a:buClr>
                <a:schemeClr val="folHlink"/>
              </a:buClr>
              <a:buSzPct val="120000"/>
              <a:buChar char="•"/>
              <a:tabLst>
                <a:tab pos="657225" algn="l"/>
                <a:tab pos="1312863" algn="l"/>
                <a:tab pos="1970088" algn="l"/>
                <a:tab pos="2627313" algn="l"/>
                <a:tab pos="3282950" algn="l"/>
              </a:tabLst>
              <a:defRPr sz="2800">
                <a:solidFill>
                  <a:schemeClr val="tx1"/>
                </a:solidFill>
                <a:latin typeface="Arial" panose="020B0604020202020204" pitchFamily="34" charset="0"/>
                <a:ea typeface="ＭＳ Ｐゴシック" panose="020B0600070205080204" pitchFamily="34" charset="-128"/>
              </a:defRPr>
            </a:lvl9pPr>
          </a:lstStyle>
          <a:p>
            <a:pPr eaLnBrk="1">
              <a:lnSpc>
                <a:spcPct val="93000"/>
              </a:lnSpc>
              <a:spcBef>
                <a:spcPct val="0"/>
              </a:spcBef>
              <a:buClr>
                <a:srgbClr val="000000"/>
              </a:buClr>
              <a:buSzPct val="45000"/>
              <a:buFont typeface="Wingdings" panose="05000000000000000000" pitchFamily="2" charset="2"/>
              <a:buNone/>
            </a:pPr>
            <a:r>
              <a:rPr lang="en-GB" altLang="en-US" sz="1400"/>
              <a:t>Martínez-García M Á et al. Chest 2005;128:2123-2129</a:t>
            </a:r>
          </a:p>
        </p:txBody>
      </p:sp>
      <p:sp>
        <p:nvSpPr>
          <p:cNvPr id="6" name="TextBox 5">
            <a:extLst>
              <a:ext uri="{FF2B5EF4-FFF2-40B4-BE49-F238E27FC236}">
                <a16:creationId xmlns:a16="http://schemas.microsoft.com/office/drawing/2014/main" id="{B2444858-BF76-AE99-0199-D5E9181C6200}"/>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spd="med"/>
  <p:timing>
    <p:tnLst>
      <p:par>
        <p:cTn id="1" dur="indefinite"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8306" name="Slide Number Placeholder 3">
            <a:extLst>
              <a:ext uri="{FF2B5EF4-FFF2-40B4-BE49-F238E27FC236}">
                <a16:creationId xmlns:a16="http://schemas.microsoft.com/office/drawing/2014/main" id="{C3E32D80-41D2-5038-B2D6-745F2DEDC6B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EC27D98-11AD-4EBE-B980-DED68427F9FB}" type="slidenum">
              <a:rPr lang="en-US" altLang="en-US" sz="700" smtClean="0">
                <a:solidFill>
                  <a:srgbClr val="1D68E0"/>
                </a:solidFill>
              </a:rPr>
              <a:pPr>
                <a:spcBef>
                  <a:spcPct val="0"/>
                </a:spcBef>
                <a:buClrTx/>
                <a:buSzTx/>
                <a:buFontTx/>
                <a:buNone/>
              </a:pPr>
              <a:t>55</a:t>
            </a:fld>
            <a:endParaRPr lang="en-US" altLang="en-US" sz="700">
              <a:solidFill>
                <a:srgbClr val="1D68E0"/>
              </a:solidFill>
            </a:endParaRPr>
          </a:p>
        </p:txBody>
      </p:sp>
      <p:sp>
        <p:nvSpPr>
          <p:cNvPr id="224258" name="Rectangle 2">
            <a:extLst>
              <a:ext uri="{FF2B5EF4-FFF2-40B4-BE49-F238E27FC236}">
                <a16:creationId xmlns:a16="http://schemas.microsoft.com/office/drawing/2014/main" id="{B63144B8-F3C0-2DDD-BD56-5AD032850B42}"/>
              </a:ext>
            </a:extLst>
          </p:cNvPr>
          <p:cNvSpPr>
            <a:spLocks noGrp="1" noChangeArrowheads="1"/>
          </p:cNvSpPr>
          <p:nvPr>
            <p:ph type="title"/>
          </p:nvPr>
        </p:nvSpPr>
        <p:spPr/>
        <p:txBody>
          <a:bodyPr/>
          <a:lstStyle/>
          <a:p>
            <a:pPr algn="ctr" eaLnBrk="1" hangingPunct="1">
              <a:defRPr/>
            </a:pPr>
            <a:r>
              <a:rPr lang="en-US" sz="4000" b="1" dirty="0">
                <a:cs typeface="+mj-cs"/>
              </a:rPr>
              <a:t>CPAP Study</a:t>
            </a:r>
          </a:p>
        </p:txBody>
      </p:sp>
      <p:sp>
        <p:nvSpPr>
          <p:cNvPr id="224259" name="Rectangle 3">
            <a:extLst>
              <a:ext uri="{FF2B5EF4-FFF2-40B4-BE49-F238E27FC236}">
                <a16:creationId xmlns:a16="http://schemas.microsoft.com/office/drawing/2014/main" id="{305F4EAC-2D6F-C536-EA38-3E17F7910E53}"/>
              </a:ext>
            </a:extLst>
          </p:cNvPr>
          <p:cNvSpPr>
            <a:spLocks noGrp="1" noChangeArrowheads="1"/>
          </p:cNvSpPr>
          <p:nvPr>
            <p:ph type="body" idx="1"/>
          </p:nvPr>
        </p:nvSpPr>
        <p:spPr/>
        <p:txBody>
          <a:bodyPr/>
          <a:lstStyle/>
          <a:p>
            <a:pPr eaLnBrk="1" hangingPunct="1">
              <a:defRPr/>
            </a:pPr>
            <a:r>
              <a:rPr lang="en-US" dirty="0">
                <a:cs typeface="+mn-cs"/>
              </a:rPr>
              <a:t>5 year follow study from Spain</a:t>
            </a:r>
          </a:p>
          <a:p>
            <a:pPr eaLnBrk="1" hangingPunct="1">
              <a:defRPr/>
            </a:pPr>
            <a:r>
              <a:rPr lang="en-US" dirty="0">
                <a:cs typeface="+mn-cs"/>
              </a:rPr>
              <a:t>166 </a:t>
            </a:r>
            <a:r>
              <a:rPr lang="en-US" dirty="0" err="1">
                <a:cs typeface="+mn-cs"/>
              </a:rPr>
              <a:t>pts</a:t>
            </a:r>
            <a:r>
              <a:rPr lang="en-US" dirty="0">
                <a:cs typeface="+mn-cs"/>
              </a:rPr>
              <a:t> </a:t>
            </a:r>
          </a:p>
          <a:p>
            <a:pPr eaLnBrk="1" hangingPunct="1">
              <a:defRPr/>
            </a:pPr>
            <a:r>
              <a:rPr lang="en-US" dirty="0">
                <a:cs typeface="+mn-cs"/>
              </a:rPr>
              <a:t>CPAP treatment offered to </a:t>
            </a:r>
            <a:r>
              <a:rPr lang="en-US" dirty="0" err="1">
                <a:cs typeface="+mn-cs"/>
              </a:rPr>
              <a:t>pts</a:t>
            </a:r>
            <a:r>
              <a:rPr lang="en-US" dirty="0">
                <a:cs typeface="+mn-cs"/>
              </a:rPr>
              <a:t> with AHI &gt; 20</a:t>
            </a:r>
          </a:p>
          <a:p>
            <a:pPr eaLnBrk="1" hangingPunct="1">
              <a:defRPr/>
            </a:pPr>
            <a:r>
              <a:rPr lang="en-US" dirty="0">
                <a:cs typeface="+mn-cs"/>
              </a:rPr>
              <a:t>5 year mortality evaluated</a:t>
            </a:r>
          </a:p>
          <a:p>
            <a:pPr eaLnBrk="1" hangingPunct="1">
              <a:defRPr/>
            </a:pPr>
            <a:r>
              <a:rPr lang="en-US" dirty="0">
                <a:cs typeface="+mn-cs"/>
              </a:rPr>
              <a:t>Conclusion: CPAP independently decreased mortality</a:t>
            </a:r>
          </a:p>
        </p:txBody>
      </p:sp>
      <p:sp>
        <p:nvSpPr>
          <p:cNvPr id="224260" name="Text Box 4">
            <a:extLst>
              <a:ext uri="{FF2B5EF4-FFF2-40B4-BE49-F238E27FC236}">
                <a16:creationId xmlns:a16="http://schemas.microsoft.com/office/drawing/2014/main" id="{3F3F6BFF-AE40-117E-B466-43C377BB1536}"/>
              </a:ext>
            </a:extLst>
          </p:cNvPr>
          <p:cNvSpPr txBox="1">
            <a:spLocks noChangeArrowheads="1"/>
          </p:cNvSpPr>
          <p:nvPr/>
        </p:nvSpPr>
        <p:spPr bwMode="auto">
          <a:xfrm>
            <a:off x="3352800" y="6400800"/>
            <a:ext cx="5638800" cy="738188"/>
          </a:xfrm>
          <a:prstGeom prst="rect">
            <a:avLst/>
          </a:prstGeom>
          <a:noFill/>
          <a:ln>
            <a:noFill/>
          </a:ln>
          <a:effectLst/>
        </p:spPr>
        <p:txBody>
          <a:bodyPr>
            <a:spAutoFit/>
          </a:bodyPr>
          <a:lstStyle/>
          <a:p>
            <a:pPr eaLnBrk="1" hangingPunct="1">
              <a:defRPr/>
            </a:pPr>
            <a:r>
              <a:rPr lang="en-US">
                <a:latin typeface="Arial" charset="0"/>
                <a:ea typeface="ＭＳ Ｐゴシック" charset="0"/>
              </a:rPr>
              <a:t>Martinez-Garcia </a:t>
            </a:r>
            <a:r>
              <a:rPr lang="en-US" dirty="0">
                <a:latin typeface="Arial" charset="0"/>
                <a:ea typeface="ＭＳ Ｐゴシック" charset="0"/>
              </a:rPr>
              <a:t>et al, Am J </a:t>
            </a:r>
            <a:r>
              <a:rPr lang="en-US" dirty="0" err="1">
                <a:latin typeface="Arial" charset="0"/>
                <a:ea typeface="ＭＳ Ｐゴシック" charset="0"/>
              </a:rPr>
              <a:t>respir</a:t>
            </a:r>
            <a:r>
              <a:rPr lang="en-US" dirty="0">
                <a:latin typeface="Arial" charset="0"/>
                <a:ea typeface="ＭＳ Ｐゴシック" charset="0"/>
              </a:rPr>
              <a:t> Crit Care med, 2009</a:t>
            </a:r>
            <a:r>
              <a:rPr lang="en-US" dirty="0">
                <a:effectLst>
                  <a:outerShdw blurRad="38100" dist="38100" dir="2700000" algn="tl">
                    <a:srgbClr val="000000"/>
                  </a:outerShdw>
                </a:effectLst>
                <a:latin typeface="Arial" charset="0"/>
                <a:ea typeface="ＭＳ Ｐゴシック" charset="0"/>
              </a:rPr>
              <a:t>; 180: 36-41.</a:t>
            </a:r>
          </a:p>
          <a:p>
            <a:pPr eaLnBrk="1" hangingPunct="1">
              <a:defRPr/>
            </a:pPr>
            <a:endParaRPr lang="en-US" dirty="0">
              <a:latin typeface="Arial" charset="0"/>
              <a:ea typeface="ＭＳ Ｐゴシック" charset="0"/>
            </a:endParaRPr>
          </a:p>
          <a:p>
            <a:pPr eaLnBrk="1" hangingPunct="1">
              <a:defRPr/>
            </a:pPr>
            <a:endParaRPr lang="en-US" dirty="0">
              <a:latin typeface="Bell MT" charset="0"/>
              <a:ea typeface="ＭＳ Ｐゴシック" charset="0"/>
            </a:endParaRPr>
          </a:p>
        </p:txBody>
      </p:sp>
      <p:sp>
        <p:nvSpPr>
          <p:cNvPr id="6" name="TextBox 5">
            <a:extLst>
              <a:ext uri="{FF2B5EF4-FFF2-40B4-BE49-F238E27FC236}">
                <a16:creationId xmlns:a16="http://schemas.microsoft.com/office/drawing/2014/main" id="{2657E8D4-8097-C021-AB2E-D2696734E21D}"/>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pic>
        <p:nvPicPr>
          <p:cNvPr id="100354" name="Picture 3">
            <a:extLst>
              <a:ext uri="{FF2B5EF4-FFF2-40B4-BE49-F238E27FC236}">
                <a16:creationId xmlns:a16="http://schemas.microsoft.com/office/drawing/2014/main" id="{46F0005B-47ED-875F-EDB1-417CD3303E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106363"/>
            <a:ext cx="7186613"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BDF6E5B-1B59-3D00-A02B-500DE03DD9F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pic>
        <p:nvPicPr>
          <p:cNvPr id="101378" name="Picture 4">
            <a:extLst>
              <a:ext uri="{FF2B5EF4-FFF2-40B4-BE49-F238E27FC236}">
                <a16:creationId xmlns:a16="http://schemas.microsoft.com/office/drawing/2014/main" id="{46506580-2EDB-D990-00BE-C17A99D5BD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038350"/>
            <a:ext cx="87630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5C1A983-8A9F-CDF8-08C8-333223207BD3}"/>
              </a:ext>
            </a:extLst>
          </p:cNvPr>
          <p:cNvSpPr txBox="1"/>
          <p:nvPr/>
        </p:nvSpPr>
        <p:spPr>
          <a:xfrm>
            <a:off x="1784350" y="4424363"/>
            <a:ext cx="5575300" cy="860425"/>
          </a:xfrm>
          <a:prstGeom prst="rect">
            <a:avLst/>
          </a:prstGeom>
          <a:noFill/>
        </p:spPr>
        <p:txBody>
          <a:bodyPr>
            <a:spAutoFit/>
          </a:bodyPr>
          <a:lstStyle/>
          <a:p>
            <a:pPr algn="ctr" eaLnBrk="1" hangingPunct="1">
              <a:defRPr/>
            </a:pPr>
            <a:r>
              <a:rPr lang="nl-NL" sz="2000" i="1" dirty="0" err="1">
                <a:latin typeface="+mn-lt"/>
              </a:rPr>
              <a:t>Stroke</a:t>
            </a:r>
            <a:r>
              <a:rPr lang="nl-NL" sz="2000" dirty="0">
                <a:latin typeface="+mn-lt"/>
              </a:rPr>
              <a:t>. 2021;52(1):366-372</a:t>
            </a:r>
          </a:p>
          <a:p>
            <a:pPr algn="ctr" eaLnBrk="1" hangingPunct="1">
              <a:defRPr/>
            </a:pPr>
            <a:endParaRPr lang="nl-NL" sz="2000" dirty="0">
              <a:latin typeface="+mn-lt"/>
            </a:endParaRPr>
          </a:p>
          <a:p>
            <a:pPr algn="ctr" eaLnBrk="1" hangingPunct="1">
              <a:defRPr/>
            </a:pPr>
            <a:r>
              <a:rPr lang="nl-NL" sz="1000" dirty="0">
                <a:latin typeface="+mn-lt"/>
              </a:rPr>
              <a:t>Slides used wtih permission from M.Boulos</a:t>
            </a:r>
            <a:endParaRPr lang="en-CA" sz="1000" dirty="0">
              <a:latin typeface="+mn-lt"/>
            </a:endParaRPr>
          </a:p>
        </p:txBody>
      </p:sp>
      <p:sp>
        <p:nvSpPr>
          <p:cNvPr id="101380" name="Title 7">
            <a:extLst>
              <a:ext uri="{FF2B5EF4-FFF2-40B4-BE49-F238E27FC236}">
                <a16:creationId xmlns:a16="http://schemas.microsoft.com/office/drawing/2014/main" id="{CC275CEB-890E-9648-FB9A-F9179E76F1CB}"/>
              </a:ext>
            </a:extLst>
          </p:cNvPr>
          <p:cNvSpPr>
            <a:spLocks noGrp="1" noChangeArrowheads="1"/>
          </p:cNvSpPr>
          <p:nvPr>
            <p:ph type="title"/>
          </p:nvPr>
        </p:nvSpPr>
        <p:spPr>
          <a:xfrm>
            <a:off x="76200" y="1143000"/>
            <a:ext cx="8991600" cy="628650"/>
          </a:xfrm>
        </p:spPr>
        <p:txBody>
          <a:bodyPr/>
          <a:lstStyle/>
          <a:p>
            <a:r>
              <a:rPr lang="en-CA" altLang="en-US"/>
              <a:t>Does CPAP Prevent Stroke &amp; Death?</a:t>
            </a:r>
          </a:p>
        </p:txBody>
      </p:sp>
      <p:sp>
        <p:nvSpPr>
          <p:cNvPr id="5" name="TextBox 4">
            <a:extLst>
              <a:ext uri="{FF2B5EF4-FFF2-40B4-BE49-F238E27FC236}">
                <a16:creationId xmlns:a16="http://schemas.microsoft.com/office/drawing/2014/main" id="{E0C79E7A-A2B6-2FB9-73F3-D33B516850D7}"/>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3A50CE41-FF1D-A1A6-0ADA-3EAE9CBF3009}"/>
              </a:ext>
            </a:extLst>
          </p:cNvPr>
          <p:cNvGraphicFramePr>
            <a:graphicFrameLocks noGrp="1"/>
          </p:cNvGraphicFramePr>
          <p:nvPr/>
        </p:nvGraphicFramePr>
        <p:xfrm>
          <a:off x="76200" y="1371600"/>
          <a:ext cx="8991600" cy="4562475"/>
        </p:xfrm>
        <a:graphic>
          <a:graphicData uri="http://schemas.openxmlformats.org/drawingml/2006/table">
            <a:tbl>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400">
                  <a:extLst>
                    <a:ext uri="{9D8B030D-6E8A-4147-A177-3AD203B41FA5}">
                      <a16:colId xmlns:a16="http://schemas.microsoft.com/office/drawing/2014/main" val="20006"/>
                    </a:ext>
                  </a:extLst>
                </a:gridCol>
              </a:tblGrid>
              <a:tr h="571403">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a:t>
                      </a:r>
                      <a:r>
                        <a:rPr kumimoji="0" lang="en-CA" altLang="en-US" sz="1100" b="1" i="0" u="none" strike="noStrike" cap="none" normalizeH="0" baseline="30000">
                          <a:ln>
                            <a:noFill/>
                          </a:ln>
                          <a:solidFill>
                            <a:schemeClr val="bg2"/>
                          </a:solidFill>
                          <a:effectLst/>
                          <a:latin typeface="Arial" panose="020B0604020202020204" pitchFamily="34" charset="0"/>
                          <a:ea typeface="ＭＳ Ｐゴシック" panose="020B0600070205080204" pitchFamily="34" charset="-128"/>
                        </a:rPr>
                        <a:t>st</a:t>
                      </a: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Author, Year</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Inclusion Criteria</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Timing of Intervention Post-stroke</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Follow-up period(s)</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CPAP adherence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(hrs/night)</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Main outcome(s)</a:t>
                      </a:r>
                    </a:p>
                  </a:txBody>
                  <a:tcPr marL="91445" marR="91445" marT="34164" marB="34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extLst>
                  <a:ext uri="{0D108BD9-81ED-4DB2-BD59-A6C34878D82A}">
                    <a16:rowId xmlns:a16="http://schemas.microsoft.com/office/drawing/2014/main" val="10000"/>
                  </a:ext>
                </a:extLst>
              </a:tr>
              <a:tr h="23649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Sandberg, 2001</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63</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2-4 weeks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 &amp; 28 days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4.1</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depression</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1"/>
                  </a:ext>
                </a:extLst>
              </a:tr>
              <a:tr h="325384">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Hsu, 2006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AHI ≥30</a:t>
                      </a:r>
                    </a:p>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NIHSS ≥4</a:t>
                      </a: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21-25 days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weeks &amp; 6 months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1.4</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2"/>
                  </a:ext>
                </a:extLst>
              </a:tr>
              <a:tr h="3731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140</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kumimoji="0" lang="en-CA" altLang="en-US" sz="1000" b="0" i="0" u="none" strike="noStrike" cap="none" normalizeH="0" baseline="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3-6 days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 3, 12, 24 months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 years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5.3</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No difference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cardiovascular-related deaths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3"/>
                  </a:ext>
                </a:extLst>
              </a:tr>
              <a:tr h="3174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Ryan, 2011</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44</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3 weeks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4.96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functional &amp; motor outcomes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4"/>
                  </a:ext>
                </a:extLst>
              </a:tr>
              <a:tr h="3731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2011</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Most within 48 hrs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5.1</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5"/>
                  </a:ext>
                </a:extLst>
              </a:tr>
              <a:tr h="388872">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Minnerup, 2012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50</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2-20</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First night</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days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AHI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with CPAP compliance</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6"/>
                  </a:ext>
                </a:extLst>
              </a:tr>
              <a:tr h="5255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McEvoy, 2016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2717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(1324 stroke)</a:t>
                      </a: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Oxygen desaturation index ≥12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≥90 days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months, 2 and 4 years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3.3</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snoring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quality of life &amp; mood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7"/>
                  </a:ext>
                </a:extLst>
              </a:tr>
              <a:tr h="2207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Aaronson, 2016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1-16 weeks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 weeks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attention &amp; executive function</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8"/>
                  </a:ext>
                </a:extLst>
              </a:tr>
              <a:tr h="3731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Khot, 2016</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40</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During time in stroke rehab unit</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2-3 weeks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3.7</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9"/>
                  </a:ext>
                </a:extLst>
              </a:tr>
              <a:tr h="37312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Gupta, 2018</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70</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&lt;6 months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 6, 12 months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mRS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10"/>
                  </a:ext>
                </a:extLst>
              </a:tr>
              <a:tr h="484107">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2018</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252</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1 week</a:t>
                      </a:r>
                      <a:endParaRPr kumimoji="0" lang="en-CA" altLang="en-US" sz="10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12 months</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4.5</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 &amp; mRS with CPAP compliance</a:t>
                      </a:r>
                    </a:p>
                  </a:txBody>
                  <a:tcPr marL="91445" marR="91445" marT="34164" marB="34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11"/>
                  </a:ext>
                </a:extLst>
              </a:tr>
            </a:tbl>
          </a:graphicData>
        </a:graphic>
      </p:graphicFrame>
      <p:sp>
        <p:nvSpPr>
          <p:cNvPr id="102508" name="Title 1">
            <a:extLst>
              <a:ext uri="{FF2B5EF4-FFF2-40B4-BE49-F238E27FC236}">
                <a16:creationId xmlns:a16="http://schemas.microsoft.com/office/drawing/2014/main" id="{A3E6645B-8C20-71E1-7978-65AE3D483ACB}"/>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4" name="TextBox 3">
            <a:extLst>
              <a:ext uri="{FF2B5EF4-FFF2-40B4-BE49-F238E27FC236}">
                <a16:creationId xmlns:a16="http://schemas.microsoft.com/office/drawing/2014/main" id="{6DD10195-34D3-D00E-DDF1-091DA2C8D6C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42D5F58B-7CB7-3CC1-A95F-658F036DD214}"/>
              </a:ext>
            </a:extLst>
          </p:cNvPr>
          <p:cNvGraphicFramePr>
            <a:graphicFrameLocks noGrp="1"/>
          </p:cNvGraphicFramePr>
          <p:nvPr/>
        </p:nvGraphicFramePr>
        <p:xfrm>
          <a:off x="76201" y="1371600"/>
          <a:ext cx="8991599" cy="4561398"/>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399">
                  <a:extLst>
                    <a:ext uri="{9D8B030D-6E8A-4147-A177-3AD203B41FA5}">
                      <a16:colId xmlns:a16="http://schemas.microsoft.com/office/drawing/2014/main" val="20006"/>
                    </a:ext>
                  </a:extLst>
                </a:gridCol>
              </a:tblGrid>
              <a:tr h="571362">
                <a:tc>
                  <a:txBody>
                    <a:bodyPr/>
                    <a:lstStyle/>
                    <a:p>
                      <a:pPr algn="ctr"/>
                      <a:r>
                        <a:rPr lang="en-CA" sz="1100" dirty="0">
                          <a:solidFill>
                            <a:schemeClr val="bg2"/>
                          </a:solidFill>
                          <a:latin typeface="+mj-lt"/>
                        </a:rPr>
                        <a:t>1</a:t>
                      </a:r>
                      <a:r>
                        <a:rPr lang="en-CA" sz="1100" baseline="30000" dirty="0">
                          <a:solidFill>
                            <a:schemeClr val="bg2"/>
                          </a:solidFill>
                          <a:latin typeface="+mj-lt"/>
                        </a:rPr>
                        <a:t>st</a:t>
                      </a:r>
                      <a:r>
                        <a:rPr lang="en-CA" sz="1100" dirty="0">
                          <a:solidFill>
                            <a:schemeClr val="bg2"/>
                          </a:solidFill>
                          <a:latin typeface="+mj-lt"/>
                        </a:rPr>
                        <a:t> Author, Year</a:t>
                      </a:r>
                    </a:p>
                  </a:txBody>
                  <a:tcPr marL="91445" marR="91445" marT="34174" marB="34174" anchor="ctr"/>
                </a:tc>
                <a:tc>
                  <a:txBody>
                    <a:bodyPr/>
                    <a:lstStyle/>
                    <a:p>
                      <a:pPr algn="ctr"/>
                      <a:r>
                        <a:rPr lang="en-CA" sz="1100" dirty="0">
                          <a:solidFill>
                            <a:schemeClr val="bg2"/>
                          </a:solidFill>
                          <a:latin typeface="+mj-lt"/>
                        </a:rPr>
                        <a:t>N</a:t>
                      </a:r>
                    </a:p>
                  </a:txBody>
                  <a:tcPr marL="91445" marR="91445" marT="34174" marB="34174" anchor="ctr"/>
                </a:tc>
                <a:tc>
                  <a:txBody>
                    <a:bodyPr/>
                    <a:lstStyle/>
                    <a:p>
                      <a:pPr algn="ctr"/>
                      <a:r>
                        <a:rPr lang="en-CA" sz="1100" dirty="0">
                          <a:solidFill>
                            <a:schemeClr val="bg2"/>
                          </a:solidFill>
                          <a:latin typeface="+mj-lt"/>
                        </a:rPr>
                        <a:t>Inclusion Criteria</a:t>
                      </a:r>
                    </a:p>
                  </a:txBody>
                  <a:tcPr marL="91445" marR="91445" marT="34174" marB="34174" anchor="ctr"/>
                </a:tc>
                <a:tc>
                  <a:txBody>
                    <a:bodyPr/>
                    <a:lstStyle/>
                    <a:p>
                      <a:pPr algn="ctr"/>
                      <a:r>
                        <a:rPr lang="en-CA" sz="1100" dirty="0">
                          <a:solidFill>
                            <a:schemeClr val="bg2"/>
                          </a:solidFill>
                          <a:latin typeface="+mj-lt"/>
                        </a:rPr>
                        <a:t>Timing</a:t>
                      </a:r>
                      <a:r>
                        <a:rPr lang="en-CA" sz="1100" baseline="0" dirty="0">
                          <a:solidFill>
                            <a:schemeClr val="bg2"/>
                          </a:solidFill>
                          <a:latin typeface="+mj-lt"/>
                        </a:rPr>
                        <a:t> of Intervention Post-stroke</a:t>
                      </a:r>
                      <a:endParaRPr lang="en-CA" sz="1100" dirty="0">
                        <a:solidFill>
                          <a:schemeClr val="bg2"/>
                        </a:solidFill>
                        <a:latin typeface="+mj-lt"/>
                      </a:endParaRPr>
                    </a:p>
                  </a:txBody>
                  <a:tcPr marL="91445" marR="91445" marT="34174" marB="34174" anchor="ctr"/>
                </a:tc>
                <a:tc>
                  <a:txBody>
                    <a:bodyPr/>
                    <a:lstStyle/>
                    <a:p>
                      <a:pPr algn="ctr"/>
                      <a:r>
                        <a:rPr lang="en-CA" sz="1100" dirty="0">
                          <a:solidFill>
                            <a:schemeClr val="bg2"/>
                          </a:solidFill>
                          <a:latin typeface="+mj-lt"/>
                        </a:rPr>
                        <a:t>Follow-up period(s)</a:t>
                      </a:r>
                    </a:p>
                  </a:txBody>
                  <a:tcPr marL="91445" marR="91445" marT="34174" marB="34174" anchor="ctr"/>
                </a:tc>
                <a:tc>
                  <a:txBody>
                    <a:bodyPr/>
                    <a:lstStyle/>
                    <a:p>
                      <a:pPr algn="ctr"/>
                      <a:r>
                        <a:rPr lang="en-CA" sz="1100" dirty="0">
                          <a:solidFill>
                            <a:schemeClr val="bg2"/>
                          </a:solidFill>
                          <a:latin typeface="+mj-lt"/>
                        </a:rPr>
                        <a:t>CPAP adherence</a:t>
                      </a:r>
                    </a:p>
                    <a:p>
                      <a:pPr algn="ctr"/>
                      <a:r>
                        <a:rPr lang="en-CA" sz="900" dirty="0">
                          <a:solidFill>
                            <a:schemeClr val="bg2"/>
                          </a:solidFill>
                          <a:latin typeface="+mj-lt"/>
                        </a:rPr>
                        <a:t>(hrs/night)</a:t>
                      </a:r>
                    </a:p>
                  </a:txBody>
                  <a:tcPr marL="91445" marR="91445" marT="34174" marB="34174" anchor="ctr"/>
                </a:tc>
                <a:tc>
                  <a:txBody>
                    <a:bodyPr/>
                    <a:lstStyle/>
                    <a:p>
                      <a:pPr algn="ctr"/>
                      <a:r>
                        <a:rPr lang="en-CA" sz="1100" dirty="0">
                          <a:solidFill>
                            <a:schemeClr val="bg2"/>
                          </a:solidFill>
                          <a:latin typeface="+mj-lt"/>
                        </a:rPr>
                        <a:t>Main outcome(s)</a:t>
                      </a:r>
                    </a:p>
                  </a:txBody>
                  <a:tcPr marL="91445" marR="91445" marT="34174" marB="34174" anchor="ctr"/>
                </a:tc>
                <a:extLst>
                  <a:ext uri="{0D108BD9-81ED-4DB2-BD59-A6C34878D82A}">
                    <a16:rowId xmlns:a16="http://schemas.microsoft.com/office/drawing/2014/main" val="10000"/>
                  </a:ext>
                </a:extLst>
              </a:tr>
              <a:tr h="236020">
                <a:tc>
                  <a:txBody>
                    <a:bodyPr/>
                    <a:lstStyle/>
                    <a:p>
                      <a:pPr algn="ctr"/>
                      <a:r>
                        <a:rPr lang="en-CA" sz="1000" dirty="0">
                          <a:latin typeface="+mj-lt"/>
                        </a:rPr>
                        <a:t>Sandberg, 2001</a:t>
                      </a:r>
                    </a:p>
                  </a:txBody>
                  <a:tcPr marL="91445" marR="91445" marT="34174" marB="34174"/>
                </a:tc>
                <a:tc>
                  <a:txBody>
                    <a:bodyPr/>
                    <a:lstStyle/>
                    <a:p>
                      <a:pPr algn="ctr"/>
                      <a:r>
                        <a:rPr lang="en-CA" sz="1000" dirty="0">
                          <a:latin typeface="+mj-lt"/>
                        </a:rPr>
                        <a:t>63</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2-4 weeks</a:t>
                      </a:r>
                    </a:p>
                  </a:txBody>
                  <a:tcPr marL="91445" marR="91445" marT="34174" marB="34174"/>
                </a:tc>
                <a:tc>
                  <a:txBody>
                    <a:bodyPr/>
                    <a:lstStyle/>
                    <a:p>
                      <a:pPr algn="ctr"/>
                      <a:r>
                        <a:rPr lang="en-CA" sz="1000" dirty="0">
                          <a:latin typeface="+mj-lt"/>
                        </a:rPr>
                        <a:t>7 &amp; 28 days</a:t>
                      </a:r>
                    </a:p>
                  </a:txBody>
                  <a:tcPr marL="91445" marR="91445" marT="34174" marB="34174"/>
                </a:tc>
                <a:tc>
                  <a:txBody>
                    <a:bodyPr/>
                    <a:lstStyle/>
                    <a:p>
                      <a:pPr algn="ctr"/>
                      <a:r>
                        <a:rPr lang="en-CA" sz="1000" dirty="0">
                          <a:latin typeface="+mj-lt"/>
                        </a:rPr>
                        <a:t>4.1</a:t>
                      </a:r>
                    </a:p>
                  </a:txBody>
                  <a:tcPr marL="91445" marR="91445" marT="34174" marB="34174"/>
                </a:tc>
                <a:tc>
                  <a:txBody>
                    <a:bodyPr/>
                    <a:lstStyle/>
                    <a:p>
                      <a:pPr algn="ctr"/>
                      <a:r>
                        <a:rPr lang="en-CA" sz="1100" dirty="0">
                          <a:highlight>
                            <a:srgbClr val="FFFF00"/>
                          </a:highlight>
                          <a:latin typeface="+mj-lt"/>
                        </a:rPr>
                        <a:t>↓</a:t>
                      </a:r>
                      <a:r>
                        <a:rPr lang="en-CA" sz="1000" dirty="0">
                          <a:highlight>
                            <a:srgbClr val="FFFF00"/>
                          </a:highlight>
                          <a:latin typeface="+mj-lt"/>
                        </a:rPr>
                        <a:t> depression</a:t>
                      </a:r>
                    </a:p>
                  </a:txBody>
                  <a:tcPr marL="91445" marR="91445" marT="34174" marB="34174"/>
                </a:tc>
                <a:extLst>
                  <a:ext uri="{0D108BD9-81ED-4DB2-BD59-A6C34878D82A}">
                    <a16:rowId xmlns:a16="http://schemas.microsoft.com/office/drawing/2014/main" val="10001"/>
                  </a:ext>
                </a:extLst>
              </a:tr>
              <a:tr h="325348">
                <a:tc>
                  <a:txBody>
                    <a:bodyPr/>
                    <a:lstStyle/>
                    <a:p>
                      <a:pPr algn="ctr"/>
                      <a:r>
                        <a:rPr lang="en-CA" sz="1000" dirty="0">
                          <a:latin typeface="+mj-lt"/>
                        </a:rPr>
                        <a:t>Hsu, 2006</a:t>
                      </a:r>
                    </a:p>
                  </a:txBody>
                  <a:tcPr marL="91445" marR="91445" marT="34174" marB="34174"/>
                </a:tc>
                <a:tc>
                  <a:txBody>
                    <a:bodyPr/>
                    <a:lstStyle/>
                    <a:p>
                      <a:pPr algn="ctr"/>
                      <a:r>
                        <a:rPr lang="en-CA" sz="1000" dirty="0">
                          <a:latin typeface="+mj-lt"/>
                        </a:rPr>
                        <a:t>66</a:t>
                      </a:r>
                    </a:p>
                  </a:txBody>
                  <a:tcPr marL="91445" marR="91445" marT="34174" marB="34174"/>
                </a:tc>
                <a:tc>
                  <a:txBody>
                    <a:bodyPr/>
                    <a:lstStyle/>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AHI ≥30</a:t>
                      </a:r>
                    </a:p>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NIHSS ≥4</a:t>
                      </a:r>
                    </a:p>
                  </a:txBody>
                  <a:tcPr marL="114300" marR="11430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000" dirty="0">
                          <a:latin typeface="+mj-lt"/>
                        </a:rPr>
                        <a:t>21-25 days</a:t>
                      </a:r>
                    </a:p>
                  </a:txBody>
                  <a:tcPr marL="91445" marR="91445" marT="34174" marB="34174"/>
                </a:tc>
                <a:tc>
                  <a:txBody>
                    <a:bodyPr/>
                    <a:lstStyle/>
                    <a:p>
                      <a:pPr algn="ctr"/>
                      <a:r>
                        <a:rPr lang="en-CA" sz="1000" dirty="0">
                          <a:latin typeface="+mj-lt"/>
                        </a:rPr>
                        <a:t>8 weeks &amp; 6 months</a:t>
                      </a:r>
                    </a:p>
                  </a:txBody>
                  <a:tcPr marL="91445" marR="91445" marT="34174" marB="34174"/>
                </a:tc>
                <a:tc>
                  <a:txBody>
                    <a:bodyPr/>
                    <a:lstStyle/>
                    <a:p>
                      <a:pPr algn="ctr"/>
                      <a:r>
                        <a:rPr lang="en-CA" sz="1000" dirty="0">
                          <a:latin typeface="+mj-lt"/>
                        </a:rPr>
                        <a:t>1.4</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2"/>
                  </a:ext>
                </a:extLst>
              </a:tr>
              <a:tr h="373205">
                <a:tc>
                  <a:txBody>
                    <a:bodyPr/>
                    <a:lstStyle/>
                    <a:p>
                      <a:pPr algn="ctr"/>
                      <a:r>
                        <a:rPr lang="en-CA" sz="1000" dirty="0">
                          <a:solidFill>
                            <a:schemeClr val="bg2"/>
                          </a:solidFill>
                          <a:latin typeface="+mj-lt"/>
                        </a:rPr>
                        <a:t>Parra, 2011</a:t>
                      </a:r>
                    </a:p>
                    <a:p>
                      <a:pPr algn="ctr"/>
                      <a:r>
                        <a:rPr lang="en-CA" sz="1000" i="1" dirty="0">
                          <a:solidFill>
                            <a:schemeClr val="bg2"/>
                          </a:solidFill>
                          <a:latin typeface="+mj-lt"/>
                        </a:rPr>
                        <a:t>Parra, 2015</a:t>
                      </a:r>
                    </a:p>
                  </a:txBody>
                  <a:tcPr marL="91445" marR="91445" marT="34174" marB="34174"/>
                </a:tc>
                <a:tc>
                  <a:txBody>
                    <a:bodyPr/>
                    <a:lstStyle/>
                    <a:p>
                      <a:pPr algn="ctr"/>
                      <a:r>
                        <a:rPr lang="en-CA" sz="1000" dirty="0">
                          <a:solidFill>
                            <a:schemeClr val="bg2"/>
                          </a:solidFill>
                          <a:latin typeface="+mj-lt"/>
                        </a:rPr>
                        <a:t>140</a:t>
                      </a:r>
                    </a:p>
                  </a:txBody>
                  <a:tcPr marL="91445" marR="91445" marT="34174" marB="34174"/>
                </a:tc>
                <a:tc>
                  <a:txBody>
                    <a:bodyPr/>
                    <a:lstStyle/>
                    <a:p>
                      <a:pPr algn="ctr">
                        <a:lnSpc>
                          <a:spcPct val="107000"/>
                        </a:lnSpc>
                        <a:spcAft>
                          <a:spcPts val="0"/>
                        </a:spcAft>
                      </a:pPr>
                      <a:r>
                        <a:rPr lang="en-CA" sz="1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lang="en-CA" sz="1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000" dirty="0">
                          <a:solidFill>
                            <a:schemeClr val="bg2"/>
                          </a:solidFill>
                          <a:latin typeface="+mj-lt"/>
                        </a:rPr>
                        <a:t>3-6 days</a:t>
                      </a:r>
                    </a:p>
                  </a:txBody>
                  <a:tcPr marL="91445" marR="91445" marT="34174" marB="34174"/>
                </a:tc>
                <a:tc>
                  <a:txBody>
                    <a:bodyPr/>
                    <a:lstStyle/>
                    <a:p>
                      <a:pPr algn="ctr"/>
                      <a:r>
                        <a:rPr lang="en-CA" sz="1000" dirty="0">
                          <a:solidFill>
                            <a:schemeClr val="bg2"/>
                          </a:solidFill>
                          <a:latin typeface="+mj-lt"/>
                        </a:rPr>
                        <a:t>1, 3, 12, 24 months</a:t>
                      </a:r>
                    </a:p>
                    <a:p>
                      <a:pPr algn="ctr"/>
                      <a:r>
                        <a:rPr lang="en-CA" sz="1000" i="1" dirty="0">
                          <a:solidFill>
                            <a:schemeClr val="bg2"/>
                          </a:solidFill>
                          <a:latin typeface="+mj-lt"/>
                        </a:rPr>
                        <a:t>5 years</a:t>
                      </a:r>
                    </a:p>
                  </a:txBody>
                  <a:tcPr marL="91445" marR="91445" marT="34174" marB="34174"/>
                </a:tc>
                <a:tc>
                  <a:txBody>
                    <a:bodyPr/>
                    <a:lstStyle/>
                    <a:p>
                      <a:pPr algn="ctr"/>
                      <a:r>
                        <a:rPr lang="en-CA" sz="1000" i="0" dirty="0">
                          <a:solidFill>
                            <a:schemeClr val="bg2"/>
                          </a:solidFill>
                          <a:latin typeface="+mj-lt"/>
                        </a:rPr>
                        <a:t>5.3</a:t>
                      </a:r>
                    </a:p>
                  </a:txBody>
                  <a:tcPr marL="91445" marR="91445" marT="34174" marB="34174"/>
                </a:tc>
                <a:tc>
                  <a:txBody>
                    <a:bodyPr/>
                    <a:lstStyle/>
                    <a:p>
                      <a:pPr algn="ctr"/>
                      <a:r>
                        <a:rPr lang="en-CA" sz="1000" baseline="0" dirty="0">
                          <a:solidFill>
                            <a:schemeClr val="bg2"/>
                          </a:solidFill>
                          <a:latin typeface="+mj-lt"/>
                        </a:rPr>
                        <a:t>No difference</a:t>
                      </a:r>
                    </a:p>
                    <a:p>
                      <a:pPr algn="ctr"/>
                      <a:r>
                        <a:rPr lang="en-CA" sz="1000" i="1" dirty="0">
                          <a:solidFill>
                            <a:schemeClr val="bg2"/>
                          </a:solidFill>
                          <a:latin typeface="+mj-lt"/>
                        </a:rPr>
                        <a:t>↓ cardiovascular-related deaths</a:t>
                      </a:r>
                    </a:p>
                  </a:txBody>
                  <a:tcPr marL="91445" marR="91445" marT="34174" marB="34174"/>
                </a:tc>
                <a:extLst>
                  <a:ext uri="{0D108BD9-81ED-4DB2-BD59-A6C34878D82A}">
                    <a16:rowId xmlns:a16="http://schemas.microsoft.com/office/drawing/2014/main" val="10003"/>
                  </a:ext>
                </a:extLst>
              </a:tr>
              <a:tr h="317099">
                <a:tc>
                  <a:txBody>
                    <a:bodyPr/>
                    <a:lstStyle/>
                    <a:p>
                      <a:pPr algn="ctr"/>
                      <a:r>
                        <a:rPr lang="en-CA" sz="1000" dirty="0">
                          <a:latin typeface="+mj-lt"/>
                        </a:rPr>
                        <a:t>Ryan, 2011</a:t>
                      </a:r>
                    </a:p>
                  </a:txBody>
                  <a:tcPr marL="91445" marR="91445" marT="34174" marB="34174"/>
                </a:tc>
                <a:tc>
                  <a:txBody>
                    <a:bodyPr/>
                    <a:lstStyle/>
                    <a:p>
                      <a:pPr algn="ctr"/>
                      <a:r>
                        <a:rPr lang="en-CA" sz="1000" dirty="0">
                          <a:latin typeface="+mj-lt"/>
                        </a:rPr>
                        <a:t>44</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Within</a:t>
                      </a:r>
                      <a:r>
                        <a:rPr lang="en-CA" sz="1000" baseline="0" dirty="0">
                          <a:latin typeface="+mj-lt"/>
                        </a:rPr>
                        <a:t> 3 weeks</a:t>
                      </a:r>
                      <a:endParaRPr lang="en-CA" sz="1000" dirty="0">
                        <a:latin typeface="+mj-lt"/>
                      </a:endParaRP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4.96</a:t>
                      </a:r>
                    </a:p>
                  </a:txBody>
                  <a:tcPr marL="91445" marR="91445" marT="34174" marB="34174"/>
                </a:tc>
                <a:tc>
                  <a:txBody>
                    <a:bodyPr/>
                    <a:lstStyle/>
                    <a:p>
                      <a:pPr algn="ctr"/>
                      <a:r>
                        <a:rPr lang="en-CA" sz="1100" dirty="0">
                          <a:highlight>
                            <a:srgbClr val="FFFF00"/>
                          </a:highlight>
                          <a:latin typeface="+mj-lt"/>
                        </a:rPr>
                        <a:t>↑</a:t>
                      </a:r>
                      <a:r>
                        <a:rPr lang="en-CA" sz="1000" dirty="0">
                          <a:highlight>
                            <a:srgbClr val="FFFF00"/>
                          </a:highlight>
                          <a:latin typeface="+mj-lt"/>
                        </a:rPr>
                        <a:t> functional &amp; motor outcomes</a:t>
                      </a:r>
                    </a:p>
                  </a:txBody>
                  <a:tcPr marL="91445" marR="91445" marT="34174" marB="34174"/>
                </a:tc>
                <a:extLst>
                  <a:ext uri="{0D108BD9-81ED-4DB2-BD59-A6C34878D82A}">
                    <a16:rowId xmlns:a16="http://schemas.microsoft.com/office/drawing/2014/main" val="10004"/>
                  </a:ext>
                </a:extLst>
              </a:tr>
              <a:tr h="373205">
                <a:tc>
                  <a:txBody>
                    <a:bodyPr/>
                    <a:lstStyle/>
                    <a:p>
                      <a:pPr algn="ctr"/>
                      <a:r>
                        <a:rPr lang="en-CA" sz="1000" dirty="0">
                          <a:latin typeface="+mj-lt"/>
                        </a:rPr>
                        <a:t>Bravata, 2011</a:t>
                      </a:r>
                    </a:p>
                  </a:txBody>
                  <a:tcPr marL="91445" marR="91445" marT="34174" marB="34174"/>
                </a:tc>
                <a:tc>
                  <a:txBody>
                    <a:bodyPr/>
                    <a:lstStyle/>
                    <a:p>
                      <a:pPr algn="ctr"/>
                      <a:r>
                        <a:rPr lang="en-CA" sz="1000" dirty="0">
                          <a:latin typeface="+mj-lt"/>
                        </a:rPr>
                        <a:t>55</a:t>
                      </a:r>
                    </a:p>
                  </a:txBody>
                  <a:tcPr marL="91445" marR="91445" marT="34174" marB="34174"/>
                </a:tc>
                <a:tc>
                  <a:txBody>
                    <a:bodyPr/>
                    <a:lstStyle/>
                    <a:p>
                      <a:pPr algn="ctr">
                        <a:spcAft>
                          <a:spcPts val="0"/>
                        </a:spcAft>
                      </a:pPr>
                      <a:r>
                        <a:rPr lang="en-CA" sz="1000" dirty="0">
                          <a:latin typeface="+mj-lt"/>
                        </a:rPr>
                        <a:t>AHI ≥5</a:t>
                      </a:r>
                    </a:p>
                    <a:p>
                      <a:pPr algn="ctr">
                        <a:spcAft>
                          <a:spcPts val="0"/>
                        </a:spcAft>
                      </a:pPr>
                      <a:r>
                        <a:rPr lang="en-CA" sz="1000" dirty="0">
                          <a:latin typeface="+mj-lt"/>
                        </a:rPr>
                        <a:t>NIHSS ≥2</a:t>
                      </a:r>
                    </a:p>
                  </a:txBody>
                  <a:tcPr marL="91445" marR="91445" marT="34174" marB="34174"/>
                </a:tc>
                <a:tc>
                  <a:txBody>
                    <a:bodyPr/>
                    <a:lstStyle/>
                    <a:p>
                      <a:pPr algn="ctr"/>
                      <a:r>
                        <a:rPr lang="en-CA" sz="1000" dirty="0">
                          <a:latin typeface="+mj-lt"/>
                        </a:rPr>
                        <a:t>Most within 48 hrs</a:t>
                      </a: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5.1</a:t>
                      </a:r>
                    </a:p>
                  </a:txBody>
                  <a:tcPr marL="91445" marR="91445" marT="34174" marB="34174"/>
                </a:tc>
                <a:tc>
                  <a:txBody>
                    <a:bodyPr/>
                    <a:lstStyle/>
                    <a:p>
                      <a:pPr algn="ctr"/>
                      <a:r>
                        <a:rPr lang="en-CA" sz="1100" kern="1200" dirty="0">
                          <a:solidFill>
                            <a:schemeClr val="dk1"/>
                          </a:solidFill>
                          <a:highlight>
                            <a:srgbClr val="FFFF00"/>
                          </a:highlight>
                          <a:latin typeface="+mn-lt"/>
                          <a:ea typeface="+mn-ea"/>
                          <a:cs typeface="+mn-cs"/>
                        </a:rPr>
                        <a:t>↓</a:t>
                      </a:r>
                      <a:r>
                        <a:rPr lang="en-CA" sz="1000" kern="1200" dirty="0">
                          <a:solidFill>
                            <a:schemeClr val="dk1"/>
                          </a:solidFill>
                          <a:highlight>
                            <a:srgbClr val="FFFF00"/>
                          </a:highlight>
                          <a:latin typeface="+mn-lt"/>
                          <a:ea typeface="+mn-ea"/>
                          <a:cs typeface="+mn-cs"/>
                        </a:rPr>
                        <a:t> </a:t>
                      </a:r>
                      <a:r>
                        <a:rPr lang="en-CA" sz="1000" dirty="0">
                          <a:highlight>
                            <a:srgbClr val="FFFF00"/>
                          </a:highlight>
                          <a:latin typeface="+mj-lt"/>
                        </a:rPr>
                        <a:t>NIHSS</a:t>
                      </a:r>
                      <a:endParaRPr lang="en-CA" sz="1000" baseline="0" dirty="0">
                        <a:highlight>
                          <a:srgbClr val="FFFF00"/>
                        </a:highlight>
                        <a:latin typeface="+mj-lt"/>
                      </a:endParaRPr>
                    </a:p>
                  </a:txBody>
                  <a:tcPr marL="91445" marR="91445" marT="34174" marB="34174"/>
                </a:tc>
                <a:extLst>
                  <a:ext uri="{0D108BD9-81ED-4DB2-BD59-A6C34878D82A}">
                    <a16:rowId xmlns:a16="http://schemas.microsoft.com/office/drawing/2014/main" val="10005"/>
                  </a:ext>
                </a:extLst>
              </a:tr>
              <a:tr h="388448">
                <a:tc>
                  <a:txBody>
                    <a:bodyPr/>
                    <a:lstStyle/>
                    <a:p>
                      <a:pPr algn="ctr"/>
                      <a:r>
                        <a:rPr lang="en-CA" sz="1000" dirty="0">
                          <a:latin typeface="+mj-lt"/>
                        </a:rPr>
                        <a:t>Minnerup, 2012</a:t>
                      </a:r>
                    </a:p>
                  </a:txBody>
                  <a:tcPr marL="91445" marR="91445" marT="34174" marB="34174"/>
                </a:tc>
                <a:tc>
                  <a:txBody>
                    <a:bodyPr/>
                    <a:lstStyle/>
                    <a:p>
                      <a:pPr algn="ctr"/>
                      <a:r>
                        <a:rPr lang="en-CA" sz="1000" dirty="0">
                          <a:latin typeface="+mj-lt"/>
                        </a:rPr>
                        <a:t>50</a:t>
                      </a:r>
                    </a:p>
                  </a:txBody>
                  <a:tcPr marL="91445" marR="91445" marT="34174" marB="34174"/>
                </a:tc>
                <a:tc>
                  <a:txBody>
                    <a:bodyPr/>
                    <a:lstStyle/>
                    <a:p>
                      <a:pPr algn="ctr">
                        <a:spcAft>
                          <a:spcPts val="0"/>
                        </a:spcAft>
                      </a:pPr>
                      <a:r>
                        <a:rPr lang="en-CA" sz="1000" dirty="0">
                          <a:latin typeface="+mj-lt"/>
                        </a:rPr>
                        <a:t>AHI ≥10</a:t>
                      </a:r>
                    </a:p>
                    <a:p>
                      <a:pPr algn="ctr">
                        <a:spcAft>
                          <a:spcPts val="0"/>
                        </a:spcAft>
                      </a:pPr>
                      <a:r>
                        <a:rPr lang="en-CA" sz="1000" dirty="0">
                          <a:latin typeface="+mj-lt"/>
                        </a:rPr>
                        <a:t>NIHSS 2-20</a:t>
                      </a:r>
                    </a:p>
                  </a:txBody>
                  <a:tcPr marL="91445" marR="91445" marT="34174" marB="34174"/>
                </a:tc>
                <a:tc>
                  <a:txBody>
                    <a:bodyPr/>
                    <a:lstStyle/>
                    <a:p>
                      <a:pPr algn="ctr"/>
                      <a:r>
                        <a:rPr lang="en-CA" sz="1000" dirty="0">
                          <a:latin typeface="+mj-lt"/>
                        </a:rPr>
                        <a:t>First night</a:t>
                      </a:r>
                    </a:p>
                  </a:txBody>
                  <a:tcPr marL="91445" marR="91445" marT="34174" marB="34174"/>
                </a:tc>
                <a:tc>
                  <a:txBody>
                    <a:bodyPr/>
                    <a:lstStyle/>
                    <a:p>
                      <a:pPr algn="ctr"/>
                      <a:r>
                        <a:rPr lang="en-CA" sz="1000" dirty="0">
                          <a:latin typeface="+mj-lt"/>
                        </a:rPr>
                        <a:t>8 days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latin typeface="+mj-lt"/>
                        </a:rPr>
                        <a:t>↓ AHI</a:t>
                      </a:r>
                      <a:r>
                        <a:rPr lang="en-CA" sz="1000" baseline="0" dirty="0">
                          <a:latin typeface="+mj-lt"/>
                        </a:rPr>
                        <a:t> </a:t>
                      </a:r>
                    </a:p>
                    <a:p>
                      <a:pPr algn="ctr"/>
                      <a:r>
                        <a:rPr lang="en-CA" sz="1100" kern="1200" dirty="0">
                          <a:solidFill>
                            <a:schemeClr val="dk1"/>
                          </a:solidFill>
                          <a:highlight>
                            <a:srgbClr val="FFFF00"/>
                          </a:highlight>
                          <a:latin typeface="+mn-lt"/>
                          <a:ea typeface="+mn-ea"/>
                          <a:cs typeface="+mn-cs"/>
                        </a:rPr>
                        <a:t>↓ </a:t>
                      </a:r>
                      <a:r>
                        <a:rPr lang="en-CA" sz="1000" baseline="0" dirty="0">
                          <a:highlight>
                            <a:srgbClr val="FFFF00"/>
                          </a:highlight>
                          <a:latin typeface="+mj-lt"/>
                        </a:rPr>
                        <a:t>NIHSS with CPAP compliance</a:t>
                      </a:r>
                      <a:endParaRPr lang="en-CA" sz="1000" dirty="0">
                        <a:highlight>
                          <a:srgbClr val="FFFF00"/>
                        </a:highlight>
                        <a:latin typeface="+mj-lt"/>
                      </a:endParaRPr>
                    </a:p>
                  </a:txBody>
                  <a:tcPr marL="91445" marR="91445" marT="34174" marB="34174"/>
                </a:tc>
                <a:extLst>
                  <a:ext uri="{0D108BD9-81ED-4DB2-BD59-A6C34878D82A}">
                    <a16:rowId xmlns:a16="http://schemas.microsoft.com/office/drawing/2014/main" val="10006"/>
                  </a:ext>
                </a:extLst>
              </a:tr>
              <a:tr h="525634">
                <a:tc>
                  <a:txBody>
                    <a:bodyPr/>
                    <a:lstStyle/>
                    <a:p>
                      <a:pPr algn="ctr"/>
                      <a:r>
                        <a:rPr lang="en-CA" sz="1000" dirty="0">
                          <a:latin typeface="+mj-lt"/>
                        </a:rPr>
                        <a:t>McEvoy, 2016</a:t>
                      </a:r>
                    </a:p>
                  </a:txBody>
                  <a:tcPr marL="91445" marR="91445" marT="34174" marB="34174"/>
                </a:tc>
                <a:tc>
                  <a:txBody>
                    <a:bodyPr/>
                    <a:lstStyle/>
                    <a:p>
                      <a:pPr algn="ctr"/>
                      <a:r>
                        <a:rPr lang="en-CA" sz="1000" dirty="0">
                          <a:latin typeface="+mj-lt"/>
                        </a:rPr>
                        <a:t>2717</a:t>
                      </a:r>
                    </a:p>
                    <a:p>
                      <a:pPr algn="ctr"/>
                      <a:r>
                        <a:rPr lang="en-CA" sz="900" dirty="0">
                          <a:latin typeface="+mj-lt"/>
                        </a:rPr>
                        <a:t>(1324 stroke)</a:t>
                      </a:r>
                      <a:endParaRPr lang="en-CA" sz="1000" dirty="0">
                        <a:latin typeface="+mj-lt"/>
                      </a:endParaRPr>
                    </a:p>
                  </a:txBody>
                  <a:tcPr marL="91445" marR="91445" marT="34174" marB="34174"/>
                </a:tc>
                <a:tc>
                  <a:txBody>
                    <a:bodyPr/>
                    <a:lstStyle/>
                    <a:p>
                      <a:pPr algn="ctr">
                        <a:spcAft>
                          <a:spcPts val="0"/>
                        </a:spcAft>
                      </a:pPr>
                      <a:r>
                        <a:rPr lang="en-CA" sz="1000" dirty="0">
                          <a:latin typeface="+mj-lt"/>
                        </a:rPr>
                        <a:t>Oxygen desaturation index ≥12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n-lt"/>
                          <a:ea typeface="+mn-ea"/>
                          <a:cs typeface="+mn-cs"/>
                        </a:rPr>
                        <a:t>≥</a:t>
                      </a:r>
                      <a:r>
                        <a:rPr lang="en-CA" sz="1000" kern="1200" dirty="0">
                          <a:solidFill>
                            <a:schemeClr val="dk1"/>
                          </a:solidFill>
                          <a:latin typeface="+mj-lt"/>
                          <a:ea typeface="+mn-ea"/>
                          <a:cs typeface="+mn-cs"/>
                        </a:rPr>
                        <a:t>90 days</a:t>
                      </a:r>
                    </a:p>
                  </a:txBody>
                  <a:tcPr marL="91445" marR="91445" marT="34174" marB="34174"/>
                </a:tc>
                <a:tc>
                  <a:txBody>
                    <a:bodyPr/>
                    <a:lstStyle/>
                    <a:p>
                      <a:pPr algn="ctr"/>
                      <a:r>
                        <a:rPr lang="en-CA" sz="1000" dirty="0">
                          <a:latin typeface="+mj-lt"/>
                        </a:rPr>
                        <a:t>6 months, 2 and 4 years</a:t>
                      </a:r>
                    </a:p>
                  </a:txBody>
                  <a:tcPr marL="91445" marR="91445" marT="34174" marB="34174"/>
                </a:tc>
                <a:tc>
                  <a:txBody>
                    <a:bodyPr/>
                    <a:lstStyle/>
                    <a:p>
                      <a:pPr algn="ctr"/>
                      <a:r>
                        <a:rPr lang="en-CA" sz="1000" dirty="0">
                          <a:latin typeface="+mj-lt"/>
                        </a:rPr>
                        <a:t>3.3</a:t>
                      </a:r>
                    </a:p>
                  </a:txBody>
                  <a:tcPr marL="91445" marR="91445" marT="34174" marB="34174"/>
                </a:tc>
                <a:tc>
                  <a:txBody>
                    <a:bodyPr/>
                    <a:lstStyle/>
                    <a:p>
                      <a:pPr algn="ctr"/>
                      <a:r>
                        <a:rPr lang="en-CA" sz="1000" dirty="0">
                          <a:highlight>
                            <a:srgbClr val="FFFF00"/>
                          </a:highlight>
                          <a:latin typeface="+mj-lt"/>
                        </a:rPr>
                        <a:t>↓ snoring &amp; daytime sleepiness</a:t>
                      </a:r>
                    </a:p>
                    <a:p>
                      <a:pPr algn="ctr"/>
                      <a:r>
                        <a:rPr lang="en-CA" sz="1000" kern="1200" dirty="0">
                          <a:solidFill>
                            <a:schemeClr val="dk1"/>
                          </a:solidFill>
                          <a:highlight>
                            <a:srgbClr val="FFFF00"/>
                          </a:highlight>
                          <a:latin typeface="+mj-lt"/>
                          <a:ea typeface="+mn-ea"/>
                          <a:cs typeface="+mn-cs"/>
                        </a:rPr>
                        <a:t>↑ quality of life &amp; mood</a:t>
                      </a:r>
                    </a:p>
                    <a:p>
                      <a:pPr algn="ctr"/>
                      <a:r>
                        <a:rPr lang="en-CA" sz="1000" kern="1200" dirty="0">
                          <a:solidFill>
                            <a:schemeClr val="dk1"/>
                          </a:solidFill>
                          <a:latin typeface="+mj-lt"/>
                          <a:ea typeface="+mn-ea"/>
                          <a:cs typeface="+mn-cs"/>
                        </a:rPr>
                        <a:t>No impact on vascular events</a:t>
                      </a:r>
                      <a:endParaRPr lang="en-CA" sz="1000" dirty="0">
                        <a:latin typeface="+mj-lt"/>
                      </a:endParaRPr>
                    </a:p>
                  </a:txBody>
                  <a:tcPr marL="91445" marR="91445" marT="34174" marB="34174"/>
                </a:tc>
                <a:extLst>
                  <a:ext uri="{0D108BD9-81ED-4DB2-BD59-A6C34878D82A}">
                    <a16:rowId xmlns:a16="http://schemas.microsoft.com/office/drawing/2014/main" val="10007"/>
                  </a:ext>
                </a:extLst>
              </a:tr>
              <a:tr h="220777">
                <a:tc>
                  <a:txBody>
                    <a:bodyPr/>
                    <a:lstStyle/>
                    <a:p>
                      <a:pPr algn="ctr"/>
                      <a:r>
                        <a:rPr lang="en-CA" sz="1000" dirty="0">
                          <a:latin typeface="+mj-lt"/>
                        </a:rPr>
                        <a:t>Aaronson, 2016</a:t>
                      </a:r>
                    </a:p>
                  </a:txBody>
                  <a:tcPr marL="91445" marR="91445" marT="34174" marB="34174"/>
                </a:tc>
                <a:tc>
                  <a:txBody>
                    <a:bodyPr/>
                    <a:lstStyle/>
                    <a:p>
                      <a:pPr algn="ctr"/>
                      <a:r>
                        <a:rPr lang="en-CA" sz="1000" dirty="0">
                          <a:latin typeface="+mj-lt"/>
                        </a:rPr>
                        <a:t>36</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1-16 weeks</a:t>
                      </a:r>
                    </a:p>
                  </a:txBody>
                  <a:tcPr marL="91445" marR="91445" marT="34174" marB="34174"/>
                </a:tc>
                <a:tc>
                  <a:txBody>
                    <a:bodyPr/>
                    <a:lstStyle/>
                    <a:p>
                      <a:pPr algn="ctr"/>
                      <a:r>
                        <a:rPr lang="en-CA" sz="1000" dirty="0">
                          <a:latin typeface="+mj-lt"/>
                        </a:rPr>
                        <a:t>4 weeks</a:t>
                      </a:r>
                    </a:p>
                  </a:txBody>
                  <a:tcPr marL="91445" marR="91445" marT="34174" marB="34174"/>
                </a:tc>
                <a:tc>
                  <a:txBody>
                    <a:bodyPr/>
                    <a:lstStyle/>
                    <a:p>
                      <a:pPr algn="ctr"/>
                      <a:r>
                        <a:rPr lang="en-CA" sz="1000" dirty="0">
                          <a:latin typeface="+mj-lt"/>
                        </a:rPr>
                        <a:t>2.5</a:t>
                      </a:r>
                    </a:p>
                  </a:txBody>
                  <a:tcPr marL="91445" marR="91445" marT="34174" marB="34174"/>
                </a:tc>
                <a:tc>
                  <a:txBody>
                    <a:bodyPr/>
                    <a:lstStyle/>
                    <a:p>
                      <a:pPr algn="ctr"/>
                      <a:r>
                        <a:rPr lang="en-CA" sz="1000" kern="1200" dirty="0">
                          <a:solidFill>
                            <a:schemeClr val="dk1"/>
                          </a:solidFill>
                          <a:highlight>
                            <a:srgbClr val="FFFF00"/>
                          </a:highlight>
                          <a:latin typeface="+mn-lt"/>
                          <a:ea typeface="+mn-ea"/>
                          <a:cs typeface="+mn-cs"/>
                        </a:rPr>
                        <a:t>↑ </a:t>
                      </a:r>
                      <a:r>
                        <a:rPr lang="en-CA" sz="1000" dirty="0">
                          <a:highlight>
                            <a:srgbClr val="FFFF00"/>
                          </a:highlight>
                          <a:latin typeface="+mj-lt"/>
                        </a:rPr>
                        <a:t>attention &amp; executive function</a:t>
                      </a:r>
                    </a:p>
                  </a:txBody>
                  <a:tcPr marL="91445" marR="91445" marT="34174" marB="34174"/>
                </a:tc>
                <a:extLst>
                  <a:ext uri="{0D108BD9-81ED-4DB2-BD59-A6C34878D82A}">
                    <a16:rowId xmlns:a16="http://schemas.microsoft.com/office/drawing/2014/main" val="10008"/>
                  </a:ext>
                </a:extLst>
              </a:tr>
              <a:tr h="373205">
                <a:tc>
                  <a:txBody>
                    <a:bodyPr/>
                    <a:lstStyle/>
                    <a:p>
                      <a:pPr algn="ctr"/>
                      <a:r>
                        <a:rPr lang="en-CA" sz="1000" dirty="0">
                          <a:latin typeface="+mj-lt"/>
                        </a:rPr>
                        <a:t>Khot, 2016</a:t>
                      </a:r>
                    </a:p>
                  </a:txBody>
                  <a:tcPr marL="91445" marR="91445" marT="34174" marB="34174"/>
                </a:tc>
                <a:tc>
                  <a:txBody>
                    <a:bodyPr/>
                    <a:lstStyle/>
                    <a:p>
                      <a:pPr algn="ctr"/>
                      <a:r>
                        <a:rPr lang="en-CA" sz="1000" dirty="0">
                          <a:latin typeface="+mj-lt"/>
                        </a:rPr>
                        <a:t>40</a:t>
                      </a:r>
                    </a:p>
                  </a:txBody>
                  <a:tcPr marL="91445" marR="91445" marT="34174" marB="34174"/>
                </a:tc>
                <a:tc>
                  <a:txBody>
                    <a:bodyPr/>
                    <a:lstStyle/>
                    <a:p>
                      <a:pPr algn="ctr">
                        <a:spcAft>
                          <a:spcPts val="0"/>
                        </a:spcAft>
                      </a:pPr>
                      <a:r>
                        <a:rPr lang="en-CA" sz="1000" dirty="0">
                          <a:latin typeface="+mj-lt"/>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During time in stroke rehab unit</a:t>
                      </a:r>
                    </a:p>
                  </a:txBody>
                  <a:tcPr marL="91445" marR="91445" marT="34174" marB="34174"/>
                </a:tc>
                <a:tc>
                  <a:txBody>
                    <a:bodyPr/>
                    <a:lstStyle/>
                    <a:p>
                      <a:pPr algn="ctr"/>
                      <a:r>
                        <a:rPr lang="en-CA" sz="1000" dirty="0">
                          <a:latin typeface="+mj-lt"/>
                        </a:rPr>
                        <a:t>2-3 weeks</a:t>
                      </a:r>
                    </a:p>
                  </a:txBody>
                  <a:tcPr marL="91445" marR="91445" marT="34174" marB="34174"/>
                </a:tc>
                <a:tc>
                  <a:txBody>
                    <a:bodyPr/>
                    <a:lstStyle/>
                    <a:p>
                      <a:pPr algn="ctr"/>
                      <a:r>
                        <a:rPr lang="en-CA" sz="1000" dirty="0">
                          <a:latin typeface="+mj-lt"/>
                        </a:rPr>
                        <a:t>3.7</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9"/>
                  </a:ext>
                </a:extLst>
              </a:tr>
              <a:tr h="373205">
                <a:tc>
                  <a:txBody>
                    <a:bodyPr/>
                    <a:lstStyle/>
                    <a:p>
                      <a:pPr algn="ctr"/>
                      <a:r>
                        <a:rPr lang="en-CA" sz="1000" dirty="0">
                          <a:latin typeface="+mj-lt"/>
                        </a:rPr>
                        <a:t>Gupta, 2018</a:t>
                      </a:r>
                    </a:p>
                  </a:txBody>
                  <a:tcPr marL="91445" marR="91445" marT="34174" marB="34174"/>
                </a:tc>
                <a:tc>
                  <a:txBody>
                    <a:bodyPr/>
                    <a:lstStyle/>
                    <a:p>
                      <a:pPr algn="ctr"/>
                      <a:r>
                        <a:rPr lang="en-CA" sz="1000" dirty="0">
                          <a:latin typeface="+mj-lt"/>
                        </a:rPr>
                        <a:t>70</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≥15</a:t>
                      </a:r>
                    </a:p>
                    <a:p>
                      <a:pPr algn="ctr">
                        <a:spcAft>
                          <a:spcPts val="0"/>
                        </a:spcAft>
                      </a:pPr>
                      <a:endParaRPr lang="en-CA" sz="1000" dirty="0">
                        <a:latin typeface="+mj-lt"/>
                      </a:endParaRP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&lt;6 months</a:t>
                      </a:r>
                    </a:p>
                  </a:txBody>
                  <a:tcPr marL="91445" marR="91445" marT="34174" marB="34174"/>
                </a:tc>
                <a:tc>
                  <a:txBody>
                    <a:bodyPr/>
                    <a:lstStyle/>
                    <a:p>
                      <a:pPr algn="ctr"/>
                      <a:r>
                        <a:rPr lang="en-CA" sz="1000" dirty="0">
                          <a:latin typeface="+mj-lt"/>
                        </a:rPr>
                        <a:t>3, 6, 12 months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highlight>
                            <a:srgbClr val="FFFF00"/>
                          </a:highlight>
                          <a:latin typeface="+mj-lt"/>
                        </a:rPr>
                        <a:t>↓ mRS &amp; daytime sleepiness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No impact on vascular events</a:t>
                      </a:r>
                    </a:p>
                  </a:txBody>
                  <a:tcPr marL="91445" marR="91445" marT="34174" marB="34174"/>
                </a:tc>
                <a:extLst>
                  <a:ext uri="{0D108BD9-81ED-4DB2-BD59-A6C34878D82A}">
                    <a16:rowId xmlns:a16="http://schemas.microsoft.com/office/drawing/2014/main" val="10010"/>
                  </a:ext>
                </a:extLst>
              </a:tr>
              <a:tr h="483890">
                <a:tc>
                  <a:txBody>
                    <a:bodyPr/>
                    <a:lstStyle/>
                    <a:p>
                      <a:pPr algn="ctr"/>
                      <a:r>
                        <a:rPr lang="en-CA" sz="1000" dirty="0">
                          <a:latin typeface="+mj-lt"/>
                        </a:rPr>
                        <a:t>Bravata, 2018</a:t>
                      </a:r>
                    </a:p>
                  </a:txBody>
                  <a:tcPr marL="91445" marR="91445" marT="34174" marB="34174"/>
                </a:tc>
                <a:tc>
                  <a:txBody>
                    <a:bodyPr/>
                    <a:lstStyle/>
                    <a:p>
                      <a:pPr algn="ctr"/>
                      <a:r>
                        <a:rPr lang="en-CA" sz="1000" dirty="0">
                          <a:latin typeface="+mj-lt"/>
                        </a:rPr>
                        <a:t>252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kern="1200" dirty="0">
                          <a:solidFill>
                            <a:schemeClr val="dk1"/>
                          </a:solidFill>
                          <a:latin typeface="+mj-lt"/>
                          <a:ea typeface="+mn-ea"/>
                          <a:cs typeface="+mn-cs"/>
                        </a:rPr>
                        <a:t>Within 1 week</a:t>
                      </a:r>
                      <a:endParaRPr lang="en-CA" sz="1000" b="1" kern="1200" dirty="0">
                        <a:solidFill>
                          <a:schemeClr val="dk1"/>
                        </a:solidFill>
                        <a:latin typeface="+mj-lt"/>
                        <a:ea typeface="+mn-ea"/>
                        <a:cs typeface="+mn-cs"/>
                      </a:endParaRPr>
                    </a:p>
                  </a:txBody>
                  <a:tcPr marL="91445" marR="91445" marT="34174" marB="34174"/>
                </a:tc>
                <a:tc>
                  <a:txBody>
                    <a:bodyPr/>
                    <a:lstStyle/>
                    <a:p>
                      <a:pPr algn="ctr"/>
                      <a:r>
                        <a:rPr lang="en-CA" sz="1000" dirty="0">
                          <a:latin typeface="+mj-lt"/>
                        </a:rPr>
                        <a:t>6, 12 months</a:t>
                      </a:r>
                    </a:p>
                  </a:txBody>
                  <a:tcPr marL="91445" marR="91445" marT="34174" marB="34174"/>
                </a:tc>
                <a:tc>
                  <a:txBody>
                    <a:bodyPr/>
                    <a:lstStyle/>
                    <a:p>
                      <a:pPr algn="ctr"/>
                      <a:r>
                        <a:rPr lang="en-CA" sz="1000" dirty="0">
                          <a:latin typeface="+mj-lt"/>
                        </a:rPr>
                        <a:t>4.5</a:t>
                      </a:r>
                    </a:p>
                  </a:txBody>
                  <a:tcPr marL="91445" marR="91445" marT="34174" marB="34174"/>
                </a:tc>
                <a:tc>
                  <a:txBody>
                    <a:bodyPr/>
                    <a:lstStyle/>
                    <a:p>
                      <a:pPr algn="ctr"/>
                      <a:r>
                        <a:rPr lang="en-CA" sz="1000" dirty="0">
                          <a:highlight>
                            <a:srgbClr val="FFFF00"/>
                          </a:highlight>
                          <a:latin typeface="+mj-lt"/>
                        </a:rPr>
                        <a:t>↓ NIHSS &amp; mRS with CPAP compliance</a:t>
                      </a:r>
                    </a:p>
                  </a:txBody>
                  <a:tcPr marL="91445" marR="91445" marT="34174" marB="34174"/>
                </a:tc>
                <a:extLst>
                  <a:ext uri="{0D108BD9-81ED-4DB2-BD59-A6C34878D82A}">
                    <a16:rowId xmlns:a16="http://schemas.microsoft.com/office/drawing/2014/main" val="10011"/>
                  </a:ext>
                </a:extLst>
              </a:tr>
            </a:tbl>
          </a:graphicData>
        </a:graphic>
      </p:graphicFrame>
      <p:sp>
        <p:nvSpPr>
          <p:cNvPr id="103427" name="Title 1">
            <a:extLst>
              <a:ext uri="{FF2B5EF4-FFF2-40B4-BE49-F238E27FC236}">
                <a16:creationId xmlns:a16="http://schemas.microsoft.com/office/drawing/2014/main" id="{079E5479-D19C-F271-6C7D-840A375FA834}"/>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7" name="TextBox 6">
            <a:extLst>
              <a:ext uri="{FF2B5EF4-FFF2-40B4-BE49-F238E27FC236}">
                <a16:creationId xmlns:a16="http://schemas.microsoft.com/office/drawing/2014/main" id="{7A55ABD0-50B0-BC18-1233-15FB65923476}"/>
              </a:ext>
            </a:extLst>
          </p:cNvPr>
          <p:cNvSpPr txBox="1"/>
          <p:nvPr/>
        </p:nvSpPr>
        <p:spPr>
          <a:xfrm flipH="1">
            <a:off x="1295400" y="2828925"/>
            <a:ext cx="5715000" cy="1200150"/>
          </a:xfrm>
          <a:prstGeom prst="rect">
            <a:avLst/>
          </a:prstGeom>
          <a:solidFill>
            <a:srgbClr val="FFFF00"/>
          </a:solidFill>
        </p:spPr>
        <p:txBody>
          <a:bodyPr>
            <a:spAutoFit/>
          </a:bodyPr>
          <a:lstStyle/>
          <a:p>
            <a:pPr algn="ctr" eaLnBrk="1" hangingPunct="1">
              <a:defRPr/>
            </a:pPr>
            <a:r>
              <a:rPr lang="en-CA" sz="3600" dirty="0">
                <a:solidFill>
                  <a:schemeClr val="bg2"/>
                </a:solidFill>
                <a:latin typeface="+mj-lt"/>
              </a:rPr>
              <a:t>Improved non-vascular outcomes</a:t>
            </a:r>
          </a:p>
        </p:txBody>
      </p:sp>
      <p:sp>
        <p:nvSpPr>
          <p:cNvPr id="6" name="TextBox 5">
            <a:extLst>
              <a:ext uri="{FF2B5EF4-FFF2-40B4-BE49-F238E27FC236}">
                <a16:creationId xmlns:a16="http://schemas.microsoft.com/office/drawing/2014/main" id="{7ED7B9C3-45E1-355E-2C70-5A6DB22B084E}"/>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5362" name="Slide Number Placeholder 3">
            <a:extLst>
              <a:ext uri="{FF2B5EF4-FFF2-40B4-BE49-F238E27FC236}">
                <a16:creationId xmlns:a16="http://schemas.microsoft.com/office/drawing/2014/main" id="{FF3782D9-DCF5-A575-088D-295B0F5953A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21577E33-DF6F-4F62-8DEA-8CCD4FD2EF54}" type="slidenum">
              <a:rPr lang="en-US" altLang="en-US" sz="700" smtClean="0">
                <a:solidFill>
                  <a:srgbClr val="1D68E0"/>
                </a:solidFill>
              </a:rPr>
              <a:pPr>
                <a:spcBef>
                  <a:spcPct val="0"/>
                </a:spcBef>
                <a:buClrTx/>
                <a:buSzTx/>
                <a:buFontTx/>
                <a:buNone/>
              </a:pPr>
              <a:t>6</a:t>
            </a:fld>
            <a:endParaRPr lang="en-US" altLang="en-US" sz="700">
              <a:solidFill>
                <a:srgbClr val="1D68E0"/>
              </a:solidFill>
            </a:endParaRPr>
          </a:p>
        </p:txBody>
      </p:sp>
      <p:sp>
        <p:nvSpPr>
          <p:cNvPr id="154626" name="Rectangle 2">
            <a:extLst>
              <a:ext uri="{FF2B5EF4-FFF2-40B4-BE49-F238E27FC236}">
                <a16:creationId xmlns:a16="http://schemas.microsoft.com/office/drawing/2014/main" id="{B16B92EA-A904-0180-E143-1C1DD6AB38A7}"/>
              </a:ext>
            </a:extLst>
          </p:cNvPr>
          <p:cNvSpPr>
            <a:spLocks noGrp="1" noChangeArrowheads="1"/>
          </p:cNvSpPr>
          <p:nvPr>
            <p:ph type="title"/>
          </p:nvPr>
        </p:nvSpPr>
        <p:spPr/>
        <p:txBody>
          <a:bodyPr/>
          <a:lstStyle/>
          <a:p>
            <a:pPr algn="ctr" eaLnBrk="1" hangingPunct="1">
              <a:defRPr/>
            </a:pPr>
            <a:r>
              <a:rPr lang="en-US" sz="4000" b="1" dirty="0">
                <a:cs typeface="+mj-cs"/>
              </a:rPr>
              <a:t>PSG</a:t>
            </a:r>
          </a:p>
        </p:txBody>
      </p:sp>
      <p:sp>
        <p:nvSpPr>
          <p:cNvPr id="15364" name="Rectangle 3">
            <a:extLst>
              <a:ext uri="{FF2B5EF4-FFF2-40B4-BE49-F238E27FC236}">
                <a16:creationId xmlns:a16="http://schemas.microsoft.com/office/drawing/2014/main" id="{4DB12165-2549-CA40-8E4C-025BE81FDF2E}"/>
              </a:ext>
            </a:extLst>
          </p:cNvPr>
          <p:cNvSpPr>
            <a:spLocks noGrp="1" noChangeArrowheads="1"/>
          </p:cNvSpPr>
          <p:nvPr>
            <p:ph type="body" idx="1"/>
          </p:nvPr>
        </p:nvSpPr>
        <p:spPr>
          <a:xfrm>
            <a:off x="876300" y="1227138"/>
            <a:ext cx="7886700" cy="3314700"/>
          </a:xfrm>
        </p:spPr>
        <p:txBody>
          <a:bodyPr/>
          <a:lstStyle/>
          <a:p>
            <a:pPr eaLnBrk="1" hangingPunct="1"/>
            <a:r>
              <a:rPr lang="en-US" altLang="en-US"/>
              <a:t>Reduced sleep efficiency 58% </a:t>
            </a:r>
          </a:p>
          <a:p>
            <a:pPr eaLnBrk="1" hangingPunct="1"/>
            <a:r>
              <a:rPr lang="en-US" altLang="en-US"/>
              <a:t>Decreased REM sleep 5% </a:t>
            </a:r>
          </a:p>
          <a:p>
            <a:pPr eaLnBrk="1" hangingPunct="1"/>
            <a:r>
              <a:rPr lang="en-US" altLang="en-US"/>
              <a:t>Multiple central apneic events </a:t>
            </a:r>
          </a:p>
          <a:p>
            <a:pPr lvl="1" eaLnBrk="1" hangingPunct="1"/>
            <a:r>
              <a:rPr lang="en-US" altLang="en-US"/>
              <a:t>CAI 51.6 events/hour</a:t>
            </a:r>
          </a:p>
          <a:p>
            <a:pPr eaLnBrk="1" hangingPunct="1"/>
            <a:r>
              <a:rPr lang="en-US" altLang="en-US"/>
              <a:t>Central sleep apnea with Cheyne Stokes breathing</a:t>
            </a:r>
          </a:p>
          <a:p>
            <a:pPr eaLnBrk="1" hangingPunct="1">
              <a:buFontTx/>
              <a:buNone/>
            </a:pPr>
            <a:endParaRPr lang="en-US" altLang="en-US" b="1" i="1"/>
          </a:p>
          <a:p>
            <a:pPr eaLnBrk="1" hangingPunct="1">
              <a:buFontTx/>
              <a:buNone/>
            </a:pPr>
            <a:endParaRPr lang="en-US" altLang="en-US"/>
          </a:p>
        </p:txBody>
      </p:sp>
      <p:pic>
        <p:nvPicPr>
          <p:cNvPr id="15365" name="Picture 5">
            <a:extLst>
              <a:ext uri="{FF2B5EF4-FFF2-40B4-BE49-F238E27FC236}">
                <a16:creationId xmlns:a16="http://schemas.microsoft.com/office/drawing/2014/main" id="{7DE8DA62-F2BE-30C8-9BC4-9AD6E6B041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9100" y="4545013"/>
            <a:ext cx="5803900" cy="2185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5A238110-E212-0DE9-AB41-549D2D98885C}"/>
              </a:ext>
            </a:extLst>
          </p:cNvPr>
          <p:cNvSpPr txBox="1"/>
          <p:nvPr/>
        </p:nvSpPr>
        <p:spPr>
          <a:xfrm>
            <a:off x="106363" y="6165850"/>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A71C073-CE37-DFC3-E32C-3BD643D44BFE}"/>
              </a:ext>
            </a:extLst>
          </p:cNvPr>
          <p:cNvGraphicFramePr>
            <a:graphicFrameLocks noGrp="1"/>
          </p:cNvGraphicFramePr>
          <p:nvPr/>
        </p:nvGraphicFramePr>
        <p:xfrm>
          <a:off x="76201" y="1371601"/>
          <a:ext cx="8991599" cy="4576649"/>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399">
                  <a:extLst>
                    <a:ext uri="{9D8B030D-6E8A-4147-A177-3AD203B41FA5}">
                      <a16:colId xmlns:a16="http://schemas.microsoft.com/office/drawing/2014/main" val="20006"/>
                    </a:ext>
                  </a:extLst>
                </a:gridCol>
              </a:tblGrid>
              <a:tr h="571361">
                <a:tc>
                  <a:txBody>
                    <a:bodyPr/>
                    <a:lstStyle/>
                    <a:p>
                      <a:pPr algn="ctr"/>
                      <a:r>
                        <a:rPr lang="en-CA" sz="1100" dirty="0">
                          <a:solidFill>
                            <a:schemeClr val="bg2"/>
                          </a:solidFill>
                          <a:latin typeface="+mj-lt"/>
                        </a:rPr>
                        <a:t>1</a:t>
                      </a:r>
                      <a:r>
                        <a:rPr lang="en-CA" sz="1100" baseline="30000" dirty="0">
                          <a:solidFill>
                            <a:schemeClr val="bg2"/>
                          </a:solidFill>
                          <a:latin typeface="+mj-lt"/>
                        </a:rPr>
                        <a:t>st</a:t>
                      </a:r>
                      <a:r>
                        <a:rPr lang="en-CA" sz="1100" dirty="0">
                          <a:solidFill>
                            <a:schemeClr val="bg2"/>
                          </a:solidFill>
                          <a:latin typeface="+mj-lt"/>
                        </a:rPr>
                        <a:t> Author, Year</a:t>
                      </a:r>
                    </a:p>
                  </a:txBody>
                  <a:tcPr marL="91445" marR="91445" marT="34174" marB="34174" anchor="ctr"/>
                </a:tc>
                <a:tc>
                  <a:txBody>
                    <a:bodyPr/>
                    <a:lstStyle/>
                    <a:p>
                      <a:pPr algn="ctr"/>
                      <a:r>
                        <a:rPr lang="en-CA" sz="1100" dirty="0">
                          <a:solidFill>
                            <a:schemeClr val="bg2"/>
                          </a:solidFill>
                          <a:latin typeface="+mj-lt"/>
                        </a:rPr>
                        <a:t>N</a:t>
                      </a:r>
                    </a:p>
                  </a:txBody>
                  <a:tcPr marL="91445" marR="91445" marT="34174" marB="34174" anchor="ctr"/>
                </a:tc>
                <a:tc>
                  <a:txBody>
                    <a:bodyPr/>
                    <a:lstStyle/>
                    <a:p>
                      <a:pPr algn="ctr"/>
                      <a:r>
                        <a:rPr lang="en-CA" sz="1100" dirty="0">
                          <a:solidFill>
                            <a:schemeClr val="bg2"/>
                          </a:solidFill>
                          <a:latin typeface="+mj-lt"/>
                        </a:rPr>
                        <a:t>Inclusion Criteria</a:t>
                      </a:r>
                    </a:p>
                  </a:txBody>
                  <a:tcPr marL="91445" marR="91445" marT="34174" marB="34174" anchor="ctr"/>
                </a:tc>
                <a:tc>
                  <a:txBody>
                    <a:bodyPr/>
                    <a:lstStyle/>
                    <a:p>
                      <a:pPr algn="ctr"/>
                      <a:r>
                        <a:rPr lang="en-CA" sz="1100" dirty="0">
                          <a:solidFill>
                            <a:schemeClr val="bg2"/>
                          </a:solidFill>
                          <a:latin typeface="+mj-lt"/>
                        </a:rPr>
                        <a:t>Timing</a:t>
                      </a:r>
                      <a:r>
                        <a:rPr lang="en-CA" sz="1100" baseline="0" dirty="0">
                          <a:solidFill>
                            <a:schemeClr val="bg2"/>
                          </a:solidFill>
                          <a:latin typeface="+mj-lt"/>
                        </a:rPr>
                        <a:t> of Intervention Post-stroke</a:t>
                      </a:r>
                      <a:endParaRPr lang="en-CA" sz="1100" dirty="0">
                        <a:solidFill>
                          <a:schemeClr val="bg2"/>
                        </a:solidFill>
                        <a:latin typeface="+mj-lt"/>
                      </a:endParaRPr>
                    </a:p>
                  </a:txBody>
                  <a:tcPr marL="91445" marR="91445" marT="34174" marB="34174" anchor="ctr"/>
                </a:tc>
                <a:tc>
                  <a:txBody>
                    <a:bodyPr/>
                    <a:lstStyle/>
                    <a:p>
                      <a:pPr algn="ctr"/>
                      <a:r>
                        <a:rPr lang="en-CA" sz="1100" dirty="0">
                          <a:solidFill>
                            <a:schemeClr val="bg2"/>
                          </a:solidFill>
                          <a:latin typeface="+mj-lt"/>
                        </a:rPr>
                        <a:t>Follow-up period(s)</a:t>
                      </a:r>
                    </a:p>
                  </a:txBody>
                  <a:tcPr marL="91445" marR="91445" marT="34174" marB="34174" anchor="ctr"/>
                </a:tc>
                <a:tc>
                  <a:txBody>
                    <a:bodyPr/>
                    <a:lstStyle/>
                    <a:p>
                      <a:pPr algn="ctr"/>
                      <a:r>
                        <a:rPr lang="en-CA" sz="1100" dirty="0">
                          <a:solidFill>
                            <a:schemeClr val="bg2"/>
                          </a:solidFill>
                          <a:latin typeface="+mj-lt"/>
                        </a:rPr>
                        <a:t>CPAP adherence</a:t>
                      </a:r>
                    </a:p>
                    <a:p>
                      <a:pPr algn="ctr"/>
                      <a:r>
                        <a:rPr lang="en-CA" sz="900" dirty="0">
                          <a:solidFill>
                            <a:schemeClr val="bg2"/>
                          </a:solidFill>
                          <a:latin typeface="+mj-lt"/>
                        </a:rPr>
                        <a:t>(hrs/night)</a:t>
                      </a:r>
                    </a:p>
                  </a:txBody>
                  <a:tcPr marL="91445" marR="91445" marT="34174" marB="34174" anchor="ctr"/>
                </a:tc>
                <a:tc>
                  <a:txBody>
                    <a:bodyPr/>
                    <a:lstStyle/>
                    <a:p>
                      <a:pPr algn="ctr"/>
                      <a:r>
                        <a:rPr lang="en-CA" sz="1100" dirty="0">
                          <a:solidFill>
                            <a:schemeClr val="bg2"/>
                          </a:solidFill>
                          <a:latin typeface="+mj-lt"/>
                        </a:rPr>
                        <a:t>Main outcome(s)</a:t>
                      </a:r>
                    </a:p>
                  </a:txBody>
                  <a:tcPr marL="91445" marR="91445" marT="34174" marB="34174" anchor="ctr"/>
                </a:tc>
                <a:extLst>
                  <a:ext uri="{0D108BD9-81ED-4DB2-BD59-A6C34878D82A}">
                    <a16:rowId xmlns:a16="http://schemas.microsoft.com/office/drawing/2014/main" val="10000"/>
                  </a:ext>
                </a:extLst>
              </a:tr>
              <a:tr h="236020">
                <a:tc>
                  <a:txBody>
                    <a:bodyPr/>
                    <a:lstStyle/>
                    <a:p>
                      <a:pPr algn="ctr"/>
                      <a:r>
                        <a:rPr lang="en-CA" sz="1000" dirty="0">
                          <a:latin typeface="+mj-lt"/>
                        </a:rPr>
                        <a:t>Sandberg, 2001</a:t>
                      </a:r>
                    </a:p>
                  </a:txBody>
                  <a:tcPr marL="91445" marR="91445" marT="34174" marB="34174"/>
                </a:tc>
                <a:tc>
                  <a:txBody>
                    <a:bodyPr/>
                    <a:lstStyle/>
                    <a:p>
                      <a:pPr algn="ctr"/>
                      <a:r>
                        <a:rPr lang="en-CA" sz="1000" dirty="0">
                          <a:latin typeface="+mj-lt"/>
                        </a:rPr>
                        <a:t>63</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2-4 weeks</a:t>
                      </a:r>
                    </a:p>
                  </a:txBody>
                  <a:tcPr marL="91445" marR="91445" marT="34174" marB="34174"/>
                </a:tc>
                <a:tc>
                  <a:txBody>
                    <a:bodyPr/>
                    <a:lstStyle/>
                    <a:p>
                      <a:pPr algn="ctr"/>
                      <a:r>
                        <a:rPr lang="en-CA" sz="1000" dirty="0">
                          <a:latin typeface="+mj-lt"/>
                        </a:rPr>
                        <a:t>7 &amp; 28 days</a:t>
                      </a:r>
                    </a:p>
                  </a:txBody>
                  <a:tcPr marL="91445" marR="91445" marT="34174" marB="34174"/>
                </a:tc>
                <a:tc>
                  <a:txBody>
                    <a:bodyPr/>
                    <a:lstStyle/>
                    <a:p>
                      <a:pPr algn="ctr"/>
                      <a:r>
                        <a:rPr lang="en-CA" sz="1000" dirty="0">
                          <a:latin typeface="+mj-lt"/>
                        </a:rPr>
                        <a:t>4.1</a:t>
                      </a:r>
                    </a:p>
                  </a:txBody>
                  <a:tcPr marL="91445" marR="91445" marT="34174" marB="34174"/>
                </a:tc>
                <a:tc>
                  <a:txBody>
                    <a:bodyPr/>
                    <a:lstStyle/>
                    <a:p>
                      <a:pPr algn="ctr"/>
                      <a:r>
                        <a:rPr lang="en-CA" sz="1100" dirty="0">
                          <a:latin typeface="+mj-lt"/>
                        </a:rPr>
                        <a:t>↓</a:t>
                      </a:r>
                      <a:r>
                        <a:rPr lang="en-CA" sz="1000" dirty="0">
                          <a:latin typeface="+mj-lt"/>
                        </a:rPr>
                        <a:t> depression</a:t>
                      </a:r>
                    </a:p>
                  </a:txBody>
                  <a:tcPr marL="91445" marR="91445" marT="34174" marB="34174"/>
                </a:tc>
                <a:extLst>
                  <a:ext uri="{0D108BD9-81ED-4DB2-BD59-A6C34878D82A}">
                    <a16:rowId xmlns:a16="http://schemas.microsoft.com/office/drawing/2014/main" val="10001"/>
                  </a:ext>
                </a:extLst>
              </a:tr>
              <a:tr h="325351">
                <a:tc>
                  <a:txBody>
                    <a:bodyPr/>
                    <a:lstStyle/>
                    <a:p>
                      <a:pPr algn="ctr"/>
                      <a:r>
                        <a:rPr lang="en-CA" sz="1000" dirty="0">
                          <a:latin typeface="+mj-lt"/>
                        </a:rPr>
                        <a:t>Hsu, 2006</a:t>
                      </a:r>
                    </a:p>
                  </a:txBody>
                  <a:tcPr marL="91445" marR="91445" marT="34174" marB="34174"/>
                </a:tc>
                <a:tc>
                  <a:txBody>
                    <a:bodyPr/>
                    <a:lstStyle/>
                    <a:p>
                      <a:pPr algn="ctr"/>
                      <a:r>
                        <a:rPr lang="en-CA" sz="1000" dirty="0">
                          <a:latin typeface="+mj-lt"/>
                        </a:rPr>
                        <a:t>66</a:t>
                      </a:r>
                    </a:p>
                  </a:txBody>
                  <a:tcPr marL="91445" marR="91445" marT="34174" marB="34174"/>
                </a:tc>
                <a:tc>
                  <a:txBody>
                    <a:bodyPr/>
                    <a:lstStyle/>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AHI ≥30</a:t>
                      </a:r>
                    </a:p>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NIHSS ≥4</a:t>
                      </a:r>
                    </a:p>
                  </a:txBody>
                  <a:tcPr marL="114300" marR="11430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000" dirty="0">
                          <a:latin typeface="+mj-lt"/>
                        </a:rPr>
                        <a:t>21-25 days</a:t>
                      </a:r>
                    </a:p>
                  </a:txBody>
                  <a:tcPr marL="91445" marR="91445" marT="34174" marB="34174"/>
                </a:tc>
                <a:tc>
                  <a:txBody>
                    <a:bodyPr/>
                    <a:lstStyle/>
                    <a:p>
                      <a:pPr algn="ctr"/>
                      <a:r>
                        <a:rPr lang="en-CA" sz="1000" dirty="0">
                          <a:latin typeface="+mj-lt"/>
                        </a:rPr>
                        <a:t>8 weeks &amp; 6 months</a:t>
                      </a:r>
                    </a:p>
                  </a:txBody>
                  <a:tcPr marL="91445" marR="91445" marT="34174" marB="34174"/>
                </a:tc>
                <a:tc>
                  <a:txBody>
                    <a:bodyPr/>
                    <a:lstStyle/>
                    <a:p>
                      <a:pPr algn="ctr"/>
                      <a:r>
                        <a:rPr lang="en-CA" sz="1000" dirty="0">
                          <a:latin typeface="+mj-lt"/>
                        </a:rPr>
                        <a:t>1.4</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2"/>
                  </a:ext>
                </a:extLst>
              </a:tr>
              <a:tr h="373205">
                <a:tc>
                  <a:txBody>
                    <a:bodyPr/>
                    <a:lstStyle/>
                    <a:p>
                      <a:pPr algn="ctr"/>
                      <a:r>
                        <a:rPr lang="en-CA" sz="1000" dirty="0">
                          <a:solidFill>
                            <a:schemeClr val="bg2"/>
                          </a:solidFill>
                          <a:latin typeface="+mj-lt"/>
                        </a:rPr>
                        <a:t>Parra, 2011</a:t>
                      </a:r>
                    </a:p>
                    <a:p>
                      <a:pPr algn="ctr"/>
                      <a:r>
                        <a:rPr lang="en-CA" sz="1000" i="1" dirty="0">
                          <a:solidFill>
                            <a:schemeClr val="bg2"/>
                          </a:solidFill>
                          <a:latin typeface="+mj-lt"/>
                        </a:rPr>
                        <a:t>Parra, 2015</a:t>
                      </a:r>
                    </a:p>
                  </a:txBody>
                  <a:tcPr marL="91445" marR="91445" marT="34174" marB="34174"/>
                </a:tc>
                <a:tc>
                  <a:txBody>
                    <a:bodyPr/>
                    <a:lstStyle/>
                    <a:p>
                      <a:pPr algn="ctr"/>
                      <a:r>
                        <a:rPr lang="en-CA" sz="1000" dirty="0">
                          <a:solidFill>
                            <a:schemeClr val="bg2"/>
                          </a:solidFill>
                          <a:latin typeface="+mj-lt"/>
                        </a:rPr>
                        <a:t>140</a:t>
                      </a:r>
                    </a:p>
                  </a:txBody>
                  <a:tcPr marL="91445" marR="91445" marT="34174" marB="34174"/>
                </a:tc>
                <a:tc>
                  <a:txBody>
                    <a:bodyPr/>
                    <a:lstStyle/>
                    <a:p>
                      <a:pPr algn="ctr">
                        <a:lnSpc>
                          <a:spcPct val="107000"/>
                        </a:lnSpc>
                        <a:spcAft>
                          <a:spcPts val="0"/>
                        </a:spcAft>
                      </a:pPr>
                      <a:r>
                        <a:rPr lang="en-CA" sz="1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lang="en-CA" sz="1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000" dirty="0">
                          <a:solidFill>
                            <a:schemeClr val="bg2"/>
                          </a:solidFill>
                          <a:latin typeface="+mj-lt"/>
                        </a:rPr>
                        <a:t>3-6 days</a:t>
                      </a:r>
                    </a:p>
                  </a:txBody>
                  <a:tcPr marL="91445" marR="91445" marT="34174" marB="34174"/>
                </a:tc>
                <a:tc>
                  <a:txBody>
                    <a:bodyPr/>
                    <a:lstStyle/>
                    <a:p>
                      <a:pPr algn="ctr"/>
                      <a:r>
                        <a:rPr lang="en-CA" sz="1000" dirty="0">
                          <a:solidFill>
                            <a:schemeClr val="bg2"/>
                          </a:solidFill>
                          <a:latin typeface="+mj-lt"/>
                        </a:rPr>
                        <a:t>1, 3, 12, 24 months</a:t>
                      </a:r>
                    </a:p>
                    <a:p>
                      <a:pPr algn="ctr"/>
                      <a:r>
                        <a:rPr lang="en-CA" sz="1000" i="1" dirty="0">
                          <a:solidFill>
                            <a:schemeClr val="bg2"/>
                          </a:solidFill>
                          <a:latin typeface="+mj-lt"/>
                        </a:rPr>
                        <a:t>5 years</a:t>
                      </a:r>
                    </a:p>
                  </a:txBody>
                  <a:tcPr marL="91445" marR="91445" marT="34174" marB="34174"/>
                </a:tc>
                <a:tc>
                  <a:txBody>
                    <a:bodyPr/>
                    <a:lstStyle/>
                    <a:p>
                      <a:pPr algn="ctr"/>
                      <a:r>
                        <a:rPr lang="en-CA" sz="1000" i="0" dirty="0">
                          <a:solidFill>
                            <a:schemeClr val="bg2"/>
                          </a:solidFill>
                          <a:latin typeface="+mj-lt"/>
                        </a:rPr>
                        <a:t>5.3</a:t>
                      </a:r>
                    </a:p>
                  </a:txBody>
                  <a:tcPr marL="91445" marR="91445" marT="34174" marB="34174"/>
                </a:tc>
                <a:tc>
                  <a:txBody>
                    <a:bodyPr/>
                    <a:lstStyle/>
                    <a:p>
                      <a:pPr algn="ctr"/>
                      <a:r>
                        <a:rPr lang="en-CA" sz="1000" baseline="0" dirty="0">
                          <a:solidFill>
                            <a:schemeClr val="bg2"/>
                          </a:solidFill>
                          <a:latin typeface="+mj-lt"/>
                        </a:rPr>
                        <a:t>No difference</a:t>
                      </a:r>
                    </a:p>
                    <a:p>
                      <a:pPr algn="ctr"/>
                      <a:r>
                        <a:rPr lang="en-CA" sz="1000" i="1" dirty="0">
                          <a:solidFill>
                            <a:schemeClr val="bg2"/>
                          </a:solidFill>
                          <a:highlight>
                            <a:srgbClr val="FFFF00"/>
                          </a:highlight>
                          <a:latin typeface="+mj-lt"/>
                        </a:rPr>
                        <a:t>↓ cardiovascular-related deaths</a:t>
                      </a:r>
                    </a:p>
                  </a:txBody>
                  <a:tcPr marL="91445" marR="91445" marT="34174" marB="34174"/>
                </a:tc>
                <a:extLst>
                  <a:ext uri="{0D108BD9-81ED-4DB2-BD59-A6C34878D82A}">
                    <a16:rowId xmlns:a16="http://schemas.microsoft.com/office/drawing/2014/main" val="10003"/>
                  </a:ext>
                </a:extLst>
              </a:tr>
              <a:tr h="317102">
                <a:tc>
                  <a:txBody>
                    <a:bodyPr/>
                    <a:lstStyle/>
                    <a:p>
                      <a:pPr algn="ctr"/>
                      <a:r>
                        <a:rPr lang="en-CA" sz="1000" dirty="0">
                          <a:latin typeface="+mj-lt"/>
                        </a:rPr>
                        <a:t>Ryan, 2011</a:t>
                      </a:r>
                    </a:p>
                  </a:txBody>
                  <a:tcPr marL="91445" marR="91445" marT="34174" marB="34174"/>
                </a:tc>
                <a:tc>
                  <a:txBody>
                    <a:bodyPr/>
                    <a:lstStyle/>
                    <a:p>
                      <a:pPr algn="ctr"/>
                      <a:r>
                        <a:rPr lang="en-CA" sz="1000" dirty="0">
                          <a:latin typeface="+mj-lt"/>
                        </a:rPr>
                        <a:t>44</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Within</a:t>
                      </a:r>
                      <a:r>
                        <a:rPr lang="en-CA" sz="1000" baseline="0" dirty="0">
                          <a:latin typeface="+mj-lt"/>
                        </a:rPr>
                        <a:t> 3 weeks</a:t>
                      </a:r>
                      <a:endParaRPr lang="en-CA" sz="1000" dirty="0">
                        <a:latin typeface="+mj-lt"/>
                      </a:endParaRP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4.96</a:t>
                      </a:r>
                    </a:p>
                  </a:txBody>
                  <a:tcPr marL="91445" marR="91445" marT="34174" marB="34174"/>
                </a:tc>
                <a:tc>
                  <a:txBody>
                    <a:bodyPr/>
                    <a:lstStyle/>
                    <a:p>
                      <a:pPr algn="ctr"/>
                      <a:r>
                        <a:rPr lang="en-CA" sz="1100" dirty="0">
                          <a:latin typeface="+mj-lt"/>
                        </a:rPr>
                        <a:t>↑</a:t>
                      </a:r>
                      <a:r>
                        <a:rPr lang="en-CA" sz="1000" dirty="0">
                          <a:latin typeface="+mj-lt"/>
                        </a:rPr>
                        <a:t> functional &amp; motor outcomes</a:t>
                      </a:r>
                    </a:p>
                  </a:txBody>
                  <a:tcPr marL="91445" marR="91445" marT="34174" marB="34174"/>
                </a:tc>
                <a:extLst>
                  <a:ext uri="{0D108BD9-81ED-4DB2-BD59-A6C34878D82A}">
                    <a16:rowId xmlns:a16="http://schemas.microsoft.com/office/drawing/2014/main" val="10004"/>
                  </a:ext>
                </a:extLst>
              </a:tr>
              <a:tr h="388448">
                <a:tc>
                  <a:txBody>
                    <a:bodyPr/>
                    <a:lstStyle/>
                    <a:p>
                      <a:pPr algn="ctr"/>
                      <a:r>
                        <a:rPr lang="en-CA" sz="1000" dirty="0">
                          <a:latin typeface="+mj-lt"/>
                        </a:rPr>
                        <a:t>Bravata, 2011</a:t>
                      </a:r>
                    </a:p>
                  </a:txBody>
                  <a:tcPr marL="91445" marR="91445" marT="34174" marB="34174"/>
                </a:tc>
                <a:tc>
                  <a:txBody>
                    <a:bodyPr/>
                    <a:lstStyle/>
                    <a:p>
                      <a:pPr algn="ctr"/>
                      <a:r>
                        <a:rPr lang="en-CA" sz="1000" dirty="0">
                          <a:latin typeface="+mj-lt"/>
                        </a:rPr>
                        <a:t>55</a:t>
                      </a:r>
                    </a:p>
                  </a:txBody>
                  <a:tcPr marL="91445" marR="91445" marT="34174" marB="34174"/>
                </a:tc>
                <a:tc>
                  <a:txBody>
                    <a:bodyPr/>
                    <a:lstStyle/>
                    <a:p>
                      <a:pPr algn="ctr">
                        <a:spcAft>
                          <a:spcPts val="0"/>
                        </a:spcAft>
                      </a:pPr>
                      <a:r>
                        <a:rPr lang="en-CA" sz="1000" dirty="0">
                          <a:latin typeface="+mj-lt"/>
                        </a:rPr>
                        <a:t>AHI ≥5</a:t>
                      </a:r>
                    </a:p>
                    <a:p>
                      <a:pPr algn="ctr">
                        <a:spcAft>
                          <a:spcPts val="0"/>
                        </a:spcAft>
                      </a:pPr>
                      <a:r>
                        <a:rPr lang="en-CA" sz="1000" dirty="0">
                          <a:latin typeface="+mj-lt"/>
                        </a:rPr>
                        <a:t>NIHSS ≥2</a:t>
                      </a:r>
                    </a:p>
                  </a:txBody>
                  <a:tcPr marL="91445" marR="91445" marT="34174" marB="34174"/>
                </a:tc>
                <a:tc>
                  <a:txBody>
                    <a:bodyPr/>
                    <a:lstStyle/>
                    <a:p>
                      <a:pPr algn="ctr"/>
                      <a:r>
                        <a:rPr lang="en-CA" sz="1000" dirty="0">
                          <a:latin typeface="+mj-lt"/>
                        </a:rPr>
                        <a:t>Most within 48 hrs</a:t>
                      </a: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5.1</a:t>
                      </a:r>
                    </a:p>
                  </a:txBody>
                  <a:tcPr marL="91445" marR="91445" marT="34174" marB="34174"/>
                </a:tc>
                <a:tc>
                  <a:txBody>
                    <a:bodyPr/>
                    <a:lstStyle/>
                    <a:p>
                      <a:pPr algn="ctr"/>
                      <a:r>
                        <a:rPr lang="en-CA" sz="1100" kern="1200" dirty="0">
                          <a:solidFill>
                            <a:schemeClr val="dk1"/>
                          </a:solidFill>
                          <a:latin typeface="+mn-lt"/>
                          <a:ea typeface="+mn-ea"/>
                          <a:cs typeface="+mn-cs"/>
                        </a:rPr>
                        <a:t>↓</a:t>
                      </a:r>
                      <a:r>
                        <a:rPr lang="en-CA" sz="1000" kern="1200" dirty="0">
                          <a:solidFill>
                            <a:schemeClr val="dk1"/>
                          </a:solidFill>
                          <a:latin typeface="+mn-lt"/>
                          <a:ea typeface="+mn-ea"/>
                          <a:cs typeface="+mn-cs"/>
                        </a:rPr>
                        <a:t> </a:t>
                      </a:r>
                      <a:r>
                        <a:rPr lang="en-CA" sz="1000" dirty="0">
                          <a:latin typeface="+mj-lt"/>
                        </a:rPr>
                        <a:t>NIHSS</a:t>
                      </a:r>
                    </a:p>
                    <a:p>
                      <a:pPr algn="ctr"/>
                      <a:r>
                        <a:rPr lang="en-CA" sz="1000" baseline="0" dirty="0">
                          <a:highlight>
                            <a:srgbClr val="FF0000"/>
                          </a:highlight>
                          <a:latin typeface="+mj-lt"/>
                        </a:rPr>
                        <a:t>No impact on vascular events</a:t>
                      </a:r>
                    </a:p>
                  </a:txBody>
                  <a:tcPr marL="91445" marR="91445" marT="34174" marB="34174"/>
                </a:tc>
                <a:extLst>
                  <a:ext uri="{0D108BD9-81ED-4DB2-BD59-A6C34878D82A}">
                    <a16:rowId xmlns:a16="http://schemas.microsoft.com/office/drawing/2014/main" val="10005"/>
                  </a:ext>
                </a:extLst>
              </a:tr>
              <a:tr h="388448">
                <a:tc>
                  <a:txBody>
                    <a:bodyPr/>
                    <a:lstStyle/>
                    <a:p>
                      <a:pPr algn="ctr"/>
                      <a:r>
                        <a:rPr lang="en-CA" sz="1000" dirty="0">
                          <a:latin typeface="+mj-lt"/>
                        </a:rPr>
                        <a:t>Minnerup, 2012</a:t>
                      </a:r>
                    </a:p>
                  </a:txBody>
                  <a:tcPr marL="91445" marR="91445" marT="34174" marB="34174"/>
                </a:tc>
                <a:tc>
                  <a:txBody>
                    <a:bodyPr/>
                    <a:lstStyle/>
                    <a:p>
                      <a:pPr algn="ctr"/>
                      <a:r>
                        <a:rPr lang="en-CA" sz="1000" dirty="0">
                          <a:latin typeface="+mj-lt"/>
                        </a:rPr>
                        <a:t>50</a:t>
                      </a:r>
                    </a:p>
                  </a:txBody>
                  <a:tcPr marL="91445" marR="91445" marT="34174" marB="34174"/>
                </a:tc>
                <a:tc>
                  <a:txBody>
                    <a:bodyPr/>
                    <a:lstStyle/>
                    <a:p>
                      <a:pPr algn="ctr">
                        <a:spcAft>
                          <a:spcPts val="0"/>
                        </a:spcAft>
                      </a:pPr>
                      <a:r>
                        <a:rPr lang="en-CA" sz="1000" dirty="0">
                          <a:latin typeface="+mj-lt"/>
                        </a:rPr>
                        <a:t>AHI ≥10</a:t>
                      </a:r>
                    </a:p>
                    <a:p>
                      <a:pPr algn="ctr">
                        <a:spcAft>
                          <a:spcPts val="0"/>
                        </a:spcAft>
                      </a:pPr>
                      <a:r>
                        <a:rPr lang="en-CA" sz="1000" dirty="0">
                          <a:latin typeface="+mj-lt"/>
                        </a:rPr>
                        <a:t>NIHSS 2-20</a:t>
                      </a:r>
                    </a:p>
                  </a:txBody>
                  <a:tcPr marL="91445" marR="91445" marT="34174" marB="34174"/>
                </a:tc>
                <a:tc>
                  <a:txBody>
                    <a:bodyPr/>
                    <a:lstStyle/>
                    <a:p>
                      <a:pPr algn="ctr"/>
                      <a:r>
                        <a:rPr lang="en-CA" sz="1000" dirty="0">
                          <a:latin typeface="+mj-lt"/>
                        </a:rPr>
                        <a:t>First night</a:t>
                      </a:r>
                    </a:p>
                  </a:txBody>
                  <a:tcPr marL="91445" marR="91445" marT="34174" marB="34174"/>
                </a:tc>
                <a:tc>
                  <a:txBody>
                    <a:bodyPr/>
                    <a:lstStyle/>
                    <a:p>
                      <a:pPr algn="ctr"/>
                      <a:r>
                        <a:rPr lang="en-CA" sz="1000" dirty="0">
                          <a:latin typeface="+mj-lt"/>
                        </a:rPr>
                        <a:t>8 days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latin typeface="+mj-lt"/>
                        </a:rPr>
                        <a:t>↓ AHI</a:t>
                      </a:r>
                      <a:r>
                        <a:rPr lang="en-CA" sz="1000" baseline="0" dirty="0">
                          <a:latin typeface="+mj-lt"/>
                        </a:rPr>
                        <a:t> </a:t>
                      </a:r>
                    </a:p>
                    <a:p>
                      <a:pPr algn="ctr"/>
                      <a:r>
                        <a:rPr lang="en-CA" sz="1100" kern="1200" dirty="0">
                          <a:solidFill>
                            <a:schemeClr val="dk1"/>
                          </a:solidFill>
                          <a:latin typeface="+mn-lt"/>
                          <a:ea typeface="+mn-ea"/>
                          <a:cs typeface="+mn-cs"/>
                        </a:rPr>
                        <a:t>↓ </a:t>
                      </a:r>
                      <a:r>
                        <a:rPr lang="en-CA" sz="1000" baseline="0" dirty="0">
                          <a:latin typeface="+mj-lt"/>
                        </a:rPr>
                        <a:t>NIHSS with CPAP compliance</a:t>
                      </a:r>
                      <a:endParaRPr lang="en-CA" sz="1000" dirty="0">
                        <a:latin typeface="+mj-lt"/>
                      </a:endParaRPr>
                    </a:p>
                  </a:txBody>
                  <a:tcPr marL="91445" marR="91445" marT="34174" marB="34174"/>
                </a:tc>
                <a:extLst>
                  <a:ext uri="{0D108BD9-81ED-4DB2-BD59-A6C34878D82A}">
                    <a16:rowId xmlns:a16="http://schemas.microsoft.com/office/drawing/2014/main" val="10006"/>
                  </a:ext>
                </a:extLst>
              </a:tr>
              <a:tr h="525633">
                <a:tc>
                  <a:txBody>
                    <a:bodyPr/>
                    <a:lstStyle/>
                    <a:p>
                      <a:pPr algn="ctr"/>
                      <a:r>
                        <a:rPr lang="en-CA" sz="1000" dirty="0">
                          <a:latin typeface="+mj-lt"/>
                        </a:rPr>
                        <a:t>McEvoy, 2016</a:t>
                      </a:r>
                    </a:p>
                  </a:txBody>
                  <a:tcPr marL="91445" marR="91445" marT="34174" marB="34174"/>
                </a:tc>
                <a:tc>
                  <a:txBody>
                    <a:bodyPr/>
                    <a:lstStyle/>
                    <a:p>
                      <a:pPr algn="ctr"/>
                      <a:r>
                        <a:rPr lang="en-CA" sz="1000" dirty="0">
                          <a:latin typeface="+mj-lt"/>
                        </a:rPr>
                        <a:t>2717</a:t>
                      </a:r>
                    </a:p>
                    <a:p>
                      <a:pPr algn="ctr"/>
                      <a:r>
                        <a:rPr lang="en-CA" sz="900" dirty="0">
                          <a:latin typeface="+mj-lt"/>
                        </a:rPr>
                        <a:t>(1324 stroke)</a:t>
                      </a:r>
                      <a:endParaRPr lang="en-CA" sz="1000" dirty="0">
                        <a:latin typeface="+mj-lt"/>
                      </a:endParaRPr>
                    </a:p>
                  </a:txBody>
                  <a:tcPr marL="91445" marR="91445" marT="34174" marB="34174"/>
                </a:tc>
                <a:tc>
                  <a:txBody>
                    <a:bodyPr/>
                    <a:lstStyle/>
                    <a:p>
                      <a:pPr algn="ctr">
                        <a:spcAft>
                          <a:spcPts val="0"/>
                        </a:spcAft>
                      </a:pPr>
                      <a:r>
                        <a:rPr lang="en-CA" sz="1000" dirty="0">
                          <a:latin typeface="+mj-lt"/>
                        </a:rPr>
                        <a:t>Oxygen desaturation index ≥12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n-lt"/>
                          <a:ea typeface="+mn-ea"/>
                          <a:cs typeface="+mn-cs"/>
                        </a:rPr>
                        <a:t>≥</a:t>
                      </a:r>
                      <a:r>
                        <a:rPr lang="en-CA" sz="1000" kern="1200" dirty="0">
                          <a:solidFill>
                            <a:schemeClr val="dk1"/>
                          </a:solidFill>
                          <a:latin typeface="+mj-lt"/>
                          <a:ea typeface="+mn-ea"/>
                          <a:cs typeface="+mn-cs"/>
                        </a:rPr>
                        <a:t>90 days</a:t>
                      </a:r>
                    </a:p>
                  </a:txBody>
                  <a:tcPr marL="91445" marR="91445" marT="34174" marB="34174"/>
                </a:tc>
                <a:tc>
                  <a:txBody>
                    <a:bodyPr/>
                    <a:lstStyle/>
                    <a:p>
                      <a:pPr algn="ctr"/>
                      <a:r>
                        <a:rPr lang="en-CA" sz="1000" dirty="0">
                          <a:latin typeface="+mj-lt"/>
                        </a:rPr>
                        <a:t>6 months, 2 and 4 years</a:t>
                      </a:r>
                    </a:p>
                  </a:txBody>
                  <a:tcPr marL="91445" marR="91445" marT="34174" marB="34174"/>
                </a:tc>
                <a:tc>
                  <a:txBody>
                    <a:bodyPr/>
                    <a:lstStyle/>
                    <a:p>
                      <a:pPr algn="ctr"/>
                      <a:r>
                        <a:rPr lang="en-CA" sz="1000" dirty="0">
                          <a:latin typeface="+mj-lt"/>
                        </a:rPr>
                        <a:t>3.3</a:t>
                      </a:r>
                    </a:p>
                  </a:txBody>
                  <a:tcPr marL="91445" marR="91445" marT="34174" marB="34174"/>
                </a:tc>
                <a:tc>
                  <a:txBody>
                    <a:bodyPr/>
                    <a:lstStyle/>
                    <a:p>
                      <a:pPr algn="ctr"/>
                      <a:r>
                        <a:rPr lang="en-CA" sz="1000" dirty="0">
                          <a:latin typeface="+mj-lt"/>
                        </a:rPr>
                        <a:t>↓ snoring &amp; daytime sleepiness</a:t>
                      </a:r>
                    </a:p>
                    <a:p>
                      <a:pPr algn="ctr"/>
                      <a:r>
                        <a:rPr lang="en-CA" sz="1000" kern="1200" dirty="0">
                          <a:solidFill>
                            <a:schemeClr val="dk1"/>
                          </a:solidFill>
                          <a:latin typeface="+mj-lt"/>
                          <a:ea typeface="+mn-ea"/>
                          <a:cs typeface="+mn-cs"/>
                        </a:rPr>
                        <a:t>↑ quality of life &amp; mood</a:t>
                      </a:r>
                    </a:p>
                    <a:p>
                      <a:pPr algn="ctr"/>
                      <a:r>
                        <a:rPr lang="en-CA" sz="1000" kern="1200" dirty="0">
                          <a:solidFill>
                            <a:schemeClr val="dk1"/>
                          </a:solidFill>
                          <a:highlight>
                            <a:srgbClr val="FF0000"/>
                          </a:highlight>
                          <a:latin typeface="+mj-lt"/>
                          <a:ea typeface="+mn-ea"/>
                          <a:cs typeface="+mn-cs"/>
                        </a:rPr>
                        <a:t>No impact on vascular events</a:t>
                      </a:r>
                      <a:endParaRPr lang="en-CA" sz="1000" dirty="0">
                        <a:highlight>
                          <a:srgbClr val="FF0000"/>
                        </a:highlight>
                        <a:latin typeface="+mj-lt"/>
                      </a:endParaRPr>
                    </a:p>
                  </a:txBody>
                  <a:tcPr marL="91445" marR="91445" marT="34174" marB="34174"/>
                </a:tc>
                <a:extLst>
                  <a:ext uri="{0D108BD9-81ED-4DB2-BD59-A6C34878D82A}">
                    <a16:rowId xmlns:a16="http://schemas.microsoft.com/office/drawing/2014/main" val="10007"/>
                  </a:ext>
                </a:extLst>
              </a:tr>
              <a:tr h="220777">
                <a:tc>
                  <a:txBody>
                    <a:bodyPr/>
                    <a:lstStyle/>
                    <a:p>
                      <a:pPr algn="ctr"/>
                      <a:r>
                        <a:rPr lang="en-CA" sz="1000" dirty="0">
                          <a:latin typeface="+mj-lt"/>
                        </a:rPr>
                        <a:t>Aaronson, 2016</a:t>
                      </a:r>
                    </a:p>
                  </a:txBody>
                  <a:tcPr marL="91445" marR="91445" marT="34174" marB="34174"/>
                </a:tc>
                <a:tc>
                  <a:txBody>
                    <a:bodyPr/>
                    <a:lstStyle/>
                    <a:p>
                      <a:pPr algn="ctr"/>
                      <a:r>
                        <a:rPr lang="en-CA" sz="1000" dirty="0">
                          <a:latin typeface="+mj-lt"/>
                        </a:rPr>
                        <a:t>36</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1-16 weeks</a:t>
                      </a:r>
                    </a:p>
                  </a:txBody>
                  <a:tcPr marL="91445" marR="91445" marT="34174" marB="34174"/>
                </a:tc>
                <a:tc>
                  <a:txBody>
                    <a:bodyPr/>
                    <a:lstStyle/>
                    <a:p>
                      <a:pPr algn="ctr"/>
                      <a:r>
                        <a:rPr lang="en-CA" sz="1000" dirty="0">
                          <a:latin typeface="+mj-lt"/>
                        </a:rPr>
                        <a:t>4 weeks</a:t>
                      </a:r>
                    </a:p>
                  </a:txBody>
                  <a:tcPr marL="91445" marR="91445" marT="34174" marB="34174"/>
                </a:tc>
                <a:tc>
                  <a:txBody>
                    <a:bodyPr/>
                    <a:lstStyle/>
                    <a:p>
                      <a:pPr algn="ctr"/>
                      <a:r>
                        <a:rPr lang="en-CA" sz="1000" dirty="0">
                          <a:latin typeface="+mj-lt"/>
                        </a:rPr>
                        <a:t>2.5</a:t>
                      </a:r>
                    </a:p>
                  </a:txBody>
                  <a:tcPr marL="91445" marR="91445" marT="34174" marB="34174"/>
                </a:tc>
                <a:tc>
                  <a:txBody>
                    <a:bodyPr/>
                    <a:lstStyle/>
                    <a:p>
                      <a:pPr algn="ctr"/>
                      <a:r>
                        <a:rPr lang="en-CA" sz="1000" kern="1200" dirty="0">
                          <a:solidFill>
                            <a:schemeClr val="dk1"/>
                          </a:solidFill>
                          <a:latin typeface="+mn-lt"/>
                          <a:ea typeface="+mn-ea"/>
                          <a:cs typeface="+mn-cs"/>
                        </a:rPr>
                        <a:t>↑ </a:t>
                      </a:r>
                      <a:r>
                        <a:rPr lang="en-CA" sz="1000" dirty="0">
                          <a:latin typeface="+mj-lt"/>
                        </a:rPr>
                        <a:t>attention &amp; executive function</a:t>
                      </a:r>
                    </a:p>
                  </a:txBody>
                  <a:tcPr marL="91445" marR="91445" marT="34174" marB="34174"/>
                </a:tc>
                <a:extLst>
                  <a:ext uri="{0D108BD9-81ED-4DB2-BD59-A6C34878D82A}">
                    <a16:rowId xmlns:a16="http://schemas.microsoft.com/office/drawing/2014/main" val="10008"/>
                  </a:ext>
                </a:extLst>
              </a:tr>
              <a:tr h="373205">
                <a:tc>
                  <a:txBody>
                    <a:bodyPr/>
                    <a:lstStyle/>
                    <a:p>
                      <a:pPr algn="ctr"/>
                      <a:r>
                        <a:rPr lang="en-CA" sz="1000" dirty="0">
                          <a:latin typeface="+mj-lt"/>
                        </a:rPr>
                        <a:t>Khot, 2016</a:t>
                      </a:r>
                    </a:p>
                  </a:txBody>
                  <a:tcPr marL="91445" marR="91445" marT="34174" marB="34174"/>
                </a:tc>
                <a:tc>
                  <a:txBody>
                    <a:bodyPr/>
                    <a:lstStyle/>
                    <a:p>
                      <a:pPr algn="ctr"/>
                      <a:r>
                        <a:rPr lang="en-CA" sz="1000" dirty="0">
                          <a:latin typeface="+mj-lt"/>
                        </a:rPr>
                        <a:t>40</a:t>
                      </a:r>
                    </a:p>
                  </a:txBody>
                  <a:tcPr marL="91445" marR="91445" marT="34174" marB="34174"/>
                </a:tc>
                <a:tc>
                  <a:txBody>
                    <a:bodyPr/>
                    <a:lstStyle/>
                    <a:p>
                      <a:pPr algn="ctr">
                        <a:spcAft>
                          <a:spcPts val="0"/>
                        </a:spcAft>
                      </a:pPr>
                      <a:r>
                        <a:rPr lang="en-CA" sz="1000" dirty="0">
                          <a:latin typeface="+mj-lt"/>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During time in stroke rehab unit</a:t>
                      </a:r>
                    </a:p>
                  </a:txBody>
                  <a:tcPr marL="91445" marR="91445" marT="34174" marB="34174"/>
                </a:tc>
                <a:tc>
                  <a:txBody>
                    <a:bodyPr/>
                    <a:lstStyle/>
                    <a:p>
                      <a:pPr algn="ctr"/>
                      <a:r>
                        <a:rPr lang="en-CA" sz="1000" dirty="0">
                          <a:latin typeface="+mj-lt"/>
                        </a:rPr>
                        <a:t>2-3 weeks</a:t>
                      </a:r>
                    </a:p>
                  </a:txBody>
                  <a:tcPr marL="91445" marR="91445" marT="34174" marB="34174"/>
                </a:tc>
                <a:tc>
                  <a:txBody>
                    <a:bodyPr/>
                    <a:lstStyle/>
                    <a:p>
                      <a:pPr algn="ctr"/>
                      <a:r>
                        <a:rPr lang="en-CA" sz="1000" dirty="0">
                          <a:latin typeface="+mj-lt"/>
                        </a:rPr>
                        <a:t>3.7</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9"/>
                  </a:ext>
                </a:extLst>
              </a:tr>
              <a:tr h="373205">
                <a:tc>
                  <a:txBody>
                    <a:bodyPr/>
                    <a:lstStyle/>
                    <a:p>
                      <a:pPr algn="ctr"/>
                      <a:r>
                        <a:rPr lang="en-CA" sz="1000" dirty="0">
                          <a:latin typeface="+mj-lt"/>
                        </a:rPr>
                        <a:t>Gupta, 2018</a:t>
                      </a:r>
                    </a:p>
                  </a:txBody>
                  <a:tcPr marL="91445" marR="91445" marT="34174" marB="34174"/>
                </a:tc>
                <a:tc>
                  <a:txBody>
                    <a:bodyPr/>
                    <a:lstStyle/>
                    <a:p>
                      <a:pPr algn="ctr"/>
                      <a:r>
                        <a:rPr lang="en-CA" sz="1000" dirty="0">
                          <a:latin typeface="+mj-lt"/>
                        </a:rPr>
                        <a:t>70</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≥15</a:t>
                      </a:r>
                    </a:p>
                    <a:p>
                      <a:pPr algn="ctr">
                        <a:spcAft>
                          <a:spcPts val="0"/>
                        </a:spcAft>
                      </a:pPr>
                      <a:endParaRPr lang="en-CA" sz="1000" dirty="0">
                        <a:latin typeface="+mj-lt"/>
                      </a:endParaRP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&lt;6 months</a:t>
                      </a:r>
                    </a:p>
                  </a:txBody>
                  <a:tcPr marL="91445" marR="91445" marT="34174" marB="34174"/>
                </a:tc>
                <a:tc>
                  <a:txBody>
                    <a:bodyPr/>
                    <a:lstStyle/>
                    <a:p>
                      <a:pPr algn="ctr"/>
                      <a:r>
                        <a:rPr lang="en-CA" sz="1000" dirty="0">
                          <a:latin typeface="+mj-lt"/>
                        </a:rPr>
                        <a:t>3, 6, 12 months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latin typeface="+mj-lt"/>
                        </a:rPr>
                        <a:t>↓ mRS &amp; daytime sleepiness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highlight>
                            <a:srgbClr val="FF0000"/>
                          </a:highlight>
                          <a:latin typeface="+mj-lt"/>
                          <a:ea typeface="+mn-ea"/>
                          <a:cs typeface="+mn-cs"/>
                        </a:rPr>
                        <a:t>No impact on vascular events</a:t>
                      </a:r>
                    </a:p>
                  </a:txBody>
                  <a:tcPr marL="91445" marR="91445" marT="34174" marB="34174"/>
                </a:tc>
                <a:extLst>
                  <a:ext uri="{0D108BD9-81ED-4DB2-BD59-A6C34878D82A}">
                    <a16:rowId xmlns:a16="http://schemas.microsoft.com/office/drawing/2014/main" val="10010"/>
                  </a:ext>
                </a:extLst>
              </a:tr>
              <a:tr h="483894">
                <a:tc>
                  <a:txBody>
                    <a:bodyPr/>
                    <a:lstStyle/>
                    <a:p>
                      <a:pPr algn="ctr"/>
                      <a:r>
                        <a:rPr lang="en-CA" sz="1000" dirty="0">
                          <a:latin typeface="+mj-lt"/>
                        </a:rPr>
                        <a:t>Bravata, 2018</a:t>
                      </a:r>
                    </a:p>
                  </a:txBody>
                  <a:tcPr marL="91445" marR="91445" marT="34174" marB="34174"/>
                </a:tc>
                <a:tc>
                  <a:txBody>
                    <a:bodyPr/>
                    <a:lstStyle/>
                    <a:p>
                      <a:pPr algn="ctr"/>
                      <a:r>
                        <a:rPr lang="en-CA" sz="1000" dirty="0">
                          <a:latin typeface="+mj-lt"/>
                        </a:rPr>
                        <a:t>252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kern="1200" dirty="0">
                          <a:solidFill>
                            <a:schemeClr val="dk1"/>
                          </a:solidFill>
                          <a:latin typeface="+mj-lt"/>
                          <a:ea typeface="+mn-ea"/>
                          <a:cs typeface="+mn-cs"/>
                        </a:rPr>
                        <a:t>Within 1 week</a:t>
                      </a:r>
                      <a:endParaRPr lang="en-CA" sz="1000" b="1" kern="1200" dirty="0">
                        <a:solidFill>
                          <a:schemeClr val="dk1"/>
                        </a:solidFill>
                        <a:latin typeface="+mj-lt"/>
                        <a:ea typeface="+mn-ea"/>
                        <a:cs typeface="+mn-cs"/>
                      </a:endParaRPr>
                    </a:p>
                  </a:txBody>
                  <a:tcPr marL="91445" marR="91445" marT="34174" marB="34174"/>
                </a:tc>
                <a:tc>
                  <a:txBody>
                    <a:bodyPr/>
                    <a:lstStyle/>
                    <a:p>
                      <a:pPr algn="ctr"/>
                      <a:r>
                        <a:rPr lang="en-CA" sz="1000" dirty="0">
                          <a:latin typeface="+mj-lt"/>
                        </a:rPr>
                        <a:t>6, 12 months</a:t>
                      </a:r>
                    </a:p>
                  </a:txBody>
                  <a:tcPr marL="91445" marR="91445" marT="34174" marB="34174"/>
                </a:tc>
                <a:tc>
                  <a:txBody>
                    <a:bodyPr/>
                    <a:lstStyle/>
                    <a:p>
                      <a:pPr algn="ctr"/>
                      <a:r>
                        <a:rPr lang="en-CA" sz="1000" dirty="0">
                          <a:latin typeface="+mj-lt"/>
                        </a:rPr>
                        <a:t>4.5</a:t>
                      </a:r>
                    </a:p>
                  </a:txBody>
                  <a:tcPr marL="91445" marR="91445" marT="34174" marB="34174"/>
                </a:tc>
                <a:tc>
                  <a:txBody>
                    <a:bodyPr/>
                    <a:lstStyle/>
                    <a:p>
                      <a:pPr algn="ctr"/>
                      <a:r>
                        <a:rPr lang="en-CA" sz="1000" dirty="0">
                          <a:latin typeface="+mj-lt"/>
                        </a:rPr>
                        <a:t>↓ NIHSS &amp; mRS with CPAP compliance</a:t>
                      </a:r>
                    </a:p>
                  </a:txBody>
                  <a:tcPr marL="91445" marR="91445" marT="34174" marB="34174"/>
                </a:tc>
                <a:extLst>
                  <a:ext uri="{0D108BD9-81ED-4DB2-BD59-A6C34878D82A}">
                    <a16:rowId xmlns:a16="http://schemas.microsoft.com/office/drawing/2014/main" val="10011"/>
                  </a:ext>
                </a:extLst>
              </a:tr>
            </a:tbl>
          </a:graphicData>
        </a:graphic>
      </p:graphicFrame>
      <p:sp>
        <p:nvSpPr>
          <p:cNvPr id="104451" name="Title 1">
            <a:extLst>
              <a:ext uri="{FF2B5EF4-FFF2-40B4-BE49-F238E27FC236}">
                <a16:creationId xmlns:a16="http://schemas.microsoft.com/office/drawing/2014/main" id="{524359EE-6AFD-48B6-E6C1-743BABB21CC6}"/>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4" name="TextBox 3">
            <a:extLst>
              <a:ext uri="{FF2B5EF4-FFF2-40B4-BE49-F238E27FC236}">
                <a16:creationId xmlns:a16="http://schemas.microsoft.com/office/drawing/2014/main" id="{341468BF-B707-2978-8A10-B9FCFCF91CB7}"/>
              </a:ext>
            </a:extLst>
          </p:cNvPr>
          <p:cNvSpPr txBox="1"/>
          <p:nvPr/>
        </p:nvSpPr>
        <p:spPr>
          <a:xfrm flipH="1">
            <a:off x="2209800" y="2828925"/>
            <a:ext cx="4800600" cy="1200150"/>
          </a:xfrm>
          <a:prstGeom prst="rect">
            <a:avLst/>
          </a:prstGeom>
          <a:solidFill>
            <a:srgbClr val="C00000"/>
          </a:solidFill>
        </p:spPr>
        <p:txBody>
          <a:bodyPr>
            <a:spAutoFit/>
          </a:bodyPr>
          <a:lstStyle/>
          <a:p>
            <a:pPr algn="ctr" eaLnBrk="1" hangingPunct="1">
              <a:defRPr/>
            </a:pPr>
            <a:r>
              <a:rPr lang="en-CA" sz="3600" dirty="0">
                <a:latin typeface="+mj-lt"/>
              </a:rPr>
              <a:t>No difference in</a:t>
            </a:r>
          </a:p>
          <a:p>
            <a:pPr algn="ctr" eaLnBrk="1" hangingPunct="1">
              <a:defRPr/>
            </a:pPr>
            <a:r>
              <a:rPr lang="en-CA" sz="3600" dirty="0">
                <a:latin typeface="+mj-lt"/>
              </a:rPr>
              <a:t>vascular outcomes</a:t>
            </a:r>
          </a:p>
        </p:txBody>
      </p:sp>
      <p:sp>
        <p:nvSpPr>
          <p:cNvPr id="6" name="TextBox 5">
            <a:extLst>
              <a:ext uri="{FF2B5EF4-FFF2-40B4-BE49-F238E27FC236}">
                <a16:creationId xmlns:a16="http://schemas.microsoft.com/office/drawing/2014/main" id="{3CB0950C-0618-5468-A299-90287153735A}"/>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DBDC883-418B-0B37-CB37-276899AAE128}"/>
              </a:ext>
            </a:extLst>
          </p:cNvPr>
          <p:cNvGraphicFramePr>
            <a:graphicFrameLocks noGrp="1"/>
          </p:cNvGraphicFramePr>
          <p:nvPr/>
        </p:nvGraphicFramePr>
        <p:xfrm>
          <a:off x="76200" y="1371600"/>
          <a:ext cx="8991600" cy="4578350"/>
        </p:xfrm>
        <a:graphic>
          <a:graphicData uri="http://schemas.openxmlformats.org/drawingml/2006/table">
            <a:tbl>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400">
                  <a:extLst>
                    <a:ext uri="{9D8B030D-6E8A-4147-A177-3AD203B41FA5}">
                      <a16:colId xmlns:a16="http://schemas.microsoft.com/office/drawing/2014/main" val="20006"/>
                    </a:ext>
                  </a:extLst>
                </a:gridCol>
              </a:tblGrid>
              <a:tr h="571413">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a:t>
                      </a:r>
                      <a:r>
                        <a:rPr kumimoji="0" lang="en-CA" altLang="en-US" sz="1100" b="1" i="0" u="none" strike="noStrike" cap="none" normalizeH="0" baseline="30000">
                          <a:ln>
                            <a:noFill/>
                          </a:ln>
                          <a:solidFill>
                            <a:schemeClr val="bg2"/>
                          </a:solidFill>
                          <a:effectLst/>
                          <a:latin typeface="Arial" panose="020B0604020202020204" pitchFamily="34" charset="0"/>
                          <a:ea typeface="ＭＳ Ｐゴシック" panose="020B0600070205080204" pitchFamily="34" charset="-128"/>
                        </a:rPr>
                        <a:t>st</a:t>
                      </a: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Author, Year</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Inclusion Criteria</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Timing of Intervention Post-stroke</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Follow-up period(s)</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CPAP adherence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(hrs/night)</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Main outcome(s)</a:t>
                      </a:r>
                    </a:p>
                  </a:txBody>
                  <a:tcPr marL="91445" marR="91445" marT="34173" marB="3417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extLst>
                  <a:ext uri="{0D108BD9-81ED-4DB2-BD59-A6C34878D82A}">
                    <a16:rowId xmlns:a16="http://schemas.microsoft.com/office/drawing/2014/main" val="10000"/>
                  </a:ext>
                </a:extLst>
              </a:tr>
              <a:tr h="236502">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Sandberg, 2001</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63</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2-4 weeks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 &amp; 28 days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4.1</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depression</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1"/>
                  </a:ext>
                </a:extLst>
              </a:tr>
              <a:tr h="32538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Hsu, 2006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AHI ≥30</a:t>
                      </a:r>
                    </a:p>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NIHSS ≥4</a:t>
                      </a: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21-25 days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weeks &amp; 6 months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1.4</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2"/>
                  </a:ext>
                </a:extLst>
              </a:tr>
              <a:tr h="3731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140</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kumimoji="0" lang="en-CA" altLang="en-US" sz="1000" b="0" i="0" u="none" strike="noStrike" cap="none" normalizeH="0" baseline="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3-6 days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 3, 12, 24 months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 years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5.3</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No difference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cardiovascular-related deaths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3"/>
                  </a:ext>
                </a:extLst>
              </a:tr>
              <a:tr h="317451">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Ryan, 2011</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44</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3 weeks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4.96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functional &amp; motor outcomes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4"/>
                  </a:ext>
                </a:extLst>
              </a:tr>
              <a:tr h="38887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2011</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Most within 48 hrs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5.1</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5"/>
                  </a:ext>
                </a:extLst>
              </a:tr>
              <a:tr h="38887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Minnerup, 2012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50</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2-20</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First night</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days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AHI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with CPAP compliance</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6"/>
                  </a:ext>
                </a:extLst>
              </a:tr>
              <a:tr h="5255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McEvoy, 2016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2717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(1324 stroke)</a:t>
                      </a: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Oxygen desaturation index ≥12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≥90 days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months, 2 and 4 years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3.3</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snoring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quality of life &amp; mood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7"/>
                  </a:ext>
                </a:extLst>
              </a:tr>
              <a:tr h="2207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Aaronson, 2016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1-16 weeks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 weeks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attention &amp; executive function</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8"/>
                  </a:ext>
                </a:extLst>
              </a:tr>
              <a:tr h="3731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Khot, 2016</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40</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During time in stroke rehab unit</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2-3 weeks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3.7</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9"/>
                  </a:ext>
                </a:extLst>
              </a:tr>
              <a:tr h="373146">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Gupta, 2018</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70</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&lt;6 months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 6, 12 months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mRS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10"/>
                  </a:ext>
                </a:extLst>
              </a:tr>
              <a:tr h="484113">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2018</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252</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1 week</a:t>
                      </a:r>
                      <a:endParaRPr kumimoji="0" lang="en-CA" altLang="en-US" sz="10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12 months</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4.5</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 &amp; mRS with CPAP compliance</a:t>
                      </a:r>
                    </a:p>
                  </a:txBody>
                  <a:tcPr marL="91445" marR="91445" marT="34173" marB="3417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11"/>
                  </a:ext>
                </a:extLst>
              </a:tr>
            </a:tbl>
          </a:graphicData>
        </a:graphic>
      </p:graphicFrame>
      <p:sp>
        <p:nvSpPr>
          <p:cNvPr id="105580" name="Title 1">
            <a:extLst>
              <a:ext uri="{FF2B5EF4-FFF2-40B4-BE49-F238E27FC236}">
                <a16:creationId xmlns:a16="http://schemas.microsoft.com/office/drawing/2014/main" id="{470A1AB5-4A74-9EF6-96E2-48EEF2BA34C6}"/>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105581" name="Rectangle 5">
            <a:extLst>
              <a:ext uri="{FF2B5EF4-FFF2-40B4-BE49-F238E27FC236}">
                <a16:creationId xmlns:a16="http://schemas.microsoft.com/office/drawing/2014/main" id="{01F2EAAC-E4D7-4034-CF86-FB988C520135}"/>
              </a:ext>
            </a:extLst>
          </p:cNvPr>
          <p:cNvSpPr>
            <a:spLocks noChangeArrowheads="1"/>
          </p:cNvSpPr>
          <p:nvPr/>
        </p:nvSpPr>
        <p:spPr bwMode="auto">
          <a:xfrm>
            <a:off x="1295400" y="1371600"/>
            <a:ext cx="914400" cy="455295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10" name="TextBox 9">
            <a:extLst>
              <a:ext uri="{FF2B5EF4-FFF2-40B4-BE49-F238E27FC236}">
                <a16:creationId xmlns:a16="http://schemas.microsoft.com/office/drawing/2014/main" id="{962AD646-B751-0545-E023-4D3487E7111C}"/>
              </a:ext>
            </a:extLst>
          </p:cNvPr>
          <p:cNvSpPr txBox="1"/>
          <p:nvPr/>
        </p:nvSpPr>
        <p:spPr>
          <a:xfrm>
            <a:off x="2209800" y="3105150"/>
            <a:ext cx="4724400" cy="647700"/>
          </a:xfrm>
          <a:prstGeom prst="rect">
            <a:avLst/>
          </a:prstGeom>
          <a:solidFill>
            <a:srgbClr val="C00000"/>
          </a:solidFill>
        </p:spPr>
        <p:txBody>
          <a:bodyPr>
            <a:spAutoFit/>
          </a:bodyPr>
          <a:lstStyle/>
          <a:p>
            <a:pPr algn="ctr" eaLnBrk="1" hangingPunct="1">
              <a:defRPr/>
            </a:pPr>
            <a:r>
              <a:rPr lang="en-CA" sz="3600" dirty="0">
                <a:latin typeface="+mj-lt"/>
              </a:rPr>
              <a:t>Small sample sizes</a:t>
            </a:r>
          </a:p>
        </p:txBody>
      </p:sp>
      <p:sp>
        <p:nvSpPr>
          <p:cNvPr id="6" name="TextBox 5">
            <a:extLst>
              <a:ext uri="{FF2B5EF4-FFF2-40B4-BE49-F238E27FC236}">
                <a16:creationId xmlns:a16="http://schemas.microsoft.com/office/drawing/2014/main" id="{63771ECD-42BB-AF20-5835-681B52DE40A6}"/>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27C2D3E8-9D4A-EF23-7748-C44595499825}"/>
              </a:ext>
            </a:extLst>
          </p:cNvPr>
          <p:cNvGraphicFramePr>
            <a:graphicFrameLocks noGrp="1"/>
          </p:cNvGraphicFramePr>
          <p:nvPr/>
        </p:nvGraphicFramePr>
        <p:xfrm>
          <a:off x="76201" y="1371600"/>
          <a:ext cx="8991599" cy="4561398"/>
        </p:xfrm>
        <a:graphic>
          <a:graphicData uri="http://schemas.openxmlformats.org/drawingml/2006/table">
            <a:tbl>
              <a:tblPr firstRow="1" bandRow="1">
                <a:tableStyleId>{F5AB1C69-6EDB-4FF4-983F-18BD219EF322}</a:tableStyleId>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399">
                  <a:extLst>
                    <a:ext uri="{9D8B030D-6E8A-4147-A177-3AD203B41FA5}">
                      <a16:colId xmlns:a16="http://schemas.microsoft.com/office/drawing/2014/main" val="20006"/>
                    </a:ext>
                  </a:extLst>
                </a:gridCol>
              </a:tblGrid>
              <a:tr h="571362">
                <a:tc>
                  <a:txBody>
                    <a:bodyPr/>
                    <a:lstStyle/>
                    <a:p>
                      <a:pPr algn="ctr"/>
                      <a:r>
                        <a:rPr lang="en-CA" sz="1100" dirty="0">
                          <a:solidFill>
                            <a:schemeClr val="bg2"/>
                          </a:solidFill>
                          <a:latin typeface="+mj-lt"/>
                        </a:rPr>
                        <a:t>1</a:t>
                      </a:r>
                      <a:r>
                        <a:rPr lang="en-CA" sz="1100" baseline="30000" dirty="0">
                          <a:solidFill>
                            <a:schemeClr val="bg2"/>
                          </a:solidFill>
                          <a:latin typeface="+mj-lt"/>
                        </a:rPr>
                        <a:t>st</a:t>
                      </a:r>
                      <a:r>
                        <a:rPr lang="en-CA" sz="1100" dirty="0">
                          <a:solidFill>
                            <a:schemeClr val="bg2"/>
                          </a:solidFill>
                          <a:latin typeface="+mj-lt"/>
                        </a:rPr>
                        <a:t> Author, Year</a:t>
                      </a:r>
                    </a:p>
                  </a:txBody>
                  <a:tcPr marL="91445" marR="91445" marT="34174" marB="34174" anchor="ctr"/>
                </a:tc>
                <a:tc>
                  <a:txBody>
                    <a:bodyPr/>
                    <a:lstStyle/>
                    <a:p>
                      <a:pPr algn="ctr"/>
                      <a:r>
                        <a:rPr lang="en-CA" sz="1100" dirty="0">
                          <a:solidFill>
                            <a:schemeClr val="bg2"/>
                          </a:solidFill>
                          <a:latin typeface="+mj-lt"/>
                        </a:rPr>
                        <a:t>N</a:t>
                      </a:r>
                    </a:p>
                  </a:txBody>
                  <a:tcPr marL="91445" marR="91445" marT="34174" marB="34174" anchor="ctr"/>
                </a:tc>
                <a:tc>
                  <a:txBody>
                    <a:bodyPr/>
                    <a:lstStyle/>
                    <a:p>
                      <a:pPr algn="ctr"/>
                      <a:r>
                        <a:rPr lang="en-CA" sz="1100" dirty="0">
                          <a:solidFill>
                            <a:schemeClr val="bg2"/>
                          </a:solidFill>
                          <a:latin typeface="+mj-lt"/>
                        </a:rPr>
                        <a:t>Inclusion Criteria</a:t>
                      </a:r>
                    </a:p>
                  </a:txBody>
                  <a:tcPr marL="91445" marR="91445" marT="34174" marB="34174" anchor="ctr"/>
                </a:tc>
                <a:tc>
                  <a:txBody>
                    <a:bodyPr/>
                    <a:lstStyle/>
                    <a:p>
                      <a:pPr algn="ctr"/>
                      <a:r>
                        <a:rPr lang="en-CA" sz="1100" dirty="0">
                          <a:solidFill>
                            <a:schemeClr val="bg2"/>
                          </a:solidFill>
                          <a:latin typeface="+mj-lt"/>
                        </a:rPr>
                        <a:t>Timing</a:t>
                      </a:r>
                      <a:r>
                        <a:rPr lang="en-CA" sz="1100" baseline="0" dirty="0">
                          <a:solidFill>
                            <a:schemeClr val="bg2"/>
                          </a:solidFill>
                          <a:latin typeface="+mj-lt"/>
                        </a:rPr>
                        <a:t> of Intervention Post-stroke</a:t>
                      </a:r>
                      <a:endParaRPr lang="en-CA" sz="1100" dirty="0">
                        <a:solidFill>
                          <a:schemeClr val="bg2"/>
                        </a:solidFill>
                        <a:latin typeface="+mj-lt"/>
                      </a:endParaRPr>
                    </a:p>
                  </a:txBody>
                  <a:tcPr marL="91445" marR="91445" marT="34174" marB="34174" anchor="ctr"/>
                </a:tc>
                <a:tc>
                  <a:txBody>
                    <a:bodyPr/>
                    <a:lstStyle/>
                    <a:p>
                      <a:pPr algn="ctr"/>
                      <a:r>
                        <a:rPr lang="en-CA" sz="1100" dirty="0">
                          <a:solidFill>
                            <a:schemeClr val="bg2"/>
                          </a:solidFill>
                          <a:latin typeface="+mj-lt"/>
                        </a:rPr>
                        <a:t>Follow-up period(s)</a:t>
                      </a:r>
                    </a:p>
                  </a:txBody>
                  <a:tcPr marL="91445" marR="91445" marT="34174" marB="34174" anchor="ctr"/>
                </a:tc>
                <a:tc>
                  <a:txBody>
                    <a:bodyPr/>
                    <a:lstStyle/>
                    <a:p>
                      <a:pPr algn="ctr"/>
                      <a:r>
                        <a:rPr lang="en-CA" sz="1100" dirty="0">
                          <a:solidFill>
                            <a:schemeClr val="bg2"/>
                          </a:solidFill>
                          <a:latin typeface="+mj-lt"/>
                        </a:rPr>
                        <a:t>CPAP adherence</a:t>
                      </a:r>
                    </a:p>
                    <a:p>
                      <a:pPr algn="ctr"/>
                      <a:r>
                        <a:rPr lang="en-CA" sz="900" dirty="0">
                          <a:solidFill>
                            <a:schemeClr val="bg2"/>
                          </a:solidFill>
                          <a:latin typeface="+mj-lt"/>
                        </a:rPr>
                        <a:t>(hrs/night)</a:t>
                      </a:r>
                    </a:p>
                  </a:txBody>
                  <a:tcPr marL="91445" marR="91445" marT="34174" marB="34174" anchor="ctr"/>
                </a:tc>
                <a:tc>
                  <a:txBody>
                    <a:bodyPr/>
                    <a:lstStyle/>
                    <a:p>
                      <a:pPr algn="ctr"/>
                      <a:r>
                        <a:rPr lang="en-CA" sz="1100" dirty="0">
                          <a:solidFill>
                            <a:schemeClr val="bg2"/>
                          </a:solidFill>
                          <a:latin typeface="+mj-lt"/>
                        </a:rPr>
                        <a:t>Main outcome(s)</a:t>
                      </a:r>
                    </a:p>
                  </a:txBody>
                  <a:tcPr marL="91445" marR="91445" marT="34174" marB="34174" anchor="ctr"/>
                </a:tc>
                <a:extLst>
                  <a:ext uri="{0D108BD9-81ED-4DB2-BD59-A6C34878D82A}">
                    <a16:rowId xmlns:a16="http://schemas.microsoft.com/office/drawing/2014/main" val="10000"/>
                  </a:ext>
                </a:extLst>
              </a:tr>
              <a:tr h="236020">
                <a:tc>
                  <a:txBody>
                    <a:bodyPr/>
                    <a:lstStyle/>
                    <a:p>
                      <a:pPr algn="ctr"/>
                      <a:r>
                        <a:rPr lang="en-CA" sz="1000" dirty="0">
                          <a:latin typeface="+mj-lt"/>
                        </a:rPr>
                        <a:t>Sandberg, 2001</a:t>
                      </a:r>
                    </a:p>
                  </a:txBody>
                  <a:tcPr marL="91445" marR="91445" marT="34174" marB="34174"/>
                </a:tc>
                <a:tc>
                  <a:txBody>
                    <a:bodyPr/>
                    <a:lstStyle/>
                    <a:p>
                      <a:pPr algn="ctr"/>
                      <a:r>
                        <a:rPr lang="en-CA" sz="1000" dirty="0">
                          <a:latin typeface="+mj-lt"/>
                        </a:rPr>
                        <a:t>63</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2-4 weeks</a:t>
                      </a:r>
                    </a:p>
                  </a:txBody>
                  <a:tcPr marL="91445" marR="91445" marT="34174" marB="34174"/>
                </a:tc>
                <a:tc>
                  <a:txBody>
                    <a:bodyPr/>
                    <a:lstStyle/>
                    <a:p>
                      <a:pPr algn="ctr"/>
                      <a:r>
                        <a:rPr lang="en-CA" sz="1000" dirty="0">
                          <a:latin typeface="+mj-lt"/>
                        </a:rPr>
                        <a:t>7 &amp; 28 days</a:t>
                      </a:r>
                    </a:p>
                  </a:txBody>
                  <a:tcPr marL="91445" marR="91445" marT="34174" marB="34174"/>
                </a:tc>
                <a:tc>
                  <a:txBody>
                    <a:bodyPr/>
                    <a:lstStyle/>
                    <a:p>
                      <a:pPr algn="ctr"/>
                      <a:r>
                        <a:rPr lang="en-CA" sz="1000" dirty="0">
                          <a:latin typeface="+mj-lt"/>
                        </a:rPr>
                        <a:t>4.1</a:t>
                      </a:r>
                    </a:p>
                  </a:txBody>
                  <a:tcPr marL="91445" marR="91445" marT="34174" marB="34174"/>
                </a:tc>
                <a:tc>
                  <a:txBody>
                    <a:bodyPr/>
                    <a:lstStyle/>
                    <a:p>
                      <a:pPr algn="ctr"/>
                      <a:r>
                        <a:rPr lang="en-CA" sz="1100" dirty="0">
                          <a:latin typeface="+mj-lt"/>
                        </a:rPr>
                        <a:t>↓</a:t>
                      </a:r>
                      <a:r>
                        <a:rPr lang="en-CA" sz="1000" dirty="0">
                          <a:latin typeface="+mj-lt"/>
                        </a:rPr>
                        <a:t> depression</a:t>
                      </a:r>
                    </a:p>
                  </a:txBody>
                  <a:tcPr marL="91445" marR="91445" marT="34174" marB="34174"/>
                </a:tc>
                <a:extLst>
                  <a:ext uri="{0D108BD9-81ED-4DB2-BD59-A6C34878D82A}">
                    <a16:rowId xmlns:a16="http://schemas.microsoft.com/office/drawing/2014/main" val="10001"/>
                  </a:ext>
                </a:extLst>
              </a:tr>
              <a:tr h="325348">
                <a:tc>
                  <a:txBody>
                    <a:bodyPr/>
                    <a:lstStyle/>
                    <a:p>
                      <a:pPr algn="ctr"/>
                      <a:r>
                        <a:rPr lang="en-CA" sz="1000" dirty="0">
                          <a:latin typeface="+mj-lt"/>
                        </a:rPr>
                        <a:t>Hsu, 2006</a:t>
                      </a:r>
                    </a:p>
                  </a:txBody>
                  <a:tcPr marL="91445" marR="91445" marT="34174" marB="34174"/>
                </a:tc>
                <a:tc>
                  <a:txBody>
                    <a:bodyPr/>
                    <a:lstStyle/>
                    <a:p>
                      <a:pPr algn="ctr"/>
                      <a:r>
                        <a:rPr lang="en-CA" sz="1000" dirty="0">
                          <a:latin typeface="+mj-lt"/>
                        </a:rPr>
                        <a:t>66</a:t>
                      </a:r>
                    </a:p>
                  </a:txBody>
                  <a:tcPr marL="91445" marR="91445" marT="34174" marB="34174"/>
                </a:tc>
                <a:tc>
                  <a:txBody>
                    <a:bodyPr/>
                    <a:lstStyle/>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AHI ≥30</a:t>
                      </a:r>
                    </a:p>
                    <a:p>
                      <a:pPr algn="ctr">
                        <a:lnSpc>
                          <a:spcPct val="107000"/>
                        </a:lnSpc>
                        <a:spcAft>
                          <a:spcPts val="0"/>
                        </a:spcAft>
                      </a:pPr>
                      <a:r>
                        <a:rPr lang="en-CA" sz="1000" dirty="0">
                          <a:effectLst/>
                          <a:latin typeface="+mj-lt"/>
                          <a:ea typeface="Calibri" panose="020F0502020204030204" pitchFamily="34" charset="0"/>
                          <a:cs typeface="Times New Roman" panose="02020603050405020304" pitchFamily="18" charset="0"/>
                        </a:rPr>
                        <a:t>NIHSS ≥4</a:t>
                      </a:r>
                    </a:p>
                  </a:txBody>
                  <a:tcPr marL="114300" marR="114300"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sz="1000" dirty="0">
                          <a:latin typeface="+mj-lt"/>
                        </a:rPr>
                        <a:t>21-25 days</a:t>
                      </a:r>
                    </a:p>
                  </a:txBody>
                  <a:tcPr marL="91445" marR="91445" marT="34174" marB="34174"/>
                </a:tc>
                <a:tc>
                  <a:txBody>
                    <a:bodyPr/>
                    <a:lstStyle/>
                    <a:p>
                      <a:pPr algn="ctr"/>
                      <a:r>
                        <a:rPr lang="en-CA" sz="1000" dirty="0">
                          <a:latin typeface="+mj-lt"/>
                        </a:rPr>
                        <a:t>8 weeks &amp; 6 months</a:t>
                      </a:r>
                    </a:p>
                  </a:txBody>
                  <a:tcPr marL="91445" marR="91445" marT="34174" marB="34174"/>
                </a:tc>
                <a:tc>
                  <a:txBody>
                    <a:bodyPr/>
                    <a:lstStyle/>
                    <a:p>
                      <a:pPr algn="ctr"/>
                      <a:r>
                        <a:rPr lang="en-CA" sz="1000" dirty="0">
                          <a:latin typeface="+mj-lt"/>
                        </a:rPr>
                        <a:t>1.4</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2"/>
                  </a:ext>
                </a:extLst>
              </a:tr>
              <a:tr h="373205">
                <a:tc>
                  <a:txBody>
                    <a:bodyPr/>
                    <a:lstStyle/>
                    <a:p>
                      <a:pPr algn="ctr"/>
                      <a:r>
                        <a:rPr lang="en-CA" sz="1000" dirty="0">
                          <a:solidFill>
                            <a:schemeClr val="bg2"/>
                          </a:solidFill>
                          <a:latin typeface="+mj-lt"/>
                        </a:rPr>
                        <a:t>Parra, 2011</a:t>
                      </a:r>
                    </a:p>
                    <a:p>
                      <a:pPr algn="ctr"/>
                      <a:r>
                        <a:rPr lang="en-CA" sz="1000" i="1" dirty="0">
                          <a:solidFill>
                            <a:schemeClr val="bg2"/>
                          </a:solidFill>
                          <a:latin typeface="+mj-lt"/>
                        </a:rPr>
                        <a:t>Parra, 2015</a:t>
                      </a:r>
                    </a:p>
                  </a:txBody>
                  <a:tcPr marL="91445" marR="91445" marT="34174" marB="34174"/>
                </a:tc>
                <a:tc>
                  <a:txBody>
                    <a:bodyPr/>
                    <a:lstStyle/>
                    <a:p>
                      <a:pPr algn="ctr"/>
                      <a:r>
                        <a:rPr lang="en-CA" sz="1000" dirty="0">
                          <a:solidFill>
                            <a:schemeClr val="bg2"/>
                          </a:solidFill>
                          <a:latin typeface="+mj-lt"/>
                        </a:rPr>
                        <a:t>140</a:t>
                      </a:r>
                    </a:p>
                  </a:txBody>
                  <a:tcPr marL="91445" marR="91445" marT="34174" marB="34174"/>
                </a:tc>
                <a:tc>
                  <a:txBody>
                    <a:bodyPr/>
                    <a:lstStyle/>
                    <a:p>
                      <a:pPr algn="ctr">
                        <a:lnSpc>
                          <a:spcPct val="107000"/>
                        </a:lnSpc>
                        <a:spcAft>
                          <a:spcPts val="0"/>
                        </a:spcAft>
                      </a:pPr>
                      <a:r>
                        <a:rPr lang="en-CA" sz="1000" dirty="0">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lang="en-CA" sz="1000" dirty="0">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r>
                        <a:rPr lang="en-CA" sz="1000" dirty="0">
                          <a:solidFill>
                            <a:schemeClr val="bg2"/>
                          </a:solidFill>
                          <a:highlight>
                            <a:srgbClr val="FFFF00"/>
                          </a:highlight>
                          <a:latin typeface="+mj-lt"/>
                        </a:rPr>
                        <a:t>3-6 days</a:t>
                      </a:r>
                    </a:p>
                  </a:txBody>
                  <a:tcPr marL="91445" marR="91445" marT="34174" marB="34174"/>
                </a:tc>
                <a:tc>
                  <a:txBody>
                    <a:bodyPr/>
                    <a:lstStyle/>
                    <a:p>
                      <a:pPr algn="ctr"/>
                      <a:r>
                        <a:rPr lang="en-CA" sz="1000" dirty="0">
                          <a:solidFill>
                            <a:schemeClr val="bg2"/>
                          </a:solidFill>
                          <a:latin typeface="+mj-lt"/>
                        </a:rPr>
                        <a:t>1, 3, 12, 24 months</a:t>
                      </a:r>
                    </a:p>
                    <a:p>
                      <a:pPr algn="ctr"/>
                      <a:r>
                        <a:rPr lang="en-CA" sz="1000" i="1" dirty="0">
                          <a:solidFill>
                            <a:schemeClr val="bg2"/>
                          </a:solidFill>
                          <a:latin typeface="+mj-lt"/>
                        </a:rPr>
                        <a:t>5 years</a:t>
                      </a:r>
                    </a:p>
                  </a:txBody>
                  <a:tcPr marL="91445" marR="91445" marT="34174" marB="34174"/>
                </a:tc>
                <a:tc>
                  <a:txBody>
                    <a:bodyPr/>
                    <a:lstStyle/>
                    <a:p>
                      <a:pPr algn="ctr"/>
                      <a:r>
                        <a:rPr lang="en-CA" sz="1000" i="0" dirty="0">
                          <a:solidFill>
                            <a:schemeClr val="bg2"/>
                          </a:solidFill>
                          <a:latin typeface="+mj-lt"/>
                        </a:rPr>
                        <a:t>5.3</a:t>
                      </a:r>
                    </a:p>
                  </a:txBody>
                  <a:tcPr marL="91445" marR="91445" marT="34174" marB="34174"/>
                </a:tc>
                <a:tc>
                  <a:txBody>
                    <a:bodyPr/>
                    <a:lstStyle/>
                    <a:p>
                      <a:pPr algn="ctr"/>
                      <a:r>
                        <a:rPr lang="en-CA" sz="1000" baseline="0" dirty="0">
                          <a:solidFill>
                            <a:schemeClr val="bg2"/>
                          </a:solidFill>
                          <a:latin typeface="+mj-lt"/>
                        </a:rPr>
                        <a:t>No difference</a:t>
                      </a:r>
                    </a:p>
                    <a:p>
                      <a:pPr algn="ctr"/>
                      <a:r>
                        <a:rPr lang="en-CA" sz="1000" i="1" dirty="0">
                          <a:solidFill>
                            <a:schemeClr val="bg2"/>
                          </a:solidFill>
                          <a:highlight>
                            <a:srgbClr val="FFFF00"/>
                          </a:highlight>
                          <a:latin typeface="+mj-lt"/>
                        </a:rPr>
                        <a:t>↓ cardiovascular-related deaths</a:t>
                      </a:r>
                    </a:p>
                  </a:txBody>
                  <a:tcPr marL="91445" marR="91445" marT="34174" marB="34174"/>
                </a:tc>
                <a:extLst>
                  <a:ext uri="{0D108BD9-81ED-4DB2-BD59-A6C34878D82A}">
                    <a16:rowId xmlns:a16="http://schemas.microsoft.com/office/drawing/2014/main" val="10003"/>
                  </a:ext>
                </a:extLst>
              </a:tr>
              <a:tr h="317099">
                <a:tc>
                  <a:txBody>
                    <a:bodyPr/>
                    <a:lstStyle/>
                    <a:p>
                      <a:pPr algn="ctr"/>
                      <a:r>
                        <a:rPr lang="en-CA" sz="1000" dirty="0">
                          <a:latin typeface="+mj-lt"/>
                        </a:rPr>
                        <a:t>Ryan, 2011</a:t>
                      </a:r>
                    </a:p>
                  </a:txBody>
                  <a:tcPr marL="91445" marR="91445" marT="34174" marB="34174"/>
                </a:tc>
                <a:tc>
                  <a:txBody>
                    <a:bodyPr/>
                    <a:lstStyle/>
                    <a:p>
                      <a:pPr algn="ctr"/>
                      <a:r>
                        <a:rPr lang="en-CA" sz="1000" dirty="0">
                          <a:latin typeface="+mj-lt"/>
                        </a:rPr>
                        <a:t>44</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algn="ctr"/>
                      <a:r>
                        <a:rPr lang="en-CA" sz="1000" dirty="0">
                          <a:latin typeface="+mj-lt"/>
                        </a:rPr>
                        <a:t>Within</a:t>
                      </a:r>
                      <a:r>
                        <a:rPr lang="en-CA" sz="1000" baseline="0" dirty="0">
                          <a:latin typeface="+mj-lt"/>
                        </a:rPr>
                        <a:t> 3 weeks</a:t>
                      </a:r>
                      <a:endParaRPr lang="en-CA" sz="1000" dirty="0">
                        <a:latin typeface="+mj-lt"/>
                      </a:endParaRP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4.96</a:t>
                      </a:r>
                    </a:p>
                  </a:txBody>
                  <a:tcPr marL="91445" marR="91445" marT="34174" marB="34174"/>
                </a:tc>
                <a:tc>
                  <a:txBody>
                    <a:bodyPr/>
                    <a:lstStyle/>
                    <a:p>
                      <a:pPr algn="ctr"/>
                      <a:r>
                        <a:rPr lang="en-CA" sz="1100" dirty="0">
                          <a:latin typeface="+mj-lt"/>
                        </a:rPr>
                        <a:t>↑</a:t>
                      </a:r>
                      <a:r>
                        <a:rPr lang="en-CA" sz="1000" dirty="0">
                          <a:latin typeface="+mj-lt"/>
                        </a:rPr>
                        <a:t> functional &amp; motor outcomes</a:t>
                      </a:r>
                    </a:p>
                  </a:txBody>
                  <a:tcPr marL="91445" marR="91445" marT="34174" marB="34174"/>
                </a:tc>
                <a:extLst>
                  <a:ext uri="{0D108BD9-81ED-4DB2-BD59-A6C34878D82A}">
                    <a16:rowId xmlns:a16="http://schemas.microsoft.com/office/drawing/2014/main" val="10004"/>
                  </a:ext>
                </a:extLst>
              </a:tr>
              <a:tr h="373205">
                <a:tc>
                  <a:txBody>
                    <a:bodyPr/>
                    <a:lstStyle/>
                    <a:p>
                      <a:pPr algn="ctr"/>
                      <a:r>
                        <a:rPr lang="en-CA" sz="1000" dirty="0">
                          <a:latin typeface="+mj-lt"/>
                        </a:rPr>
                        <a:t>Bravata, 2011</a:t>
                      </a:r>
                    </a:p>
                  </a:txBody>
                  <a:tcPr marL="91445" marR="91445" marT="34174" marB="34174"/>
                </a:tc>
                <a:tc>
                  <a:txBody>
                    <a:bodyPr/>
                    <a:lstStyle/>
                    <a:p>
                      <a:pPr algn="ctr"/>
                      <a:r>
                        <a:rPr lang="en-CA" sz="1000" dirty="0">
                          <a:latin typeface="+mj-lt"/>
                        </a:rPr>
                        <a:t>55</a:t>
                      </a:r>
                    </a:p>
                  </a:txBody>
                  <a:tcPr marL="91445" marR="91445" marT="34174" marB="34174"/>
                </a:tc>
                <a:tc>
                  <a:txBody>
                    <a:bodyPr/>
                    <a:lstStyle/>
                    <a:p>
                      <a:pPr algn="ctr">
                        <a:spcAft>
                          <a:spcPts val="0"/>
                        </a:spcAft>
                      </a:pPr>
                      <a:r>
                        <a:rPr lang="en-CA" sz="1000" dirty="0">
                          <a:latin typeface="+mj-lt"/>
                        </a:rPr>
                        <a:t>AHI ≥5</a:t>
                      </a:r>
                    </a:p>
                    <a:p>
                      <a:pPr algn="ctr">
                        <a:spcAft>
                          <a:spcPts val="0"/>
                        </a:spcAft>
                      </a:pPr>
                      <a:r>
                        <a:rPr lang="en-CA" sz="1000" dirty="0">
                          <a:latin typeface="+mj-lt"/>
                        </a:rPr>
                        <a:t>NIHSS ≥2</a:t>
                      </a:r>
                    </a:p>
                  </a:txBody>
                  <a:tcPr marL="91445" marR="91445" marT="34174" marB="34174"/>
                </a:tc>
                <a:tc>
                  <a:txBody>
                    <a:bodyPr/>
                    <a:lstStyle/>
                    <a:p>
                      <a:pPr algn="ctr"/>
                      <a:r>
                        <a:rPr lang="en-CA" sz="1000" dirty="0">
                          <a:highlight>
                            <a:srgbClr val="FFFF00"/>
                          </a:highlight>
                          <a:latin typeface="+mj-lt"/>
                        </a:rPr>
                        <a:t>Most within 48 hrs</a:t>
                      </a:r>
                    </a:p>
                  </a:txBody>
                  <a:tcPr marL="91445" marR="91445" marT="34174" marB="34174"/>
                </a:tc>
                <a:tc>
                  <a:txBody>
                    <a:bodyPr/>
                    <a:lstStyle/>
                    <a:p>
                      <a:pPr algn="ctr"/>
                      <a:r>
                        <a:rPr lang="en-CA" sz="1000" dirty="0">
                          <a:latin typeface="+mj-lt"/>
                        </a:rPr>
                        <a:t>1 month</a:t>
                      </a:r>
                    </a:p>
                  </a:txBody>
                  <a:tcPr marL="91445" marR="91445" marT="34174" marB="34174"/>
                </a:tc>
                <a:tc>
                  <a:txBody>
                    <a:bodyPr/>
                    <a:lstStyle/>
                    <a:p>
                      <a:pPr algn="ctr"/>
                      <a:r>
                        <a:rPr lang="en-CA" sz="1000" dirty="0">
                          <a:latin typeface="+mj-lt"/>
                        </a:rPr>
                        <a:t>5.1</a:t>
                      </a:r>
                    </a:p>
                  </a:txBody>
                  <a:tcPr marL="91445" marR="91445" marT="34174" marB="34174"/>
                </a:tc>
                <a:tc>
                  <a:txBody>
                    <a:bodyPr/>
                    <a:lstStyle/>
                    <a:p>
                      <a:pPr algn="ctr"/>
                      <a:r>
                        <a:rPr lang="en-CA" sz="1000" i="1" baseline="0" dirty="0">
                          <a:highlight>
                            <a:srgbClr val="FFFF00"/>
                          </a:highlight>
                          <a:latin typeface="+mj-lt"/>
                        </a:rPr>
                        <a:t>No impact on vascular events … </a:t>
                      </a:r>
                      <a:r>
                        <a:rPr lang="en-CA" sz="1000" b="1" i="1" baseline="0" dirty="0">
                          <a:highlight>
                            <a:srgbClr val="FFFF00"/>
                          </a:highlight>
                          <a:latin typeface="+mj-lt"/>
                        </a:rPr>
                        <a:t>but a trend was seen</a:t>
                      </a:r>
                    </a:p>
                  </a:txBody>
                  <a:tcPr marL="91445" marR="91445" marT="34174" marB="34174"/>
                </a:tc>
                <a:extLst>
                  <a:ext uri="{0D108BD9-81ED-4DB2-BD59-A6C34878D82A}">
                    <a16:rowId xmlns:a16="http://schemas.microsoft.com/office/drawing/2014/main" val="10005"/>
                  </a:ext>
                </a:extLst>
              </a:tr>
              <a:tr h="388448">
                <a:tc>
                  <a:txBody>
                    <a:bodyPr/>
                    <a:lstStyle/>
                    <a:p>
                      <a:pPr algn="ctr"/>
                      <a:r>
                        <a:rPr lang="en-CA" sz="1000" dirty="0">
                          <a:latin typeface="+mj-lt"/>
                        </a:rPr>
                        <a:t>Minnerup, 2012</a:t>
                      </a:r>
                    </a:p>
                  </a:txBody>
                  <a:tcPr marL="91445" marR="91445" marT="34174" marB="34174"/>
                </a:tc>
                <a:tc>
                  <a:txBody>
                    <a:bodyPr/>
                    <a:lstStyle/>
                    <a:p>
                      <a:pPr algn="ctr"/>
                      <a:r>
                        <a:rPr lang="en-CA" sz="1000" dirty="0">
                          <a:latin typeface="+mj-lt"/>
                        </a:rPr>
                        <a:t>50</a:t>
                      </a:r>
                    </a:p>
                  </a:txBody>
                  <a:tcPr marL="91445" marR="91445" marT="34174" marB="34174"/>
                </a:tc>
                <a:tc>
                  <a:txBody>
                    <a:bodyPr/>
                    <a:lstStyle/>
                    <a:p>
                      <a:pPr algn="ctr">
                        <a:spcAft>
                          <a:spcPts val="0"/>
                        </a:spcAft>
                      </a:pPr>
                      <a:r>
                        <a:rPr lang="en-CA" sz="1000" dirty="0">
                          <a:latin typeface="+mj-lt"/>
                        </a:rPr>
                        <a:t>AHI ≥10</a:t>
                      </a:r>
                    </a:p>
                    <a:p>
                      <a:pPr algn="ctr">
                        <a:spcAft>
                          <a:spcPts val="0"/>
                        </a:spcAft>
                      </a:pPr>
                      <a:r>
                        <a:rPr lang="en-CA" sz="1000" dirty="0">
                          <a:latin typeface="+mj-lt"/>
                        </a:rPr>
                        <a:t>NIHSS 2-20</a:t>
                      </a:r>
                    </a:p>
                  </a:txBody>
                  <a:tcPr marL="91445" marR="91445" marT="34174" marB="34174"/>
                </a:tc>
                <a:tc>
                  <a:txBody>
                    <a:bodyPr/>
                    <a:lstStyle/>
                    <a:p>
                      <a:pPr algn="ctr"/>
                      <a:r>
                        <a:rPr lang="en-CA" sz="1000" dirty="0">
                          <a:latin typeface="+mj-lt"/>
                        </a:rPr>
                        <a:t>First night</a:t>
                      </a:r>
                    </a:p>
                  </a:txBody>
                  <a:tcPr marL="91445" marR="91445" marT="34174" marB="34174"/>
                </a:tc>
                <a:tc>
                  <a:txBody>
                    <a:bodyPr/>
                    <a:lstStyle/>
                    <a:p>
                      <a:pPr algn="ctr"/>
                      <a:r>
                        <a:rPr lang="en-CA" sz="1000" dirty="0">
                          <a:latin typeface="+mj-lt"/>
                        </a:rPr>
                        <a:t>8 days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latin typeface="+mj-lt"/>
                        </a:rPr>
                        <a:t>↓ AHI</a:t>
                      </a:r>
                      <a:r>
                        <a:rPr lang="en-CA" sz="1000" baseline="0" dirty="0">
                          <a:latin typeface="+mj-lt"/>
                        </a:rPr>
                        <a:t> </a:t>
                      </a:r>
                    </a:p>
                    <a:p>
                      <a:pPr algn="ctr"/>
                      <a:r>
                        <a:rPr lang="en-CA" sz="1100" kern="1200" dirty="0">
                          <a:solidFill>
                            <a:schemeClr val="dk1"/>
                          </a:solidFill>
                          <a:latin typeface="+mn-lt"/>
                          <a:ea typeface="+mn-ea"/>
                          <a:cs typeface="+mn-cs"/>
                        </a:rPr>
                        <a:t>↓ </a:t>
                      </a:r>
                      <a:r>
                        <a:rPr lang="en-CA" sz="1000" baseline="0" dirty="0">
                          <a:latin typeface="+mj-lt"/>
                        </a:rPr>
                        <a:t>NIHSS with CPAP compliance</a:t>
                      </a:r>
                      <a:endParaRPr lang="en-CA" sz="1000" dirty="0">
                        <a:latin typeface="+mj-lt"/>
                      </a:endParaRPr>
                    </a:p>
                  </a:txBody>
                  <a:tcPr marL="91445" marR="91445" marT="34174" marB="34174"/>
                </a:tc>
                <a:extLst>
                  <a:ext uri="{0D108BD9-81ED-4DB2-BD59-A6C34878D82A}">
                    <a16:rowId xmlns:a16="http://schemas.microsoft.com/office/drawing/2014/main" val="10006"/>
                  </a:ext>
                </a:extLst>
              </a:tr>
              <a:tr h="525634">
                <a:tc>
                  <a:txBody>
                    <a:bodyPr/>
                    <a:lstStyle/>
                    <a:p>
                      <a:pPr algn="ctr"/>
                      <a:r>
                        <a:rPr lang="en-CA" sz="1000" dirty="0">
                          <a:latin typeface="+mj-lt"/>
                        </a:rPr>
                        <a:t>McEvoy, 2016</a:t>
                      </a:r>
                    </a:p>
                  </a:txBody>
                  <a:tcPr marL="91445" marR="91445" marT="34174" marB="34174"/>
                </a:tc>
                <a:tc>
                  <a:txBody>
                    <a:bodyPr/>
                    <a:lstStyle/>
                    <a:p>
                      <a:pPr algn="ctr"/>
                      <a:r>
                        <a:rPr lang="en-CA" sz="1000" dirty="0">
                          <a:latin typeface="+mj-lt"/>
                        </a:rPr>
                        <a:t>2717</a:t>
                      </a:r>
                    </a:p>
                    <a:p>
                      <a:pPr algn="ctr"/>
                      <a:r>
                        <a:rPr lang="en-CA" sz="900" dirty="0">
                          <a:latin typeface="+mj-lt"/>
                        </a:rPr>
                        <a:t>(1324 stroke)</a:t>
                      </a:r>
                      <a:endParaRPr lang="en-CA" sz="1000" dirty="0">
                        <a:latin typeface="+mj-lt"/>
                      </a:endParaRPr>
                    </a:p>
                  </a:txBody>
                  <a:tcPr marL="91445" marR="91445" marT="34174" marB="34174"/>
                </a:tc>
                <a:tc>
                  <a:txBody>
                    <a:bodyPr/>
                    <a:lstStyle/>
                    <a:p>
                      <a:pPr algn="ctr">
                        <a:spcAft>
                          <a:spcPts val="0"/>
                        </a:spcAft>
                      </a:pPr>
                      <a:r>
                        <a:rPr lang="en-CA" sz="1000" dirty="0">
                          <a:latin typeface="+mj-lt"/>
                        </a:rPr>
                        <a:t>Oxygen desaturation index ≥12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latin typeface="+mn-lt"/>
                          <a:ea typeface="+mn-ea"/>
                          <a:cs typeface="+mn-cs"/>
                        </a:rPr>
                        <a:t>≥</a:t>
                      </a:r>
                      <a:r>
                        <a:rPr lang="en-CA" sz="1200" kern="1200" dirty="0">
                          <a:solidFill>
                            <a:schemeClr val="tx1"/>
                          </a:solidFill>
                          <a:latin typeface="+mj-lt"/>
                          <a:ea typeface="+mn-ea"/>
                          <a:cs typeface="+mn-cs"/>
                        </a:rPr>
                        <a:t>90 days</a:t>
                      </a:r>
                    </a:p>
                  </a:txBody>
                  <a:tcPr marL="91445" marR="91445" marT="34174" marB="34174">
                    <a:solidFill>
                      <a:srgbClr val="C00000"/>
                    </a:solidFill>
                  </a:tcPr>
                </a:tc>
                <a:tc>
                  <a:txBody>
                    <a:bodyPr/>
                    <a:lstStyle/>
                    <a:p>
                      <a:pPr algn="ctr"/>
                      <a:r>
                        <a:rPr lang="en-CA" sz="1000" dirty="0">
                          <a:latin typeface="+mj-lt"/>
                        </a:rPr>
                        <a:t>6 months, 2 and 4 years</a:t>
                      </a:r>
                    </a:p>
                  </a:txBody>
                  <a:tcPr marL="91445" marR="91445" marT="34174" marB="34174"/>
                </a:tc>
                <a:tc>
                  <a:txBody>
                    <a:bodyPr/>
                    <a:lstStyle/>
                    <a:p>
                      <a:pPr algn="ctr"/>
                      <a:r>
                        <a:rPr lang="en-CA" sz="1000" dirty="0">
                          <a:latin typeface="+mj-lt"/>
                        </a:rPr>
                        <a:t>3.3</a:t>
                      </a:r>
                    </a:p>
                  </a:txBody>
                  <a:tcPr marL="91445" marR="91445" marT="34174" marB="34174"/>
                </a:tc>
                <a:tc>
                  <a:txBody>
                    <a:bodyPr/>
                    <a:lstStyle/>
                    <a:p>
                      <a:pPr algn="ctr"/>
                      <a:r>
                        <a:rPr lang="en-CA" sz="1000" dirty="0">
                          <a:latin typeface="+mj-lt"/>
                        </a:rPr>
                        <a:t>↓ snoring &amp; daytime sleepiness</a:t>
                      </a:r>
                    </a:p>
                    <a:p>
                      <a:pPr algn="ctr"/>
                      <a:r>
                        <a:rPr lang="en-CA" sz="1000" kern="1200" dirty="0">
                          <a:solidFill>
                            <a:schemeClr val="dk1"/>
                          </a:solidFill>
                          <a:latin typeface="+mj-lt"/>
                          <a:ea typeface="+mn-ea"/>
                          <a:cs typeface="+mn-cs"/>
                        </a:rPr>
                        <a:t>↑ quality of life &amp; mood</a:t>
                      </a:r>
                    </a:p>
                    <a:p>
                      <a:pPr algn="ctr"/>
                      <a:r>
                        <a:rPr lang="en-CA" sz="1000" kern="1200" dirty="0">
                          <a:solidFill>
                            <a:schemeClr val="dk1"/>
                          </a:solidFill>
                          <a:latin typeface="+mj-lt"/>
                          <a:ea typeface="+mn-ea"/>
                          <a:cs typeface="+mn-cs"/>
                        </a:rPr>
                        <a:t>No impact on vascular events</a:t>
                      </a:r>
                      <a:endParaRPr lang="en-CA" sz="1000" dirty="0">
                        <a:latin typeface="+mj-lt"/>
                      </a:endParaRPr>
                    </a:p>
                  </a:txBody>
                  <a:tcPr marL="91445" marR="91445" marT="34174" marB="34174"/>
                </a:tc>
                <a:extLst>
                  <a:ext uri="{0D108BD9-81ED-4DB2-BD59-A6C34878D82A}">
                    <a16:rowId xmlns:a16="http://schemas.microsoft.com/office/drawing/2014/main" val="10007"/>
                  </a:ext>
                </a:extLst>
              </a:tr>
              <a:tr h="220777">
                <a:tc>
                  <a:txBody>
                    <a:bodyPr/>
                    <a:lstStyle/>
                    <a:p>
                      <a:pPr algn="ctr"/>
                      <a:r>
                        <a:rPr lang="en-CA" sz="1000" dirty="0">
                          <a:latin typeface="+mj-lt"/>
                        </a:rPr>
                        <a:t>Aaronson, 2016</a:t>
                      </a:r>
                    </a:p>
                  </a:txBody>
                  <a:tcPr marL="91445" marR="91445" marT="34174" marB="34174"/>
                </a:tc>
                <a:tc>
                  <a:txBody>
                    <a:bodyPr/>
                    <a:lstStyle/>
                    <a:p>
                      <a:pPr algn="ctr"/>
                      <a:r>
                        <a:rPr lang="en-CA" sz="1000" dirty="0">
                          <a:latin typeface="+mj-lt"/>
                        </a:rPr>
                        <a:t>36</a:t>
                      </a:r>
                    </a:p>
                  </a:txBody>
                  <a:tcPr marL="91445" marR="91445" marT="34174" marB="34174"/>
                </a:tc>
                <a:tc>
                  <a:txBody>
                    <a:bodyPr/>
                    <a:lstStyle/>
                    <a:p>
                      <a:pPr algn="ctr">
                        <a:spcAft>
                          <a:spcPts val="0"/>
                        </a:spcAft>
                      </a:pPr>
                      <a:r>
                        <a:rPr lang="en-CA" sz="1000" dirty="0">
                          <a:latin typeface="+mj-lt"/>
                        </a:rPr>
                        <a:t>AHI ≥15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1-16 weeks</a:t>
                      </a:r>
                    </a:p>
                  </a:txBody>
                  <a:tcPr marL="91445" marR="91445" marT="34174" marB="34174"/>
                </a:tc>
                <a:tc>
                  <a:txBody>
                    <a:bodyPr/>
                    <a:lstStyle/>
                    <a:p>
                      <a:pPr algn="ctr"/>
                      <a:r>
                        <a:rPr lang="en-CA" sz="1000" dirty="0">
                          <a:latin typeface="+mj-lt"/>
                        </a:rPr>
                        <a:t>4 weeks</a:t>
                      </a:r>
                    </a:p>
                  </a:txBody>
                  <a:tcPr marL="91445" marR="91445" marT="34174" marB="34174"/>
                </a:tc>
                <a:tc>
                  <a:txBody>
                    <a:bodyPr/>
                    <a:lstStyle/>
                    <a:p>
                      <a:pPr algn="ctr"/>
                      <a:r>
                        <a:rPr lang="en-CA" sz="1000" dirty="0">
                          <a:latin typeface="+mj-lt"/>
                        </a:rPr>
                        <a:t>2.5</a:t>
                      </a:r>
                    </a:p>
                  </a:txBody>
                  <a:tcPr marL="91445" marR="91445" marT="34174" marB="34174"/>
                </a:tc>
                <a:tc>
                  <a:txBody>
                    <a:bodyPr/>
                    <a:lstStyle/>
                    <a:p>
                      <a:pPr algn="ctr"/>
                      <a:r>
                        <a:rPr lang="en-CA" sz="1000" kern="1200" dirty="0">
                          <a:solidFill>
                            <a:schemeClr val="dk1"/>
                          </a:solidFill>
                          <a:latin typeface="+mn-lt"/>
                          <a:ea typeface="+mn-ea"/>
                          <a:cs typeface="+mn-cs"/>
                        </a:rPr>
                        <a:t>↑ </a:t>
                      </a:r>
                      <a:r>
                        <a:rPr lang="en-CA" sz="1000" dirty="0">
                          <a:latin typeface="+mj-lt"/>
                        </a:rPr>
                        <a:t>attention &amp; executive function</a:t>
                      </a:r>
                    </a:p>
                  </a:txBody>
                  <a:tcPr marL="91445" marR="91445" marT="34174" marB="34174"/>
                </a:tc>
                <a:extLst>
                  <a:ext uri="{0D108BD9-81ED-4DB2-BD59-A6C34878D82A}">
                    <a16:rowId xmlns:a16="http://schemas.microsoft.com/office/drawing/2014/main" val="10008"/>
                  </a:ext>
                </a:extLst>
              </a:tr>
              <a:tr h="373205">
                <a:tc>
                  <a:txBody>
                    <a:bodyPr/>
                    <a:lstStyle/>
                    <a:p>
                      <a:pPr algn="ctr"/>
                      <a:r>
                        <a:rPr lang="en-CA" sz="1000" dirty="0">
                          <a:latin typeface="+mj-lt"/>
                        </a:rPr>
                        <a:t>Khot, 2016</a:t>
                      </a:r>
                    </a:p>
                  </a:txBody>
                  <a:tcPr marL="91445" marR="91445" marT="34174" marB="34174"/>
                </a:tc>
                <a:tc>
                  <a:txBody>
                    <a:bodyPr/>
                    <a:lstStyle/>
                    <a:p>
                      <a:pPr algn="ctr"/>
                      <a:r>
                        <a:rPr lang="en-CA" sz="1000" dirty="0">
                          <a:latin typeface="+mj-lt"/>
                        </a:rPr>
                        <a:t>40</a:t>
                      </a:r>
                    </a:p>
                  </a:txBody>
                  <a:tcPr marL="91445" marR="91445" marT="34174" marB="34174"/>
                </a:tc>
                <a:tc>
                  <a:txBody>
                    <a:bodyPr/>
                    <a:lstStyle/>
                    <a:p>
                      <a:pPr algn="ctr">
                        <a:spcAft>
                          <a:spcPts val="0"/>
                        </a:spcAft>
                      </a:pPr>
                      <a:r>
                        <a:rPr lang="en-CA" sz="1000" dirty="0">
                          <a:latin typeface="+mj-lt"/>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During time in stroke rehab unit</a:t>
                      </a:r>
                    </a:p>
                  </a:txBody>
                  <a:tcPr marL="91445" marR="91445" marT="34174" marB="34174"/>
                </a:tc>
                <a:tc>
                  <a:txBody>
                    <a:bodyPr/>
                    <a:lstStyle/>
                    <a:p>
                      <a:pPr algn="ctr"/>
                      <a:r>
                        <a:rPr lang="en-CA" sz="1000" dirty="0">
                          <a:latin typeface="+mj-lt"/>
                        </a:rPr>
                        <a:t>2-3 weeks</a:t>
                      </a:r>
                    </a:p>
                  </a:txBody>
                  <a:tcPr marL="91445" marR="91445" marT="34174" marB="34174"/>
                </a:tc>
                <a:tc>
                  <a:txBody>
                    <a:bodyPr/>
                    <a:lstStyle/>
                    <a:p>
                      <a:pPr algn="ctr"/>
                      <a:r>
                        <a:rPr lang="en-CA" sz="1000" dirty="0">
                          <a:latin typeface="+mj-lt"/>
                        </a:rPr>
                        <a:t>3.7</a:t>
                      </a:r>
                    </a:p>
                  </a:txBody>
                  <a:tcPr marL="91445" marR="91445" marT="34174" marB="34174"/>
                </a:tc>
                <a:tc>
                  <a:txBody>
                    <a:bodyPr/>
                    <a:lstStyle/>
                    <a:p>
                      <a:pPr algn="ctr"/>
                      <a:r>
                        <a:rPr lang="en-CA" sz="1000" dirty="0">
                          <a:latin typeface="+mj-lt"/>
                        </a:rPr>
                        <a:t>No difference</a:t>
                      </a:r>
                    </a:p>
                  </a:txBody>
                  <a:tcPr marL="91445" marR="91445" marT="34174" marB="34174"/>
                </a:tc>
                <a:extLst>
                  <a:ext uri="{0D108BD9-81ED-4DB2-BD59-A6C34878D82A}">
                    <a16:rowId xmlns:a16="http://schemas.microsoft.com/office/drawing/2014/main" val="10009"/>
                  </a:ext>
                </a:extLst>
              </a:tr>
              <a:tr h="373205">
                <a:tc>
                  <a:txBody>
                    <a:bodyPr/>
                    <a:lstStyle/>
                    <a:p>
                      <a:pPr algn="ctr"/>
                      <a:r>
                        <a:rPr lang="en-CA" sz="1000" dirty="0">
                          <a:latin typeface="+mj-lt"/>
                        </a:rPr>
                        <a:t>Gupta, 2018</a:t>
                      </a:r>
                    </a:p>
                  </a:txBody>
                  <a:tcPr marL="91445" marR="91445" marT="34174" marB="34174"/>
                </a:tc>
                <a:tc>
                  <a:txBody>
                    <a:bodyPr/>
                    <a:lstStyle/>
                    <a:p>
                      <a:pPr algn="ctr"/>
                      <a:r>
                        <a:rPr lang="en-CA" sz="1000" dirty="0">
                          <a:latin typeface="+mj-lt"/>
                        </a:rPr>
                        <a:t>70</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≥15</a:t>
                      </a:r>
                    </a:p>
                    <a:p>
                      <a:pPr algn="ctr">
                        <a:spcAft>
                          <a:spcPts val="0"/>
                        </a:spcAft>
                      </a:pPr>
                      <a:endParaRPr lang="en-CA" sz="1000" dirty="0">
                        <a:latin typeface="+mj-lt"/>
                      </a:endParaRP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&lt;6 months</a:t>
                      </a:r>
                    </a:p>
                  </a:txBody>
                  <a:tcPr marL="91445" marR="91445" marT="34174" marB="34174"/>
                </a:tc>
                <a:tc>
                  <a:txBody>
                    <a:bodyPr/>
                    <a:lstStyle/>
                    <a:p>
                      <a:pPr algn="ctr"/>
                      <a:r>
                        <a:rPr lang="en-CA" sz="1000" dirty="0">
                          <a:latin typeface="+mj-lt"/>
                        </a:rPr>
                        <a:t>3, 6, 12 months</a:t>
                      </a:r>
                    </a:p>
                  </a:txBody>
                  <a:tcPr marL="91445" marR="91445" marT="34174" marB="34174"/>
                </a:tc>
                <a:tc>
                  <a:txBody>
                    <a:bodyPr/>
                    <a:lstStyle/>
                    <a:p>
                      <a:pPr algn="ctr"/>
                      <a:r>
                        <a:rPr lang="en-CA" sz="1000" dirty="0">
                          <a:latin typeface="+mj-lt"/>
                        </a:rPr>
                        <a:t>4.2</a:t>
                      </a:r>
                    </a:p>
                  </a:txBody>
                  <a:tcPr marL="91445" marR="91445" marT="34174" marB="34174"/>
                </a:tc>
                <a:tc>
                  <a:txBody>
                    <a:bodyPr/>
                    <a:lstStyle/>
                    <a:p>
                      <a:pPr algn="ctr"/>
                      <a:r>
                        <a:rPr lang="en-CA" sz="1000" dirty="0">
                          <a:latin typeface="+mj-lt"/>
                        </a:rPr>
                        <a:t>↓ mRS &amp; daytime sleepiness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No impact on vascular events</a:t>
                      </a:r>
                    </a:p>
                  </a:txBody>
                  <a:tcPr marL="91445" marR="91445" marT="34174" marB="34174"/>
                </a:tc>
                <a:extLst>
                  <a:ext uri="{0D108BD9-81ED-4DB2-BD59-A6C34878D82A}">
                    <a16:rowId xmlns:a16="http://schemas.microsoft.com/office/drawing/2014/main" val="10010"/>
                  </a:ext>
                </a:extLst>
              </a:tr>
              <a:tr h="483890">
                <a:tc>
                  <a:txBody>
                    <a:bodyPr/>
                    <a:lstStyle/>
                    <a:p>
                      <a:pPr algn="ctr"/>
                      <a:r>
                        <a:rPr lang="en-CA" sz="1000" dirty="0">
                          <a:latin typeface="+mj-lt"/>
                        </a:rPr>
                        <a:t>Bravata, 2018</a:t>
                      </a:r>
                    </a:p>
                  </a:txBody>
                  <a:tcPr marL="91445" marR="91445" marT="34174" marB="34174"/>
                </a:tc>
                <a:tc>
                  <a:txBody>
                    <a:bodyPr/>
                    <a:lstStyle/>
                    <a:p>
                      <a:pPr algn="ctr"/>
                      <a:r>
                        <a:rPr lang="en-CA" sz="1000" dirty="0">
                          <a:latin typeface="+mj-lt"/>
                        </a:rPr>
                        <a:t>252</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kern="1200" dirty="0">
                          <a:solidFill>
                            <a:schemeClr val="dk1"/>
                          </a:solidFill>
                          <a:latin typeface="+mj-lt"/>
                          <a:ea typeface="+mn-ea"/>
                          <a:cs typeface="+mn-cs"/>
                        </a:rPr>
                        <a:t>AHI ≥5</a:t>
                      </a:r>
                    </a:p>
                  </a:txBody>
                  <a:tcPr marL="91445" marR="91445" marT="34174" marB="34174"/>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000" b="0" kern="1200" dirty="0">
                          <a:solidFill>
                            <a:schemeClr val="dk1"/>
                          </a:solidFill>
                          <a:latin typeface="+mj-lt"/>
                          <a:ea typeface="+mn-ea"/>
                          <a:cs typeface="+mn-cs"/>
                        </a:rPr>
                        <a:t>Within 1 week</a:t>
                      </a:r>
                      <a:endParaRPr lang="en-CA" sz="1000" b="1" kern="1200" dirty="0">
                        <a:solidFill>
                          <a:schemeClr val="dk1"/>
                        </a:solidFill>
                        <a:latin typeface="+mj-lt"/>
                        <a:ea typeface="+mn-ea"/>
                        <a:cs typeface="+mn-cs"/>
                      </a:endParaRPr>
                    </a:p>
                  </a:txBody>
                  <a:tcPr marL="91445" marR="91445" marT="34174" marB="34174"/>
                </a:tc>
                <a:tc>
                  <a:txBody>
                    <a:bodyPr/>
                    <a:lstStyle/>
                    <a:p>
                      <a:pPr algn="ctr"/>
                      <a:r>
                        <a:rPr lang="en-CA" sz="1000" dirty="0">
                          <a:latin typeface="+mj-lt"/>
                        </a:rPr>
                        <a:t>6, 12 months</a:t>
                      </a:r>
                    </a:p>
                  </a:txBody>
                  <a:tcPr marL="91445" marR="91445" marT="34174" marB="34174"/>
                </a:tc>
                <a:tc>
                  <a:txBody>
                    <a:bodyPr/>
                    <a:lstStyle/>
                    <a:p>
                      <a:pPr algn="ctr"/>
                      <a:r>
                        <a:rPr lang="en-CA" sz="1000" dirty="0">
                          <a:latin typeface="+mj-lt"/>
                        </a:rPr>
                        <a:t>4.5</a:t>
                      </a:r>
                    </a:p>
                  </a:txBody>
                  <a:tcPr marL="91445" marR="91445" marT="34174" marB="34174"/>
                </a:tc>
                <a:tc>
                  <a:txBody>
                    <a:bodyPr/>
                    <a:lstStyle/>
                    <a:p>
                      <a:pPr algn="ctr"/>
                      <a:r>
                        <a:rPr lang="en-CA" sz="1000" dirty="0">
                          <a:latin typeface="+mj-lt"/>
                        </a:rPr>
                        <a:t>↓ NIHSS &amp; mRS with CPAP compliance</a:t>
                      </a:r>
                    </a:p>
                  </a:txBody>
                  <a:tcPr marL="91445" marR="91445" marT="34174" marB="34174"/>
                </a:tc>
                <a:extLst>
                  <a:ext uri="{0D108BD9-81ED-4DB2-BD59-A6C34878D82A}">
                    <a16:rowId xmlns:a16="http://schemas.microsoft.com/office/drawing/2014/main" val="10011"/>
                  </a:ext>
                </a:extLst>
              </a:tr>
            </a:tbl>
          </a:graphicData>
        </a:graphic>
      </p:graphicFrame>
      <p:sp>
        <p:nvSpPr>
          <p:cNvPr id="106499" name="Title 1">
            <a:extLst>
              <a:ext uri="{FF2B5EF4-FFF2-40B4-BE49-F238E27FC236}">
                <a16:creationId xmlns:a16="http://schemas.microsoft.com/office/drawing/2014/main" id="{E47A533A-2213-5FED-3C78-4565A5F2F20D}"/>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106500" name="Rectangle 3">
            <a:extLst>
              <a:ext uri="{FF2B5EF4-FFF2-40B4-BE49-F238E27FC236}">
                <a16:creationId xmlns:a16="http://schemas.microsoft.com/office/drawing/2014/main" id="{30EBF290-5BA5-E1A8-97B4-EA0CFA71E207}"/>
              </a:ext>
            </a:extLst>
          </p:cNvPr>
          <p:cNvSpPr>
            <a:spLocks noChangeArrowheads="1"/>
          </p:cNvSpPr>
          <p:nvPr/>
        </p:nvSpPr>
        <p:spPr bwMode="auto">
          <a:xfrm>
            <a:off x="76200" y="3962400"/>
            <a:ext cx="8991600" cy="5334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6" name="TextBox 5">
            <a:extLst>
              <a:ext uri="{FF2B5EF4-FFF2-40B4-BE49-F238E27FC236}">
                <a16:creationId xmlns:a16="http://schemas.microsoft.com/office/drawing/2014/main" id="{9BF67836-82DC-23A9-A6B8-5667F92625DB}"/>
              </a:ext>
            </a:extLst>
          </p:cNvPr>
          <p:cNvSpPr txBox="1"/>
          <p:nvPr/>
        </p:nvSpPr>
        <p:spPr>
          <a:xfrm>
            <a:off x="1435100" y="4611688"/>
            <a:ext cx="6273800" cy="646112"/>
          </a:xfrm>
          <a:prstGeom prst="rect">
            <a:avLst/>
          </a:prstGeom>
          <a:solidFill>
            <a:srgbClr val="C00000"/>
          </a:solidFill>
          <a:ln>
            <a:solidFill>
              <a:srgbClr val="C00000"/>
            </a:solidFill>
          </a:ln>
        </p:spPr>
        <p:txBody>
          <a:bodyPr>
            <a:spAutoFit/>
          </a:bodyPr>
          <a:lstStyle/>
          <a:p>
            <a:pPr algn="ctr" eaLnBrk="1" hangingPunct="1">
              <a:defRPr/>
            </a:pPr>
            <a:r>
              <a:rPr lang="en-CA" sz="3600" dirty="0">
                <a:latin typeface="+mj-lt"/>
              </a:rPr>
              <a:t>Intervening too late?</a:t>
            </a:r>
            <a:endParaRPr lang="en-CA" sz="3200" dirty="0">
              <a:latin typeface="+mj-lt"/>
            </a:endParaRPr>
          </a:p>
        </p:txBody>
      </p:sp>
      <p:sp>
        <p:nvSpPr>
          <p:cNvPr id="7" name="TextBox 6">
            <a:extLst>
              <a:ext uri="{FF2B5EF4-FFF2-40B4-BE49-F238E27FC236}">
                <a16:creationId xmlns:a16="http://schemas.microsoft.com/office/drawing/2014/main" id="{D420DEED-7BCE-B35F-0BB4-910C84B71BF3}"/>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59025D-A660-F1AB-4F67-15C87C7EFC7C}"/>
              </a:ext>
            </a:extLst>
          </p:cNvPr>
          <p:cNvGraphicFramePr>
            <a:graphicFrameLocks noGrp="1"/>
          </p:cNvGraphicFramePr>
          <p:nvPr/>
        </p:nvGraphicFramePr>
        <p:xfrm>
          <a:off x="76200" y="1371600"/>
          <a:ext cx="8991600" cy="4611688"/>
        </p:xfrm>
        <a:graphic>
          <a:graphicData uri="http://schemas.openxmlformats.org/drawingml/2006/table">
            <a:tbl>
              <a:tblPr/>
              <a:tblGrid>
                <a:gridCol w="1219200">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2057400">
                  <a:extLst>
                    <a:ext uri="{9D8B030D-6E8A-4147-A177-3AD203B41FA5}">
                      <a16:colId xmlns:a16="http://schemas.microsoft.com/office/drawing/2014/main" val="20006"/>
                    </a:ext>
                  </a:extLst>
                </a:gridCol>
              </a:tblGrid>
              <a:tr h="571499">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a:t>
                      </a:r>
                      <a:r>
                        <a:rPr kumimoji="0" lang="en-CA" altLang="en-US" sz="1100" b="1" i="0" u="none" strike="noStrike" cap="none" normalizeH="0" baseline="30000">
                          <a:ln>
                            <a:noFill/>
                          </a:ln>
                          <a:solidFill>
                            <a:schemeClr val="bg2"/>
                          </a:solidFill>
                          <a:effectLst/>
                          <a:latin typeface="Arial" panose="020B0604020202020204" pitchFamily="34" charset="0"/>
                          <a:ea typeface="ＭＳ Ｐゴシック" panose="020B0600070205080204" pitchFamily="34" charset="-128"/>
                        </a:rPr>
                        <a:t>st</a:t>
                      </a: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Author, Year</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Inclusion Criteria</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Timing of Intervention Post-stroke</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Follow-up period(s)</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CPAP adherence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(hrs/night)</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1"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Main outcome(s)</a:t>
                      </a:r>
                    </a:p>
                  </a:txBody>
                  <a:tcPr marL="91445" marR="91445" marT="34245" marB="3424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AAB0D3"/>
                    </a:solidFill>
                  </a:tcPr>
                </a:tc>
                <a:extLst>
                  <a:ext uri="{0D108BD9-81ED-4DB2-BD59-A6C34878D82A}">
                    <a16:rowId xmlns:a16="http://schemas.microsoft.com/office/drawing/2014/main" val="10000"/>
                  </a:ext>
                </a:extLst>
              </a:tr>
              <a:tr h="236538">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Sandberg, 2001</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63</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2-4 weeks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 &amp; 28 days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4.1</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depression</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1"/>
                  </a:ext>
                </a:extLst>
              </a:tr>
              <a:tr h="3732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Hsu, 2006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AHI ≥30</a:t>
                      </a:r>
                    </a:p>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NIHSS ≥4</a:t>
                      </a:r>
                    </a:p>
                  </a:txBody>
                  <a:tcPr marL="114300" marR="11430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21-25 days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weeks &amp; 6 months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1.4</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 in neurological recovery or sleepiness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2"/>
                  </a:ext>
                </a:extLst>
              </a:tr>
              <a:tr h="3732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2011</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Parra, 2015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140</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7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Calibri" panose="020F0502020204030204" pitchFamily="34" charset="0"/>
                          <a:cs typeface="Times New Roman" panose="02020603050405020304" pitchFamily="18" charset="0"/>
                        </a:rPr>
                        <a:t>AHI ≥20</a:t>
                      </a:r>
                      <a:endParaRPr kumimoji="0" lang="en-CA" altLang="en-US" sz="1000" b="0" i="0" u="none" strike="noStrike" cap="none" normalizeH="0" baseline="0">
                        <a:ln>
                          <a:noFill/>
                        </a:ln>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3-6 days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1, 3, 12, 24 months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 years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5.3</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No difference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1" u="none" strike="noStrike" cap="none" normalizeH="0" baseline="0">
                          <a:ln>
                            <a:noFill/>
                          </a:ln>
                          <a:solidFill>
                            <a:schemeClr val="bg2"/>
                          </a:solidFill>
                          <a:effectLst/>
                          <a:latin typeface="Arial" panose="020B0604020202020204" pitchFamily="34" charset="0"/>
                          <a:ea typeface="ＭＳ Ｐゴシック" panose="020B0600070205080204" pitchFamily="34" charset="-128"/>
                        </a:rPr>
                        <a:t>↓ cardiovascular-related deaths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3"/>
                  </a:ext>
                </a:extLst>
              </a:tr>
              <a:tr h="31750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Ryan, 2011</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44</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3 weeks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4.96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functional &amp; motor outcomes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4"/>
                  </a:ext>
                </a:extLst>
              </a:tr>
              <a:tr h="3732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2011</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Most within 48 hrs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 month</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5.1</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5"/>
                  </a:ext>
                </a:extLst>
              </a:tr>
              <a:tr h="388937">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Minnerup, 2012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50</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≥10</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2-20</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First night</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8 days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AHI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1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
                      </a: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NIHSS with CPAP compliance</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6"/>
                  </a:ext>
                </a:extLst>
              </a:tr>
              <a:tr h="5256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McEvoy, 2016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2717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9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(1324 stroke)</a:t>
                      </a: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Oxygen desaturation index ≥12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≥90 days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months, 2 and 4 years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3.3</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snoring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quality of life &amp; mood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7"/>
                  </a:ext>
                </a:extLst>
              </a:tr>
              <a:tr h="2208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Aaronson, 2016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1-16 weeks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 weeks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attention &amp; executive function</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08"/>
                  </a:ext>
                </a:extLst>
              </a:tr>
              <a:tr h="3732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Khot, 2016</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40</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During time in stroke rehab unit</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2-3 weeks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3.7</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difference in recovery</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09"/>
                  </a:ext>
                </a:extLst>
              </a:tr>
              <a:tr h="373290">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Gupta, 2018</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70</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≥15</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&lt;6 months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3, 6, 12 months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mRS &amp; daytime sleepiness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No impact on vascular events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1F2F7"/>
                    </a:solidFill>
                  </a:tcPr>
                </a:tc>
                <a:extLst>
                  <a:ext uri="{0D108BD9-81ED-4DB2-BD59-A6C34878D82A}">
                    <a16:rowId xmlns:a16="http://schemas.microsoft.com/office/drawing/2014/main" val="10010"/>
                  </a:ext>
                </a:extLst>
              </a:tr>
              <a:tr h="484187">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Bravata, 2018</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252</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AHI ≥5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Within 1 week</a:t>
                      </a:r>
                      <a:endParaRPr kumimoji="0" lang="en-CA" altLang="en-US" sz="10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6, 12 months</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4.5</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tc>
                  <a:txBody>
                    <a:bodyPr/>
                    <a:lstStyle>
                      <a:lvl1pPr defTabSz="457200">
                        <a:lnSpc>
                          <a:spcPct val="90000"/>
                        </a:lnSpc>
                        <a:spcBef>
                          <a:spcPct val="50000"/>
                        </a:spcBef>
                        <a:buClr>
                          <a:schemeClr val="tx2"/>
                        </a:buClr>
                        <a:buSzPct val="12000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a:lnSpc>
                          <a:spcPct val="90000"/>
                        </a:lnSpc>
                        <a:spcBef>
                          <a:spcPct val="25000"/>
                        </a:spcBef>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lnSpc>
                          <a:spcPct val="90000"/>
                        </a:lnSpc>
                        <a:spcBef>
                          <a:spcPct val="25000"/>
                        </a:spcBef>
                        <a:spcAft>
                          <a:spcPct val="0"/>
                        </a:spcAft>
                        <a:buClr>
                          <a:schemeClr val="folHlink"/>
                        </a:buClr>
                        <a:buSzPct val="120000"/>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CA" altLang="en-US" sz="10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 NIHSS &amp; mRS with CPAP compliance</a:t>
                      </a:r>
                    </a:p>
                  </a:txBody>
                  <a:tcPr marL="91445" marR="91445" marT="34245" marB="3424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E4EF"/>
                    </a:solidFill>
                  </a:tcPr>
                </a:tc>
                <a:extLst>
                  <a:ext uri="{0D108BD9-81ED-4DB2-BD59-A6C34878D82A}">
                    <a16:rowId xmlns:a16="http://schemas.microsoft.com/office/drawing/2014/main" val="10011"/>
                  </a:ext>
                </a:extLst>
              </a:tr>
            </a:tbl>
          </a:graphicData>
        </a:graphic>
      </p:graphicFrame>
      <p:sp>
        <p:nvSpPr>
          <p:cNvPr id="107628" name="Title 1">
            <a:extLst>
              <a:ext uri="{FF2B5EF4-FFF2-40B4-BE49-F238E27FC236}">
                <a16:creationId xmlns:a16="http://schemas.microsoft.com/office/drawing/2014/main" id="{400F6DD3-AB4D-BF12-BD7E-A16BAFB1F644}"/>
              </a:ext>
            </a:extLst>
          </p:cNvPr>
          <p:cNvSpPr>
            <a:spLocks noGrp="1" noChangeArrowheads="1"/>
          </p:cNvSpPr>
          <p:nvPr>
            <p:ph type="title"/>
          </p:nvPr>
        </p:nvSpPr>
        <p:spPr>
          <a:xfrm>
            <a:off x="685800" y="762000"/>
            <a:ext cx="7772400" cy="628650"/>
          </a:xfrm>
        </p:spPr>
        <p:txBody>
          <a:bodyPr/>
          <a:lstStyle/>
          <a:p>
            <a:r>
              <a:rPr lang="en-CA" altLang="en-US" sz="2800"/>
              <a:t>Effect of CPAP after Stroke: RCTs</a:t>
            </a:r>
            <a:endParaRPr lang="en-CA" altLang="en-US" i="1"/>
          </a:p>
        </p:txBody>
      </p:sp>
      <p:sp>
        <p:nvSpPr>
          <p:cNvPr id="107629" name="Rectangle 1">
            <a:extLst>
              <a:ext uri="{FF2B5EF4-FFF2-40B4-BE49-F238E27FC236}">
                <a16:creationId xmlns:a16="http://schemas.microsoft.com/office/drawing/2014/main" id="{1827A175-40A3-2AEE-CBE7-D8391D890ECD}"/>
              </a:ext>
            </a:extLst>
          </p:cNvPr>
          <p:cNvSpPr>
            <a:spLocks noChangeArrowheads="1"/>
          </p:cNvSpPr>
          <p:nvPr/>
        </p:nvSpPr>
        <p:spPr bwMode="auto">
          <a:xfrm>
            <a:off x="76200" y="2133600"/>
            <a:ext cx="8991600" cy="3810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107630" name="Rectangle 5">
            <a:extLst>
              <a:ext uri="{FF2B5EF4-FFF2-40B4-BE49-F238E27FC236}">
                <a16:creationId xmlns:a16="http://schemas.microsoft.com/office/drawing/2014/main" id="{6E86BD50-5B3E-7713-BA6D-E28AB9CC2CC3}"/>
              </a:ext>
            </a:extLst>
          </p:cNvPr>
          <p:cNvSpPr>
            <a:spLocks noChangeArrowheads="1"/>
          </p:cNvSpPr>
          <p:nvPr/>
        </p:nvSpPr>
        <p:spPr bwMode="auto">
          <a:xfrm>
            <a:off x="76200" y="3962400"/>
            <a:ext cx="8991600" cy="5334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107631" name="Rectangle 6">
            <a:extLst>
              <a:ext uri="{FF2B5EF4-FFF2-40B4-BE49-F238E27FC236}">
                <a16:creationId xmlns:a16="http://schemas.microsoft.com/office/drawing/2014/main" id="{5FBA85BD-C631-99A1-D147-847F7CFBE617}"/>
              </a:ext>
            </a:extLst>
          </p:cNvPr>
          <p:cNvSpPr>
            <a:spLocks noChangeArrowheads="1"/>
          </p:cNvSpPr>
          <p:nvPr/>
        </p:nvSpPr>
        <p:spPr bwMode="auto">
          <a:xfrm>
            <a:off x="76200" y="4724400"/>
            <a:ext cx="8991600" cy="381000"/>
          </a:xfrm>
          <a:prstGeom prst="rect">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9" name="TextBox 8">
            <a:extLst>
              <a:ext uri="{FF2B5EF4-FFF2-40B4-BE49-F238E27FC236}">
                <a16:creationId xmlns:a16="http://schemas.microsoft.com/office/drawing/2014/main" id="{A555110B-99B6-F5CF-DEB0-8107AFC27388}"/>
              </a:ext>
            </a:extLst>
          </p:cNvPr>
          <p:cNvSpPr txBox="1"/>
          <p:nvPr/>
        </p:nvSpPr>
        <p:spPr>
          <a:xfrm>
            <a:off x="1435100" y="2590800"/>
            <a:ext cx="6273800" cy="1262063"/>
          </a:xfrm>
          <a:prstGeom prst="rect">
            <a:avLst/>
          </a:prstGeom>
          <a:solidFill>
            <a:srgbClr val="C00000"/>
          </a:solidFill>
        </p:spPr>
        <p:txBody>
          <a:bodyPr>
            <a:spAutoFit/>
          </a:bodyPr>
          <a:lstStyle/>
          <a:p>
            <a:pPr algn="ctr" eaLnBrk="1" hangingPunct="1">
              <a:defRPr/>
            </a:pPr>
            <a:r>
              <a:rPr lang="en-CA" sz="4000" i="1" dirty="0"/>
              <a:t>↓</a:t>
            </a:r>
            <a:r>
              <a:rPr lang="en-CA" sz="3600" dirty="0">
                <a:latin typeface="+mj-lt"/>
              </a:rPr>
              <a:t> CPAP Adherence</a:t>
            </a:r>
          </a:p>
          <a:p>
            <a:pPr algn="ctr" eaLnBrk="1" hangingPunct="1">
              <a:defRPr/>
            </a:pPr>
            <a:r>
              <a:rPr lang="en-CA" sz="3600" dirty="0">
                <a:latin typeface="+mj-lt"/>
              </a:rPr>
              <a:t>= Negative Study</a:t>
            </a:r>
          </a:p>
        </p:txBody>
      </p:sp>
      <p:sp>
        <p:nvSpPr>
          <p:cNvPr id="10" name="TextBox 9">
            <a:extLst>
              <a:ext uri="{FF2B5EF4-FFF2-40B4-BE49-F238E27FC236}">
                <a16:creationId xmlns:a16="http://schemas.microsoft.com/office/drawing/2014/main" id="{EB92D7B9-8617-6886-DC0E-29384CD7BAD4}"/>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99B6DB5F-C954-6698-A6FC-E32D909E98E6}"/>
              </a:ext>
            </a:extLst>
          </p:cNvPr>
          <p:cNvSpPr>
            <a:spLocks noGrp="1" noChangeArrowheads="1"/>
          </p:cNvSpPr>
          <p:nvPr>
            <p:ph type="title"/>
          </p:nvPr>
        </p:nvSpPr>
        <p:spPr>
          <a:xfrm>
            <a:off x="685800" y="895350"/>
            <a:ext cx="7772400" cy="628650"/>
          </a:xfrm>
        </p:spPr>
        <p:txBody>
          <a:bodyPr/>
          <a:lstStyle/>
          <a:p>
            <a:r>
              <a:rPr lang="en-CA" altLang="en-US" b="1"/>
              <a:t>The SAVE trial: Sleep Apnea Cardiovascular Endpoints </a:t>
            </a:r>
          </a:p>
        </p:txBody>
      </p:sp>
      <p:sp>
        <p:nvSpPr>
          <p:cNvPr id="108547" name="Rectangle 8">
            <a:extLst>
              <a:ext uri="{FF2B5EF4-FFF2-40B4-BE49-F238E27FC236}">
                <a16:creationId xmlns:a16="http://schemas.microsoft.com/office/drawing/2014/main" id="{AE6A9C4B-4050-30F9-2226-4B02D3D24BCA}"/>
              </a:ext>
            </a:extLst>
          </p:cNvPr>
          <p:cNvSpPr>
            <a:spLocks noChangeArrowheads="1"/>
          </p:cNvSpPr>
          <p:nvPr/>
        </p:nvSpPr>
        <p:spPr bwMode="auto">
          <a:xfrm>
            <a:off x="2878138" y="6029325"/>
            <a:ext cx="33877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1800">
                <a:latin typeface="Garamond" panose="02020404030301010803" pitchFamily="18" charset="0"/>
              </a:rPr>
              <a:t>N Engl J Med. 2016;375(10):919-31</a:t>
            </a:r>
          </a:p>
        </p:txBody>
      </p:sp>
      <p:sp>
        <p:nvSpPr>
          <p:cNvPr id="108548" name="Content Placeholder 2">
            <a:extLst>
              <a:ext uri="{FF2B5EF4-FFF2-40B4-BE49-F238E27FC236}">
                <a16:creationId xmlns:a16="http://schemas.microsoft.com/office/drawing/2014/main" id="{DDC31D7F-539B-1411-D4A7-B3F6F2AC3EB4}"/>
              </a:ext>
            </a:extLst>
          </p:cNvPr>
          <p:cNvSpPr>
            <a:spLocks noGrp="1" noChangeArrowheads="1"/>
          </p:cNvSpPr>
          <p:nvPr>
            <p:ph idx="1"/>
          </p:nvPr>
        </p:nvSpPr>
        <p:spPr>
          <a:xfrm>
            <a:off x="506413" y="1590675"/>
            <a:ext cx="8637587" cy="1457325"/>
          </a:xfrm>
        </p:spPr>
        <p:txBody>
          <a:bodyPr/>
          <a:lstStyle/>
          <a:p>
            <a:r>
              <a:rPr lang="en-CA" altLang="en-US" sz="2400"/>
              <a:t>No difference in stroke incidence in CPAP + usual care vs usual care alone </a:t>
            </a:r>
          </a:p>
          <a:p>
            <a:r>
              <a:rPr lang="en-CA" altLang="en-US" sz="2400"/>
              <a:t>Excluded patients with:</a:t>
            </a:r>
          </a:p>
          <a:p>
            <a:pPr lvl="1"/>
            <a:r>
              <a:rPr lang="en-CA" altLang="en-US" sz="2000"/>
              <a:t>Severe daytime sleepiness (ESS &gt;15)</a:t>
            </a:r>
          </a:p>
          <a:p>
            <a:pPr lvl="1"/>
            <a:r>
              <a:rPr lang="en-CA" altLang="en-US" sz="2000"/>
              <a:t>Severe hypoxemia (oxygen satuation &lt;80% or for &gt;10% of the recording time)</a:t>
            </a:r>
          </a:p>
        </p:txBody>
      </p:sp>
      <p:sp>
        <p:nvSpPr>
          <p:cNvPr id="6" name="TextBox 5">
            <a:extLst>
              <a:ext uri="{FF2B5EF4-FFF2-40B4-BE49-F238E27FC236}">
                <a16:creationId xmlns:a16="http://schemas.microsoft.com/office/drawing/2014/main" id="{F4BBE9DB-48DF-61A0-1B80-E26E4D6328AD}"/>
              </a:ext>
            </a:extLst>
          </p:cNvPr>
          <p:cNvSpPr txBox="1"/>
          <p:nvPr/>
        </p:nvSpPr>
        <p:spPr>
          <a:xfrm>
            <a:off x="1435100" y="4089400"/>
            <a:ext cx="6273800" cy="1754188"/>
          </a:xfrm>
          <a:prstGeom prst="rect">
            <a:avLst/>
          </a:prstGeom>
          <a:solidFill>
            <a:srgbClr val="C00000"/>
          </a:solidFill>
        </p:spPr>
        <p:txBody>
          <a:bodyPr>
            <a:spAutoFit/>
          </a:bodyPr>
          <a:lstStyle/>
          <a:p>
            <a:pPr algn="ctr" eaLnBrk="1" hangingPunct="1">
              <a:defRPr/>
            </a:pPr>
            <a:r>
              <a:rPr lang="en-CA" sz="3600" dirty="0">
                <a:latin typeface="+mj-lt"/>
              </a:rPr>
              <a:t>Excluded patients who likely would have most benefited from study intervention</a:t>
            </a:r>
            <a:endParaRPr lang="en-CA" sz="3200" dirty="0">
              <a:latin typeface="+mj-lt"/>
            </a:endParaRPr>
          </a:p>
        </p:txBody>
      </p:sp>
      <p:sp>
        <p:nvSpPr>
          <p:cNvPr id="7" name="TextBox 6">
            <a:extLst>
              <a:ext uri="{FF2B5EF4-FFF2-40B4-BE49-F238E27FC236}">
                <a16:creationId xmlns:a16="http://schemas.microsoft.com/office/drawing/2014/main" id="{68E5757E-3D7D-4EA1-7E4B-ADC806FB61A3}"/>
              </a:ext>
            </a:extLst>
          </p:cNvPr>
          <p:cNvSpPr txBox="1"/>
          <p:nvPr/>
        </p:nvSpPr>
        <p:spPr>
          <a:xfrm>
            <a:off x="6781800" y="5613400"/>
            <a:ext cx="2438400" cy="415925"/>
          </a:xfrm>
          <a:prstGeom prst="rect">
            <a:avLst/>
          </a:prstGeom>
          <a:noFill/>
        </p:spPr>
        <p:txBody>
          <a:bodyPr>
            <a:spAutoFit/>
          </a:bodyPr>
          <a:lstStyle/>
          <a:p>
            <a:pPr eaLnBrk="1" hangingPunct="1">
              <a:defRPr/>
            </a:pPr>
            <a:r>
              <a:rPr lang="en-CA" sz="1050" dirty="0">
                <a:latin typeface="+mn-lt"/>
              </a:rPr>
              <a:t>Boulos et al. </a:t>
            </a:r>
            <a:r>
              <a:rPr lang="en-CA" sz="1050" i="1" dirty="0">
                <a:latin typeface="+mn-lt"/>
              </a:rPr>
              <a:t>Stroke</a:t>
            </a:r>
            <a:r>
              <a:rPr lang="en-CA" sz="1050" dirty="0">
                <a:latin typeface="+mn-lt"/>
              </a:rPr>
              <a:t> 2021;52(1):366-372.</a:t>
            </a:r>
          </a:p>
        </p:txBody>
      </p:sp>
      <p:sp>
        <p:nvSpPr>
          <p:cNvPr id="8" name="TextBox 7">
            <a:extLst>
              <a:ext uri="{FF2B5EF4-FFF2-40B4-BE49-F238E27FC236}">
                <a16:creationId xmlns:a16="http://schemas.microsoft.com/office/drawing/2014/main" id="{DEB9FF00-B70B-8E23-D282-58FA54F38577}"/>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0594" name="Rectangle 8">
            <a:extLst>
              <a:ext uri="{FF2B5EF4-FFF2-40B4-BE49-F238E27FC236}">
                <a16:creationId xmlns:a16="http://schemas.microsoft.com/office/drawing/2014/main" id="{05194245-9982-E46A-7744-FE6F2EA6BFCE}"/>
              </a:ext>
            </a:extLst>
          </p:cNvPr>
          <p:cNvSpPr>
            <a:spLocks noChangeArrowheads="1"/>
          </p:cNvSpPr>
          <p:nvPr/>
        </p:nvSpPr>
        <p:spPr bwMode="auto">
          <a:xfrm>
            <a:off x="2879725" y="5562600"/>
            <a:ext cx="3386138"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r>
              <a:rPr lang="en-CA" altLang="en-US" sz="1800">
                <a:latin typeface="Garamond" panose="02020404030301010803" pitchFamily="18" charset="0"/>
              </a:rPr>
              <a:t>N Engl J Med. 2016;375(10):919-31</a:t>
            </a:r>
          </a:p>
        </p:txBody>
      </p:sp>
      <p:sp>
        <p:nvSpPr>
          <p:cNvPr id="110595" name="Content Placeholder 2">
            <a:extLst>
              <a:ext uri="{FF2B5EF4-FFF2-40B4-BE49-F238E27FC236}">
                <a16:creationId xmlns:a16="http://schemas.microsoft.com/office/drawing/2014/main" id="{EDF35C6F-D4AA-6207-268E-564977E722CB}"/>
              </a:ext>
            </a:extLst>
          </p:cNvPr>
          <p:cNvSpPr>
            <a:spLocks noGrp="1" noChangeArrowheads="1"/>
          </p:cNvSpPr>
          <p:nvPr>
            <p:ph idx="1"/>
          </p:nvPr>
        </p:nvSpPr>
        <p:spPr>
          <a:xfrm>
            <a:off x="76200" y="4060825"/>
            <a:ext cx="9067800" cy="1349375"/>
          </a:xfrm>
        </p:spPr>
        <p:txBody>
          <a:bodyPr/>
          <a:lstStyle/>
          <a:p>
            <a:r>
              <a:rPr lang="en-CA" altLang="en-US" sz="2000"/>
              <a:t>Pre-planned one-to-one propensity score matching was used to match CPAP compliers (use of CPAP ≥4hrs/night) to patients from the control arm who would have complied</a:t>
            </a:r>
          </a:p>
          <a:p>
            <a:r>
              <a:rPr lang="en-CA" altLang="en-US" sz="2000" b="1" i="1"/>
              <a:t>Suggested reduction in stroke events with good CPAP adherence</a:t>
            </a:r>
          </a:p>
        </p:txBody>
      </p:sp>
      <p:pic>
        <p:nvPicPr>
          <p:cNvPr id="110596" name="Picture 3">
            <a:extLst>
              <a:ext uri="{FF2B5EF4-FFF2-40B4-BE49-F238E27FC236}">
                <a16:creationId xmlns:a16="http://schemas.microsoft.com/office/drawing/2014/main" id="{4FBB93C4-0E5B-DF8A-93D9-192561FC8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949325"/>
            <a:ext cx="7772400"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3">
            <a:extLst>
              <a:ext uri="{FF2B5EF4-FFF2-40B4-BE49-F238E27FC236}">
                <a16:creationId xmlns:a16="http://schemas.microsoft.com/office/drawing/2014/main" id="{EBFB3E33-C4F8-57E4-C7C4-E95327AB0CEB}"/>
              </a:ext>
            </a:extLst>
          </p:cNvPr>
          <p:cNvSpPr>
            <a:spLocks noChangeArrowheads="1"/>
          </p:cNvSpPr>
          <p:nvPr/>
        </p:nvSpPr>
        <p:spPr bwMode="auto">
          <a:xfrm>
            <a:off x="787400" y="1524000"/>
            <a:ext cx="7772400" cy="18256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110598" name="Rectangle 7">
            <a:extLst>
              <a:ext uri="{FF2B5EF4-FFF2-40B4-BE49-F238E27FC236}">
                <a16:creationId xmlns:a16="http://schemas.microsoft.com/office/drawing/2014/main" id="{40FB47DF-48FD-2FAD-4648-3BF1D7DBC54A}"/>
              </a:ext>
            </a:extLst>
          </p:cNvPr>
          <p:cNvSpPr>
            <a:spLocks noChangeArrowheads="1"/>
          </p:cNvSpPr>
          <p:nvPr/>
        </p:nvSpPr>
        <p:spPr bwMode="auto">
          <a:xfrm>
            <a:off x="787400" y="2865438"/>
            <a:ext cx="7754938" cy="18256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742950" indent="-285750">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tx1"/>
              </a:buClr>
              <a:buSzPct val="90000"/>
              <a:buFontTx/>
              <a:buChar char="–"/>
            </a:pPr>
            <a:endParaRPr lang="en-CA" altLang="en-US" sz="2800">
              <a:latin typeface="Times New Roman" panose="02020603050405020304" pitchFamily="18" charset="0"/>
            </a:endParaRPr>
          </a:p>
        </p:txBody>
      </p:sp>
      <p:sp>
        <p:nvSpPr>
          <p:cNvPr id="10" name="TextBox 9">
            <a:extLst>
              <a:ext uri="{FF2B5EF4-FFF2-40B4-BE49-F238E27FC236}">
                <a16:creationId xmlns:a16="http://schemas.microsoft.com/office/drawing/2014/main" id="{47535E8F-0CA0-6A47-E5E4-4E7AFB6C2FD8}"/>
              </a:ext>
            </a:extLst>
          </p:cNvPr>
          <p:cNvSpPr txBox="1"/>
          <p:nvPr/>
        </p:nvSpPr>
        <p:spPr>
          <a:xfrm>
            <a:off x="6781800" y="5613400"/>
            <a:ext cx="2438400" cy="415925"/>
          </a:xfrm>
          <a:prstGeom prst="rect">
            <a:avLst/>
          </a:prstGeom>
          <a:noFill/>
        </p:spPr>
        <p:txBody>
          <a:bodyPr>
            <a:spAutoFit/>
          </a:bodyPr>
          <a:lstStyle/>
          <a:p>
            <a:pPr eaLnBrk="1" hangingPunct="1">
              <a:defRPr/>
            </a:pPr>
            <a:r>
              <a:rPr lang="en-CA" sz="1050" dirty="0">
                <a:latin typeface="+mn-lt"/>
              </a:rPr>
              <a:t>Boulos et al. </a:t>
            </a:r>
            <a:r>
              <a:rPr lang="en-CA" sz="1050" i="1" dirty="0">
                <a:latin typeface="+mn-lt"/>
              </a:rPr>
              <a:t>Stroke</a:t>
            </a:r>
            <a:r>
              <a:rPr lang="en-CA" sz="1050" dirty="0">
                <a:latin typeface="+mn-lt"/>
              </a:rPr>
              <a:t> 2021;52(1):366-372.</a:t>
            </a:r>
          </a:p>
        </p:txBody>
      </p:sp>
      <p:sp>
        <p:nvSpPr>
          <p:cNvPr id="8" name="TextBox 7">
            <a:extLst>
              <a:ext uri="{FF2B5EF4-FFF2-40B4-BE49-F238E27FC236}">
                <a16:creationId xmlns:a16="http://schemas.microsoft.com/office/drawing/2014/main" id="{E03D07A3-66D8-81D6-2804-5257323A7EE3}"/>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C8D550B4-CB94-FF20-E393-CBB0544EA929}"/>
              </a:ext>
            </a:extLst>
          </p:cNvPr>
          <p:cNvSpPr>
            <a:spLocks noGrp="1" noChangeArrowheads="1"/>
          </p:cNvSpPr>
          <p:nvPr>
            <p:ph type="title" idx="4294967295"/>
          </p:nvPr>
        </p:nvSpPr>
        <p:spPr>
          <a:xfrm>
            <a:off x="762000" y="-63500"/>
            <a:ext cx="7772400" cy="1143000"/>
          </a:xfrm>
        </p:spPr>
        <p:txBody>
          <a:bodyPr/>
          <a:lstStyle/>
          <a:p>
            <a:pPr algn="ctr" eaLnBrk="1" hangingPunct="1"/>
            <a:r>
              <a:rPr lang="en-US" altLang="en-US"/>
              <a:t>Alternative treatment of OSA</a:t>
            </a:r>
          </a:p>
        </p:txBody>
      </p:sp>
      <p:pic>
        <p:nvPicPr>
          <p:cNvPr id="111619" name="Picture 4" descr="Image result for positional therapy sleep apnea">
            <a:hlinkClick r:id="rId3"/>
            <a:extLst>
              <a:ext uri="{FF2B5EF4-FFF2-40B4-BE49-F238E27FC236}">
                <a16:creationId xmlns:a16="http://schemas.microsoft.com/office/drawing/2014/main" id="{4B03E561-8A8B-3919-C34E-4F6E4E802D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2965450"/>
            <a:ext cx="14287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6" descr="http://cdn.medgadget.com/wp-content/uploads/2011/10/bxan7qkf.jpg">
            <a:extLst>
              <a:ext uri="{FF2B5EF4-FFF2-40B4-BE49-F238E27FC236}">
                <a16:creationId xmlns:a16="http://schemas.microsoft.com/office/drawing/2014/main" id="{3AB0BE97-6C53-66D9-C5FF-5A61DFCA1E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0188" y="3048000"/>
            <a:ext cx="3071812" cy="390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8" descr="http://www.tennisballtshirt.com/Stop_Snoring_Remedy_%3A_Tennis_Ball_T_Shirt_%3A_Anti_Snore_Cure_files/shapeimage_3.jpg">
            <a:hlinkClick r:id="rId6" tooltip="Order_Your_Tennis_Ball_T_Shirt(s).html"/>
            <a:extLst>
              <a:ext uri="{FF2B5EF4-FFF2-40B4-BE49-F238E27FC236}">
                <a16:creationId xmlns:a16="http://schemas.microsoft.com/office/drawing/2014/main" id="{57F882B6-53FC-68ED-3620-496CCF1159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6675" y="2965450"/>
            <a:ext cx="1371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1">
            <a:extLst>
              <a:ext uri="{FF2B5EF4-FFF2-40B4-BE49-F238E27FC236}">
                <a16:creationId xmlns:a16="http://schemas.microsoft.com/office/drawing/2014/main" id="{28C151EF-3C6F-44EC-59ED-0738244FE3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75188" y="1192213"/>
            <a:ext cx="20589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377C549-E601-668D-3E18-981F32EDDC32}"/>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111624" name="Picture 4" descr="appliance-3">
            <a:extLst>
              <a:ext uri="{FF2B5EF4-FFF2-40B4-BE49-F238E27FC236}">
                <a16:creationId xmlns:a16="http://schemas.microsoft.com/office/drawing/2014/main" id="{FA1B448E-7AAC-6307-08B2-2A03587998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1143000"/>
            <a:ext cx="16811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a:extLst>
              <a:ext uri="{FF2B5EF4-FFF2-40B4-BE49-F238E27FC236}">
                <a16:creationId xmlns:a16="http://schemas.microsoft.com/office/drawing/2014/main" id="{A4621BD8-9EC6-A3FC-19D4-AC99CCD12CE0}"/>
              </a:ext>
            </a:extLst>
          </p:cNvPr>
          <p:cNvSpPr txBox="1">
            <a:spLocks noChangeArrowheads="1"/>
          </p:cNvSpPr>
          <p:nvPr/>
        </p:nvSpPr>
        <p:spPr bwMode="auto">
          <a:xfrm>
            <a:off x="661988" y="1476375"/>
            <a:ext cx="4648200" cy="4525963"/>
          </a:xfrm>
          <a:prstGeom prst="rect">
            <a:avLst/>
          </a:prstGeom>
          <a:noFill/>
          <a:ln>
            <a:noFill/>
          </a:ln>
        </p:spPr>
        <p:txBody>
          <a:bodyPr lIns="0" tIns="228600" rIns="0"/>
          <a:lstStyle>
            <a:lvl1pPr marL="292100" indent="-292100" algn="l" rtl="0" eaLnBrk="0" fontAlgn="base" hangingPunct="0">
              <a:lnSpc>
                <a:spcPct val="90000"/>
              </a:lnSpc>
              <a:spcBef>
                <a:spcPct val="50000"/>
              </a:spcBef>
              <a:spcAft>
                <a:spcPct val="0"/>
              </a:spcAft>
              <a:buClr>
                <a:schemeClr val="tx2"/>
              </a:buClr>
              <a:buSzPct val="120000"/>
              <a:buChar char="•"/>
              <a:defRPr sz="2800">
                <a:solidFill>
                  <a:schemeClr val="tx1"/>
                </a:solidFill>
                <a:latin typeface="+mn-lt"/>
                <a:ea typeface="+mn-ea"/>
                <a:cs typeface="ＭＳ Ｐゴシック" charset="0"/>
              </a:defRPr>
            </a:lvl1pPr>
            <a:lvl2pPr marL="7493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2pPr>
            <a:lvl3pPr marL="1206500" indent="-29210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3pPr>
            <a:lvl4pPr marL="1657350" indent="-285750"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4pPr>
            <a:lvl5pPr marL="2111375" indent="-282575" algn="l" rtl="0" eaLnBrk="0" fontAlgn="base" hangingPunct="0">
              <a:lnSpc>
                <a:spcPct val="90000"/>
              </a:lnSpc>
              <a:spcBef>
                <a:spcPct val="25000"/>
              </a:spcBef>
              <a:spcAft>
                <a:spcPct val="0"/>
              </a:spcAft>
              <a:buClr>
                <a:schemeClr val="folHlink"/>
              </a:buClr>
              <a:buSzPct val="120000"/>
              <a:buChar char="•"/>
              <a:defRPr sz="2800">
                <a:solidFill>
                  <a:schemeClr val="tx1"/>
                </a:solidFill>
                <a:latin typeface="+mn-lt"/>
                <a:ea typeface="+mn-ea"/>
                <a:cs typeface="ＭＳ Ｐゴシック" charset="0"/>
              </a:defRPr>
            </a:lvl5pPr>
            <a:lvl6pPr marL="25685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6pPr>
            <a:lvl7pPr marL="30257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7pPr>
            <a:lvl8pPr marL="34829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8pPr>
            <a:lvl9pPr marL="3940175" indent="-282575" algn="l" rtl="0" fontAlgn="base">
              <a:lnSpc>
                <a:spcPct val="90000"/>
              </a:lnSpc>
              <a:spcBef>
                <a:spcPct val="25000"/>
              </a:spcBef>
              <a:spcAft>
                <a:spcPct val="0"/>
              </a:spcAft>
              <a:buClr>
                <a:schemeClr val="folHlink"/>
              </a:buClr>
              <a:buSzPct val="120000"/>
              <a:buChar char="•"/>
              <a:defRPr sz="2800">
                <a:solidFill>
                  <a:schemeClr val="tx1"/>
                </a:solidFill>
                <a:latin typeface="+mn-lt"/>
                <a:ea typeface="+mn-ea"/>
              </a:defRPr>
            </a:lvl9pPr>
          </a:lstStyle>
          <a:p>
            <a:pPr eaLnBrk="1" hangingPunct="1">
              <a:defRPr/>
            </a:pPr>
            <a:r>
              <a:rPr lang="en-US" altLang="en-US" kern="0" dirty="0"/>
              <a:t>Nasal expiratory PAP </a:t>
            </a:r>
          </a:p>
          <a:p>
            <a:pPr eaLnBrk="1" hangingPunct="1">
              <a:defRPr/>
            </a:pPr>
            <a:r>
              <a:rPr lang="en-US" altLang="en-US" kern="0" dirty="0"/>
              <a:t>Positional therapy</a:t>
            </a:r>
          </a:p>
          <a:p>
            <a:pPr eaLnBrk="1" hangingPunct="1">
              <a:buFontTx/>
              <a:buNone/>
              <a:defRPr/>
            </a:pPr>
            <a:endParaRPr lang="en-US" altLang="en-US" kern="0" dirty="0"/>
          </a:p>
          <a:p>
            <a:pPr eaLnBrk="1" hangingPunct="1">
              <a:buFontTx/>
              <a:buNone/>
              <a:defRPr/>
            </a:pPr>
            <a:endParaRPr lang="en-US" altLang="en-US" kern="0" dirty="0"/>
          </a:p>
          <a:p>
            <a:pPr eaLnBrk="1" hangingPunct="1">
              <a:buFontTx/>
              <a:buNone/>
              <a:defRPr/>
            </a:pPr>
            <a:endParaRPr lang="en-US" altLang="en-US" kern="0" dirty="0"/>
          </a:p>
          <a:p>
            <a:pPr eaLnBrk="1" hangingPunct="1">
              <a:defRPr/>
            </a:pPr>
            <a:r>
              <a:rPr lang="en-US" altLang="en-US" kern="0" dirty="0"/>
              <a:t>Oral appliances</a:t>
            </a:r>
          </a:p>
          <a:p>
            <a:pPr eaLnBrk="1" hangingPunct="1">
              <a:defRPr/>
            </a:pPr>
            <a:r>
              <a:rPr lang="en-US" altLang="en-US" kern="0" dirty="0"/>
              <a:t>Hypoglossal nerve</a:t>
            </a:r>
            <a:r>
              <a:rPr lang="en-US" altLang="en-US" kern="0" dirty="0">
                <a:solidFill>
                  <a:schemeClr val="bg1"/>
                </a:solidFill>
              </a:rPr>
              <a:t> </a:t>
            </a:r>
            <a:r>
              <a:rPr lang="en-US" altLang="en-US" kern="0" dirty="0"/>
              <a:t>stimulator </a:t>
            </a:r>
          </a:p>
          <a:p>
            <a:pPr eaLnBrk="1" hangingPunct="1">
              <a:defRPr/>
            </a:pPr>
            <a:r>
              <a:rPr lang="en-US" altLang="en-US" kern="0" dirty="0"/>
              <a:t>Medications </a:t>
            </a:r>
          </a:p>
        </p:txBody>
      </p:sp>
      <p:pic>
        <p:nvPicPr>
          <p:cNvPr id="111626" name="Picture 2">
            <a:extLst>
              <a:ext uri="{FF2B5EF4-FFF2-40B4-BE49-F238E27FC236}">
                <a16:creationId xmlns:a16="http://schemas.microsoft.com/office/drawing/2014/main" id="{D3FC96B8-E847-4E0C-FDD0-CC99E0AF608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5138" y="2266950"/>
            <a:ext cx="15906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3666" name="Slide Number Placeholder 3">
            <a:extLst>
              <a:ext uri="{FF2B5EF4-FFF2-40B4-BE49-F238E27FC236}">
                <a16:creationId xmlns:a16="http://schemas.microsoft.com/office/drawing/2014/main" id="{9CDF44F7-54B4-55E4-DBC8-0D2DD5D55D6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8BC4654F-30ED-4EDF-80A3-FEF848E1A36E}" type="slidenum">
              <a:rPr lang="en-US" altLang="en-US" sz="700" smtClean="0">
                <a:solidFill>
                  <a:srgbClr val="1D68E0"/>
                </a:solidFill>
              </a:rPr>
              <a:pPr>
                <a:spcBef>
                  <a:spcPct val="0"/>
                </a:spcBef>
                <a:buClrTx/>
                <a:buSzTx/>
                <a:buFontTx/>
                <a:buNone/>
              </a:pPr>
              <a:t>67</a:t>
            </a:fld>
            <a:endParaRPr lang="en-US" altLang="en-US" sz="700">
              <a:solidFill>
                <a:srgbClr val="1D68E0"/>
              </a:solidFill>
            </a:endParaRPr>
          </a:p>
        </p:txBody>
      </p:sp>
      <p:sp>
        <p:nvSpPr>
          <p:cNvPr id="307202" name="Rectangle 2">
            <a:extLst>
              <a:ext uri="{FF2B5EF4-FFF2-40B4-BE49-F238E27FC236}">
                <a16:creationId xmlns:a16="http://schemas.microsoft.com/office/drawing/2014/main" id="{03EC291C-BAEC-7888-AE80-A01659F47A3E}"/>
              </a:ext>
            </a:extLst>
          </p:cNvPr>
          <p:cNvSpPr>
            <a:spLocks noGrp="1" noChangeArrowheads="1"/>
          </p:cNvSpPr>
          <p:nvPr>
            <p:ph type="title"/>
          </p:nvPr>
        </p:nvSpPr>
        <p:spPr>
          <a:xfrm>
            <a:off x="658813" y="0"/>
            <a:ext cx="7826375" cy="922338"/>
          </a:xfrm>
        </p:spPr>
        <p:txBody>
          <a:bodyPr/>
          <a:lstStyle/>
          <a:p>
            <a:pPr algn="ctr" eaLnBrk="1" hangingPunct="1">
              <a:defRPr/>
            </a:pPr>
            <a:r>
              <a:rPr lang="en-US" sz="4000" b="1" dirty="0">
                <a:cs typeface="+mj-cs"/>
              </a:rPr>
              <a:t>Summary</a:t>
            </a:r>
          </a:p>
        </p:txBody>
      </p:sp>
      <p:sp>
        <p:nvSpPr>
          <p:cNvPr id="113668" name="Rectangle 3">
            <a:extLst>
              <a:ext uri="{FF2B5EF4-FFF2-40B4-BE49-F238E27FC236}">
                <a16:creationId xmlns:a16="http://schemas.microsoft.com/office/drawing/2014/main" id="{8463C828-59B3-9E8F-F957-851DF930467B}"/>
              </a:ext>
            </a:extLst>
          </p:cNvPr>
          <p:cNvSpPr>
            <a:spLocks noGrp="1" noChangeArrowheads="1"/>
          </p:cNvSpPr>
          <p:nvPr>
            <p:ph type="body" idx="1"/>
          </p:nvPr>
        </p:nvSpPr>
        <p:spPr>
          <a:xfrm>
            <a:off x="577850" y="922338"/>
            <a:ext cx="7961313" cy="5624512"/>
          </a:xfrm>
        </p:spPr>
        <p:txBody>
          <a:bodyPr/>
          <a:lstStyle/>
          <a:p>
            <a:pPr eaLnBrk="1" hangingPunct="1"/>
            <a:r>
              <a:rPr lang="en-US" altLang="en-US"/>
              <a:t>OSA is an independent risk factor for stroke</a:t>
            </a:r>
          </a:p>
          <a:p>
            <a:pPr eaLnBrk="1" hangingPunct="1"/>
            <a:r>
              <a:rPr lang="en-US" altLang="en-US"/>
              <a:t>Validated questionnaires (ESS, STOP-BANG) are  simple, effective screening tools to identify OSA pts</a:t>
            </a:r>
          </a:p>
          <a:p>
            <a:pPr eaLnBrk="1" hangingPunct="1"/>
            <a:r>
              <a:rPr lang="en-US" altLang="en-US"/>
              <a:t>PSG is the gold standard for diagnosing OSA but home sleep studies are now more widely used as first line-screening</a:t>
            </a:r>
          </a:p>
          <a:p>
            <a:pPr eaLnBrk="1" hangingPunct="1"/>
            <a:r>
              <a:rPr lang="en-US" altLang="en-US"/>
              <a:t>Treatment of OSA with CPAP reduces the risk of recurrent stroke and death (but future studies needed) </a:t>
            </a:r>
          </a:p>
          <a:p>
            <a:pPr eaLnBrk="1" hangingPunct="1"/>
            <a:r>
              <a:rPr lang="en-US" altLang="en-US"/>
              <a:t>There are alternative therapies available</a:t>
            </a:r>
          </a:p>
          <a:p>
            <a:pPr eaLnBrk="1" hangingPunct="1"/>
            <a:endParaRPr lang="en-US" altLang="en-US"/>
          </a:p>
          <a:p>
            <a:pPr eaLnBrk="1" hangingPunct="1"/>
            <a:endParaRPr lang="en-US" altLang="en-US" sz="2400"/>
          </a:p>
        </p:txBody>
      </p:sp>
      <p:sp>
        <p:nvSpPr>
          <p:cNvPr id="5" name="TextBox 4">
            <a:extLst>
              <a:ext uri="{FF2B5EF4-FFF2-40B4-BE49-F238E27FC236}">
                <a16:creationId xmlns:a16="http://schemas.microsoft.com/office/drawing/2014/main" id="{C8637442-2B76-93D5-EC2B-C7FF4720962D}"/>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4690" name="Slide Number Placeholder 3">
            <a:extLst>
              <a:ext uri="{FF2B5EF4-FFF2-40B4-BE49-F238E27FC236}">
                <a16:creationId xmlns:a16="http://schemas.microsoft.com/office/drawing/2014/main" id="{F3A4FA14-1AA5-4E59-F5A3-4171DCEC3FD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1C7BDB6B-4850-42D1-B262-236299C5A416}" type="slidenum">
              <a:rPr lang="en-US" altLang="en-US" sz="700" smtClean="0">
                <a:solidFill>
                  <a:srgbClr val="1D68E0"/>
                </a:solidFill>
              </a:rPr>
              <a:pPr>
                <a:spcBef>
                  <a:spcPct val="0"/>
                </a:spcBef>
                <a:buClrTx/>
                <a:buSzTx/>
                <a:buFontTx/>
                <a:buNone/>
              </a:pPr>
              <a:t>68</a:t>
            </a:fld>
            <a:endParaRPr lang="en-US" altLang="en-US" sz="700">
              <a:solidFill>
                <a:srgbClr val="1D68E0"/>
              </a:solidFill>
            </a:endParaRPr>
          </a:p>
        </p:txBody>
      </p:sp>
      <p:sp>
        <p:nvSpPr>
          <p:cNvPr id="243714" name="Rectangle 2">
            <a:extLst>
              <a:ext uri="{FF2B5EF4-FFF2-40B4-BE49-F238E27FC236}">
                <a16:creationId xmlns:a16="http://schemas.microsoft.com/office/drawing/2014/main" id="{B41688D1-70C2-69BD-BEF0-052F1F60F1AD}"/>
              </a:ext>
            </a:extLst>
          </p:cNvPr>
          <p:cNvSpPr>
            <a:spLocks noGrp="1" noChangeArrowheads="1"/>
          </p:cNvSpPr>
          <p:nvPr>
            <p:ph type="title"/>
          </p:nvPr>
        </p:nvSpPr>
        <p:spPr>
          <a:xfrm>
            <a:off x="796925" y="47625"/>
            <a:ext cx="7648575" cy="903288"/>
          </a:xfrm>
        </p:spPr>
        <p:txBody>
          <a:bodyPr/>
          <a:lstStyle/>
          <a:p>
            <a:pPr algn="ctr" eaLnBrk="1" hangingPunct="1">
              <a:defRPr/>
            </a:pPr>
            <a:r>
              <a:rPr lang="en-US" sz="2800" b="1">
                <a:cs typeface="+mj-cs"/>
              </a:rPr>
              <a:t>References</a:t>
            </a:r>
          </a:p>
        </p:txBody>
      </p:sp>
      <p:sp>
        <p:nvSpPr>
          <p:cNvPr id="114692" name="Rectangle 3">
            <a:extLst>
              <a:ext uri="{FF2B5EF4-FFF2-40B4-BE49-F238E27FC236}">
                <a16:creationId xmlns:a16="http://schemas.microsoft.com/office/drawing/2014/main" id="{67A73772-FB3C-F9A0-20EB-E3DB53693B8D}"/>
              </a:ext>
            </a:extLst>
          </p:cNvPr>
          <p:cNvSpPr>
            <a:spLocks noGrp="1" noChangeArrowheads="1"/>
          </p:cNvSpPr>
          <p:nvPr>
            <p:ph type="body" idx="1"/>
          </p:nvPr>
        </p:nvSpPr>
        <p:spPr>
          <a:xfrm>
            <a:off x="457200" y="1066800"/>
            <a:ext cx="8229600" cy="5638800"/>
          </a:xfrm>
        </p:spPr>
        <p:txBody>
          <a:bodyPr/>
          <a:lstStyle/>
          <a:p>
            <a:pPr eaLnBrk="1" hangingPunct="1">
              <a:lnSpc>
                <a:spcPct val="80000"/>
              </a:lnSpc>
            </a:pPr>
            <a:r>
              <a:rPr lang="en-US" altLang="en-US" sz="1400"/>
              <a:t>Young T, Finn Laurel, Peppard P, Szklo-Coxe M, Austin D, Nieto F, Stubbs R, Hia K. Sleep-disordered breathing and Mortality: eighteen year follow-up of the Wisconsin sleep cohort. Sleep 2008; 31 (8):1071-1078</a:t>
            </a:r>
          </a:p>
          <a:p>
            <a:pPr eaLnBrk="1" hangingPunct="1">
              <a:lnSpc>
                <a:spcPct val="80000"/>
              </a:lnSpc>
            </a:pPr>
            <a:r>
              <a:rPr lang="en-US" altLang="en-US" sz="1400"/>
              <a:t>Shamsuzzaman A, Gersh BJ, Somers VK. Obstructive Sleep Apnea: Implications for Cardiac and Vascular disease. JAMA 2003; 290:1906-1914</a:t>
            </a:r>
          </a:p>
          <a:p>
            <a:pPr eaLnBrk="1" hangingPunct="1">
              <a:lnSpc>
                <a:spcPct val="80000"/>
              </a:lnSpc>
            </a:pPr>
            <a:r>
              <a:rPr lang="en-US" altLang="en-US" sz="1400"/>
              <a:t>Pack AI, Gislason T. Obstructive Sleep Apnea and cardiovascular Disease: A Perspective and Future directions. Progress in cardiovascular diseases;51:434-451.</a:t>
            </a:r>
          </a:p>
          <a:p>
            <a:pPr eaLnBrk="1" hangingPunct="1">
              <a:lnSpc>
                <a:spcPct val="80000"/>
              </a:lnSpc>
            </a:pPr>
            <a:r>
              <a:rPr lang="en-US" altLang="en-US" sz="1400"/>
              <a:t>Munoz R, Duran-Cantolla J, Martinez-Vila E et al. Severe sleep apnea and risk of Ischemic stroke in the elderly. Stroke 2006;37:2317-2321.</a:t>
            </a:r>
          </a:p>
          <a:p>
            <a:pPr eaLnBrk="1" hangingPunct="1">
              <a:lnSpc>
                <a:spcPct val="80000"/>
              </a:lnSpc>
            </a:pPr>
            <a:r>
              <a:rPr lang="en-US" altLang="en-US" sz="1400"/>
              <a:t>Yaggi HK, Concato J, Kernan W. Obstructive sleep apnea as a risk factor for stroke and death. NEJM 2005; 353: 2034-2041.</a:t>
            </a:r>
          </a:p>
          <a:p>
            <a:pPr eaLnBrk="1" hangingPunct="1">
              <a:lnSpc>
                <a:spcPct val="80000"/>
              </a:lnSpc>
            </a:pPr>
            <a:r>
              <a:rPr lang="en-US" altLang="en-US" sz="1400"/>
              <a:t>Culebras Antonio. Sleep and Stroke. Seminars in Neurology/Volume 2009; 29: 438-445.</a:t>
            </a:r>
          </a:p>
          <a:p>
            <a:pPr eaLnBrk="1" hangingPunct="1">
              <a:lnSpc>
                <a:spcPct val="80000"/>
              </a:lnSpc>
            </a:pPr>
            <a:r>
              <a:rPr lang="en-US" altLang="en-US" sz="1400"/>
              <a:t>Somers VK, White DP, Amin R. Sleep Apnea and Cardiovascular. J AM Coll Cardiology 2008;52:686-717.</a:t>
            </a:r>
          </a:p>
          <a:p>
            <a:pPr eaLnBrk="1" hangingPunct="1">
              <a:lnSpc>
                <a:spcPct val="80000"/>
              </a:lnSpc>
            </a:pPr>
            <a:r>
              <a:rPr lang="en-US" altLang="en-US" sz="1400"/>
              <a:t>Portela PC, Fumado JC, Garcia HQ, Borrego FR. Sleep-disorder breathing and acute stroke. Cerebrovascular Disease 2009; 27: 104-110.</a:t>
            </a:r>
          </a:p>
          <a:p>
            <a:pPr eaLnBrk="1" hangingPunct="1">
              <a:lnSpc>
                <a:spcPct val="80000"/>
              </a:lnSpc>
            </a:pPr>
            <a:r>
              <a:rPr lang="en-US" altLang="en-US" sz="1400"/>
              <a:t>Martinez-Garcia MA, Soler-Cataluna JJ. Continuous Positive Airway Pressure Treatment reduces Mortality in patients with ischemic stroke and obstructive sleep apnea: A 5 year follow – up study. Am J respir Crit Care Med 2009; 180: 36-41.</a:t>
            </a:r>
          </a:p>
          <a:p>
            <a:pPr eaLnBrk="1" hangingPunct="1">
              <a:lnSpc>
                <a:spcPct val="80000"/>
              </a:lnSpc>
            </a:pPr>
            <a:r>
              <a:rPr lang="en-US" altLang="en-US" sz="1400"/>
              <a:t>Bonnin-Vilaplana M, Arboix A, Parra et al. Journal of Neurology 2009.</a:t>
            </a:r>
          </a:p>
          <a:p>
            <a:pPr eaLnBrk="1" hangingPunct="1">
              <a:lnSpc>
                <a:spcPct val="80000"/>
              </a:lnSpc>
            </a:pPr>
            <a:r>
              <a:rPr lang="en-US" altLang="en-US" sz="1400"/>
              <a:t>Butt, M, et al, Obstructive sleep apnea and cardiovascular disease, Int J Cardiol ( 2009).</a:t>
            </a:r>
          </a:p>
          <a:p>
            <a:pPr eaLnBrk="1" hangingPunct="1">
              <a:lnSpc>
                <a:spcPct val="80000"/>
              </a:lnSpc>
            </a:pPr>
            <a:r>
              <a:rPr lang="en-US" altLang="en-US" sz="1400"/>
              <a:t>Bassetti Claudio L, Milanova M, and  Gugger M. Sleep- Disordered Breathing and Acute Ischemic Stroke: Diagnosis, Risk factors, Treatment, Evolution, and Long-term Clinical Outcome. Stroke 2006; 37: 967-972.</a:t>
            </a:r>
            <a:r>
              <a:rPr lang="en-US" altLang="en-US" sz="1400">
                <a:latin typeface="Bell MT" panose="02020503060305020303" pitchFamily="18" charset="0"/>
              </a:rPr>
              <a:t> </a:t>
            </a:r>
          </a:p>
        </p:txBody>
      </p:sp>
      <p:sp>
        <p:nvSpPr>
          <p:cNvPr id="5" name="TextBox 4">
            <a:extLst>
              <a:ext uri="{FF2B5EF4-FFF2-40B4-BE49-F238E27FC236}">
                <a16:creationId xmlns:a16="http://schemas.microsoft.com/office/drawing/2014/main" id="{28EF282C-C800-1D81-A3AA-D6BFC6255553}"/>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5714" name="Slide Number Placeholder 3">
            <a:extLst>
              <a:ext uri="{FF2B5EF4-FFF2-40B4-BE49-F238E27FC236}">
                <a16:creationId xmlns:a16="http://schemas.microsoft.com/office/drawing/2014/main" id="{5A9F0704-7BCB-79B6-8FA1-79FF2DD9C14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A29AB890-D389-4791-B8BD-23176BBA3EA7}" type="slidenum">
              <a:rPr lang="en-US" altLang="en-US" sz="700" smtClean="0">
                <a:solidFill>
                  <a:srgbClr val="1D68E0"/>
                </a:solidFill>
              </a:rPr>
              <a:pPr>
                <a:spcBef>
                  <a:spcPct val="0"/>
                </a:spcBef>
                <a:buClrTx/>
                <a:buSzTx/>
                <a:buFontTx/>
                <a:buNone/>
              </a:pPr>
              <a:t>69</a:t>
            </a:fld>
            <a:endParaRPr lang="en-US" altLang="en-US" sz="700">
              <a:solidFill>
                <a:srgbClr val="1D68E0"/>
              </a:solidFill>
            </a:endParaRPr>
          </a:p>
        </p:txBody>
      </p:sp>
      <p:sp>
        <p:nvSpPr>
          <p:cNvPr id="244738" name="Rectangle 2">
            <a:extLst>
              <a:ext uri="{FF2B5EF4-FFF2-40B4-BE49-F238E27FC236}">
                <a16:creationId xmlns:a16="http://schemas.microsoft.com/office/drawing/2014/main" id="{49D59B3E-6DBC-ACFE-E9AA-DA90C9FFFB4D}"/>
              </a:ext>
            </a:extLst>
          </p:cNvPr>
          <p:cNvSpPr>
            <a:spLocks noGrp="1" noChangeArrowheads="1"/>
          </p:cNvSpPr>
          <p:nvPr>
            <p:ph type="title"/>
          </p:nvPr>
        </p:nvSpPr>
        <p:spPr>
          <a:xfrm>
            <a:off x="796925" y="47625"/>
            <a:ext cx="7648575" cy="903288"/>
          </a:xfrm>
        </p:spPr>
        <p:txBody>
          <a:bodyPr/>
          <a:lstStyle/>
          <a:p>
            <a:pPr algn="ctr" eaLnBrk="1" hangingPunct="1">
              <a:defRPr/>
            </a:pPr>
            <a:r>
              <a:rPr lang="en-US" sz="2800" b="1">
                <a:cs typeface="+mj-cs"/>
              </a:rPr>
              <a:t>References</a:t>
            </a:r>
          </a:p>
        </p:txBody>
      </p:sp>
      <p:sp>
        <p:nvSpPr>
          <p:cNvPr id="115716" name="Rectangle 3">
            <a:extLst>
              <a:ext uri="{FF2B5EF4-FFF2-40B4-BE49-F238E27FC236}">
                <a16:creationId xmlns:a16="http://schemas.microsoft.com/office/drawing/2014/main" id="{B319790D-90AC-D44B-FC8C-EAD7E38FF8FA}"/>
              </a:ext>
            </a:extLst>
          </p:cNvPr>
          <p:cNvSpPr>
            <a:spLocks noGrp="1" noChangeArrowheads="1"/>
          </p:cNvSpPr>
          <p:nvPr>
            <p:ph type="body" idx="1"/>
          </p:nvPr>
        </p:nvSpPr>
        <p:spPr>
          <a:xfrm>
            <a:off x="457200" y="1066800"/>
            <a:ext cx="8229600" cy="5638800"/>
          </a:xfrm>
        </p:spPr>
        <p:txBody>
          <a:bodyPr/>
          <a:lstStyle/>
          <a:p>
            <a:pPr eaLnBrk="1" hangingPunct="1">
              <a:lnSpc>
                <a:spcPct val="80000"/>
              </a:lnSpc>
            </a:pPr>
            <a:r>
              <a:rPr lang="en-US" altLang="en-US" sz="1400"/>
              <a:t>Minoguchi K, Yokeo T, Tazaki T, et al. Silent Brain infarction and platelet activation in obstructive sleep apnea. Am j Respir Crit Care Med. 2007;175:612-617.</a:t>
            </a:r>
          </a:p>
          <a:p>
            <a:pPr eaLnBrk="1" hangingPunct="1">
              <a:lnSpc>
                <a:spcPct val="80000"/>
              </a:lnSpc>
            </a:pPr>
            <a:r>
              <a:rPr lang="en-US" altLang="en-US" sz="1400"/>
              <a:t>Netzer N, Werner P et al, Blood flow of the middle cerebral artery with sleep disorder breathing: correlation with obstructive hypopneas. Stroke 1998;29(1): 87-93.</a:t>
            </a:r>
          </a:p>
          <a:p>
            <a:pPr eaLnBrk="1" hangingPunct="1">
              <a:lnSpc>
                <a:spcPct val="80000"/>
              </a:lnSpc>
            </a:pPr>
            <a:r>
              <a:rPr lang="en-US" altLang="en-US" sz="1400"/>
              <a:t>Cooper BG, Veale D, Griffiths CJ, et al. Value of nocturnal oxygen saturation as a screening test for sleep apnea. Thorax1991; 46:586–588.</a:t>
            </a:r>
          </a:p>
          <a:p>
            <a:pPr eaLnBrk="1" hangingPunct="1">
              <a:lnSpc>
                <a:spcPct val="80000"/>
              </a:lnSpc>
            </a:pPr>
            <a:r>
              <a:rPr lang="en-US" altLang="en-US" sz="1400"/>
              <a:t>Netzer N, Eliasson A et al. Overnight Pulse Oximetry for Sleep-Disordered Breathing in Adults. Chest 2001;120:625-633.</a:t>
            </a:r>
          </a:p>
          <a:p>
            <a:pPr eaLnBrk="1" hangingPunct="1">
              <a:lnSpc>
                <a:spcPct val="80000"/>
              </a:lnSpc>
            </a:pPr>
            <a:r>
              <a:rPr lang="en-US" altLang="en-US" sz="1400"/>
              <a:t>Rischer AQ, Chaudhary BA et al. Intracranial hemodynamics in sleep apnea. Chest 1992;102:1402-1406</a:t>
            </a:r>
          </a:p>
          <a:p>
            <a:pPr eaLnBrk="1" hangingPunct="1">
              <a:lnSpc>
                <a:spcPct val="80000"/>
              </a:lnSpc>
            </a:pPr>
            <a:r>
              <a:rPr lang="en-US" altLang="en-US" sz="1400"/>
              <a:t>Balfors EM, Franklin KA. Impairment of cerebral perfusion during obstructive sleep apnea. Am J Resp Crit Care Med 1994;150:1587-1591. </a:t>
            </a:r>
          </a:p>
          <a:p>
            <a:pPr eaLnBrk="1" hangingPunct="1">
              <a:lnSpc>
                <a:spcPct val="80000"/>
              </a:lnSpc>
            </a:pPr>
            <a:r>
              <a:rPr lang="en-US" altLang="en-US" sz="1400"/>
              <a:t>Wardlaw JM. Cheyne-Stokes respiration in patients with acute ischaemic stroke: observations on middle cerebral artery blood changes using transcranial doppler ultrasound. Cerebrovascular Dis 1993;3:377-380. </a:t>
            </a:r>
          </a:p>
          <a:p>
            <a:pPr eaLnBrk="1" hangingPunct="1">
              <a:lnSpc>
                <a:spcPct val="80000"/>
              </a:lnSpc>
            </a:pPr>
            <a:r>
              <a:rPr lang="en-US" altLang="en-US" sz="1400"/>
              <a:t>Silvestrini M, Rizzato B, et al. Carotid artery wall thickness in patients with obstructive sleep apnea syndrome. Stroke 2002;33:1782-1785. </a:t>
            </a:r>
          </a:p>
          <a:p>
            <a:pPr eaLnBrk="1" hangingPunct="1">
              <a:lnSpc>
                <a:spcPct val="80000"/>
              </a:lnSpc>
            </a:pPr>
            <a:r>
              <a:rPr lang="en-US" altLang="en-US" sz="1400"/>
              <a:t>Pepperell J, Ramdassingh-Dow S et al. Ambulatory blood pressure after therapeutic and subtherapeutic nasal continuous positive airway pressure for obstructive sleep apnea: A randomnized parallel trial. Lancet 2001;359:204-210.</a:t>
            </a:r>
          </a:p>
          <a:p>
            <a:pPr eaLnBrk="1" hangingPunct="1">
              <a:lnSpc>
                <a:spcPct val="80000"/>
              </a:lnSpc>
            </a:pPr>
            <a:r>
              <a:rPr lang="en-GB" altLang="en-US" sz="1400"/>
              <a:t>Martínez-García M Á et al. </a:t>
            </a:r>
            <a:r>
              <a:rPr lang="en-US" altLang="en-US" sz="1400"/>
              <a:t>Continuous Positive Airway Pressure Treatment in Sleep Apnea Prevents New Vascular Events After Ischemic Stroke. </a:t>
            </a:r>
            <a:r>
              <a:rPr lang="en-GB" altLang="en-US" sz="1400"/>
              <a:t>Chest 2005;128:2123-2129.</a:t>
            </a:r>
          </a:p>
          <a:p>
            <a:pPr eaLnBrk="1" hangingPunct="1">
              <a:lnSpc>
                <a:spcPct val="80000"/>
              </a:lnSpc>
            </a:pPr>
            <a:r>
              <a:rPr lang="en-GB" altLang="en-US" sz="1400"/>
              <a:t>Peppared PE, Young T et al: Prospective study of the association between sleep-disordered breathing and hypertension. N Engl J Med 2000;342:1378-1384. </a:t>
            </a:r>
          </a:p>
          <a:p>
            <a:pPr eaLnBrk="1" hangingPunct="1">
              <a:lnSpc>
                <a:spcPct val="80000"/>
              </a:lnSpc>
              <a:buFontTx/>
              <a:buNone/>
            </a:pPr>
            <a:endParaRPr lang="en-US" altLang="en-US" sz="1400"/>
          </a:p>
        </p:txBody>
      </p:sp>
      <p:sp>
        <p:nvSpPr>
          <p:cNvPr id="5" name="TextBox 4">
            <a:extLst>
              <a:ext uri="{FF2B5EF4-FFF2-40B4-BE49-F238E27FC236}">
                <a16:creationId xmlns:a16="http://schemas.microsoft.com/office/drawing/2014/main" id="{5844697D-1669-6D2B-C480-CF05D01BA04F}"/>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28F4F81B-8381-005C-DE32-7ED8E68CE46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765B639C-FE55-43C0-A74F-1B7DE093F52A}" type="slidenum">
              <a:rPr lang="en-US" altLang="en-US" sz="700" smtClean="0">
                <a:solidFill>
                  <a:srgbClr val="1D68E0"/>
                </a:solidFill>
              </a:rPr>
              <a:pPr>
                <a:spcBef>
                  <a:spcPct val="0"/>
                </a:spcBef>
                <a:buClrTx/>
                <a:buSzTx/>
                <a:buFontTx/>
                <a:buNone/>
              </a:pPr>
              <a:t>7</a:t>
            </a:fld>
            <a:endParaRPr lang="en-US" altLang="en-US" sz="700">
              <a:solidFill>
                <a:srgbClr val="1D68E0"/>
              </a:solidFill>
            </a:endParaRPr>
          </a:p>
        </p:txBody>
      </p:sp>
      <p:sp>
        <p:nvSpPr>
          <p:cNvPr id="157698" name="Rectangle 2">
            <a:extLst>
              <a:ext uri="{FF2B5EF4-FFF2-40B4-BE49-F238E27FC236}">
                <a16:creationId xmlns:a16="http://schemas.microsoft.com/office/drawing/2014/main" id="{4EC7B152-3DBE-1320-F2B1-79919263FA9E}"/>
              </a:ext>
            </a:extLst>
          </p:cNvPr>
          <p:cNvSpPr>
            <a:spLocks noGrp="1" noChangeArrowheads="1"/>
          </p:cNvSpPr>
          <p:nvPr>
            <p:ph type="title"/>
          </p:nvPr>
        </p:nvSpPr>
        <p:spPr>
          <a:xfrm>
            <a:off x="317500" y="-25400"/>
            <a:ext cx="901700" cy="1143000"/>
          </a:xfrm>
        </p:spPr>
        <p:txBody>
          <a:bodyPr/>
          <a:lstStyle/>
          <a:p>
            <a:pPr eaLnBrk="1" hangingPunct="1">
              <a:defRPr/>
            </a:pPr>
            <a:r>
              <a:rPr lang="en-US" b="1">
                <a:cs typeface="+mj-cs"/>
              </a:rPr>
              <a:t>ESS</a:t>
            </a:r>
          </a:p>
        </p:txBody>
      </p:sp>
      <p:pic>
        <p:nvPicPr>
          <p:cNvPr id="17412" name="Picture 3">
            <a:extLst>
              <a:ext uri="{FF2B5EF4-FFF2-40B4-BE49-F238E27FC236}">
                <a16:creationId xmlns:a16="http://schemas.microsoft.com/office/drawing/2014/main" id="{24E67D99-EA44-F20A-F92B-B30F780E59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0"/>
            <a:ext cx="6692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29B006ED-0BFF-4B1A-F64D-2373A0BFCA95}"/>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6738" name="Slide Number Placeholder 3">
            <a:extLst>
              <a:ext uri="{FF2B5EF4-FFF2-40B4-BE49-F238E27FC236}">
                <a16:creationId xmlns:a16="http://schemas.microsoft.com/office/drawing/2014/main" id="{19ED621C-95EF-F47B-C665-419A8C2E120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89A26B41-4975-40BC-B045-4C0B65B9D459}" type="slidenum">
              <a:rPr lang="en-US" altLang="en-US" sz="700" smtClean="0">
                <a:solidFill>
                  <a:srgbClr val="1D68E0"/>
                </a:solidFill>
              </a:rPr>
              <a:pPr>
                <a:spcBef>
                  <a:spcPct val="0"/>
                </a:spcBef>
                <a:buClrTx/>
                <a:buSzTx/>
                <a:buFontTx/>
                <a:buNone/>
              </a:pPr>
              <a:t>70</a:t>
            </a:fld>
            <a:endParaRPr lang="en-US" altLang="en-US" sz="700">
              <a:solidFill>
                <a:srgbClr val="1D68E0"/>
              </a:solidFill>
            </a:endParaRPr>
          </a:p>
        </p:txBody>
      </p:sp>
      <p:sp>
        <p:nvSpPr>
          <p:cNvPr id="245762" name="Rectangle 2">
            <a:extLst>
              <a:ext uri="{FF2B5EF4-FFF2-40B4-BE49-F238E27FC236}">
                <a16:creationId xmlns:a16="http://schemas.microsoft.com/office/drawing/2014/main" id="{DFE677EF-8567-2205-951E-821FF42715A4}"/>
              </a:ext>
            </a:extLst>
          </p:cNvPr>
          <p:cNvSpPr>
            <a:spLocks noGrp="1" noChangeArrowheads="1"/>
          </p:cNvSpPr>
          <p:nvPr>
            <p:ph type="title"/>
          </p:nvPr>
        </p:nvSpPr>
        <p:spPr>
          <a:xfrm>
            <a:off x="796925" y="47625"/>
            <a:ext cx="7648575" cy="903288"/>
          </a:xfrm>
        </p:spPr>
        <p:txBody>
          <a:bodyPr/>
          <a:lstStyle/>
          <a:p>
            <a:pPr algn="ctr" eaLnBrk="1" hangingPunct="1">
              <a:defRPr/>
            </a:pPr>
            <a:r>
              <a:rPr lang="en-US" sz="2800" b="1">
                <a:cs typeface="+mj-cs"/>
              </a:rPr>
              <a:t>References</a:t>
            </a:r>
          </a:p>
        </p:txBody>
      </p:sp>
      <p:sp>
        <p:nvSpPr>
          <p:cNvPr id="245763" name="Rectangle 3">
            <a:extLst>
              <a:ext uri="{FF2B5EF4-FFF2-40B4-BE49-F238E27FC236}">
                <a16:creationId xmlns:a16="http://schemas.microsoft.com/office/drawing/2014/main" id="{A8F2B09F-C78D-E043-E0C5-5CBC3241105B}"/>
              </a:ext>
            </a:extLst>
          </p:cNvPr>
          <p:cNvSpPr>
            <a:spLocks noGrp="1" noChangeArrowheads="1"/>
          </p:cNvSpPr>
          <p:nvPr>
            <p:ph type="body" idx="1"/>
          </p:nvPr>
        </p:nvSpPr>
        <p:spPr>
          <a:xfrm>
            <a:off x="457200" y="1066800"/>
            <a:ext cx="8229600" cy="5638800"/>
          </a:xfrm>
        </p:spPr>
        <p:txBody>
          <a:bodyPr/>
          <a:lstStyle/>
          <a:p>
            <a:pPr eaLnBrk="1" hangingPunct="1">
              <a:defRPr/>
            </a:pPr>
            <a:r>
              <a:rPr lang="en-GB" sz="1400" dirty="0" err="1">
                <a:cs typeface="+mn-cs"/>
              </a:rPr>
              <a:t>Bassetti</a:t>
            </a:r>
            <a:r>
              <a:rPr lang="en-GB" sz="1400" dirty="0">
                <a:cs typeface="+mn-cs"/>
              </a:rPr>
              <a:t> C, Aldrich M, Chervin R et al: Sleep apnea in patients with transient ischemic attack and stroke: a prospective study of 59 patients. Neurology 1996;47:1167-1173. </a:t>
            </a:r>
          </a:p>
          <a:p>
            <a:pPr eaLnBrk="1" hangingPunct="1">
              <a:defRPr/>
            </a:pPr>
            <a:r>
              <a:rPr lang="en-GB" sz="1400" dirty="0">
                <a:cs typeface="+mn-cs"/>
              </a:rPr>
              <a:t>Parra O, </a:t>
            </a:r>
            <a:r>
              <a:rPr lang="en-GB" sz="1400" dirty="0" err="1">
                <a:cs typeface="+mn-cs"/>
              </a:rPr>
              <a:t>Arboix</a:t>
            </a:r>
            <a:r>
              <a:rPr lang="en-GB" sz="1400" dirty="0">
                <a:cs typeface="+mn-cs"/>
              </a:rPr>
              <a:t> A, </a:t>
            </a:r>
            <a:r>
              <a:rPr lang="en-GB" sz="1400" dirty="0" err="1">
                <a:cs typeface="+mn-cs"/>
              </a:rPr>
              <a:t>Bechich</a:t>
            </a:r>
            <a:r>
              <a:rPr lang="en-GB" sz="1400" dirty="0">
                <a:cs typeface="+mn-cs"/>
              </a:rPr>
              <a:t> S, et al: time course for sleep-related breathing disorders in first-ever stroke or transient ischemic attack. AM J </a:t>
            </a:r>
            <a:r>
              <a:rPr lang="en-GB" sz="1400" dirty="0" err="1">
                <a:cs typeface="+mn-cs"/>
              </a:rPr>
              <a:t>Respir</a:t>
            </a:r>
            <a:r>
              <a:rPr lang="en-GB" sz="1400" dirty="0">
                <a:cs typeface="+mn-cs"/>
              </a:rPr>
              <a:t> </a:t>
            </a:r>
            <a:r>
              <a:rPr lang="en-GB" sz="1400" dirty="0" err="1">
                <a:cs typeface="+mn-cs"/>
              </a:rPr>
              <a:t>Crit</a:t>
            </a:r>
            <a:r>
              <a:rPr lang="en-GB" sz="1400" dirty="0">
                <a:cs typeface="+mn-cs"/>
              </a:rPr>
              <a:t> Care Med 2000;161:375-380. </a:t>
            </a:r>
          </a:p>
          <a:p>
            <a:pPr eaLnBrk="1" hangingPunct="1">
              <a:defRPr/>
            </a:pPr>
            <a:r>
              <a:rPr lang="en-US" sz="1400" dirty="0">
                <a:cs typeface="+mn-cs"/>
              </a:rPr>
              <a:t>Suzuki T, Nakano H, </a:t>
            </a:r>
            <a:r>
              <a:rPr lang="en-US" sz="1400" dirty="0" err="1">
                <a:cs typeface="+mn-cs"/>
              </a:rPr>
              <a:t>Maekawa</a:t>
            </a:r>
            <a:r>
              <a:rPr lang="en-US" sz="1400" dirty="0">
                <a:cs typeface="+mn-cs"/>
              </a:rPr>
              <a:t> J, et al.  Obstructive sleep Apnea and Carotid-Artery Intima- Media Thickness. SLEEP 2004; 27: 129-133.</a:t>
            </a:r>
          </a:p>
          <a:p>
            <a:pPr eaLnBrk="1" hangingPunct="1">
              <a:defRPr/>
            </a:pPr>
            <a:r>
              <a:rPr lang="en-US" sz="1400" dirty="0" err="1">
                <a:cs typeface="+mn-cs"/>
              </a:rPr>
              <a:t>Tosun</a:t>
            </a:r>
            <a:r>
              <a:rPr lang="en-US" sz="1400" dirty="0">
                <a:cs typeface="+mn-cs"/>
              </a:rPr>
              <a:t> A, </a:t>
            </a:r>
            <a:r>
              <a:rPr lang="en-US" sz="1400" dirty="0" err="1">
                <a:cs typeface="+mn-cs"/>
              </a:rPr>
              <a:t>Kokturk</a:t>
            </a:r>
            <a:r>
              <a:rPr lang="en-US" sz="1400" dirty="0">
                <a:cs typeface="+mn-cs"/>
              </a:rPr>
              <a:t> O, </a:t>
            </a:r>
            <a:r>
              <a:rPr lang="en-US" sz="1400" dirty="0" err="1">
                <a:cs typeface="+mn-cs"/>
              </a:rPr>
              <a:t>Ciftci</a:t>
            </a:r>
            <a:r>
              <a:rPr lang="en-US" sz="1400" dirty="0">
                <a:cs typeface="+mn-cs"/>
              </a:rPr>
              <a:t> TU, </a:t>
            </a:r>
            <a:r>
              <a:rPr lang="en-US" sz="1400" dirty="0" err="1">
                <a:cs typeface="+mn-cs"/>
              </a:rPr>
              <a:t>Sepici</a:t>
            </a:r>
            <a:r>
              <a:rPr lang="en-US" sz="1400" dirty="0">
                <a:cs typeface="+mn-cs"/>
              </a:rPr>
              <a:t> V. Obstructive Sleep Apnea in Ischemic Stroke Patients. Clinics. 2008; 63; 625-630. </a:t>
            </a:r>
          </a:p>
          <a:p>
            <a:pPr eaLnBrk="1" hangingPunct="1">
              <a:defRPr/>
            </a:pPr>
            <a:r>
              <a:rPr lang="en-US" sz="1400" dirty="0" err="1">
                <a:cs typeface="+mn-cs"/>
              </a:rPr>
              <a:t>Arzt</a:t>
            </a:r>
            <a:r>
              <a:rPr lang="en-US" sz="1400" dirty="0">
                <a:cs typeface="+mn-cs"/>
              </a:rPr>
              <a:t> M, Young T, Finn L, </a:t>
            </a:r>
            <a:r>
              <a:rPr lang="en-US" sz="1400" dirty="0" err="1">
                <a:cs typeface="+mn-cs"/>
              </a:rPr>
              <a:t>Skatrud</a:t>
            </a:r>
            <a:r>
              <a:rPr lang="en-US" sz="1400" dirty="0">
                <a:cs typeface="+mn-cs"/>
              </a:rPr>
              <a:t> JB, Bradley TD. Association of sleep- </a:t>
            </a:r>
            <a:r>
              <a:rPr lang="en-US" sz="1400" dirty="0" err="1">
                <a:cs typeface="+mn-cs"/>
              </a:rPr>
              <a:t>disorded</a:t>
            </a:r>
            <a:r>
              <a:rPr lang="en-US" sz="1400" dirty="0">
                <a:cs typeface="+mn-cs"/>
              </a:rPr>
              <a:t> breathing and the occurrence of stroke. Am J </a:t>
            </a:r>
            <a:r>
              <a:rPr lang="en-US" sz="1400" dirty="0" err="1">
                <a:cs typeface="+mn-cs"/>
              </a:rPr>
              <a:t>Respir</a:t>
            </a:r>
            <a:r>
              <a:rPr lang="en-US" sz="1400" dirty="0">
                <a:cs typeface="+mn-cs"/>
              </a:rPr>
              <a:t> </a:t>
            </a:r>
            <a:r>
              <a:rPr lang="en-US" sz="1400" dirty="0" err="1">
                <a:cs typeface="+mn-cs"/>
              </a:rPr>
              <a:t>Crit</a:t>
            </a:r>
            <a:r>
              <a:rPr lang="en-US" sz="1400" dirty="0">
                <a:cs typeface="+mn-cs"/>
              </a:rPr>
              <a:t> care Med 2005; 172(11); 1447-1451.</a:t>
            </a:r>
          </a:p>
          <a:p>
            <a:pPr eaLnBrk="1" hangingPunct="1">
              <a:defRPr/>
            </a:pPr>
            <a:r>
              <a:rPr lang="en-US" sz="1400" dirty="0" err="1">
                <a:cs typeface="+mn-cs"/>
              </a:rPr>
              <a:t>Harbison</a:t>
            </a:r>
            <a:r>
              <a:rPr lang="en-US" sz="1400" dirty="0">
                <a:cs typeface="+mn-cs"/>
              </a:rPr>
              <a:t> J, Gibson G, </a:t>
            </a:r>
            <a:r>
              <a:rPr lang="en-US" sz="1400" dirty="0" err="1">
                <a:cs typeface="+mn-cs"/>
              </a:rPr>
              <a:t>Brichall</a:t>
            </a:r>
            <a:r>
              <a:rPr lang="en-US" sz="1400" dirty="0">
                <a:cs typeface="+mn-cs"/>
              </a:rPr>
              <a:t> D, et al: White matter disease and sleep-disordered breathing after acute stroke. Neurology 2003;61:959-963. </a:t>
            </a:r>
          </a:p>
          <a:p>
            <a:pPr eaLnBrk="1" hangingPunct="1">
              <a:defRPr/>
            </a:pPr>
            <a:r>
              <a:rPr lang="en-US" sz="1400" dirty="0" err="1">
                <a:cs typeface="+mn-cs"/>
              </a:rPr>
              <a:t>Guilleminault</a:t>
            </a:r>
            <a:r>
              <a:rPr lang="en-US" sz="1400" dirty="0">
                <a:cs typeface="+mn-cs"/>
              </a:rPr>
              <a:t> C, Pool P et al. Sinus arrest during REM sleep in young adults. N </a:t>
            </a:r>
            <a:r>
              <a:rPr lang="en-US" sz="1400" dirty="0" err="1">
                <a:cs typeface="+mn-cs"/>
              </a:rPr>
              <a:t>Engl</a:t>
            </a:r>
            <a:r>
              <a:rPr lang="en-US" sz="1400" dirty="0">
                <a:cs typeface="+mn-cs"/>
              </a:rPr>
              <a:t> J Med 1984;311(16):1006-1010.</a:t>
            </a:r>
          </a:p>
          <a:p>
            <a:pPr eaLnBrk="1" hangingPunct="1">
              <a:defRPr/>
            </a:pPr>
            <a:r>
              <a:rPr lang="en-US" sz="1400" dirty="0" err="1">
                <a:cs typeface="+mn-cs"/>
              </a:rPr>
              <a:t>Beelke</a:t>
            </a:r>
            <a:r>
              <a:rPr lang="en-US" sz="1400" dirty="0">
                <a:cs typeface="+mn-cs"/>
              </a:rPr>
              <a:t> M, </a:t>
            </a:r>
            <a:r>
              <a:rPr lang="en-US" sz="1400" dirty="0" err="1">
                <a:cs typeface="+mn-cs"/>
              </a:rPr>
              <a:t>Angeli</a:t>
            </a:r>
            <a:r>
              <a:rPr lang="en-US" sz="1400" dirty="0">
                <a:cs typeface="+mn-cs"/>
              </a:rPr>
              <a:t> S, Del </a:t>
            </a:r>
            <a:r>
              <a:rPr lang="en-US" sz="1400" dirty="0" err="1">
                <a:cs typeface="+mn-cs"/>
              </a:rPr>
              <a:t>Sette</a:t>
            </a:r>
            <a:r>
              <a:rPr lang="en-US" sz="1400" dirty="0">
                <a:cs typeface="+mn-cs"/>
              </a:rPr>
              <a:t> M, et al. Prevalence of patent foramen ovale in subjects with obstruction sleep apnea: a </a:t>
            </a:r>
            <a:r>
              <a:rPr lang="en-US" sz="1400" dirty="0" err="1">
                <a:cs typeface="+mn-cs"/>
              </a:rPr>
              <a:t>trancranial</a:t>
            </a:r>
            <a:r>
              <a:rPr lang="en-US" sz="1400" dirty="0">
                <a:cs typeface="+mn-cs"/>
              </a:rPr>
              <a:t> Doppler ultrasound study. Sleep Med 2003;4(3):219-223. </a:t>
            </a:r>
          </a:p>
          <a:p>
            <a:pPr eaLnBrk="1" hangingPunct="1">
              <a:defRPr/>
            </a:pPr>
            <a:r>
              <a:rPr lang="en-US" sz="1400" dirty="0" err="1">
                <a:cs typeface="+mn-cs"/>
              </a:rPr>
              <a:t>Peppared</a:t>
            </a:r>
            <a:r>
              <a:rPr lang="en-US" sz="1400" dirty="0">
                <a:cs typeface="+mn-cs"/>
              </a:rPr>
              <a:t> P, Young T, </a:t>
            </a:r>
            <a:r>
              <a:rPr lang="en-US" sz="1400" dirty="0" err="1">
                <a:cs typeface="+mn-cs"/>
              </a:rPr>
              <a:t>etal</a:t>
            </a:r>
            <a:r>
              <a:rPr lang="en-US" sz="1400" dirty="0">
                <a:cs typeface="+mn-cs"/>
              </a:rPr>
              <a:t>. Prospective Study of the association between sleep disordered breathing and hypertension. NEJM 2000;342(19):1378-1384.</a:t>
            </a:r>
          </a:p>
          <a:p>
            <a:pPr eaLnBrk="1" hangingPunct="1">
              <a:defRPr/>
            </a:pPr>
            <a:r>
              <a:rPr lang="en-US" sz="1400" dirty="0">
                <a:cs typeface="+mn-cs"/>
              </a:rPr>
              <a:t>Nieto FJ, Young TB, Lind BK, et al. Association of sleep-disordered breathing, sleep apnea, and hypertension in a large community-based study. Sleep Heart Health Study. JAMA 2000;283(14):1829-36.</a:t>
            </a:r>
          </a:p>
          <a:p>
            <a:pPr eaLnBrk="1" hangingPunct="1">
              <a:buFontTx/>
              <a:buNone/>
              <a:defRPr/>
            </a:pPr>
            <a:endParaRPr lang="en-GB" sz="1400" dirty="0">
              <a:cs typeface="+mn-cs"/>
            </a:endParaRPr>
          </a:p>
          <a:p>
            <a:pPr eaLnBrk="1" hangingPunct="1">
              <a:buFontTx/>
              <a:buNone/>
              <a:defRPr/>
            </a:pPr>
            <a:endParaRPr lang="en-US" sz="1400" dirty="0">
              <a:latin typeface="Bell MT" charset="0"/>
              <a:cs typeface="+mn-cs"/>
            </a:endParaRPr>
          </a:p>
        </p:txBody>
      </p:sp>
      <p:sp>
        <p:nvSpPr>
          <p:cNvPr id="116741" name="Text Box 3">
            <a:extLst>
              <a:ext uri="{FF2B5EF4-FFF2-40B4-BE49-F238E27FC236}">
                <a16:creationId xmlns:a16="http://schemas.microsoft.com/office/drawing/2014/main" id="{AFA9F31C-0F2C-4C22-7BE3-FBB125C4F80F}"/>
              </a:ext>
            </a:extLst>
          </p:cNvPr>
          <p:cNvSpPr txBox="1">
            <a:spLocks noChangeArrowheads="1"/>
          </p:cNvSpPr>
          <p:nvPr/>
        </p:nvSpPr>
        <p:spPr bwMode="auto">
          <a:xfrm>
            <a:off x="6019800" y="6172200"/>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a:t>CHEST. 2001;120:625-633.</a:t>
            </a:r>
            <a:r>
              <a:rPr lang="en-US" altLang="en-US" sz="1800">
                <a:latin typeface="Bell MT" panose="02020503060305020303" pitchFamily="18" charset="0"/>
              </a:rPr>
              <a:t> </a:t>
            </a:r>
          </a:p>
        </p:txBody>
      </p:sp>
      <p:sp>
        <p:nvSpPr>
          <p:cNvPr id="6" name="TextBox 5">
            <a:extLst>
              <a:ext uri="{FF2B5EF4-FFF2-40B4-BE49-F238E27FC236}">
                <a16:creationId xmlns:a16="http://schemas.microsoft.com/office/drawing/2014/main" id="{1366CDBD-F556-C135-EEEC-A9F5EB59766F}"/>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17762" name="Slide Number Placeholder 3">
            <a:extLst>
              <a:ext uri="{FF2B5EF4-FFF2-40B4-BE49-F238E27FC236}">
                <a16:creationId xmlns:a16="http://schemas.microsoft.com/office/drawing/2014/main" id="{C6731418-269C-EE9E-0459-92FDAD693E4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489E9004-F2FF-48AD-B911-BE1166B4C95C}" type="slidenum">
              <a:rPr lang="en-US" altLang="en-US" sz="700" smtClean="0">
                <a:solidFill>
                  <a:srgbClr val="1D68E0"/>
                </a:solidFill>
              </a:rPr>
              <a:pPr>
                <a:spcBef>
                  <a:spcPct val="0"/>
                </a:spcBef>
                <a:buClrTx/>
                <a:buSzTx/>
                <a:buFontTx/>
                <a:buNone/>
              </a:pPr>
              <a:t>71</a:t>
            </a:fld>
            <a:endParaRPr lang="en-US" altLang="en-US" sz="700">
              <a:solidFill>
                <a:srgbClr val="1D68E0"/>
              </a:solidFill>
            </a:endParaRPr>
          </a:p>
        </p:txBody>
      </p:sp>
      <p:sp>
        <p:nvSpPr>
          <p:cNvPr id="245762" name="Rectangle 2">
            <a:extLst>
              <a:ext uri="{FF2B5EF4-FFF2-40B4-BE49-F238E27FC236}">
                <a16:creationId xmlns:a16="http://schemas.microsoft.com/office/drawing/2014/main" id="{3BC86157-1EB8-F676-32A2-F732AD137593}"/>
              </a:ext>
            </a:extLst>
          </p:cNvPr>
          <p:cNvSpPr>
            <a:spLocks noGrp="1" noChangeArrowheads="1"/>
          </p:cNvSpPr>
          <p:nvPr>
            <p:ph type="title"/>
          </p:nvPr>
        </p:nvSpPr>
        <p:spPr>
          <a:xfrm>
            <a:off x="796925" y="47625"/>
            <a:ext cx="7648575" cy="903288"/>
          </a:xfrm>
        </p:spPr>
        <p:txBody>
          <a:bodyPr/>
          <a:lstStyle/>
          <a:p>
            <a:pPr algn="ctr" eaLnBrk="1" hangingPunct="1">
              <a:defRPr/>
            </a:pPr>
            <a:r>
              <a:rPr lang="en-US" sz="2800" b="1" dirty="0">
                <a:cs typeface="+mj-cs"/>
              </a:rPr>
              <a:t>References</a:t>
            </a:r>
          </a:p>
        </p:txBody>
      </p:sp>
      <p:sp>
        <p:nvSpPr>
          <p:cNvPr id="245763" name="Rectangle 3">
            <a:extLst>
              <a:ext uri="{FF2B5EF4-FFF2-40B4-BE49-F238E27FC236}">
                <a16:creationId xmlns:a16="http://schemas.microsoft.com/office/drawing/2014/main" id="{2AD758D7-15B4-11A4-1F66-044C15DC4B6D}"/>
              </a:ext>
            </a:extLst>
          </p:cNvPr>
          <p:cNvSpPr>
            <a:spLocks noGrp="1" noChangeArrowheads="1"/>
          </p:cNvSpPr>
          <p:nvPr>
            <p:ph type="body" idx="1"/>
          </p:nvPr>
        </p:nvSpPr>
        <p:spPr>
          <a:xfrm>
            <a:off x="457200" y="1066800"/>
            <a:ext cx="8229600" cy="5638800"/>
          </a:xfrm>
        </p:spPr>
        <p:txBody>
          <a:bodyPr/>
          <a:lstStyle/>
          <a:p>
            <a:pPr eaLnBrk="1" hangingPunct="1">
              <a:defRPr/>
            </a:pPr>
            <a:r>
              <a:rPr lang="en-US" sz="1400" dirty="0">
                <a:cs typeface="+mn-cs"/>
              </a:rPr>
              <a:t>Redline S, </a:t>
            </a:r>
            <a:r>
              <a:rPr lang="en-US" sz="1400" dirty="0" err="1">
                <a:cs typeface="+mn-cs"/>
              </a:rPr>
              <a:t>Yenokyan</a:t>
            </a:r>
            <a:r>
              <a:rPr lang="en-US" sz="1400" dirty="0">
                <a:cs typeface="+mn-cs"/>
              </a:rPr>
              <a:t> G, Gottlieb D, et al. Obstructive sleep apnea-hypopnea and incident stroke: the sleep heart health study. Am J </a:t>
            </a:r>
            <a:r>
              <a:rPr lang="en-US" sz="1400" dirty="0" err="1">
                <a:cs typeface="+mn-cs"/>
              </a:rPr>
              <a:t>Respir</a:t>
            </a:r>
            <a:r>
              <a:rPr lang="en-US" sz="1400" dirty="0">
                <a:cs typeface="+mn-cs"/>
              </a:rPr>
              <a:t> </a:t>
            </a:r>
            <a:r>
              <a:rPr lang="en-US" sz="1400" dirty="0" err="1">
                <a:cs typeface="+mn-cs"/>
              </a:rPr>
              <a:t>Crit</a:t>
            </a:r>
            <a:r>
              <a:rPr lang="en-US" sz="1400" dirty="0">
                <a:cs typeface="+mn-cs"/>
              </a:rPr>
              <a:t> Care Med. 2010;18(92):269-77. </a:t>
            </a:r>
          </a:p>
          <a:p>
            <a:pPr eaLnBrk="1" hangingPunct="1">
              <a:defRPr/>
            </a:pPr>
            <a:r>
              <a:rPr lang="en-US" sz="1400" dirty="0" err="1">
                <a:cs typeface="+mn-cs"/>
              </a:rPr>
              <a:t>Barone</a:t>
            </a:r>
            <a:r>
              <a:rPr lang="en-US" sz="1400" dirty="0">
                <a:cs typeface="+mn-cs"/>
              </a:rPr>
              <a:t> D, Krieger, A,. Stroke and Obstructive Sleep </a:t>
            </a:r>
            <a:r>
              <a:rPr lang="en-US" sz="1400" dirty="0" err="1">
                <a:cs typeface="+mn-cs"/>
              </a:rPr>
              <a:t>apne</a:t>
            </a:r>
            <a:r>
              <a:rPr lang="en-US" sz="1400" dirty="0">
                <a:cs typeface="+mn-cs"/>
              </a:rPr>
              <a:t>: A Review. </a:t>
            </a:r>
            <a:r>
              <a:rPr lang="en-US" sz="1400" dirty="0" err="1">
                <a:cs typeface="+mn-cs"/>
              </a:rPr>
              <a:t>Curr</a:t>
            </a:r>
            <a:r>
              <a:rPr lang="en-US" sz="1400" dirty="0">
                <a:cs typeface="+mn-cs"/>
              </a:rPr>
              <a:t> </a:t>
            </a:r>
            <a:r>
              <a:rPr lang="en-US" sz="1400" dirty="0" err="1">
                <a:cs typeface="+mn-cs"/>
              </a:rPr>
              <a:t>Atheroscler</a:t>
            </a:r>
            <a:r>
              <a:rPr lang="en-US" sz="1400" dirty="0">
                <a:cs typeface="+mn-cs"/>
              </a:rPr>
              <a:t> Rep. 2013;15</a:t>
            </a:r>
            <a:r>
              <a:rPr lang="en-US" sz="1400" dirty="0">
                <a:cs typeface="+mn-cs"/>
                <a:sym typeface="Wingdings" panose="05000000000000000000" pitchFamily="2" charset="2"/>
              </a:rPr>
              <a:t>(334):3-7. </a:t>
            </a:r>
          </a:p>
          <a:p>
            <a:pPr eaLnBrk="1" hangingPunct="1">
              <a:defRPr/>
            </a:pPr>
            <a:r>
              <a:rPr lang="en-US" sz="1400" dirty="0" err="1">
                <a:cs typeface="+mn-cs"/>
                <a:sym typeface="Wingdings" panose="05000000000000000000" pitchFamily="2" charset="2"/>
              </a:rPr>
              <a:t>Camilo</a:t>
            </a:r>
            <a:r>
              <a:rPr lang="en-US" sz="1400" dirty="0">
                <a:cs typeface="+mn-cs"/>
                <a:sym typeface="Wingdings" panose="05000000000000000000" pitchFamily="2" charset="2"/>
              </a:rPr>
              <a:t> M, Sander H, et al. SOS Score: an optimized score to screen acute stroke patients for obstructive sleep apnea. 2014;9: 1021-1024. </a:t>
            </a:r>
          </a:p>
          <a:p>
            <a:pPr eaLnBrk="1" hangingPunct="1">
              <a:defRPr/>
            </a:pPr>
            <a:r>
              <a:rPr lang="en-US" sz="1400" dirty="0" err="1"/>
              <a:t>Szucs</a:t>
            </a:r>
            <a:r>
              <a:rPr lang="en-US" sz="1400" dirty="0"/>
              <a:t> A, </a:t>
            </a:r>
            <a:r>
              <a:rPr lang="en-US" sz="1400" dirty="0" err="1"/>
              <a:t>Vitrai</a:t>
            </a:r>
            <a:r>
              <a:rPr lang="en-US" sz="1400" dirty="0"/>
              <a:t> J et al. Pathological sleep apnea frequency remains permanent in ischemic stroke and it is transient in hemorrhagic stroke. </a:t>
            </a:r>
            <a:r>
              <a:rPr lang="en-US" sz="1400" dirty="0" err="1"/>
              <a:t>Eur</a:t>
            </a:r>
            <a:r>
              <a:rPr lang="en-US" sz="1400" dirty="0"/>
              <a:t> </a:t>
            </a:r>
            <a:r>
              <a:rPr lang="en-US" sz="1400" dirty="0" err="1"/>
              <a:t>Neurol</a:t>
            </a:r>
            <a:r>
              <a:rPr lang="en-US" sz="1400" dirty="0"/>
              <a:t> 2002;47:15-19.</a:t>
            </a:r>
          </a:p>
          <a:p>
            <a:pPr eaLnBrk="1" hangingPunct="1">
              <a:defRPr/>
            </a:pPr>
            <a:r>
              <a:rPr lang="en-US" sz="1400" dirty="0"/>
              <a:t>Sandberg O, Franklin K, et al. Nasal continuous positive airway pressure in stroke patients with sleep apnea: A randomized treatment study. </a:t>
            </a:r>
            <a:r>
              <a:rPr lang="en-US" sz="1400" dirty="0" err="1"/>
              <a:t>Eur</a:t>
            </a:r>
            <a:r>
              <a:rPr lang="en-US" sz="1400" dirty="0"/>
              <a:t> </a:t>
            </a:r>
            <a:r>
              <a:rPr lang="en-US" sz="1400" dirty="0" err="1"/>
              <a:t>Respir</a:t>
            </a:r>
            <a:r>
              <a:rPr lang="en-US" sz="1400" dirty="0"/>
              <a:t> J 2001;18:619-622.</a:t>
            </a:r>
          </a:p>
          <a:p>
            <a:pPr eaLnBrk="1" hangingPunct="1">
              <a:defRPr/>
            </a:pPr>
            <a:r>
              <a:rPr lang="en-US" sz="1400" dirty="0" err="1"/>
              <a:t>Wesserdorf</a:t>
            </a:r>
            <a:r>
              <a:rPr lang="en-US" sz="1400" dirty="0"/>
              <a:t> T, Wang Y, et al. Treatment of obstructive sleep apnea with nasal </a:t>
            </a:r>
            <a:r>
              <a:rPr lang="en-US" sz="1400" dirty="0" err="1"/>
              <a:t>cotinuous</a:t>
            </a:r>
            <a:r>
              <a:rPr lang="en-US" sz="1400" dirty="0"/>
              <a:t> positive airway pressure. </a:t>
            </a:r>
            <a:r>
              <a:rPr lang="en-US" sz="1400" dirty="0" err="1"/>
              <a:t>Eur</a:t>
            </a:r>
            <a:r>
              <a:rPr lang="en-US" sz="1400" dirty="0"/>
              <a:t> </a:t>
            </a:r>
            <a:r>
              <a:rPr lang="en-US" sz="1400" dirty="0" err="1"/>
              <a:t>Respir</a:t>
            </a:r>
            <a:r>
              <a:rPr lang="en-US" sz="1400" dirty="0"/>
              <a:t> J 2001;18:623-629. </a:t>
            </a:r>
          </a:p>
          <a:p>
            <a:pPr eaLnBrk="1" hangingPunct="1">
              <a:defRPr/>
            </a:pPr>
            <a:r>
              <a:rPr lang="en-US" sz="1400" dirty="0"/>
              <a:t>Ryan CM, </a:t>
            </a:r>
            <a:r>
              <a:rPr lang="en-US" sz="1400" dirty="0" err="1"/>
              <a:t>Bayley</a:t>
            </a:r>
            <a:r>
              <a:rPr lang="en-US" sz="1400" dirty="0"/>
              <a:t> M, et al. Influence of continuous positive airway pressure on </a:t>
            </a:r>
            <a:r>
              <a:rPr lang="en-US" sz="1400" dirty="0" err="1"/>
              <a:t>outsomes</a:t>
            </a:r>
            <a:r>
              <a:rPr lang="en-US" sz="1400" dirty="0"/>
              <a:t> of rehabilitation in stroke patients with obstructive sleep apnea. Stroke 2011 Apr;42(4):1062-7.</a:t>
            </a:r>
          </a:p>
          <a:p>
            <a:pPr eaLnBrk="1" hangingPunct="1">
              <a:defRPr/>
            </a:pPr>
            <a:r>
              <a:rPr lang="en-US" sz="1400" dirty="0" err="1"/>
              <a:t>Bruyneel</a:t>
            </a:r>
            <a:r>
              <a:rPr lang="en-US" sz="1400" dirty="0"/>
              <a:t> M, Van der </a:t>
            </a:r>
            <a:r>
              <a:rPr lang="en-US" sz="1400" dirty="0" err="1"/>
              <a:t>Broecke</a:t>
            </a:r>
            <a:r>
              <a:rPr lang="en-US" sz="1400" dirty="0"/>
              <a:t> S, </a:t>
            </a:r>
            <a:r>
              <a:rPr lang="en-US" sz="1400" dirty="0" err="1"/>
              <a:t>Libert</a:t>
            </a:r>
            <a:r>
              <a:rPr lang="en-US" sz="1400" dirty="0"/>
              <a:t> W et al. Real-time attending home-</a:t>
            </a:r>
            <a:r>
              <a:rPr lang="en-US" sz="1400" dirty="0" err="1"/>
              <a:t>polysomnography</a:t>
            </a:r>
            <a:r>
              <a:rPr lang="en-US" sz="1400" dirty="0"/>
              <a:t> with </a:t>
            </a:r>
            <a:r>
              <a:rPr lang="en-US" sz="1400" dirty="0" err="1"/>
              <a:t>telematic</a:t>
            </a:r>
            <a:r>
              <a:rPr lang="en-US" sz="1400" dirty="0"/>
              <a:t> data transmission. </a:t>
            </a:r>
            <a:r>
              <a:rPr lang="en-US" sz="1400" dirty="0" err="1"/>
              <a:t>Int</a:t>
            </a:r>
            <a:r>
              <a:rPr lang="en-US" sz="1400" dirty="0"/>
              <a:t> J. Med Inform. 2013;82:696-701.  </a:t>
            </a:r>
          </a:p>
          <a:p>
            <a:pPr eaLnBrk="1" hangingPunct="1">
              <a:defRPr/>
            </a:pPr>
            <a:r>
              <a:rPr lang="en-US" sz="1400" dirty="0"/>
              <a:t>Aaronson JA, Van </a:t>
            </a:r>
            <a:r>
              <a:rPr lang="en-US" sz="1400" dirty="0" err="1"/>
              <a:t>Bennekom</a:t>
            </a:r>
            <a:r>
              <a:rPr lang="en-US" sz="1400" dirty="0"/>
              <a:t> CA et al. The effect of obstructive sleep apnea and treatment with continuous positive airway pressure on stroke rehabilitation: rational, design and methods of the </a:t>
            </a:r>
            <a:r>
              <a:rPr lang="en-US" sz="1400" dirty="0">
                <a:latin typeface="+mj-lt"/>
              </a:rPr>
              <a:t>TOROS study. BMC Neurol 2014 Feb 25;14:14-36. </a:t>
            </a:r>
          </a:p>
          <a:p>
            <a:pPr eaLnBrk="1" hangingPunct="1">
              <a:defRPr/>
            </a:pPr>
            <a:r>
              <a:rPr lang="en-US" sz="1400" dirty="0" err="1">
                <a:latin typeface="+mj-lt"/>
              </a:rPr>
              <a:t>Tilkian</a:t>
            </a:r>
            <a:r>
              <a:rPr lang="en-US" sz="1400" dirty="0">
                <a:latin typeface="+mj-lt"/>
              </a:rPr>
              <a:t> AG, </a:t>
            </a:r>
            <a:r>
              <a:rPr lang="en-US" sz="1400" dirty="0" err="1">
                <a:latin typeface="+mj-lt"/>
              </a:rPr>
              <a:t>Guilleminault</a:t>
            </a:r>
            <a:r>
              <a:rPr lang="en-US" sz="1400" dirty="0">
                <a:latin typeface="+mj-lt"/>
              </a:rPr>
              <a:t> C, Schroeder JS, Lehrman KL, Simmons FB, Dement WC. Hemodynamics in sleep-induced apnea. Studies during wakefulness and sleep. Ann Intern Med. 1976 Dec;85(6):714-9. </a:t>
            </a:r>
            <a:r>
              <a:rPr lang="en-US" sz="1400" dirty="0" err="1">
                <a:latin typeface="+mj-lt"/>
              </a:rPr>
              <a:t>doi</a:t>
            </a:r>
            <a:r>
              <a:rPr lang="en-US" sz="1400" dirty="0">
                <a:latin typeface="+mj-lt"/>
              </a:rPr>
              <a:t>: 10.7326/0003-4819-85-6-714. PMID: 999107.</a:t>
            </a:r>
          </a:p>
          <a:p>
            <a:pPr eaLnBrk="1" hangingPunct="1">
              <a:defRPr/>
            </a:pPr>
            <a:endParaRPr lang="en-US" sz="1400" dirty="0">
              <a:cs typeface="+mn-cs"/>
              <a:sym typeface="Wingdings" panose="05000000000000000000" pitchFamily="2" charset="2"/>
            </a:endParaRPr>
          </a:p>
          <a:p>
            <a:pPr eaLnBrk="1" hangingPunct="1">
              <a:defRPr/>
            </a:pPr>
            <a:endParaRPr lang="en-US" sz="1400" dirty="0">
              <a:cs typeface="+mn-cs"/>
            </a:endParaRPr>
          </a:p>
          <a:p>
            <a:pPr eaLnBrk="1" hangingPunct="1">
              <a:buFontTx/>
              <a:buNone/>
              <a:defRPr/>
            </a:pPr>
            <a:endParaRPr lang="en-GB" sz="1400" dirty="0">
              <a:cs typeface="+mn-cs"/>
            </a:endParaRPr>
          </a:p>
          <a:p>
            <a:pPr eaLnBrk="1" hangingPunct="1">
              <a:buFontTx/>
              <a:buNone/>
              <a:defRPr/>
            </a:pPr>
            <a:endParaRPr lang="en-US" sz="1400" dirty="0">
              <a:latin typeface="Bell MT" charset="0"/>
              <a:cs typeface="+mn-cs"/>
            </a:endParaRPr>
          </a:p>
        </p:txBody>
      </p:sp>
      <p:sp>
        <p:nvSpPr>
          <p:cNvPr id="5" name="TextBox 4">
            <a:extLst>
              <a:ext uri="{FF2B5EF4-FFF2-40B4-BE49-F238E27FC236}">
                <a16:creationId xmlns:a16="http://schemas.microsoft.com/office/drawing/2014/main" id="{8796E8D1-0261-A3B6-76B6-66C10F2F7F2C}"/>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97283" name="Rectangle 3">
            <a:extLst>
              <a:ext uri="{FF2B5EF4-FFF2-40B4-BE49-F238E27FC236}">
                <a16:creationId xmlns:a16="http://schemas.microsoft.com/office/drawing/2014/main" id="{7DB066C1-6DB8-9F8C-00D7-BB4607F6AFDC}"/>
              </a:ext>
            </a:extLst>
          </p:cNvPr>
          <p:cNvSpPr>
            <a:spLocks noGrp="1" noChangeArrowheads="1"/>
          </p:cNvSpPr>
          <p:nvPr>
            <p:ph type="body" idx="4294967295"/>
          </p:nvPr>
        </p:nvSpPr>
        <p:spPr>
          <a:xfrm>
            <a:off x="347663" y="0"/>
            <a:ext cx="8447087" cy="1635125"/>
          </a:xfrm>
        </p:spPr>
        <p:txBody>
          <a:bodyPr/>
          <a:lstStyle/>
          <a:p>
            <a:pPr marL="0" indent="0" algn="ctr" eaLnBrk="1" hangingPunct="1">
              <a:buFontTx/>
              <a:buNone/>
              <a:defRPr/>
            </a:pPr>
            <a:r>
              <a:rPr lang="en-US" altLang="en-US" sz="3200" dirty="0">
                <a:solidFill>
                  <a:schemeClr val="tx1">
                    <a:lumMod val="95000"/>
                  </a:schemeClr>
                </a:solidFill>
              </a:rPr>
              <a:t>THANK YOU</a:t>
            </a:r>
          </a:p>
          <a:p>
            <a:pPr marL="0" indent="0" algn="ctr" eaLnBrk="1" hangingPunct="1">
              <a:buFontTx/>
              <a:buNone/>
              <a:defRPr/>
            </a:pPr>
            <a:r>
              <a:rPr lang="en-US" altLang="en-US" sz="3200" dirty="0">
                <a:solidFill>
                  <a:schemeClr val="tx1">
                    <a:lumMod val="95000"/>
                  </a:schemeClr>
                </a:solidFill>
                <a:hlinkClick r:id="rId3"/>
              </a:rPr>
              <a:t>joyce.lee-iannotti@bannerhealth.com</a:t>
            </a:r>
            <a:endParaRPr lang="en-US" altLang="en-US" sz="3200" dirty="0">
              <a:solidFill>
                <a:schemeClr val="tx1">
                  <a:lumMod val="95000"/>
                </a:schemeClr>
              </a:solidFill>
            </a:endParaRPr>
          </a:p>
          <a:p>
            <a:pPr marL="0" indent="0" algn="ctr" eaLnBrk="1" hangingPunct="1">
              <a:buFontTx/>
              <a:buNone/>
              <a:defRPr/>
            </a:pPr>
            <a:r>
              <a:rPr lang="en-US" altLang="en-US" sz="3200" dirty="0">
                <a:solidFill>
                  <a:schemeClr val="tx1">
                    <a:lumMod val="95000"/>
                  </a:schemeClr>
                </a:solidFill>
                <a:hlinkClick r:id="rId4"/>
              </a:rPr>
              <a:t>jkleemd@arizona.edu</a:t>
            </a:r>
            <a:r>
              <a:rPr lang="en-US" altLang="en-US" sz="3200" dirty="0">
                <a:solidFill>
                  <a:schemeClr val="tx1">
                    <a:lumMod val="95000"/>
                  </a:schemeClr>
                </a:solidFill>
              </a:rPr>
              <a:t> </a:t>
            </a:r>
          </a:p>
        </p:txBody>
      </p:sp>
      <p:sp>
        <p:nvSpPr>
          <p:cNvPr id="6" name="TextBox 5">
            <a:extLst>
              <a:ext uri="{FF2B5EF4-FFF2-40B4-BE49-F238E27FC236}">
                <a16:creationId xmlns:a16="http://schemas.microsoft.com/office/drawing/2014/main" id="{67CAF2B2-2044-416C-C628-46D159EC8326}"/>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pic>
        <p:nvPicPr>
          <p:cNvPr id="118788" name="Picture 10" descr="Saguaro Sunset - White Tank Mountains - Arizona 1 | T&amp;K Images - Fine Art  Photography">
            <a:extLst>
              <a:ext uri="{FF2B5EF4-FFF2-40B4-BE49-F238E27FC236}">
                <a16:creationId xmlns:a16="http://schemas.microsoft.com/office/drawing/2014/main" id="{65BAF2B2-C795-85FE-9F11-7C2CD1CE6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188" y="2779713"/>
            <a:ext cx="35083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14" descr="Arizona Sunsets | Arizona State Parks">
            <a:extLst>
              <a:ext uri="{FF2B5EF4-FFF2-40B4-BE49-F238E27FC236}">
                <a16:creationId xmlns:a16="http://schemas.microsoft.com/office/drawing/2014/main" id="{43DE8008-EE31-DC31-4EFD-3D2A981C7D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738" y="2114550"/>
            <a:ext cx="372745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19458" name="Slide Number Placeholder 1">
            <a:extLst>
              <a:ext uri="{FF2B5EF4-FFF2-40B4-BE49-F238E27FC236}">
                <a16:creationId xmlns:a16="http://schemas.microsoft.com/office/drawing/2014/main" id="{F72CBF20-6AB2-239D-5E4C-1EAA09BC7FD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4184F66-27DB-42EB-BDD5-F09DAD882AE2}" type="slidenum">
              <a:rPr lang="en-US" altLang="en-US" sz="700" smtClean="0">
                <a:solidFill>
                  <a:srgbClr val="1D68E0"/>
                </a:solidFill>
              </a:rPr>
              <a:pPr>
                <a:spcBef>
                  <a:spcPct val="0"/>
                </a:spcBef>
                <a:buClrTx/>
                <a:buSzTx/>
                <a:buFontTx/>
                <a:buNone/>
              </a:pPr>
              <a:t>8</a:t>
            </a:fld>
            <a:endParaRPr lang="en-US" altLang="en-US" sz="700">
              <a:solidFill>
                <a:srgbClr val="1D68E0"/>
              </a:solidFill>
            </a:endParaRPr>
          </a:p>
        </p:txBody>
      </p:sp>
      <p:pic>
        <p:nvPicPr>
          <p:cNvPr id="19459" name="Picture 2" descr="PSG 1c">
            <a:extLst>
              <a:ext uri="{FF2B5EF4-FFF2-40B4-BE49-F238E27FC236}">
                <a16:creationId xmlns:a16="http://schemas.microsoft.com/office/drawing/2014/main" id="{A2E407D0-DA08-C34C-32BD-4A0D4E83C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7924800" cy="666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2AAF7B1-C1B4-7167-118D-B475C7FC895C}"/>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357"/>
        </a:solidFill>
        <a:effectLst/>
      </p:bgPr>
    </p:bg>
    <p:spTree>
      <p:nvGrpSpPr>
        <p:cNvPr id="1" name=""/>
        <p:cNvGrpSpPr/>
        <p:nvPr/>
      </p:nvGrpSpPr>
      <p:grpSpPr>
        <a:xfrm>
          <a:off x="0" y="0"/>
          <a:ext cx="0" cy="0"/>
          <a:chOff x="0" y="0"/>
          <a:chExt cx="0" cy="0"/>
        </a:xfrm>
      </p:grpSpPr>
      <p:sp>
        <p:nvSpPr>
          <p:cNvPr id="21506" name="Slide Number Placeholder 1">
            <a:extLst>
              <a:ext uri="{FF2B5EF4-FFF2-40B4-BE49-F238E27FC236}">
                <a16:creationId xmlns:a16="http://schemas.microsoft.com/office/drawing/2014/main" id="{A15C5F88-3F87-6FF1-88D2-600216D24E7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ct val="50000"/>
              </a:spcBef>
              <a:buClr>
                <a:schemeClr val="tx2"/>
              </a:buClr>
              <a:buSzPct val="120000"/>
              <a:buChar char="•"/>
              <a:defRPr sz="28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25000"/>
              </a:spcBef>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25000"/>
              </a:spcBef>
              <a:spcAft>
                <a:spcPct val="0"/>
              </a:spcAft>
              <a:buClr>
                <a:schemeClr val="folHlink"/>
              </a:buClr>
              <a:buSzPct val="120000"/>
              <a:buChar char="•"/>
              <a:defRPr sz="28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700">
                <a:solidFill>
                  <a:srgbClr val="1D68E0"/>
                </a:solidFill>
              </a:rPr>
              <a:t>©2011 MFMER  |  slide-</a:t>
            </a:r>
            <a:fld id="{9DA1F72D-44D6-460A-A6F5-6D2EDFA21D6F}" type="slidenum">
              <a:rPr lang="en-US" altLang="en-US" sz="700" smtClean="0">
                <a:solidFill>
                  <a:srgbClr val="1D68E0"/>
                </a:solidFill>
              </a:rPr>
              <a:pPr>
                <a:spcBef>
                  <a:spcPct val="0"/>
                </a:spcBef>
                <a:buClrTx/>
                <a:buSzTx/>
                <a:buFontTx/>
                <a:buNone/>
              </a:pPr>
              <a:t>9</a:t>
            </a:fld>
            <a:endParaRPr lang="en-US" altLang="en-US" sz="700">
              <a:solidFill>
                <a:srgbClr val="1D68E0"/>
              </a:solidFill>
            </a:endParaRPr>
          </a:p>
        </p:txBody>
      </p:sp>
      <p:pic>
        <p:nvPicPr>
          <p:cNvPr id="21507" name="Picture 2" descr="CPAP 1">
            <a:extLst>
              <a:ext uri="{FF2B5EF4-FFF2-40B4-BE49-F238E27FC236}">
                <a16:creationId xmlns:a16="http://schemas.microsoft.com/office/drawing/2014/main" id="{5FF815CB-8542-07E9-FA49-95C4E90A9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0"/>
            <a:ext cx="66754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3">
            <a:extLst>
              <a:ext uri="{FF2B5EF4-FFF2-40B4-BE49-F238E27FC236}">
                <a16:creationId xmlns:a16="http://schemas.microsoft.com/office/drawing/2014/main" id="{7E884128-4342-D345-1577-0556C9180A46}"/>
              </a:ext>
            </a:extLst>
          </p:cNvPr>
          <p:cNvSpPr txBox="1">
            <a:spLocks noChangeArrowheads="1"/>
          </p:cNvSpPr>
          <p:nvPr/>
        </p:nvSpPr>
        <p:spPr bwMode="auto">
          <a:xfrm>
            <a:off x="2133600" y="6126163"/>
            <a:ext cx="3968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4</a:t>
            </a:r>
          </a:p>
        </p:txBody>
      </p:sp>
      <p:sp>
        <p:nvSpPr>
          <p:cNvPr id="21509" name="Text Box 4">
            <a:extLst>
              <a:ext uri="{FF2B5EF4-FFF2-40B4-BE49-F238E27FC236}">
                <a16:creationId xmlns:a16="http://schemas.microsoft.com/office/drawing/2014/main" id="{67295AA8-5E09-9AF7-2817-C824EE85EDB3}"/>
              </a:ext>
            </a:extLst>
          </p:cNvPr>
          <p:cNvSpPr txBox="1">
            <a:spLocks noChangeArrowheads="1"/>
          </p:cNvSpPr>
          <p:nvPr/>
        </p:nvSpPr>
        <p:spPr bwMode="auto">
          <a:xfrm>
            <a:off x="2743200" y="5973763"/>
            <a:ext cx="228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8</a:t>
            </a:r>
          </a:p>
        </p:txBody>
      </p:sp>
      <p:sp>
        <p:nvSpPr>
          <p:cNvPr id="21510" name="Text Box 5">
            <a:extLst>
              <a:ext uri="{FF2B5EF4-FFF2-40B4-BE49-F238E27FC236}">
                <a16:creationId xmlns:a16="http://schemas.microsoft.com/office/drawing/2014/main" id="{116BCB29-350B-E827-D1B8-56DB696503FE}"/>
              </a:ext>
            </a:extLst>
          </p:cNvPr>
          <p:cNvSpPr txBox="1">
            <a:spLocks noChangeArrowheads="1"/>
          </p:cNvSpPr>
          <p:nvPr/>
        </p:nvSpPr>
        <p:spPr bwMode="auto">
          <a:xfrm>
            <a:off x="2438400" y="6049963"/>
            <a:ext cx="244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6</a:t>
            </a:r>
          </a:p>
        </p:txBody>
      </p:sp>
      <p:sp>
        <p:nvSpPr>
          <p:cNvPr id="21511" name="Text Box 6">
            <a:extLst>
              <a:ext uri="{FF2B5EF4-FFF2-40B4-BE49-F238E27FC236}">
                <a16:creationId xmlns:a16="http://schemas.microsoft.com/office/drawing/2014/main" id="{37B75681-CC42-F5FC-BBCD-18359E115D98}"/>
              </a:ext>
            </a:extLst>
          </p:cNvPr>
          <p:cNvSpPr txBox="1">
            <a:spLocks noChangeArrowheads="1"/>
          </p:cNvSpPr>
          <p:nvPr/>
        </p:nvSpPr>
        <p:spPr bwMode="auto">
          <a:xfrm>
            <a:off x="3048000" y="59436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10</a:t>
            </a:r>
          </a:p>
        </p:txBody>
      </p:sp>
      <p:sp>
        <p:nvSpPr>
          <p:cNvPr id="21512" name="Text Box 7">
            <a:extLst>
              <a:ext uri="{FF2B5EF4-FFF2-40B4-BE49-F238E27FC236}">
                <a16:creationId xmlns:a16="http://schemas.microsoft.com/office/drawing/2014/main" id="{2254B57C-EDF3-FC6C-BF7F-F3A412ECDD81}"/>
              </a:ext>
            </a:extLst>
          </p:cNvPr>
          <p:cNvSpPr txBox="1">
            <a:spLocks noChangeArrowheads="1"/>
          </p:cNvSpPr>
          <p:nvPr/>
        </p:nvSpPr>
        <p:spPr bwMode="auto">
          <a:xfrm>
            <a:off x="3505200" y="58674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11</a:t>
            </a:r>
          </a:p>
        </p:txBody>
      </p:sp>
      <p:sp>
        <p:nvSpPr>
          <p:cNvPr id="21513" name="Text Box 8">
            <a:extLst>
              <a:ext uri="{FF2B5EF4-FFF2-40B4-BE49-F238E27FC236}">
                <a16:creationId xmlns:a16="http://schemas.microsoft.com/office/drawing/2014/main" id="{F136F29C-4451-6CBB-A12D-07D57BD38B8F}"/>
              </a:ext>
            </a:extLst>
          </p:cNvPr>
          <p:cNvSpPr txBox="1">
            <a:spLocks noChangeArrowheads="1"/>
          </p:cNvSpPr>
          <p:nvPr/>
        </p:nvSpPr>
        <p:spPr bwMode="auto">
          <a:xfrm>
            <a:off x="4038600" y="58674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12</a:t>
            </a:r>
          </a:p>
        </p:txBody>
      </p:sp>
      <p:sp>
        <p:nvSpPr>
          <p:cNvPr id="21514" name="Text Box 9">
            <a:extLst>
              <a:ext uri="{FF2B5EF4-FFF2-40B4-BE49-F238E27FC236}">
                <a16:creationId xmlns:a16="http://schemas.microsoft.com/office/drawing/2014/main" id="{87E32E14-3863-021C-43A3-326090659F56}"/>
              </a:ext>
            </a:extLst>
          </p:cNvPr>
          <p:cNvSpPr txBox="1">
            <a:spLocks noChangeArrowheads="1"/>
          </p:cNvSpPr>
          <p:nvPr/>
        </p:nvSpPr>
        <p:spPr bwMode="auto">
          <a:xfrm>
            <a:off x="4648200" y="5791200"/>
            <a:ext cx="38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14</a:t>
            </a:r>
          </a:p>
        </p:txBody>
      </p:sp>
      <p:sp>
        <p:nvSpPr>
          <p:cNvPr id="21515" name="Text Box 10">
            <a:extLst>
              <a:ext uri="{FF2B5EF4-FFF2-40B4-BE49-F238E27FC236}">
                <a16:creationId xmlns:a16="http://schemas.microsoft.com/office/drawing/2014/main" id="{56BA7EAC-3ED9-DFE7-C40E-CB1778455696}"/>
              </a:ext>
            </a:extLst>
          </p:cNvPr>
          <p:cNvSpPr txBox="1">
            <a:spLocks noChangeArrowheads="1"/>
          </p:cNvSpPr>
          <p:nvPr/>
        </p:nvSpPr>
        <p:spPr bwMode="auto">
          <a:xfrm>
            <a:off x="4953000" y="59737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8/4</a:t>
            </a:r>
          </a:p>
        </p:txBody>
      </p:sp>
      <p:sp>
        <p:nvSpPr>
          <p:cNvPr id="21516" name="Text Box 11">
            <a:extLst>
              <a:ext uri="{FF2B5EF4-FFF2-40B4-BE49-F238E27FC236}">
                <a16:creationId xmlns:a16="http://schemas.microsoft.com/office/drawing/2014/main" id="{89247798-E6B1-971A-2709-1076D66DE944}"/>
              </a:ext>
            </a:extLst>
          </p:cNvPr>
          <p:cNvSpPr txBox="1">
            <a:spLocks noChangeArrowheads="1"/>
          </p:cNvSpPr>
          <p:nvPr/>
        </p:nvSpPr>
        <p:spPr bwMode="auto">
          <a:xfrm>
            <a:off x="5341938" y="59737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10/6</a:t>
            </a:r>
          </a:p>
        </p:txBody>
      </p:sp>
      <p:sp>
        <p:nvSpPr>
          <p:cNvPr id="21517" name="Text Box 12">
            <a:extLst>
              <a:ext uri="{FF2B5EF4-FFF2-40B4-BE49-F238E27FC236}">
                <a16:creationId xmlns:a16="http://schemas.microsoft.com/office/drawing/2014/main" id="{A3342F7E-4927-56D4-C767-A8D98C16E739}"/>
              </a:ext>
            </a:extLst>
          </p:cNvPr>
          <p:cNvSpPr txBox="1">
            <a:spLocks noChangeArrowheads="1"/>
          </p:cNvSpPr>
          <p:nvPr/>
        </p:nvSpPr>
        <p:spPr bwMode="auto">
          <a:xfrm>
            <a:off x="5715000" y="58674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12/8</a:t>
            </a:r>
          </a:p>
        </p:txBody>
      </p:sp>
      <p:sp>
        <p:nvSpPr>
          <p:cNvPr id="21518" name="Text Box 13">
            <a:extLst>
              <a:ext uri="{FF2B5EF4-FFF2-40B4-BE49-F238E27FC236}">
                <a16:creationId xmlns:a16="http://schemas.microsoft.com/office/drawing/2014/main" id="{0B1B0EF3-4E82-34AB-8E8B-19F22F3B2029}"/>
              </a:ext>
            </a:extLst>
          </p:cNvPr>
          <p:cNvSpPr txBox="1">
            <a:spLocks noChangeArrowheads="1"/>
          </p:cNvSpPr>
          <p:nvPr/>
        </p:nvSpPr>
        <p:spPr bwMode="auto">
          <a:xfrm>
            <a:off x="6096000" y="56689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14/8</a:t>
            </a:r>
          </a:p>
        </p:txBody>
      </p:sp>
      <p:sp>
        <p:nvSpPr>
          <p:cNvPr id="21519" name="Text Box 14">
            <a:extLst>
              <a:ext uri="{FF2B5EF4-FFF2-40B4-BE49-F238E27FC236}">
                <a16:creationId xmlns:a16="http://schemas.microsoft.com/office/drawing/2014/main" id="{5AAC8C42-5C28-E12A-C279-725D0820DC8F}"/>
              </a:ext>
            </a:extLst>
          </p:cNvPr>
          <p:cNvSpPr txBox="1">
            <a:spLocks noChangeArrowheads="1"/>
          </p:cNvSpPr>
          <p:nvPr/>
        </p:nvSpPr>
        <p:spPr bwMode="auto">
          <a:xfrm>
            <a:off x="6705600" y="5592763"/>
            <a:ext cx="533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panose="020B0604020202020204" pitchFamily="34" charset="0"/>
                <a:ea typeface="ＭＳ Ｐゴシック" panose="020B0600070205080204" pitchFamily="34" charset="-128"/>
              </a:defRPr>
            </a:lvl1pPr>
            <a:lvl2pPr marL="742950" indent="-285750">
              <a:defRPr sz="1400">
                <a:solidFill>
                  <a:schemeClr val="tx1"/>
                </a:solidFill>
                <a:latin typeface="Arial" panose="020B0604020202020204" pitchFamily="34" charset="0"/>
                <a:ea typeface="ＭＳ Ｐゴシック" panose="020B0600070205080204" pitchFamily="34" charset="-128"/>
              </a:defRPr>
            </a:lvl2pPr>
            <a:lvl3pPr marL="1143000" indent="-228600">
              <a:defRPr sz="1400">
                <a:solidFill>
                  <a:schemeClr val="tx1"/>
                </a:solidFill>
                <a:latin typeface="Arial" panose="020B0604020202020204" pitchFamily="34" charset="0"/>
                <a:ea typeface="ＭＳ Ｐゴシック" panose="020B0600070205080204" pitchFamily="34" charset="-128"/>
              </a:defRPr>
            </a:lvl3pPr>
            <a:lvl4pPr marL="1600200" indent="-228600">
              <a:defRPr sz="1400">
                <a:solidFill>
                  <a:schemeClr val="tx1"/>
                </a:solidFill>
                <a:latin typeface="Arial" panose="020B0604020202020204" pitchFamily="34" charset="0"/>
                <a:ea typeface="ＭＳ Ｐゴシック" panose="020B0600070205080204" pitchFamily="34" charset="-128"/>
              </a:defRPr>
            </a:lvl4pPr>
            <a:lvl5pPr marL="2057400" indent="-228600">
              <a:defRPr sz="1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a:solidFill>
                  <a:schemeClr val="tx1"/>
                </a:solidFill>
                <a:latin typeface="Arial" panose="020B0604020202020204" pitchFamily="34" charset="0"/>
                <a:ea typeface="ＭＳ Ｐゴシック" panose="020B0600070205080204" pitchFamily="34" charset="-128"/>
              </a:defRPr>
            </a:lvl9pPr>
          </a:lstStyle>
          <a:p>
            <a:pPr>
              <a:spcBef>
                <a:spcPct val="50000"/>
              </a:spcBef>
            </a:pPr>
            <a:r>
              <a:rPr lang="en-US" altLang="en-US" sz="1200" b="1">
                <a:solidFill>
                  <a:srgbClr val="141206"/>
                </a:solidFill>
                <a:latin typeface="Garamond" panose="02020404030301010803" pitchFamily="18" charset="0"/>
              </a:rPr>
              <a:t>16/8</a:t>
            </a:r>
          </a:p>
        </p:txBody>
      </p:sp>
      <p:sp>
        <p:nvSpPr>
          <p:cNvPr id="16" name="TextBox 15">
            <a:extLst>
              <a:ext uri="{FF2B5EF4-FFF2-40B4-BE49-F238E27FC236}">
                <a16:creationId xmlns:a16="http://schemas.microsoft.com/office/drawing/2014/main" id="{72F49285-762D-84D4-1739-409072FB2961}"/>
              </a:ext>
            </a:extLst>
          </p:cNvPr>
          <p:cNvSpPr txBox="1"/>
          <p:nvPr/>
        </p:nvSpPr>
        <p:spPr>
          <a:xfrm>
            <a:off x="106363" y="6156325"/>
            <a:ext cx="627062" cy="701675"/>
          </a:xfrm>
          <a:prstGeom prst="rect">
            <a:avLst/>
          </a:prstGeom>
          <a:solidFill>
            <a:schemeClr val="bg1">
              <a:lumMod val="50000"/>
            </a:schemeClr>
          </a:solidFill>
        </p:spPr>
        <p:txBody>
          <a:bodyPr>
            <a:spAutoFit/>
          </a:bodyPr>
          <a:lstStyle/>
          <a:p>
            <a:pPr eaLnBrk="1" hangingPunct="1">
              <a:defRPr/>
            </a:pPr>
            <a:endParaRPr lang="en-US" dirty="0"/>
          </a:p>
        </p:txBody>
      </p:sp>
    </p:spTree>
  </p:cSld>
  <p:clrMapOvr>
    <a:masterClrMapping/>
  </p:clrMapOvr>
  <p:transition/>
</p:sld>
</file>

<file path=ppt/theme/theme1.xml><?xml version="1.0" encoding="utf-8"?>
<a:theme xmlns:a="http://schemas.openxmlformats.org/drawingml/2006/main" name="12-2 Mayo Blue Stacked 4x3">
  <a:themeElements>
    <a:clrScheme name="">
      <a:dk1>
        <a:srgbClr val="000000"/>
      </a:dk1>
      <a:lt1>
        <a:srgbClr val="FFFFFF"/>
      </a:lt1>
      <a:dk2>
        <a:srgbClr val="0046AD"/>
      </a:dk2>
      <a:lt2>
        <a:srgbClr val="EBEB00"/>
      </a:lt2>
      <a:accent1>
        <a:srgbClr val="EBEB00"/>
      </a:accent1>
      <a:accent2>
        <a:srgbClr val="EB9900"/>
      </a:accent2>
      <a:accent3>
        <a:srgbClr val="AAB0D3"/>
      </a:accent3>
      <a:accent4>
        <a:srgbClr val="DADADA"/>
      </a:accent4>
      <a:accent5>
        <a:srgbClr val="F3F3AA"/>
      </a:accent5>
      <a:accent6>
        <a:srgbClr val="D58A00"/>
      </a:accent6>
      <a:hlink>
        <a:srgbClr val="00EB00"/>
      </a:hlink>
      <a:folHlink>
        <a:srgbClr val="99CCEB"/>
      </a:folHlink>
    </a:clrScheme>
    <a:fontScheme name="12-2 Mayo Blue Stacked 4x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2 Mayo Blue Stacked 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2 Mayo Blue Stacked 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2 Mayo Blue Stacked 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2 Mayo Blue Stacked 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2 Mayo Blue Stacked 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2 Mayo Blue Stacked 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2 Mayo Blue Stacked 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2 Mayo Blue Stacked 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2 Mayo Blue Stacked 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2 Mayo Blue Stacked 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2 Mayo Blue Stacked 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2 Mayo Blue Stacked 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2 Mayo Blue Stacked 4x3 13">
        <a:dk1>
          <a:srgbClr val="000000"/>
        </a:dk1>
        <a:lt1>
          <a:srgbClr val="FFFFFF"/>
        </a:lt1>
        <a:dk2>
          <a:srgbClr val="0033CC"/>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12-2 Mayo Blue Stacked 4x3 14">
        <a:dk1>
          <a:srgbClr val="000000"/>
        </a:dk1>
        <a:lt1>
          <a:srgbClr val="FFFFFF"/>
        </a:lt1>
        <a:dk2>
          <a:srgbClr val="0F3394"/>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12-2 Mayo Blue Stacked 4x3 15">
        <a:dk1>
          <a:srgbClr val="000000"/>
        </a:dk1>
        <a:lt1>
          <a:srgbClr val="FFFFFF"/>
        </a:lt1>
        <a:dk2>
          <a:srgbClr val="0046AD"/>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12-2 Mayo Blue Stacked 4x3 16">
        <a:dk1>
          <a:srgbClr val="808080"/>
        </a:dk1>
        <a:lt1>
          <a:srgbClr val="FFFFFF"/>
        </a:lt1>
        <a:dk2>
          <a:srgbClr val="0046AD"/>
        </a:dk2>
        <a:lt2>
          <a:srgbClr val="0046AD"/>
        </a:lt2>
        <a:accent1>
          <a:srgbClr val="FF5050"/>
        </a:accent1>
        <a:accent2>
          <a:srgbClr val="00CC66"/>
        </a:accent2>
        <a:accent3>
          <a:srgbClr val="AAB0D3"/>
        </a:accent3>
        <a:accent4>
          <a:srgbClr val="DADADA"/>
        </a:accent4>
        <a:accent5>
          <a:srgbClr val="FFB3B3"/>
        </a:accent5>
        <a:accent6>
          <a:srgbClr val="00B95C"/>
        </a:accent6>
        <a:hlink>
          <a:srgbClr val="0099CC"/>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24570</TotalTime>
  <Words>11405</Words>
  <Application>Microsoft Office PowerPoint</Application>
  <PresentationFormat>On-screen Show (4:3)</PresentationFormat>
  <Paragraphs>1232</Paragraphs>
  <Slides>72</Slides>
  <Notes>40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72</vt:i4>
      </vt:variant>
    </vt:vector>
  </HeadingPairs>
  <TitlesOfParts>
    <vt:vector size="82" baseType="lpstr">
      <vt:lpstr>Arial</vt:lpstr>
      <vt:lpstr>ＭＳ Ｐゴシック</vt:lpstr>
      <vt:lpstr>Calibri</vt:lpstr>
      <vt:lpstr>Times New Roman</vt:lpstr>
      <vt:lpstr>Garamond</vt:lpstr>
      <vt:lpstr>Wingdings</vt:lpstr>
      <vt:lpstr>Franklin Gothic Book</vt:lpstr>
      <vt:lpstr>Bell MT</vt:lpstr>
      <vt:lpstr>12-2 Mayo Blue Stacked 4x3</vt:lpstr>
      <vt:lpstr>Image Document</vt:lpstr>
      <vt:lpstr>Sleep Apnea and Stroke</vt:lpstr>
      <vt:lpstr>PowerPoint Presentation</vt:lpstr>
      <vt:lpstr>Overview</vt:lpstr>
      <vt:lpstr>Case</vt:lpstr>
      <vt:lpstr>Case</vt:lpstr>
      <vt:lpstr>PSG</vt:lpstr>
      <vt:lpstr>ESS</vt:lpstr>
      <vt:lpstr>PowerPoint Presentation</vt:lpstr>
      <vt:lpstr>PowerPoint Presentation</vt:lpstr>
      <vt:lpstr>Case</vt:lpstr>
      <vt:lpstr>PowerPoint Presentation</vt:lpstr>
      <vt:lpstr>Stroke</vt:lpstr>
      <vt:lpstr>PowerPoint Presentation</vt:lpstr>
      <vt:lpstr>Post-stroke Sleep Disordered Breathing</vt:lpstr>
      <vt:lpstr>SDB Post-stroke</vt:lpstr>
      <vt:lpstr>Time Course of SDB post-stroke</vt:lpstr>
      <vt:lpstr>Other Forms of Breathing Disturbance</vt:lpstr>
      <vt:lpstr>Importance of Treatment of SDB post-stroke</vt:lpstr>
      <vt:lpstr>Importance of Treatment of SDB post-stroke</vt:lpstr>
      <vt:lpstr>Treatment of SDB post-stroke</vt:lpstr>
      <vt:lpstr>PowerPoint Presentation</vt:lpstr>
      <vt:lpstr>Consequences of OSA</vt:lpstr>
      <vt:lpstr>PowerPoint Presentation</vt:lpstr>
      <vt:lpstr>OSA as a stroke risk factor:  Proposed Mechanisms</vt:lpstr>
      <vt:lpstr>PowerPoint Presentation</vt:lpstr>
      <vt:lpstr>Sleep Apnea and HTN </vt:lpstr>
      <vt:lpstr>Obstructive Sleep Apnea and Hypertension</vt:lpstr>
      <vt:lpstr>PowerPoint Presentation</vt:lpstr>
      <vt:lpstr>Sleep Apnea and Atrial Fibrillation</vt:lpstr>
      <vt:lpstr>Atherogenesis in SDB</vt:lpstr>
      <vt:lpstr>PFO reopening in SDB</vt:lpstr>
      <vt:lpstr>OSA related to stroke and death</vt:lpstr>
      <vt:lpstr>Results</vt:lpstr>
      <vt:lpstr>PowerPoint Presentation</vt:lpstr>
      <vt:lpstr>OSA and Stroke</vt:lpstr>
      <vt:lpstr>OSA and Stroke</vt:lpstr>
      <vt:lpstr>Brain scans in OSA</vt:lpstr>
      <vt:lpstr>  Primary and Secondary prevention:  How to screen stroke patients  </vt:lpstr>
      <vt:lpstr>STOP-BANG Questionnaire</vt:lpstr>
      <vt:lpstr>Pulse oximetry as a screening tool</vt:lpstr>
      <vt:lpstr>PowerPoint Presentation</vt:lpstr>
      <vt:lpstr>PowerPoint Presentation</vt:lpstr>
      <vt:lpstr>Limitations to pulse oximetry</vt:lpstr>
      <vt:lpstr>Gold Standard = PSG</vt:lpstr>
      <vt:lpstr>Home Sleep Study Devices </vt:lpstr>
      <vt:lpstr>Alternative technology for diagnosing OSA in the stroke unit </vt:lpstr>
      <vt:lpstr>PowerPoint Presentation</vt:lpstr>
      <vt:lpstr>SLEEP SMART TRIAL  Sleep for Stroke Management and Recovery Trial</vt:lpstr>
      <vt:lpstr>SLEEP SMART TRIAL  </vt:lpstr>
      <vt:lpstr>PowerPoint Presentation</vt:lpstr>
      <vt:lpstr>PowerPoint Presentation</vt:lpstr>
      <vt:lpstr>Use of CPAP to reduce stroke risk</vt:lpstr>
      <vt:lpstr>CPAP Treatment in Sleep Apnea Prevents New Vascular Events After Ischemic Stroke Martinez-Garcia et al.</vt:lpstr>
      <vt:lpstr>PowerPoint Presentation</vt:lpstr>
      <vt:lpstr>CPAP Study</vt:lpstr>
      <vt:lpstr>PowerPoint Presentation</vt:lpstr>
      <vt:lpstr>Does CPAP Prevent Stroke &amp; Death?</vt:lpstr>
      <vt:lpstr>Effect of CPAP after Stroke: RCTs</vt:lpstr>
      <vt:lpstr>Effect of CPAP after Stroke: RCTs</vt:lpstr>
      <vt:lpstr>Effect of CPAP after Stroke: RCTs</vt:lpstr>
      <vt:lpstr>Effect of CPAP after Stroke: RCTs</vt:lpstr>
      <vt:lpstr>Effect of CPAP after Stroke: RCTs</vt:lpstr>
      <vt:lpstr>Effect of CPAP after Stroke: RCTs</vt:lpstr>
      <vt:lpstr>The SAVE trial: Sleep Apnea Cardiovascular Endpoints </vt:lpstr>
      <vt:lpstr>PowerPoint Presentation</vt:lpstr>
      <vt:lpstr>Alternative treatment of OSA</vt:lpstr>
      <vt:lpstr>Summary</vt:lpstr>
      <vt:lpstr>References</vt:lpstr>
      <vt:lpstr>References</vt:lpstr>
      <vt:lpstr>References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Media Support Services</dc:creator>
  <dc:description>v1.06</dc:description>
  <cp:lastModifiedBy>Lynn Celmer</cp:lastModifiedBy>
  <cp:revision>249</cp:revision>
  <dcterms:created xsi:type="dcterms:W3CDTF">2011-01-11T22:15:22Z</dcterms:created>
  <dcterms:modified xsi:type="dcterms:W3CDTF">2023-02-16T15:04:22Z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ee29a66-edad-4c44-848c-c76edc8c8c1e_Enabled">
    <vt:lpwstr>true</vt:lpwstr>
  </property>
  <property fmtid="{D5CDD505-2E9C-101B-9397-08002B2CF9AE}" pid="3" name="MSIP_Label_aee29a66-edad-4c44-848c-c76edc8c8c1e_SetDate">
    <vt:lpwstr>2023-02-07T03:48:32Z</vt:lpwstr>
  </property>
  <property fmtid="{D5CDD505-2E9C-101B-9397-08002B2CF9AE}" pid="4" name="MSIP_Label_aee29a66-edad-4c44-848c-c76edc8c8c1e_Method">
    <vt:lpwstr>Privileged</vt:lpwstr>
  </property>
  <property fmtid="{D5CDD505-2E9C-101B-9397-08002B2CF9AE}" pid="5" name="MSIP_Label_aee29a66-edad-4c44-848c-c76edc8c8c1e_Name">
    <vt:lpwstr>General</vt:lpwstr>
  </property>
  <property fmtid="{D5CDD505-2E9C-101B-9397-08002B2CF9AE}" pid="6" name="MSIP_Label_aee29a66-edad-4c44-848c-c76edc8c8c1e_SiteId">
    <vt:lpwstr>adeadcd2-3aaf-4835-b273-1ebe8a7726f1</vt:lpwstr>
  </property>
  <property fmtid="{D5CDD505-2E9C-101B-9397-08002B2CF9AE}" pid="7" name="MSIP_Label_aee29a66-edad-4c44-848c-c76edc8c8c1e_ActionId">
    <vt:lpwstr>e4df8ff6-aeaa-431e-9973-94b50340bcbf</vt:lpwstr>
  </property>
  <property fmtid="{D5CDD505-2E9C-101B-9397-08002B2CF9AE}" pid="8" name="MSIP_Label_aee29a66-edad-4c44-848c-c76edc8c8c1e_ContentBits">
    <vt:lpwstr>2</vt:lpwstr>
  </property>
</Properties>
</file>