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73" r:id="rId2"/>
    <p:sldId id="270" r:id="rId3"/>
    <p:sldId id="256" r:id="rId4"/>
    <p:sldId id="287" r:id="rId5"/>
    <p:sldId id="259" r:id="rId6"/>
    <p:sldId id="285" r:id="rId7"/>
    <p:sldId id="286" r:id="rId8"/>
    <p:sldId id="288" r:id="rId9"/>
    <p:sldId id="29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B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4" autoAdjust="0"/>
    <p:restoredTop sz="64146" autoAdjust="0"/>
  </p:normalViewPr>
  <p:slideViewPr>
    <p:cSldViewPr snapToGrid="0">
      <p:cViewPr varScale="1">
        <p:scale>
          <a:sx n="41" d="100"/>
          <a:sy n="41" d="100"/>
        </p:scale>
        <p:origin x="156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55814C-F526-4F75-A7A8-7995C2B85D0E}" type="datetimeFigureOut">
              <a:rPr lang="en-US" smtClean="0"/>
              <a:t>11/15/2022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F4C3F1-F4A1-43E3-BFB0-F3157A6B5591}" type="slidenum">
              <a:rPr lang="en-US" smtClean="0"/>
              <a:t>‹#›</a:t>
            </a:fld>
            <a:endParaRPr lang="en-US" dirty="0"/>
          </a:p>
        </p:txBody>
      </p:sp>
    </p:spTree>
    <p:extLst>
      <p:ext uri="{BB962C8B-B14F-4D97-AF65-F5344CB8AC3E}">
        <p14:creationId xmlns:p14="http://schemas.microsoft.com/office/powerpoint/2010/main" val="3652391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l" rtl="0">
              <a:lnSpc>
                <a:spcPct val="80000"/>
              </a:lnSpc>
              <a:spcBef>
                <a:spcPts val="0"/>
              </a:spcBef>
              <a:spcAft>
                <a:spcPts val="0"/>
              </a:spcAft>
              <a:buClr>
                <a:srgbClr val="005089"/>
              </a:buClr>
              <a:buSzPts val="2590"/>
              <a:buChar char="•"/>
            </a:pPr>
            <a:r>
              <a:rPr lang="en-US" sz="1200" dirty="0">
                <a:solidFill>
                  <a:srgbClr val="005089"/>
                </a:solidFill>
                <a:highlight>
                  <a:srgbClr val="FFFFFF"/>
                </a:highlight>
                <a:latin typeface="Calibri"/>
                <a:ea typeface="Calibri"/>
                <a:cs typeface="Calibri"/>
                <a:sym typeface="Calibri"/>
              </a:rPr>
              <a:t>Obstructive sleep apnea is a common and a seriously disruptive and dangerous sleep disorder.</a:t>
            </a:r>
            <a:endParaRPr lang="en-US" dirty="0"/>
          </a:p>
          <a:p>
            <a:pPr marL="0" lvl="0" indent="0" algn="l" rtl="0">
              <a:lnSpc>
                <a:spcPct val="80000"/>
              </a:lnSpc>
              <a:spcBef>
                <a:spcPts val="518"/>
              </a:spcBef>
              <a:spcAft>
                <a:spcPts val="0"/>
              </a:spcAft>
              <a:buClr>
                <a:srgbClr val="292929"/>
              </a:buClr>
              <a:buSzPts val="2590"/>
              <a:buNone/>
            </a:pPr>
            <a:endParaRPr lang="en-US" sz="1200" dirty="0">
              <a:solidFill>
                <a:srgbClr val="005089"/>
              </a:solidFill>
              <a:highlight>
                <a:srgbClr val="FFFFFF"/>
              </a:highlight>
              <a:latin typeface="Calibri"/>
              <a:ea typeface="Calibri"/>
              <a:cs typeface="Calibri"/>
              <a:sym typeface="Calibri"/>
            </a:endParaRPr>
          </a:p>
          <a:p>
            <a:pPr marL="342900" lvl="0" indent="-342900" algn="l" rtl="0">
              <a:lnSpc>
                <a:spcPct val="80000"/>
              </a:lnSpc>
              <a:spcBef>
                <a:spcPts val="518"/>
              </a:spcBef>
              <a:spcAft>
                <a:spcPts val="0"/>
              </a:spcAft>
              <a:buClr>
                <a:srgbClr val="005089"/>
              </a:buClr>
              <a:buSzPts val="2590"/>
              <a:buChar char="•"/>
            </a:pPr>
            <a:r>
              <a:rPr lang="en-US" sz="1200" dirty="0">
                <a:solidFill>
                  <a:srgbClr val="005089"/>
                </a:solidFill>
                <a:latin typeface="Calibri"/>
                <a:ea typeface="Calibri"/>
                <a:cs typeface="Calibri"/>
                <a:sym typeface="Calibri"/>
              </a:rPr>
              <a:t>You have r</a:t>
            </a:r>
            <a:r>
              <a:rPr lang="en-US" sz="1200" b="0" i="0" dirty="0">
                <a:solidFill>
                  <a:srgbClr val="005089"/>
                </a:solidFill>
                <a:latin typeface="Calibri"/>
                <a:ea typeface="Calibri"/>
                <a:cs typeface="Calibri"/>
                <a:sym typeface="Calibri"/>
              </a:rPr>
              <a:t>epeated episodes of partial or complete obstruction of the throat (also known as the "pharynx" or "upper airway") during sleep.</a:t>
            </a:r>
            <a:endParaRPr lang="en-US" dirty="0"/>
          </a:p>
          <a:p>
            <a:pPr marL="0" lvl="0" indent="0" algn="l" rtl="0">
              <a:lnSpc>
                <a:spcPct val="80000"/>
              </a:lnSpc>
              <a:spcBef>
                <a:spcPts val="518"/>
              </a:spcBef>
              <a:spcAft>
                <a:spcPts val="0"/>
              </a:spcAft>
              <a:buClr>
                <a:srgbClr val="292929"/>
              </a:buClr>
              <a:buSzPts val="2590"/>
              <a:buNone/>
            </a:pPr>
            <a:endParaRPr lang="en-US" sz="1200" b="0" i="0" dirty="0">
              <a:solidFill>
                <a:srgbClr val="005089"/>
              </a:solidFill>
              <a:latin typeface="Calibri"/>
              <a:ea typeface="Calibri"/>
              <a:cs typeface="Calibri"/>
              <a:sym typeface="Calibri"/>
            </a:endParaRPr>
          </a:p>
          <a:p>
            <a:pPr marL="342900" lvl="0" indent="-342900" algn="l" rtl="0">
              <a:lnSpc>
                <a:spcPct val="80000"/>
              </a:lnSpc>
              <a:spcBef>
                <a:spcPts val="518"/>
              </a:spcBef>
              <a:spcAft>
                <a:spcPts val="0"/>
              </a:spcAft>
              <a:buClr>
                <a:srgbClr val="005089"/>
              </a:buClr>
              <a:buSzPts val="2590"/>
              <a:buChar char="•"/>
            </a:pPr>
            <a:r>
              <a:rPr lang="en-US" sz="1200" dirty="0">
                <a:solidFill>
                  <a:srgbClr val="005089"/>
                </a:solidFill>
                <a:highlight>
                  <a:srgbClr val="FFFFFF"/>
                </a:highlight>
                <a:latin typeface="Calibri"/>
                <a:ea typeface="Calibri"/>
                <a:cs typeface="Calibri"/>
                <a:sym typeface="Calibri"/>
              </a:rPr>
              <a:t>Your brain and body become oxygen deprived and you may wake up. This may happen a few times a night, or in more severe cases, several hundred times a night. </a:t>
            </a:r>
            <a:endParaRPr lang="en-US" sz="1200" dirty="0">
              <a:solidFill>
                <a:srgbClr val="005089"/>
              </a:solidFill>
              <a:latin typeface="Calibri"/>
              <a:ea typeface="Calibri"/>
              <a:cs typeface="Calibri"/>
              <a:sym typeface="Calibri"/>
            </a:endParaRPr>
          </a:p>
          <a:p>
            <a:endParaRPr lang="en-US" dirty="0"/>
          </a:p>
        </p:txBody>
      </p:sp>
      <p:sp>
        <p:nvSpPr>
          <p:cNvPr id="4" name="Slide Number Placeholder 3"/>
          <p:cNvSpPr>
            <a:spLocks noGrp="1"/>
          </p:cNvSpPr>
          <p:nvPr>
            <p:ph type="sldNum" sz="quarter" idx="5"/>
          </p:nvPr>
        </p:nvSpPr>
        <p:spPr/>
        <p:txBody>
          <a:bodyPr/>
          <a:lstStyle/>
          <a:p>
            <a:fld id="{C0F4C3F1-F4A1-43E3-BFB0-F3157A6B5591}" type="slidenum">
              <a:rPr lang="en-US" smtClean="0"/>
              <a:t>2</a:t>
            </a:fld>
            <a:endParaRPr lang="en-US" dirty="0"/>
          </a:p>
        </p:txBody>
      </p:sp>
    </p:spTree>
    <p:extLst>
      <p:ext uri="{BB962C8B-B14F-4D97-AF65-F5344CB8AC3E}">
        <p14:creationId xmlns:p14="http://schemas.microsoft.com/office/powerpoint/2010/main" val="4256902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E06666"/>
                </a:solidFill>
              </a:rPr>
              <a:t>As the rate of obesity is increasing in our country and worldwide, the number of people with OSA has also increased. </a:t>
            </a:r>
          </a:p>
          <a:p>
            <a:endParaRPr lang="en-US" dirty="0"/>
          </a:p>
        </p:txBody>
      </p:sp>
      <p:sp>
        <p:nvSpPr>
          <p:cNvPr id="4" name="Slide Number Placeholder 3"/>
          <p:cNvSpPr>
            <a:spLocks noGrp="1"/>
          </p:cNvSpPr>
          <p:nvPr>
            <p:ph type="sldNum" sz="quarter" idx="5"/>
          </p:nvPr>
        </p:nvSpPr>
        <p:spPr/>
        <p:txBody>
          <a:bodyPr/>
          <a:lstStyle/>
          <a:p>
            <a:fld id="{C0F4C3F1-F4A1-43E3-BFB0-F3157A6B5591}" type="slidenum">
              <a:rPr lang="en-US" smtClean="0"/>
              <a:t>3</a:t>
            </a:fld>
            <a:endParaRPr lang="en-US" dirty="0"/>
          </a:p>
        </p:txBody>
      </p:sp>
    </p:spTree>
    <p:extLst>
      <p:ext uri="{BB962C8B-B14F-4D97-AF65-F5344CB8AC3E}">
        <p14:creationId xmlns:p14="http://schemas.microsoft.com/office/powerpoint/2010/main" val="3729524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55600" algn="l" rtl="0">
              <a:lnSpc>
                <a:spcPct val="107000"/>
              </a:lnSpc>
              <a:spcBef>
                <a:spcPts val="0"/>
              </a:spcBef>
              <a:spcAft>
                <a:spcPts val="0"/>
              </a:spcAft>
              <a:buClr>
                <a:srgbClr val="070707"/>
              </a:buClr>
              <a:buSzPts val="1200"/>
              <a:buFont typeface="Arial"/>
              <a:buChar char="●"/>
            </a:pPr>
            <a:r>
              <a:rPr lang="en-US" sz="1200" b="0" dirty="0">
                <a:solidFill>
                  <a:srgbClr val="070707"/>
                </a:solidFill>
                <a:latin typeface="Quattrocento Sans"/>
                <a:ea typeface="Quattrocento Sans"/>
                <a:cs typeface="Quattrocento Sans"/>
                <a:sym typeface="Quattrocento Sans"/>
              </a:rPr>
              <a:t>Excess weight – Your risk for sleep apnea is higher if you are overweight </a:t>
            </a:r>
            <a:r>
              <a:rPr lang="en-US" sz="1200" b="0" u="sng" dirty="0">
                <a:solidFill>
                  <a:srgbClr val="070707"/>
                </a:solidFill>
                <a:latin typeface="Quattrocento Sans"/>
                <a:ea typeface="Quattrocento Sans"/>
                <a:cs typeface="Quattrocento Sans"/>
                <a:sym typeface="Quattrocento Sans"/>
              </a:rPr>
              <a:t>(</a:t>
            </a:r>
            <a:r>
              <a:rPr lang="en-US" sz="1200" b="0" dirty="0">
                <a:solidFill>
                  <a:srgbClr val="070707"/>
                </a:solidFill>
                <a:latin typeface="Quattrocento Sans"/>
                <a:ea typeface="Quattrocento Sans"/>
                <a:cs typeface="Quattrocento Sans"/>
                <a:sym typeface="Quattrocento Sans"/>
              </a:rPr>
              <a:t>with a body mass index (BMI) of 25 or more</a:t>
            </a:r>
            <a:r>
              <a:rPr lang="en-US" sz="1200" b="0" u="sng" dirty="0">
                <a:solidFill>
                  <a:srgbClr val="070707"/>
                </a:solidFill>
                <a:latin typeface="Quattrocento Sans"/>
                <a:ea typeface="Quattrocento Sans"/>
                <a:cs typeface="Quattrocento Sans"/>
                <a:sym typeface="Quattrocento Sans"/>
              </a:rPr>
              <a:t>)</a:t>
            </a:r>
            <a:r>
              <a:rPr lang="en-US" sz="1200" b="0" dirty="0">
                <a:solidFill>
                  <a:srgbClr val="070707"/>
                </a:solidFill>
                <a:latin typeface="Quattrocento Sans"/>
                <a:ea typeface="Quattrocento Sans"/>
                <a:cs typeface="Quattrocento Sans"/>
                <a:sym typeface="Quattrocento Sans"/>
              </a:rPr>
              <a:t> or obese </a:t>
            </a:r>
            <a:r>
              <a:rPr lang="en-US" sz="1200" u="sng" dirty="0">
                <a:solidFill>
                  <a:srgbClr val="070707"/>
                </a:solidFill>
                <a:latin typeface="Quattrocento Sans"/>
                <a:ea typeface="Quattrocento Sans"/>
                <a:cs typeface="Quattrocento Sans"/>
                <a:sym typeface="Quattrocento Sans"/>
              </a:rPr>
              <a:t>(</a:t>
            </a:r>
            <a:r>
              <a:rPr lang="en-US" sz="1200" b="0" dirty="0">
                <a:solidFill>
                  <a:srgbClr val="070707"/>
                </a:solidFill>
                <a:latin typeface="Quattrocento Sans"/>
                <a:ea typeface="Quattrocento Sans"/>
                <a:cs typeface="Quattrocento Sans"/>
                <a:sym typeface="Quattrocento Sans"/>
              </a:rPr>
              <a:t>with a BMI of 30 or higher</a:t>
            </a:r>
            <a:r>
              <a:rPr lang="en-US" sz="1200" b="0" u="sng" dirty="0">
                <a:solidFill>
                  <a:srgbClr val="070707"/>
                </a:solidFill>
                <a:latin typeface="Quattrocento Sans"/>
                <a:ea typeface="Quattrocento Sans"/>
                <a:cs typeface="Quattrocento Sans"/>
                <a:sym typeface="Quattrocento Sans"/>
              </a:rPr>
              <a:t>)</a:t>
            </a:r>
            <a:r>
              <a:rPr lang="en-US" sz="1200" b="0" dirty="0">
                <a:solidFill>
                  <a:srgbClr val="070707"/>
                </a:solidFill>
                <a:latin typeface="Quattrocento Sans"/>
                <a:ea typeface="Quattrocento Sans"/>
                <a:cs typeface="Quattrocento Sans"/>
                <a:sym typeface="Quattrocento Sans"/>
              </a:rPr>
              <a:t>.</a:t>
            </a:r>
            <a:endParaRPr lang="en-US" sz="1200" b="0" dirty="0">
              <a:solidFill>
                <a:srgbClr val="070707"/>
              </a:solidFill>
              <a:latin typeface="Noto Sans Symbols"/>
              <a:ea typeface="Noto Sans Symbols"/>
              <a:cs typeface="Noto Sans Symbols"/>
              <a:sym typeface="Noto Sans Symbols"/>
            </a:endParaRPr>
          </a:p>
          <a:p>
            <a:pPr marL="342900" marR="0" lvl="0" indent="-355600" algn="l" rtl="0">
              <a:lnSpc>
                <a:spcPct val="107000"/>
              </a:lnSpc>
              <a:spcBef>
                <a:spcPts val="0"/>
              </a:spcBef>
              <a:spcAft>
                <a:spcPts val="0"/>
              </a:spcAft>
              <a:buClr>
                <a:srgbClr val="070707"/>
              </a:buClr>
              <a:buSzPts val="1200"/>
              <a:buFont typeface="Arial"/>
              <a:buChar char="●"/>
            </a:pPr>
            <a:r>
              <a:rPr lang="en-US" sz="1200" b="0" dirty="0">
                <a:solidFill>
                  <a:srgbClr val="070707"/>
                </a:solidFill>
                <a:latin typeface="Quattrocento Sans"/>
                <a:ea typeface="Quattrocento Sans"/>
                <a:cs typeface="Quattrocento Sans"/>
                <a:sym typeface="Quattrocento Sans"/>
              </a:rPr>
              <a:t>Large neck size - Your risk for sleep apnea is higher if you have a neck size of 17 inches or more for men, or 16 inches or more for women. A large neck has more soft tissue that can block your airway during sleep.</a:t>
            </a:r>
            <a:endParaRPr lang="en-US" sz="1200" b="0" dirty="0">
              <a:solidFill>
                <a:srgbClr val="070707"/>
              </a:solidFill>
              <a:latin typeface="Noto Sans Symbols"/>
              <a:ea typeface="Noto Sans Symbols"/>
              <a:cs typeface="Noto Sans Symbols"/>
              <a:sym typeface="Noto Sans Symbols"/>
            </a:endParaRPr>
          </a:p>
          <a:p>
            <a:pPr marL="342900" marR="0" lvl="0" indent="-355600" algn="l" rtl="0">
              <a:lnSpc>
                <a:spcPct val="107000"/>
              </a:lnSpc>
              <a:spcBef>
                <a:spcPts val="0"/>
              </a:spcBef>
              <a:spcAft>
                <a:spcPts val="0"/>
              </a:spcAft>
              <a:buClr>
                <a:srgbClr val="070707"/>
              </a:buClr>
              <a:buSzPts val="1200"/>
              <a:buFont typeface="Arial"/>
              <a:buChar char="●"/>
            </a:pPr>
            <a:r>
              <a:rPr lang="en-US" sz="1200" b="0" dirty="0">
                <a:solidFill>
                  <a:srgbClr val="070707"/>
                </a:solidFill>
                <a:latin typeface="Quattrocento Sans"/>
                <a:ea typeface="Quattrocento Sans"/>
                <a:cs typeface="Quattrocento Sans"/>
                <a:sym typeface="Quattrocento Sans"/>
              </a:rPr>
              <a:t>Middle age – Sleep apnea can occur at any age. However, it is more common between young adulthood and middle age.</a:t>
            </a:r>
            <a:endParaRPr lang="en-US" sz="1200" b="0" dirty="0">
              <a:solidFill>
                <a:srgbClr val="070707"/>
              </a:solidFill>
              <a:latin typeface="Noto Sans Symbols"/>
              <a:ea typeface="Noto Sans Symbols"/>
              <a:cs typeface="Noto Sans Symbols"/>
              <a:sym typeface="Noto Sans Symbols"/>
            </a:endParaRPr>
          </a:p>
          <a:p>
            <a:pPr marL="342900" marR="0" lvl="0" indent="-355600" algn="l" rtl="0">
              <a:lnSpc>
                <a:spcPct val="107000"/>
              </a:lnSpc>
              <a:spcBef>
                <a:spcPts val="0"/>
              </a:spcBef>
              <a:spcAft>
                <a:spcPts val="0"/>
              </a:spcAft>
              <a:buClr>
                <a:srgbClr val="070707"/>
              </a:buClr>
              <a:buSzPts val="1200"/>
              <a:buFont typeface="Arial"/>
              <a:buChar char="●"/>
            </a:pPr>
            <a:r>
              <a:rPr lang="en-US" sz="1200" b="0" dirty="0">
                <a:solidFill>
                  <a:srgbClr val="070707"/>
                </a:solidFill>
                <a:latin typeface="Quattrocento Sans"/>
                <a:ea typeface="Quattrocento Sans"/>
                <a:cs typeface="Quattrocento Sans"/>
                <a:sym typeface="Quattrocento Sans"/>
              </a:rPr>
              <a:t>Male gender – Sleep apnea is more common in men than in women. For women</a:t>
            </a:r>
            <a:r>
              <a:rPr lang="en-US" sz="1200" b="0" u="sng" dirty="0">
                <a:solidFill>
                  <a:srgbClr val="070707"/>
                </a:solidFill>
                <a:latin typeface="Quattrocento Sans"/>
                <a:ea typeface="Quattrocento Sans"/>
                <a:cs typeface="Quattrocento Sans"/>
                <a:sym typeface="Quattrocento Sans"/>
              </a:rPr>
              <a:t>,</a:t>
            </a:r>
            <a:r>
              <a:rPr lang="en-US" sz="1200" b="0" dirty="0">
                <a:solidFill>
                  <a:srgbClr val="070707"/>
                </a:solidFill>
                <a:latin typeface="Quattrocento Sans"/>
                <a:ea typeface="Quattrocento Sans"/>
                <a:cs typeface="Quattrocento Sans"/>
                <a:sym typeface="Quattrocento Sans"/>
              </a:rPr>
              <a:t> the risk of sleep apnea increases with menopause.</a:t>
            </a:r>
            <a:endParaRPr lang="en-US" sz="1200" dirty="0">
              <a:solidFill>
                <a:srgbClr val="070707"/>
              </a:solidFill>
              <a:latin typeface="Quattrocento Sans"/>
              <a:ea typeface="Quattrocento Sans"/>
              <a:cs typeface="Quattrocento Sans"/>
              <a:sym typeface="Quattrocento Sans"/>
            </a:endParaRPr>
          </a:p>
          <a:p>
            <a:pPr marL="342900" marR="0" lvl="0" indent="-355600" algn="l" rtl="0">
              <a:lnSpc>
                <a:spcPct val="107000"/>
              </a:lnSpc>
              <a:spcBef>
                <a:spcPts val="0"/>
              </a:spcBef>
              <a:spcAft>
                <a:spcPts val="0"/>
              </a:spcAft>
              <a:buClr>
                <a:srgbClr val="070707"/>
              </a:buClr>
              <a:buSzPts val="1200"/>
              <a:buFont typeface="Quattrocento Sans"/>
              <a:buChar char="●"/>
            </a:pPr>
            <a:r>
              <a:rPr lang="en-US" sz="1200" dirty="0">
                <a:solidFill>
                  <a:srgbClr val="070707"/>
                </a:solidFill>
                <a:latin typeface="Quattrocento Sans"/>
                <a:ea typeface="Quattrocento Sans"/>
                <a:cs typeface="Quattrocento Sans"/>
                <a:sym typeface="Quattrocento Sans"/>
              </a:rPr>
              <a:t>Race - OSA is also more common in African Americans.</a:t>
            </a:r>
          </a:p>
          <a:p>
            <a:pPr marL="342900" marR="0" lvl="0" indent="-355600" algn="l" rtl="0">
              <a:lnSpc>
                <a:spcPct val="107000"/>
              </a:lnSpc>
              <a:spcBef>
                <a:spcPts val="0"/>
              </a:spcBef>
              <a:spcAft>
                <a:spcPts val="0"/>
              </a:spcAft>
              <a:buClr>
                <a:srgbClr val="070707"/>
              </a:buClr>
              <a:buSzPts val="1200"/>
              <a:buFont typeface="Quattrocento Sans"/>
              <a:buChar char="●"/>
            </a:pPr>
            <a:r>
              <a:rPr lang="en-US" sz="1200" dirty="0">
                <a:solidFill>
                  <a:srgbClr val="070707"/>
                </a:solidFill>
                <a:latin typeface="Quattrocento Sans"/>
                <a:ea typeface="Quattrocento Sans"/>
                <a:cs typeface="Quattrocento Sans"/>
                <a:sym typeface="Quattrocento Sans"/>
              </a:rPr>
              <a:t>Airway abnormalities - abnormalities such as deviated nasal septum, nasal polyps, enlargement of tonsils and adenoids (seen more in children) and craniofacial abnormalities mostly affecting the jaws can cause narrowing of the airway leading to OSA. Craniofacial abnormalities causing OSA is often seen in Asian patients who are typically non-obese.  </a:t>
            </a:r>
          </a:p>
          <a:p>
            <a:pPr marL="342900" marR="0" lvl="0" indent="-355600" algn="l" rtl="0">
              <a:lnSpc>
                <a:spcPct val="107000"/>
              </a:lnSpc>
              <a:spcBef>
                <a:spcPts val="0"/>
              </a:spcBef>
              <a:spcAft>
                <a:spcPts val="0"/>
              </a:spcAft>
              <a:buClr>
                <a:srgbClr val="070707"/>
              </a:buClr>
              <a:buSzPts val="1200"/>
              <a:buFont typeface="Arial"/>
              <a:buChar char="●"/>
            </a:pPr>
            <a:r>
              <a:rPr lang="en-US" sz="1200" b="0" dirty="0">
                <a:solidFill>
                  <a:srgbClr val="070707"/>
                </a:solidFill>
                <a:latin typeface="Quattrocento Sans"/>
                <a:ea typeface="Quattrocento Sans"/>
                <a:cs typeface="Quattrocento Sans"/>
                <a:sym typeface="Quattrocento Sans"/>
              </a:rPr>
              <a:t>Hypertension – High blood pressure is common in people who have sleep apnea.</a:t>
            </a:r>
            <a:endParaRPr lang="en-US" sz="1200" b="0" dirty="0">
              <a:solidFill>
                <a:srgbClr val="070707"/>
              </a:solidFill>
              <a:latin typeface="Noto Sans Symbols"/>
              <a:ea typeface="Noto Sans Symbols"/>
              <a:cs typeface="Noto Sans Symbols"/>
              <a:sym typeface="Noto Sans Symbols"/>
            </a:endParaRPr>
          </a:p>
          <a:p>
            <a:pPr marL="342900" marR="0" lvl="0" indent="-355600" algn="l" rtl="0">
              <a:lnSpc>
                <a:spcPct val="107000"/>
              </a:lnSpc>
              <a:spcBef>
                <a:spcPts val="0"/>
              </a:spcBef>
              <a:spcAft>
                <a:spcPts val="0"/>
              </a:spcAft>
              <a:buClr>
                <a:srgbClr val="070707"/>
              </a:buClr>
              <a:buSzPts val="1200"/>
              <a:buFont typeface="Arial"/>
              <a:buChar char="●"/>
            </a:pPr>
            <a:r>
              <a:rPr lang="en-US" sz="1200" b="0" dirty="0">
                <a:solidFill>
                  <a:srgbClr val="070707"/>
                </a:solidFill>
                <a:latin typeface="Quattrocento Sans"/>
                <a:ea typeface="Quattrocento Sans"/>
                <a:cs typeface="Quattrocento Sans"/>
                <a:sym typeface="Quattrocento Sans"/>
              </a:rPr>
              <a:t>Family history – This means that you m</a:t>
            </a:r>
            <a:r>
              <a:rPr lang="en-US" sz="1200" dirty="0">
                <a:solidFill>
                  <a:srgbClr val="070707"/>
                </a:solidFill>
                <a:latin typeface="Quattrocento Sans"/>
                <a:ea typeface="Quattrocento Sans"/>
                <a:cs typeface="Quattrocento Sans"/>
                <a:sym typeface="Quattrocento Sans"/>
              </a:rPr>
              <a:t>ay </a:t>
            </a:r>
            <a:r>
              <a:rPr lang="en-US" sz="1200" b="0" dirty="0">
                <a:solidFill>
                  <a:srgbClr val="070707"/>
                </a:solidFill>
                <a:latin typeface="Quattrocento Sans"/>
                <a:ea typeface="Quattrocento Sans"/>
                <a:cs typeface="Quattrocento Sans"/>
                <a:sym typeface="Quattrocento Sans"/>
              </a:rPr>
              <a:t>have a higher risk of sleep apnea if a family member also has it. Inherited traits that increase the risk for sleep apnea include obesity and physical features such as a recessed jaw. Other common family factors - such as physical activity and eating habits - also may play a role.</a:t>
            </a:r>
            <a:endParaRPr lang="en-US" sz="1200" dirty="0">
              <a:solidFill>
                <a:srgbClr val="070707"/>
              </a:solidFill>
              <a:latin typeface="Quattrocento Sans"/>
              <a:ea typeface="Quattrocento Sans"/>
              <a:cs typeface="Quattrocento Sans"/>
              <a:sym typeface="Quattrocento Sans"/>
            </a:endParaRPr>
          </a:p>
          <a:p>
            <a:pPr marL="342900" marR="0" lvl="0" indent="-355600" algn="l" rtl="0">
              <a:lnSpc>
                <a:spcPct val="107000"/>
              </a:lnSpc>
              <a:spcBef>
                <a:spcPts val="0"/>
              </a:spcBef>
              <a:spcAft>
                <a:spcPts val="0"/>
              </a:spcAft>
              <a:buClr>
                <a:srgbClr val="070707"/>
              </a:buClr>
              <a:buSzPts val="1200"/>
              <a:buFont typeface="Arial"/>
              <a:buChar char="●"/>
            </a:pPr>
            <a:r>
              <a:rPr lang="en-US" sz="1200" dirty="0">
                <a:solidFill>
                  <a:srgbClr val="070707"/>
                </a:solidFill>
                <a:latin typeface="Quattrocento Sans"/>
                <a:ea typeface="Quattrocento Sans"/>
                <a:cs typeface="Quattrocento Sans"/>
                <a:sym typeface="Quattrocento Sans"/>
              </a:rPr>
              <a:t>Sedation - certain medications such as benzodiazepines, narcotics or alcohol use can interfere with the ability to awaken from sleep and can lengthen periods of apnea </a:t>
            </a:r>
          </a:p>
          <a:p>
            <a:endParaRPr lang="en-US" dirty="0"/>
          </a:p>
        </p:txBody>
      </p:sp>
      <p:sp>
        <p:nvSpPr>
          <p:cNvPr id="4" name="Slide Number Placeholder 3"/>
          <p:cNvSpPr>
            <a:spLocks noGrp="1"/>
          </p:cNvSpPr>
          <p:nvPr>
            <p:ph type="sldNum" sz="quarter" idx="5"/>
          </p:nvPr>
        </p:nvSpPr>
        <p:spPr/>
        <p:txBody>
          <a:bodyPr/>
          <a:lstStyle/>
          <a:p>
            <a:fld id="{C0F4C3F1-F4A1-43E3-BFB0-F3157A6B5591}" type="slidenum">
              <a:rPr lang="en-US" smtClean="0"/>
              <a:t>4</a:t>
            </a:fld>
            <a:endParaRPr lang="en-US" dirty="0"/>
          </a:p>
        </p:txBody>
      </p:sp>
    </p:spTree>
    <p:extLst>
      <p:ext uri="{BB962C8B-B14F-4D97-AF65-F5344CB8AC3E}">
        <p14:creationId xmlns:p14="http://schemas.microsoft.com/office/powerpoint/2010/main" val="2623981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Some people may not have significant symptoms or may not recognize the symptoms. Frequently a sleep partner’s report is what leads to the testing and diagnosis of OSA. Sometimes, in the case of hospitalized patients or patients recovering from surgery or anesthesia, the doctor or nurses see repeated drops in the oxygen during sleep and refer them for testing for OSA.  </a:t>
            </a:r>
          </a:p>
          <a:p>
            <a:endParaRPr lang="en-US" dirty="0"/>
          </a:p>
        </p:txBody>
      </p:sp>
      <p:sp>
        <p:nvSpPr>
          <p:cNvPr id="4" name="Slide Number Placeholder 3"/>
          <p:cNvSpPr>
            <a:spLocks noGrp="1"/>
          </p:cNvSpPr>
          <p:nvPr>
            <p:ph type="sldNum" sz="quarter" idx="5"/>
          </p:nvPr>
        </p:nvSpPr>
        <p:spPr/>
        <p:txBody>
          <a:bodyPr/>
          <a:lstStyle/>
          <a:p>
            <a:fld id="{C0F4C3F1-F4A1-43E3-BFB0-F3157A6B5591}" type="slidenum">
              <a:rPr lang="en-US" smtClean="0"/>
              <a:t>5</a:t>
            </a:fld>
            <a:endParaRPr lang="en-US" dirty="0"/>
          </a:p>
        </p:txBody>
      </p:sp>
    </p:spTree>
    <p:extLst>
      <p:ext uri="{BB962C8B-B14F-4D97-AF65-F5344CB8AC3E}">
        <p14:creationId xmlns:p14="http://schemas.microsoft.com/office/powerpoint/2010/main" val="1708993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317500" algn="l" rtl="0">
              <a:spcBef>
                <a:spcPts val="0"/>
              </a:spcBef>
              <a:spcAft>
                <a:spcPts val="0"/>
              </a:spcAft>
              <a:buSzPts val="1400"/>
              <a:buChar char="●"/>
            </a:pPr>
            <a:r>
              <a:rPr lang="en-US" sz="1200" dirty="0"/>
              <a:t>OSA increases the risk for cardiovascular disease - such as hypertension or high blood pressure, coronary artery disease, atrial fibrillation and pulmonary hypertension.</a:t>
            </a:r>
          </a:p>
          <a:p>
            <a:pPr marL="457200" lvl="0" indent="-317500" algn="l" rtl="0">
              <a:spcBef>
                <a:spcPts val="0"/>
              </a:spcBef>
              <a:spcAft>
                <a:spcPts val="0"/>
              </a:spcAft>
              <a:buSzPts val="1400"/>
              <a:buChar char="●"/>
            </a:pPr>
            <a:r>
              <a:rPr lang="en-US" sz="1200" dirty="0"/>
              <a:t>In some patients with heart failure, a different type of sleep apnea called central sleep apnea can occur. </a:t>
            </a:r>
          </a:p>
          <a:p>
            <a:pPr marL="457200" lvl="0" indent="-317500" algn="l" rtl="0">
              <a:spcBef>
                <a:spcPts val="0"/>
              </a:spcBef>
              <a:spcAft>
                <a:spcPts val="0"/>
              </a:spcAft>
              <a:buSzPts val="1400"/>
              <a:buChar char="●"/>
            </a:pPr>
            <a:r>
              <a:rPr lang="en-US" sz="1200" dirty="0"/>
              <a:t>Having untreated OSA is also a risk factor for stroke. Patient affected by stroke have a higher risk of OSA and also central sleep apnea. </a:t>
            </a:r>
          </a:p>
          <a:p>
            <a:pPr marL="457200" lvl="0" indent="-317500" algn="l" rtl="0">
              <a:spcBef>
                <a:spcPts val="0"/>
              </a:spcBef>
              <a:spcAft>
                <a:spcPts val="0"/>
              </a:spcAft>
              <a:buSzPts val="1400"/>
              <a:buChar char="●"/>
            </a:pPr>
            <a:r>
              <a:rPr lang="en-US" sz="1200" dirty="0"/>
              <a:t>In very severe OSA, there is increased risk of sudden cardiac death. </a:t>
            </a:r>
          </a:p>
          <a:p>
            <a:pPr marL="457200" lvl="0" indent="-317500" algn="l" rtl="0">
              <a:spcBef>
                <a:spcPts val="0"/>
              </a:spcBef>
              <a:spcAft>
                <a:spcPts val="0"/>
              </a:spcAft>
              <a:buSzPts val="1400"/>
              <a:buChar char="●"/>
            </a:pPr>
            <a:r>
              <a:rPr lang="en-US" sz="1200" dirty="0"/>
              <a:t>OSA is also seen more frequently in thyroid conditions and in women with polycystic ovarian disease. </a:t>
            </a:r>
          </a:p>
          <a:p>
            <a:pPr marL="457200" lvl="0" indent="-317500" algn="l" rtl="0">
              <a:spcBef>
                <a:spcPts val="0"/>
              </a:spcBef>
              <a:spcAft>
                <a:spcPts val="0"/>
              </a:spcAft>
              <a:buSzPts val="1400"/>
              <a:buChar char="●"/>
            </a:pPr>
            <a:r>
              <a:rPr lang="en-US" sz="1200" dirty="0"/>
              <a:t>Drowsy driving from the OSA causing poor sleep and motor vehicle crashes are seen more often in patients with OSA. </a:t>
            </a:r>
          </a:p>
          <a:p>
            <a:endParaRPr lang="en-US" dirty="0"/>
          </a:p>
        </p:txBody>
      </p:sp>
      <p:sp>
        <p:nvSpPr>
          <p:cNvPr id="4" name="Slide Number Placeholder 3"/>
          <p:cNvSpPr>
            <a:spLocks noGrp="1"/>
          </p:cNvSpPr>
          <p:nvPr>
            <p:ph type="sldNum" sz="quarter" idx="5"/>
          </p:nvPr>
        </p:nvSpPr>
        <p:spPr/>
        <p:txBody>
          <a:bodyPr/>
          <a:lstStyle/>
          <a:p>
            <a:fld id="{C0F4C3F1-F4A1-43E3-BFB0-F3157A6B5591}" type="slidenum">
              <a:rPr lang="en-US" smtClean="0"/>
              <a:t>6</a:t>
            </a:fld>
            <a:endParaRPr lang="en-US" dirty="0"/>
          </a:p>
        </p:txBody>
      </p:sp>
    </p:spTree>
    <p:extLst>
      <p:ext uri="{BB962C8B-B14F-4D97-AF65-F5344CB8AC3E}">
        <p14:creationId xmlns:p14="http://schemas.microsoft.com/office/powerpoint/2010/main" val="1916156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330200" algn="l" rtl="0">
              <a:spcBef>
                <a:spcPts val="0"/>
              </a:spcBef>
              <a:spcAft>
                <a:spcPts val="0"/>
              </a:spcAft>
              <a:buSzPts val="1600"/>
              <a:buChar char="●"/>
            </a:pPr>
            <a:r>
              <a:rPr lang="en-US" sz="1200" dirty="0"/>
              <a:t>A detailed assessment of your symptoms, underlying conditions, and physical examination may help the doctor decide your risk of having OSA. </a:t>
            </a:r>
          </a:p>
          <a:p>
            <a:pPr marL="457200" lvl="0" indent="-330200" algn="l" rtl="0">
              <a:spcBef>
                <a:spcPts val="0"/>
              </a:spcBef>
              <a:spcAft>
                <a:spcPts val="0"/>
              </a:spcAft>
              <a:buSzPts val="1600"/>
              <a:buChar char="●"/>
            </a:pPr>
            <a:r>
              <a:rPr lang="en-US" sz="1200" dirty="0"/>
              <a:t>Some of the doctors will send the patient for nighttime sleep test to a sleep lab while others may refer the patient to a sleep specialist. </a:t>
            </a:r>
          </a:p>
          <a:p>
            <a:endParaRPr lang="en-US" dirty="0"/>
          </a:p>
        </p:txBody>
      </p:sp>
      <p:sp>
        <p:nvSpPr>
          <p:cNvPr id="4" name="Slide Number Placeholder 3"/>
          <p:cNvSpPr>
            <a:spLocks noGrp="1"/>
          </p:cNvSpPr>
          <p:nvPr>
            <p:ph type="sldNum" sz="quarter" idx="5"/>
          </p:nvPr>
        </p:nvSpPr>
        <p:spPr/>
        <p:txBody>
          <a:bodyPr/>
          <a:lstStyle/>
          <a:p>
            <a:fld id="{C0F4C3F1-F4A1-43E3-BFB0-F3157A6B5591}" type="slidenum">
              <a:rPr lang="en-US" smtClean="0"/>
              <a:t>7</a:t>
            </a:fld>
            <a:endParaRPr lang="en-US" dirty="0"/>
          </a:p>
        </p:txBody>
      </p:sp>
    </p:spTree>
    <p:extLst>
      <p:ext uri="{BB962C8B-B14F-4D97-AF65-F5344CB8AC3E}">
        <p14:creationId xmlns:p14="http://schemas.microsoft.com/office/powerpoint/2010/main" val="2593314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87000"/>
              </a:lnSpc>
              <a:spcBef>
                <a:spcPts val="0"/>
              </a:spcBef>
              <a:spcAft>
                <a:spcPts val="0"/>
              </a:spcAft>
              <a:buNone/>
            </a:pPr>
            <a:r>
              <a:rPr lang="en-US" sz="1200" b="1" dirty="0">
                <a:solidFill>
                  <a:srgbClr val="333333"/>
                </a:solidFill>
                <a:latin typeface="Quattrocento Sans"/>
                <a:ea typeface="Quattrocento Sans"/>
                <a:cs typeface="Quattrocento Sans"/>
                <a:sym typeface="Quattrocento Sans"/>
              </a:rPr>
              <a:t>Overnight sleep study</a:t>
            </a:r>
            <a:endParaRPr lang="en-US" sz="1200" dirty="0">
              <a:latin typeface="Calibri"/>
              <a:ea typeface="Calibri"/>
              <a:cs typeface="Calibri"/>
              <a:sym typeface="Calibri"/>
            </a:endParaRPr>
          </a:p>
          <a:p>
            <a:pPr marL="0" lvl="0" indent="0" algn="l" rtl="0">
              <a:lnSpc>
                <a:spcPct val="80000"/>
              </a:lnSpc>
              <a:spcBef>
                <a:spcPts val="0"/>
              </a:spcBef>
              <a:spcAft>
                <a:spcPts val="0"/>
              </a:spcAft>
              <a:buNone/>
            </a:pPr>
            <a:r>
              <a:rPr lang="en-US" sz="1200" dirty="0">
                <a:solidFill>
                  <a:srgbClr val="000000"/>
                </a:solidFill>
                <a:highlight>
                  <a:srgbClr val="FFFFFF"/>
                </a:highlight>
                <a:latin typeface="Quattrocento Sans"/>
                <a:ea typeface="Quattrocento Sans"/>
                <a:cs typeface="Quattrocento Sans"/>
                <a:sym typeface="Quattrocento Sans"/>
              </a:rPr>
              <a:t>This type of sleep study requires you to stay overnight at a sleep center, in a bed that may resemble a hotel room. You will sleep with sensors hooked up to various parts of your body. These sensors record your brain waves, heartbeat, breathing and movement. Doctors usually recommend a sleep study for more complex cases. A sleep study is the more expensive option, but it is </a:t>
            </a:r>
            <a:r>
              <a:rPr lang="en-US" sz="1200" u="none" dirty="0">
                <a:solidFill>
                  <a:srgbClr val="008080"/>
                </a:solidFill>
                <a:highlight>
                  <a:srgbClr val="FFFFFF"/>
                </a:highlight>
                <a:latin typeface="Quattrocento Sans"/>
                <a:ea typeface="Quattrocento Sans"/>
                <a:cs typeface="Quattrocento Sans"/>
                <a:sym typeface="Quattrocento Sans"/>
              </a:rPr>
              <a:t>usually </a:t>
            </a:r>
            <a:r>
              <a:rPr lang="en-US" sz="1200" dirty="0">
                <a:solidFill>
                  <a:srgbClr val="000000"/>
                </a:solidFill>
                <a:highlight>
                  <a:srgbClr val="FFFFFF"/>
                </a:highlight>
                <a:latin typeface="Quattrocento Sans"/>
                <a:ea typeface="Quattrocento Sans"/>
                <a:cs typeface="Quattrocento Sans"/>
                <a:sym typeface="Quattrocento Sans"/>
              </a:rPr>
              <a:t>covered by most health insurance plans. An overnight sleep study also provides your doctor with the most complete information about your sleep. </a:t>
            </a:r>
            <a:endParaRPr lang="en-US" dirty="0"/>
          </a:p>
          <a:p>
            <a:pPr marL="0" lvl="0" indent="0" algn="l" rtl="0">
              <a:lnSpc>
                <a:spcPct val="80000"/>
              </a:lnSpc>
              <a:spcBef>
                <a:spcPts val="0"/>
              </a:spcBef>
              <a:spcAft>
                <a:spcPts val="0"/>
              </a:spcAft>
              <a:buNone/>
            </a:pPr>
            <a:endParaRPr lang="en-US" sz="1200" dirty="0">
              <a:solidFill>
                <a:srgbClr val="000000"/>
              </a:solidFill>
              <a:highlight>
                <a:srgbClr val="FFFFFF"/>
              </a:highlight>
              <a:latin typeface="Quattrocento Sans"/>
              <a:ea typeface="Quattrocento Sans"/>
              <a:cs typeface="Quattrocento Sans"/>
              <a:sym typeface="Quattrocento Sans"/>
            </a:endParaRPr>
          </a:p>
          <a:p>
            <a:pPr marL="0" marR="0" lvl="0" indent="0" algn="l" rtl="0">
              <a:lnSpc>
                <a:spcPct val="87000"/>
              </a:lnSpc>
              <a:spcBef>
                <a:spcPts val="0"/>
              </a:spcBef>
              <a:spcAft>
                <a:spcPts val="0"/>
              </a:spcAft>
              <a:buNone/>
            </a:pPr>
            <a:r>
              <a:rPr lang="en-US" sz="1200" b="1" dirty="0">
                <a:solidFill>
                  <a:srgbClr val="333333"/>
                </a:solidFill>
                <a:latin typeface="Quattrocento Sans"/>
                <a:ea typeface="Quattrocento Sans"/>
                <a:cs typeface="Quattrocento Sans"/>
                <a:sym typeface="Quattrocento Sans"/>
              </a:rPr>
              <a:t>Home sleep apnea test</a:t>
            </a:r>
            <a:endParaRPr lang="en-US" sz="1200" dirty="0">
              <a:latin typeface="Calibri"/>
              <a:ea typeface="Calibri"/>
              <a:cs typeface="Calibri"/>
              <a:sym typeface="Calibri"/>
            </a:endParaRPr>
          </a:p>
          <a:p>
            <a:pPr marL="0" lvl="0" indent="0" algn="l" rtl="0">
              <a:lnSpc>
                <a:spcPct val="80000"/>
              </a:lnSpc>
              <a:spcBef>
                <a:spcPts val="0"/>
              </a:spcBef>
              <a:spcAft>
                <a:spcPts val="0"/>
              </a:spcAft>
              <a:buNone/>
            </a:pPr>
            <a:r>
              <a:rPr lang="en-US" sz="1200" dirty="0">
                <a:solidFill>
                  <a:srgbClr val="000000"/>
                </a:solidFill>
                <a:highlight>
                  <a:srgbClr val="FFFFFF"/>
                </a:highlight>
                <a:latin typeface="Quattrocento Sans"/>
                <a:ea typeface="Quattrocento Sans"/>
                <a:cs typeface="Quattrocento Sans"/>
                <a:sym typeface="Quattrocento Sans"/>
              </a:rPr>
              <a:t>Some patients with </a:t>
            </a:r>
            <a:r>
              <a:rPr lang="en-US" sz="1200" u="none" dirty="0">
                <a:solidFill>
                  <a:srgbClr val="008080"/>
                </a:solidFill>
                <a:highlight>
                  <a:srgbClr val="FFFFFF"/>
                </a:highlight>
                <a:latin typeface="Quattrocento Sans"/>
                <a:ea typeface="Quattrocento Sans"/>
                <a:cs typeface="Quattrocento Sans"/>
                <a:sym typeface="Quattrocento Sans"/>
              </a:rPr>
              <a:t>high-risk</a:t>
            </a:r>
            <a:r>
              <a:rPr lang="en-US" sz="1200" u="none" dirty="0">
                <a:solidFill>
                  <a:srgbClr val="000000"/>
                </a:solidFill>
                <a:highlight>
                  <a:srgbClr val="FFFFFF"/>
                </a:highlight>
                <a:latin typeface="Quattrocento Sans"/>
                <a:ea typeface="Quattrocento Sans"/>
                <a:cs typeface="Quattrocento Sans"/>
                <a:sym typeface="Quattrocento Sans"/>
              </a:rPr>
              <a:t> </a:t>
            </a:r>
            <a:r>
              <a:rPr lang="en-US" sz="1200" dirty="0">
                <a:solidFill>
                  <a:srgbClr val="000000"/>
                </a:solidFill>
                <a:highlight>
                  <a:srgbClr val="FFFFFF"/>
                </a:highlight>
                <a:latin typeface="Quattrocento Sans"/>
                <a:ea typeface="Quattrocento Sans"/>
                <a:cs typeface="Quattrocento Sans"/>
                <a:sym typeface="Quattrocento Sans"/>
              </a:rPr>
              <a:t>factors for sleep apnea and no other medical disorders may be candidates for a home sleep apnea test. This type of sleep test lets you sleep in the comfort of your own home while a small monitor collects data as you sleep. The testing equipment is less complicated than what is used in an overnight sleep study. Sleep center staff will show you how to hook up the testing equipment yourself. After your home sleep apnea test, you can take the device back to the sleep center or send it by mail. </a:t>
            </a:r>
            <a:endParaRPr lang="en-US" dirty="0"/>
          </a:p>
          <a:p>
            <a:pPr marL="0" lvl="0" indent="0" algn="l" rtl="0">
              <a:lnSpc>
                <a:spcPct val="80000"/>
              </a:lnSpc>
              <a:spcBef>
                <a:spcPts val="0"/>
              </a:spcBef>
              <a:spcAft>
                <a:spcPts val="0"/>
              </a:spcAft>
              <a:buNone/>
            </a:pPr>
            <a:endParaRPr lang="en-US" sz="1200" b="1" dirty="0">
              <a:solidFill>
                <a:srgbClr val="000000"/>
              </a:solidFill>
              <a:highlight>
                <a:srgbClr val="FFFFFF"/>
              </a:highlight>
              <a:latin typeface="Quattrocento Sans"/>
              <a:ea typeface="Quattrocento Sans"/>
              <a:cs typeface="Quattrocento Sans"/>
              <a:sym typeface="Quattrocento Sans"/>
            </a:endParaRPr>
          </a:p>
          <a:p>
            <a:pPr marL="0" marR="0" lvl="0" indent="0" algn="l" rtl="0">
              <a:lnSpc>
                <a:spcPct val="80000"/>
              </a:lnSpc>
              <a:spcBef>
                <a:spcPts val="0"/>
              </a:spcBef>
              <a:spcAft>
                <a:spcPts val="0"/>
              </a:spcAft>
              <a:buClr>
                <a:srgbClr val="000000"/>
              </a:buClr>
              <a:buSzPts val="1260"/>
              <a:buFont typeface="Quattrocento Sans"/>
              <a:buNone/>
            </a:pPr>
            <a:r>
              <a:rPr lang="en-US" sz="1200" b="1" dirty="0">
                <a:solidFill>
                  <a:srgbClr val="000000"/>
                </a:solidFill>
                <a:latin typeface="Quattrocento Sans"/>
                <a:ea typeface="Quattrocento Sans"/>
                <a:cs typeface="Quattrocento Sans"/>
                <a:sym typeface="Quattrocento Sans"/>
              </a:rPr>
              <a:t>Data interpretation:  </a:t>
            </a:r>
            <a:r>
              <a:rPr lang="en-US" sz="1200" dirty="0">
                <a:solidFill>
                  <a:srgbClr val="000000"/>
                </a:solidFill>
                <a:latin typeface="Quattrocento Sans"/>
                <a:ea typeface="Quattrocento Sans"/>
                <a:cs typeface="Quattrocento Sans"/>
                <a:sym typeface="Quattrocento Sans"/>
              </a:rPr>
              <a:t>After your sleep study or home sleep apnea test, you will schedule a follow-up appointment to discuss the results. If you are diagnosed with sleep apnea, your doctor will discuss your treatment options with you.</a:t>
            </a:r>
            <a:endParaRPr lang="en-US" sz="1200" dirty="0">
              <a:latin typeface="Calibri"/>
              <a:ea typeface="Calibri"/>
              <a:cs typeface="Calibri"/>
              <a:sym typeface="Calibri"/>
            </a:endParaRPr>
          </a:p>
          <a:p>
            <a:endParaRPr lang="en-US" dirty="0"/>
          </a:p>
        </p:txBody>
      </p:sp>
      <p:sp>
        <p:nvSpPr>
          <p:cNvPr id="4" name="Slide Number Placeholder 3"/>
          <p:cNvSpPr>
            <a:spLocks noGrp="1"/>
          </p:cNvSpPr>
          <p:nvPr>
            <p:ph type="sldNum" sz="quarter" idx="5"/>
          </p:nvPr>
        </p:nvSpPr>
        <p:spPr/>
        <p:txBody>
          <a:bodyPr/>
          <a:lstStyle/>
          <a:p>
            <a:fld id="{C0F4C3F1-F4A1-43E3-BFB0-F3157A6B5591}" type="slidenum">
              <a:rPr lang="en-US" smtClean="0"/>
              <a:t>8</a:t>
            </a:fld>
            <a:endParaRPr lang="en-US" dirty="0"/>
          </a:p>
        </p:txBody>
      </p:sp>
    </p:spTree>
    <p:extLst>
      <p:ext uri="{BB962C8B-B14F-4D97-AF65-F5344CB8AC3E}">
        <p14:creationId xmlns:p14="http://schemas.microsoft.com/office/powerpoint/2010/main" val="636938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87000"/>
              </a:lnSpc>
              <a:spcBef>
                <a:spcPts val="0"/>
              </a:spcBef>
              <a:spcAft>
                <a:spcPts val="0"/>
              </a:spcAft>
              <a:buClr>
                <a:srgbClr val="333333"/>
              </a:buClr>
              <a:buSzPts val="855"/>
              <a:buFont typeface="Quattrocento Sans"/>
              <a:buNone/>
            </a:pPr>
            <a:r>
              <a:rPr lang="en-US" b="1" dirty="0">
                <a:solidFill>
                  <a:srgbClr val="333333"/>
                </a:solidFill>
                <a:latin typeface="Quattrocento Sans"/>
                <a:ea typeface="Quattrocento Sans"/>
                <a:cs typeface="Quattrocento Sans"/>
                <a:sym typeface="Quattrocento Sans"/>
              </a:rPr>
              <a:t>Weight management- </a:t>
            </a:r>
            <a:r>
              <a:rPr lang="en-US" dirty="0">
                <a:solidFill>
                  <a:srgbClr val="000000"/>
                </a:solidFill>
                <a:latin typeface="Quattrocento Sans"/>
                <a:ea typeface="Quattrocento Sans"/>
                <a:cs typeface="Quattrocento Sans"/>
                <a:sym typeface="Quattrocento Sans"/>
              </a:rPr>
              <a:t>In some cases weight loss can help improve or eliminate your sleep apnea symptoms if you are overweight or obese. Overweight people often have thick neck with extra tissue in the throat that may block the airway. There is no guarantee that losing weight will eliminate your sleep apnea, although it may help. </a:t>
            </a:r>
            <a:endParaRPr lang="en-US" dirty="0"/>
          </a:p>
          <a:p>
            <a:pPr marL="0" marR="0" lvl="0" indent="0" algn="l" rtl="0">
              <a:lnSpc>
                <a:spcPct val="87000"/>
              </a:lnSpc>
              <a:spcBef>
                <a:spcPts val="0"/>
              </a:spcBef>
              <a:spcAft>
                <a:spcPts val="0"/>
              </a:spcAft>
              <a:buNone/>
            </a:pPr>
            <a:endParaRPr lang="en-US" b="1" dirty="0">
              <a:solidFill>
                <a:srgbClr val="333333"/>
              </a:solidFill>
              <a:latin typeface="Quattrocento Sans"/>
              <a:ea typeface="Quattrocento Sans"/>
              <a:cs typeface="Quattrocento Sans"/>
              <a:sym typeface="Quattrocento Sans"/>
            </a:endParaRPr>
          </a:p>
          <a:p>
            <a:pPr marL="0" marR="0" lvl="0" indent="0" algn="l" rtl="0">
              <a:lnSpc>
                <a:spcPct val="87000"/>
              </a:lnSpc>
              <a:spcBef>
                <a:spcPts val="0"/>
              </a:spcBef>
              <a:spcAft>
                <a:spcPts val="0"/>
              </a:spcAft>
              <a:buNone/>
            </a:pPr>
            <a:r>
              <a:rPr lang="en-US" b="1" dirty="0">
                <a:solidFill>
                  <a:srgbClr val="333333"/>
                </a:solidFill>
                <a:latin typeface="Quattrocento Sans"/>
                <a:ea typeface="Quattrocento Sans"/>
                <a:cs typeface="Quattrocento Sans"/>
                <a:sym typeface="Quattrocento Sans"/>
              </a:rPr>
              <a:t>CPAP (continuous positive airway pressure)-</a:t>
            </a:r>
            <a:r>
              <a:rPr lang="en-US" dirty="0">
                <a:solidFill>
                  <a:srgbClr val="000000"/>
                </a:solidFill>
                <a:latin typeface="Quattrocento Sans"/>
                <a:ea typeface="Quattrocento Sans"/>
                <a:cs typeface="Quattrocento Sans"/>
                <a:sym typeface="Quattrocento Sans"/>
              </a:rPr>
              <a:t>CPAP is a machine that uses a steady stream of air to gently keep your airway open throughout the night, so you are able to breathe. You sleep with a mask with a hose that is attached to a machine kept at the bedside. Masks and machines may vary depending on your treatment and comfort needs. CPAP is the frontline treatment for sleep apnea and is </a:t>
            </a:r>
            <a:r>
              <a:rPr lang="en-US" u="none" dirty="0">
                <a:solidFill>
                  <a:srgbClr val="008080"/>
                </a:solidFill>
                <a:latin typeface="Quattrocento Sans"/>
                <a:ea typeface="Quattrocento Sans"/>
                <a:cs typeface="Quattrocento Sans"/>
                <a:sym typeface="Quattrocento Sans"/>
              </a:rPr>
              <a:t>usually </a:t>
            </a:r>
            <a:r>
              <a:rPr lang="en-US" dirty="0">
                <a:solidFill>
                  <a:srgbClr val="000000"/>
                </a:solidFill>
                <a:latin typeface="Quattrocento Sans"/>
                <a:ea typeface="Quattrocento Sans"/>
                <a:cs typeface="Quattrocento Sans"/>
                <a:sym typeface="Quattrocento Sans"/>
              </a:rPr>
              <a:t>recommended for </a:t>
            </a:r>
            <a:r>
              <a:rPr lang="en-US" u="none" dirty="0">
                <a:solidFill>
                  <a:srgbClr val="008080"/>
                </a:solidFill>
                <a:latin typeface="Quattrocento Sans"/>
                <a:ea typeface="Quattrocento Sans"/>
                <a:cs typeface="Quattrocento Sans"/>
                <a:sym typeface="Quattrocento Sans"/>
              </a:rPr>
              <a:t>most patients.</a:t>
            </a:r>
            <a:endParaRPr lang="en-US" u="none" dirty="0"/>
          </a:p>
          <a:p>
            <a:pPr marL="0" marR="0" lvl="0" indent="0" algn="l" rtl="0">
              <a:lnSpc>
                <a:spcPct val="87000"/>
              </a:lnSpc>
              <a:spcBef>
                <a:spcPts val="0"/>
              </a:spcBef>
              <a:spcAft>
                <a:spcPts val="0"/>
              </a:spcAft>
              <a:buNone/>
            </a:pPr>
            <a:endParaRPr lang="en-US" u="sng" strike="sngStrike" dirty="0">
              <a:solidFill>
                <a:srgbClr val="FF0000"/>
              </a:solidFill>
              <a:latin typeface="Quattrocento Sans"/>
              <a:ea typeface="Quattrocento Sans"/>
              <a:cs typeface="Quattrocento Sans"/>
              <a:sym typeface="Quattrocento Sans"/>
            </a:endParaRPr>
          </a:p>
          <a:p>
            <a:pPr marL="0" marR="0" lvl="0" indent="0" algn="l" rtl="0">
              <a:lnSpc>
                <a:spcPct val="87000"/>
              </a:lnSpc>
              <a:spcBef>
                <a:spcPts val="0"/>
              </a:spcBef>
              <a:spcAft>
                <a:spcPts val="0"/>
              </a:spcAft>
              <a:buNone/>
            </a:pPr>
            <a:r>
              <a:rPr lang="en-US" b="1" dirty="0">
                <a:solidFill>
                  <a:srgbClr val="333333"/>
                </a:solidFill>
                <a:latin typeface="Quattrocento Sans"/>
                <a:ea typeface="Quattrocento Sans"/>
                <a:cs typeface="Quattrocento Sans"/>
                <a:sym typeface="Quattrocento Sans"/>
              </a:rPr>
              <a:t>Positional therapy-</a:t>
            </a:r>
            <a:r>
              <a:rPr lang="en-US" dirty="0">
                <a:solidFill>
                  <a:srgbClr val="000000"/>
                </a:solidFill>
                <a:latin typeface="Quattrocento Sans"/>
                <a:ea typeface="Quattrocento Sans"/>
                <a:cs typeface="Quattrocento Sans"/>
                <a:sym typeface="Quattrocento Sans"/>
              </a:rPr>
              <a:t>Positional therapy is a behavioral strategy to treat positional sleep apnea. Some people have sleep apnea primarily when sleeping on their back. This is called the “supine” position. Their breathing returns to normal when they sleep on their side. Positional therapy may involve wearing a special device around your waist or back. It keeps you sleeping in the side position. Another option is a small device that uses “vibro-tactile feedback” technology. Worn on the back of the neck, it gently vibrates when you start to sleep on your back. Without waking you up, the vibration alerts your body to change positions. Positional therapy can be used alone or together with another sleep apnea treatment.</a:t>
            </a:r>
            <a:endParaRPr lang="en-US" dirty="0">
              <a:latin typeface="Calibri"/>
              <a:ea typeface="Calibri"/>
              <a:cs typeface="Calibri"/>
              <a:sym typeface="Calibri"/>
            </a:endParaRPr>
          </a:p>
          <a:p>
            <a:pPr marL="0" marR="0" lvl="0" indent="0" algn="l" rtl="0">
              <a:lnSpc>
                <a:spcPct val="87000"/>
              </a:lnSpc>
              <a:spcBef>
                <a:spcPts val="0"/>
              </a:spcBef>
              <a:spcAft>
                <a:spcPts val="0"/>
              </a:spcAft>
              <a:buNone/>
            </a:pPr>
            <a:endParaRPr lang="en-US" dirty="0">
              <a:latin typeface="Calibri"/>
              <a:ea typeface="Calibri"/>
              <a:cs typeface="Calibri"/>
              <a:sym typeface="Calibri"/>
            </a:endParaRPr>
          </a:p>
          <a:p>
            <a:pPr marL="0" marR="0" lvl="0" indent="0" algn="l" rtl="0">
              <a:lnSpc>
                <a:spcPct val="87000"/>
              </a:lnSpc>
              <a:spcBef>
                <a:spcPts val="0"/>
              </a:spcBef>
              <a:spcAft>
                <a:spcPts val="0"/>
              </a:spcAft>
              <a:buNone/>
            </a:pPr>
            <a:r>
              <a:rPr lang="en-US" b="1" dirty="0">
                <a:solidFill>
                  <a:srgbClr val="333333"/>
                </a:solidFill>
                <a:latin typeface="Quattrocento Sans"/>
                <a:ea typeface="Quattrocento Sans"/>
                <a:cs typeface="Quattrocento Sans"/>
                <a:sym typeface="Quattrocento Sans"/>
              </a:rPr>
              <a:t>Oral appliance therapy- </a:t>
            </a:r>
            <a:r>
              <a:rPr lang="en-US" dirty="0">
                <a:solidFill>
                  <a:srgbClr val="000000"/>
                </a:solidFill>
                <a:latin typeface="Quattrocento Sans"/>
                <a:ea typeface="Quattrocento Sans"/>
                <a:cs typeface="Quattrocento Sans"/>
                <a:sym typeface="Quattrocento Sans"/>
              </a:rPr>
              <a:t>An oral appliance is a device that fits in your mouth over your teeth while you sleep. It may resemble a sports mouth guard or an orthodontic retainer. The device prevents the airway from collapsing by holding the tongue in position or by sliding your jaw forward so that you can breathe when you are asleep. Some patients prefer sleeping with an oral </a:t>
            </a:r>
            <a:r>
              <a:rPr lang="en-US" u="none" dirty="0">
                <a:solidFill>
                  <a:srgbClr val="000000"/>
                </a:solidFill>
                <a:latin typeface="Quattrocento Sans"/>
                <a:ea typeface="Quattrocento Sans"/>
                <a:cs typeface="Quattrocento Sans"/>
                <a:sym typeface="Quattrocento Sans"/>
              </a:rPr>
              <a:t>appliance</a:t>
            </a:r>
            <a:r>
              <a:rPr lang="en-US" u="none" dirty="0">
                <a:solidFill>
                  <a:srgbClr val="008080"/>
                </a:solidFill>
                <a:latin typeface="Quattrocento Sans"/>
                <a:ea typeface="Quattrocento Sans"/>
                <a:cs typeface="Quattrocento Sans"/>
                <a:sym typeface="Quattrocento Sans"/>
              </a:rPr>
              <a:t> over </a:t>
            </a:r>
            <a:r>
              <a:rPr lang="en-US" dirty="0">
                <a:solidFill>
                  <a:srgbClr val="000000"/>
                </a:solidFill>
                <a:latin typeface="Quattrocento Sans"/>
                <a:ea typeface="Quattrocento Sans"/>
                <a:cs typeface="Quattrocento Sans"/>
                <a:sym typeface="Quattrocento Sans"/>
              </a:rPr>
              <a:t>a CPAP machine. A dentist trained in dental sleep medicine can fit you with an oral appliance after you are diagnosed with sleep apnea. Oral appliance therapy is recommended for patients with mild to moderate sleep  apnea who cannot tolerate </a:t>
            </a:r>
            <a:r>
              <a:rPr lang="en-US" u="none" dirty="0">
                <a:solidFill>
                  <a:srgbClr val="000000"/>
                </a:solidFill>
                <a:latin typeface="Quattrocento Sans"/>
                <a:ea typeface="Quattrocento Sans"/>
                <a:cs typeface="Quattrocento Sans"/>
                <a:sym typeface="Quattrocento Sans"/>
              </a:rPr>
              <a:t>CPAP</a:t>
            </a:r>
            <a:r>
              <a:rPr lang="en-US" u="none" dirty="0">
                <a:solidFill>
                  <a:srgbClr val="008080"/>
                </a:solidFill>
                <a:latin typeface="Quattrocento Sans"/>
                <a:ea typeface="Quattrocento Sans"/>
                <a:cs typeface="Quattrocento Sans"/>
                <a:sym typeface="Quattrocento Sans"/>
              </a:rPr>
              <a:t> or simply prefer to try the oral appliance instead of a CPAP device.</a:t>
            </a:r>
          </a:p>
          <a:p>
            <a:pPr marL="0" marR="0" lvl="0" indent="0" algn="l" rtl="0">
              <a:lnSpc>
                <a:spcPct val="87000"/>
              </a:lnSpc>
              <a:spcBef>
                <a:spcPts val="0"/>
              </a:spcBef>
              <a:spcAft>
                <a:spcPts val="0"/>
              </a:spcAft>
              <a:buNone/>
            </a:pPr>
            <a:endParaRPr lang="en-US" u="sng" dirty="0">
              <a:solidFill>
                <a:srgbClr val="008080"/>
              </a:solidFill>
              <a:latin typeface="Quattrocento Sans"/>
              <a:ea typeface="Quattrocento Sans"/>
              <a:cs typeface="Quattrocento Sans"/>
              <a:sym typeface="Quattrocento Sans"/>
            </a:endParaRPr>
          </a:p>
          <a:p>
            <a:pPr marL="0" marR="0" lvl="0" indent="0" algn="l" rtl="0">
              <a:lnSpc>
                <a:spcPct val="87000"/>
              </a:lnSpc>
              <a:spcBef>
                <a:spcPts val="0"/>
              </a:spcBef>
              <a:spcAft>
                <a:spcPts val="0"/>
              </a:spcAft>
              <a:buNone/>
            </a:pPr>
            <a:r>
              <a:rPr lang="en-US" b="1" dirty="0">
                <a:solidFill>
                  <a:srgbClr val="333333"/>
                </a:solidFill>
                <a:latin typeface="Quattrocento Sans"/>
                <a:ea typeface="Quattrocento Sans"/>
                <a:cs typeface="Quattrocento Sans"/>
                <a:sym typeface="Quattrocento Sans"/>
              </a:rPr>
              <a:t>Surgery- </a:t>
            </a:r>
            <a:r>
              <a:rPr lang="en-US" dirty="0">
                <a:solidFill>
                  <a:srgbClr val="000000"/>
                </a:solidFill>
                <a:latin typeface="Quattrocento Sans"/>
                <a:ea typeface="Quattrocento Sans"/>
                <a:cs typeface="Quattrocento Sans"/>
                <a:sym typeface="Quattrocento Sans"/>
              </a:rPr>
              <a:t>There are a variety of surgical options you can elect to have if CPAP or oral appliance therapy does not work for you. The most common options reduce or eliminate the extra tissue in your throat that collapses and blocks your airway during sleep. More complex procedures can adjust your bone structures including the jaw, nose and facial bones. A newer option where an </a:t>
            </a:r>
            <a:r>
              <a:rPr lang="en-US" dirty="0">
                <a:solidFill>
                  <a:srgbClr val="232323"/>
                </a:solidFill>
                <a:highlight>
                  <a:srgbClr val="FFFFFF"/>
                </a:highlight>
                <a:latin typeface="Quattrocento Sans"/>
                <a:ea typeface="Quattrocento Sans"/>
                <a:cs typeface="Quattrocento Sans"/>
                <a:sym typeface="Quattrocento Sans"/>
              </a:rPr>
              <a:t>implantable device causes the muscles of the tongue to contract and lead to a more open airway may have a role in selected patients who fail CPAP therapy or decline it. </a:t>
            </a:r>
            <a:r>
              <a:rPr lang="en-US" dirty="0">
                <a:solidFill>
                  <a:srgbClr val="000000"/>
                </a:solidFill>
                <a:latin typeface="Quattrocento Sans"/>
                <a:ea typeface="Quattrocento Sans"/>
                <a:cs typeface="Quattrocento Sans"/>
                <a:sym typeface="Quattrocento Sans"/>
              </a:rPr>
              <a:t>Weight loss surgery may also be an option.</a:t>
            </a:r>
            <a:endParaRPr lang="en-US" dirty="0">
              <a:latin typeface="Quattrocento Sans"/>
              <a:ea typeface="Quattrocento Sans"/>
              <a:cs typeface="Quattrocento Sans"/>
              <a:sym typeface="Quattrocento Sans"/>
            </a:endParaRPr>
          </a:p>
          <a:p>
            <a:endParaRPr lang="en-US" dirty="0"/>
          </a:p>
        </p:txBody>
      </p:sp>
      <p:sp>
        <p:nvSpPr>
          <p:cNvPr id="4" name="Slide Number Placeholder 3"/>
          <p:cNvSpPr>
            <a:spLocks noGrp="1"/>
          </p:cNvSpPr>
          <p:nvPr>
            <p:ph type="sldNum" sz="quarter" idx="5"/>
          </p:nvPr>
        </p:nvSpPr>
        <p:spPr/>
        <p:txBody>
          <a:bodyPr/>
          <a:lstStyle/>
          <a:p>
            <a:fld id="{C0F4C3F1-F4A1-43E3-BFB0-F3157A6B5591}" type="slidenum">
              <a:rPr lang="en-US" smtClean="0"/>
              <a:t>9</a:t>
            </a:fld>
            <a:endParaRPr lang="en-US" dirty="0"/>
          </a:p>
        </p:txBody>
      </p:sp>
    </p:spTree>
    <p:extLst>
      <p:ext uri="{BB962C8B-B14F-4D97-AF65-F5344CB8AC3E}">
        <p14:creationId xmlns:p14="http://schemas.microsoft.com/office/powerpoint/2010/main" val="1599576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0"/>
            <a:ext cx="12192000" cy="6858000"/>
          </a:xfrm>
          <a:prstGeom prst="rect">
            <a:avLst/>
          </a:prstGeom>
          <a:solidFill>
            <a:schemeClr val="bg1">
              <a:lumMod val="65000"/>
            </a:schemeClr>
          </a:solidFill>
        </p:spPr>
        <p:txBody>
          <a:bodyPr wrap="square">
            <a:noAutofit/>
          </a:bodyPr>
          <a:lstStyle/>
          <a:p>
            <a:endParaRPr lang="en-US" dirty="0"/>
          </a:p>
        </p:txBody>
      </p:sp>
    </p:spTree>
    <p:extLst>
      <p:ext uri="{BB962C8B-B14F-4D97-AF65-F5344CB8AC3E}">
        <p14:creationId xmlns:p14="http://schemas.microsoft.com/office/powerpoint/2010/main" val="3125925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6836977" y="1670336"/>
            <a:ext cx="3627074" cy="3627074"/>
          </a:xfrm>
          <a:custGeom>
            <a:avLst/>
            <a:gdLst>
              <a:gd name="connsiteX0" fmla="*/ 245190 w 3627074"/>
              <a:gd name="connsiteY0" fmla="*/ 0 h 3627074"/>
              <a:gd name="connsiteX1" fmla="*/ 3381884 w 3627074"/>
              <a:gd name="connsiteY1" fmla="*/ 0 h 3627074"/>
              <a:gd name="connsiteX2" fmla="*/ 3627074 w 3627074"/>
              <a:gd name="connsiteY2" fmla="*/ 245190 h 3627074"/>
              <a:gd name="connsiteX3" fmla="*/ 3627074 w 3627074"/>
              <a:gd name="connsiteY3" fmla="*/ 3381884 h 3627074"/>
              <a:gd name="connsiteX4" fmla="*/ 3381884 w 3627074"/>
              <a:gd name="connsiteY4" fmla="*/ 3627074 h 3627074"/>
              <a:gd name="connsiteX5" fmla="*/ 245190 w 3627074"/>
              <a:gd name="connsiteY5" fmla="*/ 3627074 h 3627074"/>
              <a:gd name="connsiteX6" fmla="*/ 0 w 3627074"/>
              <a:gd name="connsiteY6" fmla="*/ 3381884 h 3627074"/>
              <a:gd name="connsiteX7" fmla="*/ 0 w 3627074"/>
              <a:gd name="connsiteY7" fmla="*/ 245190 h 3627074"/>
              <a:gd name="connsiteX8" fmla="*/ 245190 w 3627074"/>
              <a:gd name="connsiteY8" fmla="*/ 0 h 362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7074" h="3627074">
                <a:moveTo>
                  <a:pt x="245190" y="0"/>
                </a:moveTo>
                <a:lnTo>
                  <a:pt x="3381884" y="0"/>
                </a:lnTo>
                <a:cubicBezTo>
                  <a:pt x="3517299" y="0"/>
                  <a:pt x="3627074" y="109775"/>
                  <a:pt x="3627074" y="245190"/>
                </a:cubicBezTo>
                <a:lnTo>
                  <a:pt x="3627074" y="3381884"/>
                </a:lnTo>
                <a:cubicBezTo>
                  <a:pt x="3627074" y="3517299"/>
                  <a:pt x="3517299" y="3627074"/>
                  <a:pt x="3381884" y="3627074"/>
                </a:cubicBezTo>
                <a:lnTo>
                  <a:pt x="245190" y="3627074"/>
                </a:lnTo>
                <a:cubicBezTo>
                  <a:pt x="109775" y="3627074"/>
                  <a:pt x="0" y="3517299"/>
                  <a:pt x="0" y="3381884"/>
                </a:cubicBezTo>
                <a:lnTo>
                  <a:pt x="0" y="245190"/>
                </a:lnTo>
                <a:cubicBezTo>
                  <a:pt x="0" y="109775"/>
                  <a:pt x="109775" y="0"/>
                  <a:pt x="245190" y="0"/>
                </a:cubicBezTo>
                <a:close/>
              </a:path>
            </a:pathLst>
          </a:custGeom>
          <a:solidFill>
            <a:schemeClr val="bg1">
              <a:lumMod val="65000"/>
            </a:schemeClr>
          </a:solidFill>
        </p:spPr>
        <p:txBody>
          <a:bodyPr wrap="square">
            <a:noAutofit/>
          </a:bodyPr>
          <a:lstStyle/>
          <a:p>
            <a:endParaRPr lang="en-US" dirty="0"/>
          </a:p>
        </p:txBody>
      </p:sp>
    </p:spTree>
    <p:extLst>
      <p:ext uri="{BB962C8B-B14F-4D97-AF65-F5344CB8AC3E}">
        <p14:creationId xmlns:p14="http://schemas.microsoft.com/office/powerpoint/2010/main" val="819225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1089835" y="1777183"/>
            <a:ext cx="3430596" cy="5080816"/>
          </a:xfrm>
          <a:custGeom>
            <a:avLst/>
            <a:gdLst>
              <a:gd name="connsiteX0" fmla="*/ 0 w 3430596"/>
              <a:gd name="connsiteY0" fmla="*/ 0 h 5080816"/>
              <a:gd name="connsiteX1" fmla="*/ 3430596 w 3430596"/>
              <a:gd name="connsiteY1" fmla="*/ 0 h 5080816"/>
              <a:gd name="connsiteX2" fmla="*/ 3430596 w 3430596"/>
              <a:gd name="connsiteY2" fmla="*/ 5080816 h 5080816"/>
              <a:gd name="connsiteX3" fmla="*/ 0 w 3430596"/>
              <a:gd name="connsiteY3" fmla="*/ 5080816 h 5080816"/>
            </a:gdLst>
            <a:ahLst/>
            <a:cxnLst>
              <a:cxn ang="0">
                <a:pos x="connsiteX0" y="connsiteY0"/>
              </a:cxn>
              <a:cxn ang="0">
                <a:pos x="connsiteX1" y="connsiteY1"/>
              </a:cxn>
              <a:cxn ang="0">
                <a:pos x="connsiteX2" y="connsiteY2"/>
              </a:cxn>
              <a:cxn ang="0">
                <a:pos x="connsiteX3" y="connsiteY3"/>
              </a:cxn>
            </a:cxnLst>
            <a:rect l="l" t="t" r="r" b="b"/>
            <a:pathLst>
              <a:path w="3430596" h="5080816">
                <a:moveTo>
                  <a:pt x="0" y="0"/>
                </a:moveTo>
                <a:lnTo>
                  <a:pt x="3430596" y="0"/>
                </a:lnTo>
                <a:lnTo>
                  <a:pt x="3430596" y="5080816"/>
                </a:lnTo>
                <a:lnTo>
                  <a:pt x="0" y="5080816"/>
                </a:lnTo>
                <a:close/>
              </a:path>
            </a:pathLst>
          </a:custGeom>
          <a:solidFill>
            <a:schemeClr val="bg1">
              <a:lumMod val="65000"/>
            </a:schemeClr>
          </a:solidFill>
        </p:spPr>
        <p:txBody>
          <a:bodyPr wrap="square">
            <a:noAutofit/>
          </a:bodyPr>
          <a:lstStyle/>
          <a:p>
            <a:endParaRPr lang="en-US" dirty="0"/>
          </a:p>
        </p:txBody>
      </p:sp>
      <p:sp>
        <p:nvSpPr>
          <p:cNvPr id="16" name="Picture Placeholder 15"/>
          <p:cNvSpPr>
            <a:spLocks noGrp="1"/>
          </p:cNvSpPr>
          <p:nvPr>
            <p:ph type="pic" sz="quarter" idx="11"/>
          </p:nvPr>
        </p:nvSpPr>
        <p:spPr>
          <a:xfrm>
            <a:off x="5808728" y="752043"/>
            <a:ext cx="1526140" cy="1526140"/>
          </a:xfrm>
          <a:custGeom>
            <a:avLst/>
            <a:gdLst>
              <a:gd name="connsiteX0" fmla="*/ 254362 w 1526140"/>
              <a:gd name="connsiteY0" fmla="*/ 0 h 1526140"/>
              <a:gd name="connsiteX1" fmla="*/ 1271778 w 1526140"/>
              <a:gd name="connsiteY1" fmla="*/ 0 h 1526140"/>
              <a:gd name="connsiteX2" fmla="*/ 1526140 w 1526140"/>
              <a:gd name="connsiteY2" fmla="*/ 254362 h 1526140"/>
              <a:gd name="connsiteX3" fmla="*/ 1526140 w 1526140"/>
              <a:gd name="connsiteY3" fmla="*/ 1271778 h 1526140"/>
              <a:gd name="connsiteX4" fmla="*/ 1271778 w 1526140"/>
              <a:gd name="connsiteY4" fmla="*/ 1526140 h 1526140"/>
              <a:gd name="connsiteX5" fmla="*/ 254362 w 1526140"/>
              <a:gd name="connsiteY5" fmla="*/ 1526140 h 1526140"/>
              <a:gd name="connsiteX6" fmla="*/ 0 w 1526140"/>
              <a:gd name="connsiteY6" fmla="*/ 1271778 h 1526140"/>
              <a:gd name="connsiteX7" fmla="*/ 0 w 1526140"/>
              <a:gd name="connsiteY7" fmla="*/ 254362 h 1526140"/>
              <a:gd name="connsiteX8" fmla="*/ 254362 w 1526140"/>
              <a:gd name="connsiteY8" fmla="*/ 0 h 15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6140" h="1526140">
                <a:moveTo>
                  <a:pt x="254362" y="0"/>
                </a:moveTo>
                <a:lnTo>
                  <a:pt x="1271778" y="0"/>
                </a:lnTo>
                <a:cubicBezTo>
                  <a:pt x="1412258" y="0"/>
                  <a:pt x="1526140" y="113882"/>
                  <a:pt x="1526140" y="254362"/>
                </a:cubicBezTo>
                <a:lnTo>
                  <a:pt x="1526140" y="1271778"/>
                </a:lnTo>
                <a:cubicBezTo>
                  <a:pt x="1526140" y="1412258"/>
                  <a:pt x="1412258" y="1526140"/>
                  <a:pt x="1271778" y="1526140"/>
                </a:cubicBezTo>
                <a:lnTo>
                  <a:pt x="254362" y="1526140"/>
                </a:lnTo>
                <a:cubicBezTo>
                  <a:pt x="113882" y="1526140"/>
                  <a:pt x="0" y="1412258"/>
                  <a:pt x="0" y="1271778"/>
                </a:cubicBezTo>
                <a:lnTo>
                  <a:pt x="0" y="254362"/>
                </a:lnTo>
                <a:cubicBezTo>
                  <a:pt x="0" y="113882"/>
                  <a:pt x="113882" y="0"/>
                  <a:pt x="254362" y="0"/>
                </a:cubicBezTo>
                <a:close/>
              </a:path>
            </a:pathLst>
          </a:custGeom>
          <a:solidFill>
            <a:schemeClr val="bg1">
              <a:lumMod val="65000"/>
            </a:schemeClr>
          </a:solidFill>
        </p:spPr>
        <p:txBody>
          <a:bodyPr wrap="square">
            <a:noAutofit/>
          </a:bodyPr>
          <a:lstStyle/>
          <a:p>
            <a:endParaRPr lang="en-US" dirty="0"/>
          </a:p>
        </p:txBody>
      </p:sp>
      <p:sp>
        <p:nvSpPr>
          <p:cNvPr id="19" name="Picture Placeholder 18"/>
          <p:cNvSpPr>
            <a:spLocks noGrp="1"/>
          </p:cNvSpPr>
          <p:nvPr>
            <p:ph type="pic" sz="quarter" idx="12"/>
          </p:nvPr>
        </p:nvSpPr>
        <p:spPr>
          <a:xfrm>
            <a:off x="5802399" y="2662613"/>
            <a:ext cx="1526140" cy="1526140"/>
          </a:xfrm>
          <a:custGeom>
            <a:avLst/>
            <a:gdLst>
              <a:gd name="connsiteX0" fmla="*/ 254362 w 1526140"/>
              <a:gd name="connsiteY0" fmla="*/ 0 h 1526140"/>
              <a:gd name="connsiteX1" fmla="*/ 1271778 w 1526140"/>
              <a:gd name="connsiteY1" fmla="*/ 0 h 1526140"/>
              <a:gd name="connsiteX2" fmla="*/ 1526140 w 1526140"/>
              <a:gd name="connsiteY2" fmla="*/ 254362 h 1526140"/>
              <a:gd name="connsiteX3" fmla="*/ 1526140 w 1526140"/>
              <a:gd name="connsiteY3" fmla="*/ 1271778 h 1526140"/>
              <a:gd name="connsiteX4" fmla="*/ 1271778 w 1526140"/>
              <a:gd name="connsiteY4" fmla="*/ 1526140 h 1526140"/>
              <a:gd name="connsiteX5" fmla="*/ 254362 w 1526140"/>
              <a:gd name="connsiteY5" fmla="*/ 1526140 h 1526140"/>
              <a:gd name="connsiteX6" fmla="*/ 0 w 1526140"/>
              <a:gd name="connsiteY6" fmla="*/ 1271778 h 1526140"/>
              <a:gd name="connsiteX7" fmla="*/ 0 w 1526140"/>
              <a:gd name="connsiteY7" fmla="*/ 254362 h 1526140"/>
              <a:gd name="connsiteX8" fmla="*/ 254362 w 1526140"/>
              <a:gd name="connsiteY8" fmla="*/ 0 h 15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6140" h="1526140">
                <a:moveTo>
                  <a:pt x="254362" y="0"/>
                </a:moveTo>
                <a:lnTo>
                  <a:pt x="1271778" y="0"/>
                </a:lnTo>
                <a:cubicBezTo>
                  <a:pt x="1412258" y="0"/>
                  <a:pt x="1526140" y="113882"/>
                  <a:pt x="1526140" y="254362"/>
                </a:cubicBezTo>
                <a:lnTo>
                  <a:pt x="1526140" y="1271778"/>
                </a:lnTo>
                <a:cubicBezTo>
                  <a:pt x="1526140" y="1412258"/>
                  <a:pt x="1412258" y="1526140"/>
                  <a:pt x="1271778" y="1526140"/>
                </a:cubicBezTo>
                <a:lnTo>
                  <a:pt x="254362" y="1526140"/>
                </a:lnTo>
                <a:cubicBezTo>
                  <a:pt x="113882" y="1526140"/>
                  <a:pt x="0" y="1412258"/>
                  <a:pt x="0" y="1271778"/>
                </a:cubicBezTo>
                <a:lnTo>
                  <a:pt x="0" y="254362"/>
                </a:lnTo>
                <a:cubicBezTo>
                  <a:pt x="0" y="113882"/>
                  <a:pt x="113882" y="0"/>
                  <a:pt x="254362" y="0"/>
                </a:cubicBezTo>
                <a:close/>
              </a:path>
            </a:pathLst>
          </a:custGeom>
          <a:solidFill>
            <a:schemeClr val="bg1">
              <a:lumMod val="65000"/>
            </a:schemeClr>
          </a:solidFill>
        </p:spPr>
        <p:txBody>
          <a:bodyPr wrap="square">
            <a:noAutofit/>
          </a:bodyPr>
          <a:lstStyle/>
          <a:p>
            <a:endParaRPr lang="en-US" dirty="0"/>
          </a:p>
        </p:txBody>
      </p:sp>
      <p:sp>
        <p:nvSpPr>
          <p:cNvPr id="22" name="Picture Placeholder 21"/>
          <p:cNvSpPr>
            <a:spLocks noGrp="1"/>
          </p:cNvSpPr>
          <p:nvPr>
            <p:ph type="pic" sz="quarter" idx="13"/>
          </p:nvPr>
        </p:nvSpPr>
        <p:spPr>
          <a:xfrm>
            <a:off x="5802399" y="4573183"/>
            <a:ext cx="1526140" cy="1526140"/>
          </a:xfrm>
          <a:custGeom>
            <a:avLst/>
            <a:gdLst>
              <a:gd name="connsiteX0" fmla="*/ 254362 w 1526140"/>
              <a:gd name="connsiteY0" fmla="*/ 0 h 1526140"/>
              <a:gd name="connsiteX1" fmla="*/ 1271778 w 1526140"/>
              <a:gd name="connsiteY1" fmla="*/ 0 h 1526140"/>
              <a:gd name="connsiteX2" fmla="*/ 1526140 w 1526140"/>
              <a:gd name="connsiteY2" fmla="*/ 254362 h 1526140"/>
              <a:gd name="connsiteX3" fmla="*/ 1526140 w 1526140"/>
              <a:gd name="connsiteY3" fmla="*/ 1271778 h 1526140"/>
              <a:gd name="connsiteX4" fmla="*/ 1271778 w 1526140"/>
              <a:gd name="connsiteY4" fmla="*/ 1526140 h 1526140"/>
              <a:gd name="connsiteX5" fmla="*/ 254362 w 1526140"/>
              <a:gd name="connsiteY5" fmla="*/ 1526140 h 1526140"/>
              <a:gd name="connsiteX6" fmla="*/ 0 w 1526140"/>
              <a:gd name="connsiteY6" fmla="*/ 1271778 h 1526140"/>
              <a:gd name="connsiteX7" fmla="*/ 0 w 1526140"/>
              <a:gd name="connsiteY7" fmla="*/ 254362 h 1526140"/>
              <a:gd name="connsiteX8" fmla="*/ 254362 w 1526140"/>
              <a:gd name="connsiteY8" fmla="*/ 0 h 15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6140" h="1526140">
                <a:moveTo>
                  <a:pt x="254362" y="0"/>
                </a:moveTo>
                <a:lnTo>
                  <a:pt x="1271778" y="0"/>
                </a:lnTo>
                <a:cubicBezTo>
                  <a:pt x="1412258" y="0"/>
                  <a:pt x="1526140" y="113882"/>
                  <a:pt x="1526140" y="254362"/>
                </a:cubicBezTo>
                <a:lnTo>
                  <a:pt x="1526140" y="1271778"/>
                </a:lnTo>
                <a:cubicBezTo>
                  <a:pt x="1526140" y="1412258"/>
                  <a:pt x="1412258" y="1526140"/>
                  <a:pt x="1271778" y="1526140"/>
                </a:cubicBezTo>
                <a:lnTo>
                  <a:pt x="254362" y="1526140"/>
                </a:lnTo>
                <a:cubicBezTo>
                  <a:pt x="113882" y="1526140"/>
                  <a:pt x="0" y="1412258"/>
                  <a:pt x="0" y="1271778"/>
                </a:cubicBezTo>
                <a:lnTo>
                  <a:pt x="0" y="254362"/>
                </a:lnTo>
                <a:cubicBezTo>
                  <a:pt x="0" y="113882"/>
                  <a:pt x="113882" y="0"/>
                  <a:pt x="254362" y="0"/>
                </a:cubicBezTo>
                <a:close/>
              </a:path>
            </a:pathLst>
          </a:custGeom>
          <a:solidFill>
            <a:schemeClr val="bg1">
              <a:lumMod val="65000"/>
            </a:schemeClr>
          </a:solidFill>
        </p:spPr>
        <p:txBody>
          <a:bodyPr wrap="square">
            <a:noAutofit/>
          </a:bodyPr>
          <a:lstStyle/>
          <a:p>
            <a:endParaRPr lang="en-US" dirty="0"/>
          </a:p>
        </p:txBody>
      </p:sp>
    </p:spTree>
    <p:extLst>
      <p:ext uri="{BB962C8B-B14F-4D97-AF65-F5344CB8AC3E}">
        <p14:creationId xmlns:p14="http://schemas.microsoft.com/office/powerpoint/2010/main" val="1217344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Vertical Title and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755210" y="1409561"/>
            <a:ext cx="5596832" cy="4099586"/>
          </a:xfrm>
          <a:custGeom>
            <a:avLst/>
            <a:gdLst>
              <a:gd name="connsiteX0" fmla="*/ 0 w 5596832"/>
              <a:gd name="connsiteY0" fmla="*/ 0 h 4099586"/>
              <a:gd name="connsiteX1" fmla="*/ 5596832 w 5596832"/>
              <a:gd name="connsiteY1" fmla="*/ 0 h 4099586"/>
              <a:gd name="connsiteX2" fmla="*/ 5596832 w 5596832"/>
              <a:gd name="connsiteY2" fmla="*/ 4099586 h 4099586"/>
              <a:gd name="connsiteX3" fmla="*/ 0 w 5596832"/>
              <a:gd name="connsiteY3" fmla="*/ 4099586 h 4099586"/>
            </a:gdLst>
            <a:ahLst/>
            <a:cxnLst>
              <a:cxn ang="0">
                <a:pos x="connsiteX0" y="connsiteY0"/>
              </a:cxn>
              <a:cxn ang="0">
                <a:pos x="connsiteX1" y="connsiteY1"/>
              </a:cxn>
              <a:cxn ang="0">
                <a:pos x="connsiteX2" y="connsiteY2"/>
              </a:cxn>
              <a:cxn ang="0">
                <a:pos x="connsiteX3" y="connsiteY3"/>
              </a:cxn>
            </a:cxnLst>
            <a:rect l="l" t="t" r="r" b="b"/>
            <a:pathLst>
              <a:path w="5596832" h="4099586">
                <a:moveTo>
                  <a:pt x="0" y="0"/>
                </a:moveTo>
                <a:lnTo>
                  <a:pt x="5596832" y="0"/>
                </a:lnTo>
                <a:lnTo>
                  <a:pt x="5596832" y="4099586"/>
                </a:lnTo>
                <a:lnTo>
                  <a:pt x="0" y="4099586"/>
                </a:lnTo>
                <a:close/>
              </a:path>
            </a:pathLst>
          </a:custGeom>
          <a:solidFill>
            <a:schemeClr val="bg1">
              <a:lumMod val="65000"/>
            </a:schemeClr>
          </a:solidFill>
        </p:spPr>
        <p:txBody>
          <a:bodyPr wrap="square">
            <a:noAutofit/>
          </a:bodyPr>
          <a:lstStyle/>
          <a:p>
            <a:endParaRPr lang="en-US" dirty="0"/>
          </a:p>
        </p:txBody>
      </p:sp>
    </p:spTree>
    <p:extLst>
      <p:ext uri="{BB962C8B-B14F-4D97-AF65-F5344CB8AC3E}">
        <p14:creationId xmlns:p14="http://schemas.microsoft.com/office/powerpoint/2010/main" val="1461372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1519669" y="1349745"/>
            <a:ext cx="4159170" cy="4159170"/>
          </a:xfrm>
          <a:custGeom>
            <a:avLst/>
            <a:gdLst>
              <a:gd name="connsiteX0" fmla="*/ 2079585 w 4159170"/>
              <a:gd name="connsiteY0" fmla="*/ 0 h 4159170"/>
              <a:gd name="connsiteX1" fmla="*/ 4159170 w 4159170"/>
              <a:gd name="connsiteY1" fmla="*/ 2079585 h 4159170"/>
              <a:gd name="connsiteX2" fmla="*/ 2079585 w 4159170"/>
              <a:gd name="connsiteY2" fmla="*/ 4159170 h 4159170"/>
              <a:gd name="connsiteX3" fmla="*/ 0 w 4159170"/>
              <a:gd name="connsiteY3" fmla="*/ 2079585 h 4159170"/>
              <a:gd name="connsiteX4" fmla="*/ 2079585 w 4159170"/>
              <a:gd name="connsiteY4" fmla="*/ 0 h 4159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9170" h="4159170">
                <a:moveTo>
                  <a:pt x="2079585" y="0"/>
                </a:moveTo>
                <a:cubicBezTo>
                  <a:pt x="3228108" y="0"/>
                  <a:pt x="4159170" y="931062"/>
                  <a:pt x="4159170" y="2079585"/>
                </a:cubicBezTo>
                <a:cubicBezTo>
                  <a:pt x="4159170" y="3228108"/>
                  <a:pt x="3228108" y="4159170"/>
                  <a:pt x="2079585" y="4159170"/>
                </a:cubicBezTo>
                <a:cubicBezTo>
                  <a:pt x="931062" y="4159170"/>
                  <a:pt x="0" y="3228108"/>
                  <a:pt x="0" y="2079585"/>
                </a:cubicBezTo>
                <a:cubicBezTo>
                  <a:pt x="0" y="931062"/>
                  <a:pt x="931062" y="0"/>
                  <a:pt x="2079585" y="0"/>
                </a:cubicBezTo>
                <a:close/>
              </a:path>
            </a:pathLst>
          </a:custGeom>
          <a:solidFill>
            <a:schemeClr val="bg1">
              <a:lumMod val="65000"/>
            </a:schemeClr>
          </a:solidFill>
        </p:spPr>
        <p:txBody>
          <a:bodyPr wrap="square">
            <a:noAutofit/>
          </a:bodyPr>
          <a:lstStyle/>
          <a:p>
            <a:endParaRPr lang="en-US" dirty="0"/>
          </a:p>
        </p:txBody>
      </p:sp>
    </p:spTree>
    <p:extLst>
      <p:ext uri="{BB962C8B-B14F-4D97-AF65-F5344CB8AC3E}">
        <p14:creationId xmlns:p14="http://schemas.microsoft.com/office/powerpoint/2010/main" val="2507615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Vertical Title and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421752" y="1242443"/>
            <a:ext cx="5764042" cy="2639925"/>
          </a:xfrm>
          <a:custGeom>
            <a:avLst/>
            <a:gdLst>
              <a:gd name="connsiteX0" fmla="*/ 0 w 5596832"/>
              <a:gd name="connsiteY0" fmla="*/ 0 h 4099586"/>
              <a:gd name="connsiteX1" fmla="*/ 5596832 w 5596832"/>
              <a:gd name="connsiteY1" fmla="*/ 0 h 4099586"/>
              <a:gd name="connsiteX2" fmla="*/ 5596832 w 5596832"/>
              <a:gd name="connsiteY2" fmla="*/ 4099586 h 4099586"/>
              <a:gd name="connsiteX3" fmla="*/ 0 w 5596832"/>
              <a:gd name="connsiteY3" fmla="*/ 4099586 h 4099586"/>
            </a:gdLst>
            <a:ahLst/>
            <a:cxnLst>
              <a:cxn ang="0">
                <a:pos x="connsiteX0" y="connsiteY0"/>
              </a:cxn>
              <a:cxn ang="0">
                <a:pos x="connsiteX1" y="connsiteY1"/>
              </a:cxn>
              <a:cxn ang="0">
                <a:pos x="connsiteX2" y="connsiteY2"/>
              </a:cxn>
              <a:cxn ang="0">
                <a:pos x="connsiteX3" y="connsiteY3"/>
              </a:cxn>
            </a:cxnLst>
            <a:rect l="l" t="t" r="r" b="b"/>
            <a:pathLst>
              <a:path w="5596832" h="4099586">
                <a:moveTo>
                  <a:pt x="0" y="0"/>
                </a:moveTo>
                <a:lnTo>
                  <a:pt x="5596832" y="0"/>
                </a:lnTo>
                <a:lnTo>
                  <a:pt x="5596832" y="4099586"/>
                </a:lnTo>
                <a:lnTo>
                  <a:pt x="0" y="4099586"/>
                </a:lnTo>
                <a:close/>
              </a:path>
            </a:pathLst>
          </a:custGeom>
          <a:solidFill>
            <a:schemeClr val="bg1">
              <a:lumMod val="65000"/>
            </a:schemeClr>
          </a:solidFill>
        </p:spPr>
        <p:txBody>
          <a:bodyPr wrap="square">
            <a:noAutofit/>
          </a:bodyPr>
          <a:lstStyle/>
          <a:p>
            <a:endParaRPr lang="en-US" dirty="0"/>
          </a:p>
        </p:txBody>
      </p:sp>
    </p:spTree>
    <p:extLst>
      <p:ext uri="{BB962C8B-B14F-4D97-AF65-F5344CB8AC3E}">
        <p14:creationId xmlns:p14="http://schemas.microsoft.com/office/powerpoint/2010/main" val="4248320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2507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6749660"/>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6270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3B77F2-5566-454D-9376-90AC3E94A7CE}"/>
              </a:ext>
            </a:extLst>
          </p:cNvPr>
          <p:cNvSpPr>
            <a:spLocks noGrp="1"/>
          </p:cNvSpPr>
          <p:nvPr>
            <p:ph type="dt" sz="half" idx="10"/>
          </p:nvPr>
        </p:nvSpPr>
        <p:spPr/>
        <p:txBody>
          <a:bodyPr/>
          <a:lstStyle/>
          <a:p>
            <a:fld id="{D573727F-22D6-4830-AC87-1B85F62A54C7}" type="datetimeFigureOut">
              <a:rPr lang="en-US" smtClean="0"/>
              <a:t>11/15/2022</a:t>
            </a:fld>
            <a:endParaRPr lang="en-US" dirty="0"/>
          </a:p>
        </p:txBody>
      </p:sp>
      <p:sp>
        <p:nvSpPr>
          <p:cNvPr id="3" name="Footer Placeholder 2">
            <a:extLst>
              <a:ext uri="{FF2B5EF4-FFF2-40B4-BE49-F238E27FC236}">
                <a16:creationId xmlns:a16="http://schemas.microsoft.com/office/drawing/2014/main" id="{4473E274-BD98-420B-B16A-3B4E312D187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D21897D-C36E-4C03-8573-B10CEFB1C402}"/>
              </a:ext>
            </a:extLst>
          </p:cNvPr>
          <p:cNvSpPr>
            <a:spLocks noGrp="1"/>
          </p:cNvSpPr>
          <p:nvPr>
            <p:ph type="sldNum" sz="quarter" idx="12"/>
          </p:nvPr>
        </p:nvSpPr>
        <p:spPr/>
        <p:txBody>
          <a:bodyPr/>
          <a:lstStyle/>
          <a:p>
            <a:fld id="{72A3B193-EDF7-4F8C-AD06-28F58AC13369}" type="slidenum">
              <a:rPr lang="en-US" smtClean="0"/>
              <a:t>‹#›</a:t>
            </a:fld>
            <a:endParaRPr lang="en-US" dirty="0"/>
          </a:p>
        </p:txBody>
      </p:sp>
    </p:spTree>
    <p:extLst>
      <p:ext uri="{BB962C8B-B14F-4D97-AF65-F5344CB8AC3E}">
        <p14:creationId xmlns:p14="http://schemas.microsoft.com/office/powerpoint/2010/main" val="901637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F144B0-780C-4C27-AF6B-7E4323C36E08}" type="datetimeFigureOut">
              <a:rPr lang="en-US" smtClean="0"/>
              <a:t>11/15/2022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9DD87C-EDA1-4B04-BF80-E9B84E55E8C0}" type="slidenum">
              <a:rPr lang="en-US" smtClean="0"/>
              <a:t>‹#›</a:t>
            </a:fld>
            <a:endParaRPr lang="en-US" dirty="0"/>
          </a:p>
        </p:txBody>
      </p:sp>
    </p:spTree>
    <p:extLst>
      <p:ext uri="{BB962C8B-B14F-4D97-AF65-F5344CB8AC3E}">
        <p14:creationId xmlns:p14="http://schemas.microsoft.com/office/powerpoint/2010/main" val="3319629458"/>
      </p:ext>
    </p:extLst>
  </p:cSld>
  <p:clrMap bg1="lt1" tx1="dk1" bg2="lt2" tx2="dk2" accent1="accent1" accent2="accent2" accent3="accent3" accent4="accent4" accent5="accent5" accent6="accent6" hlink="hlink" folHlink="folHlink"/>
  <p:sldLayoutIdLst>
    <p:sldLayoutId id="2147483676" r:id="rId1"/>
    <p:sldLayoutId id="2147483649" r:id="rId2"/>
    <p:sldLayoutId id="2147483662" r:id="rId3"/>
    <p:sldLayoutId id="2147483664" r:id="rId4"/>
    <p:sldLayoutId id="2147483673" r:id="rId5"/>
    <p:sldLayoutId id="2147483675" r:id="rId6"/>
    <p:sldLayoutId id="2147483677" r:id="rId7"/>
    <p:sldLayoutId id="2147483678" r:id="rId8"/>
    <p:sldLayoutId id="2147483679" r:id="rId9"/>
    <p:sldLayoutId id="214748368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leepeducation.org/find-a-facility"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25" descr="A screenshot of a video game&#10;&#10;Description automatically generated with medium confidence">
            <a:extLst>
              <a:ext uri="{FF2B5EF4-FFF2-40B4-BE49-F238E27FC236}">
                <a16:creationId xmlns:a16="http://schemas.microsoft.com/office/drawing/2014/main" id="{1AF9BE3A-C79F-403B-AD6C-43EF0F56668D}"/>
              </a:ext>
            </a:extLst>
          </p:cNvPr>
          <p:cNvPicPr>
            <a:picLocks noGrp="1" noChangeAspect="1"/>
          </p:cNvPicPr>
          <p:nvPr>
            <p:ph type="pic" sz="quarter" idx="10"/>
          </p:nvPr>
        </p:nvPicPr>
        <p:blipFill>
          <a:blip r:embed="rId2" cstate="print">
            <a:alphaModFix/>
            <a:extLst>
              <a:ext uri="{28A0092B-C50C-407E-A947-70E740481C1C}">
                <a14:useLocalDpi xmlns:a14="http://schemas.microsoft.com/office/drawing/2010/main" val="0"/>
              </a:ext>
            </a:extLst>
          </a:blip>
          <a:stretch>
            <a:fillRect/>
          </a:stretch>
        </p:blipFill>
        <p:spPr>
          <a:xfrm>
            <a:off x="4790204" y="5226100"/>
            <a:ext cx="2611590" cy="342989"/>
          </a:xfrm>
          <a:noFill/>
        </p:spPr>
      </p:pic>
      <p:sp>
        <p:nvSpPr>
          <p:cNvPr id="30" name="TextBox 29"/>
          <p:cNvSpPr txBox="1"/>
          <p:nvPr/>
        </p:nvSpPr>
        <p:spPr>
          <a:xfrm>
            <a:off x="2735852" y="1288911"/>
            <a:ext cx="6720296" cy="2862322"/>
          </a:xfrm>
          <a:prstGeom prst="rect">
            <a:avLst/>
          </a:prstGeom>
          <a:noFill/>
        </p:spPr>
        <p:txBody>
          <a:bodyPr wrap="square" rtlCol="0">
            <a:spAutoFit/>
          </a:bodyPr>
          <a:lstStyle/>
          <a:p>
            <a:pPr algn="ctr"/>
            <a:r>
              <a:rPr lang="en-US" sz="6000" spc="600" dirty="0">
                <a:solidFill>
                  <a:schemeClr val="accent6"/>
                </a:solidFill>
                <a:latin typeface="Panton" panose="00000400000000000000" pitchFamily="50" charset="0"/>
                <a:cs typeface="Poppins" panose="00000500000000000000" pitchFamily="2" charset="0"/>
              </a:rPr>
              <a:t>Obstructive Sleep Apnea (OSA)</a:t>
            </a:r>
          </a:p>
        </p:txBody>
      </p:sp>
      <p:cxnSp>
        <p:nvCxnSpPr>
          <p:cNvPr id="10" name="Straight Connector 9">
            <a:extLst>
              <a:ext uri="{FF2B5EF4-FFF2-40B4-BE49-F238E27FC236}">
                <a16:creationId xmlns:a16="http://schemas.microsoft.com/office/drawing/2014/main" id="{A02F0469-B274-4FE7-85E1-D962E2971454}"/>
              </a:ext>
            </a:extLst>
          </p:cNvPr>
          <p:cNvCxnSpPr/>
          <p:nvPr/>
        </p:nvCxnSpPr>
        <p:spPr>
          <a:xfrm>
            <a:off x="2843838" y="4641489"/>
            <a:ext cx="6504323" cy="0"/>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5963200A-557A-B64A-EBD7-5434A5FEFDBF}"/>
              </a:ext>
            </a:extLst>
          </p:cNvPr>
          <p:cNvGrpSpPr/>
          <p:nvPr/>
        </p:nvGrpSpPr>
        <p:grpSpPr>
          <a:xfrm>
            <a:off x="10392229" y="6239451"/>
            <a:ext cx="1799771" cy="364536"/>
            <a:chOff x="8038372" y="6119310"/>
            <a:chExt cx="1799771" cy="364536"/>
          </a:xfrm>
        </p:grpSpPr>
        <p:sp>
          <p:nvSpPr>
            <p:cNvPr id="3" name="Rectangle 2">
              <a:extLst>
                <a:ext uri="{FF2B5EF4-FFF2-40B4-BE49-F238E27FC236}">
                  <a16:creationId xmlns:a16="http://schemas.microsoft.com/office/drawing/2014/main" id="{D4A17FA5-2C81-D11E-AD87-659F54822ACD}"/>
                </a:ext>
              </a:extLst>
            </p:cNvPr>
            <p:cNvSpPr/>
            <p:nvPr/>
          </p:nvSpPr>
          <p:spPr>
            <a:xfrm>
              <a:off x="8038372" y="6120156"/>
              <a:ext cx="1799771" cy="36369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549C84A4-E08B-8FFE-4D6D-77555AA8C221}"/>
                </a:ext>
              </a:extLst>
            </p:cNvPr>
            <p:cNvSpPr/>
            <p:nvPr/>
          </p:nvSpPr>
          <p:spPr>
            <a:xfrm>
              <a:off x="8229970" y="6119310"/>
              <a:ext cx="1512770" cy="32002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SLEEPEDUCATION.ORG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spTree>
    <p:extLst>
      <p:ext uri="{BB962C8B-B14F-4D97-AF65-F5344CB8AC3E}">
        <p14:creationId xmlns:p14="http://schemas.microsoft.com/office/powerpoint/2010/main" val="126833262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6329" y="0"/>
            <a:ext cx="3576844"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3476B8AA-48AC-4478-970E-4E57E89EA439}"/>
              </a:ext>
            </a:extLst>
          </p:cNvPr>
          <p:cNvSpPr/>
          <p:nvPr/>
        </p:nvSpPr>
        <p:spPr>
          <a:xfrm>
            <a:off x="525531" y="880844"/>
            <a:ext cx="4842034" cy="484203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1" name="TextBox 40"/>
          <p:cNvSpPr txBox="1"/>
          <p:nvPr/>
        </p:nvSpPr>
        <p:spPr>
          <a:xfrm>
            <a:off x="5899425" y="1745127"/>
            <a:ext cx="5337062" cy="830997"/>
          </a:xfrm>
          <a:prstGeom prst="rect">
            <a:avLst/>
          </a:prstGeom>
          <a:noFill/>
        </p:spPr>
        <p:txBody>
          <a:bodyPr wrap="square" rtlCol="0">
            <a:spAutoFit/>
          </a:bodyPr>
          <a:lstStyle/>
          <a:p>
            <a:r>
              <a:rPr lang="en-US" sz="2400" b="1" dirty="0">
                <a:latin typeface="Panton Light" panose="00000300000000000000" pitchFamily="50" charset="0"/>
                <a:cs typeface="Poppins ExtraLight" panose="00000300000000000000" pitchFamily="2" charset="0"/>
              </a:rPr>
              <a:t>A common and seriously disruptive and dangerous sleep disorder</a:t>
            </a:r>
          </a:p>
        </p:txBody>
      </p:sp>
      <p:sp>
        <p:nvSpPr>
          <p:cNvPr id="49" name="TextBox 48"/>
          <p:cNvSpPr txBox="1"/>
          <p:nvPr/>
        </p:nvSpPr>
        <p:spPr>
          <a:xfrm>
            <a:off x="5626382" y="2920959"/>
            <a:ext cx="5671137" cy="3016210"/>
          </a:xfrm>
          <a:prstGeom prst="rect">
            <a:avLst/>
          </a:prstGeom>
          <a:noFill/>
        </p:spPr>
        <p:txBody>
          <a:bodyPr wrap="square" rtlCol="0">
            <a:spAutoFit/>
          </a:bodyPr>
          <a:lstStyle/>
          <a:p>
            <a:pPr algn="ctr">
              <a:spcAft>
                <a:spcPts val="1200"/>
              </a:spcAft>
            </a:pPr>
            <a:r>
              <a:rPr lang="en-US" sz="2000" i="1" dirty="0">
                <a:latin typeface="Panton Light" panose="00000300000000000000" pitchFamily="50" charset="0"/>
                <a:cs typeface="Poppins Light" panose="00000400000000000000" pitchFamily="2" charset="0"/>
              </a:rPr>
              <a:t>Why is it so disruptive and dangerous?</a:t>
            </a:r>
          </a:p>
          <a:p>
            <a:pPr algn="ctr">
              <a:spcAft>
                <a:spcPts val="1200"/>
              </a:spcAft>
            </a:pPr>
            <a:r>
              <a:rPr lang="en-US" sz="2000" dirty="0">
                <a:latin typeface="Panton Light" panose="00000300000000000000" pitchFamily="50" charset="0"/>
                <a:cs typeface="Poppins Light" panose="00000400000000000000" pitchFamily="2" charset="0"/>
              </a:rPr>
              <a:t>Obstruction of the throat during sleep</a:t>
            </a:r>
          </a:p>
          <a:p>
            <a:pPr>
              <a:spcAft>
                <a:spcPts val="1200"/>
              </a:spcAft>
            </a:pPr>
            <a:r>
              <a:rPr lang="en-US" sz="2000" dirty="0">
                <a:latin typeface="Panton Light" panose="00000300000000000000" pitchFamily="50" charset="0"/>
                <a:cs typeface="Poppins Light" panose="00000400000000000000" pitchFamily="2" charset="0"/>
              </a:rPr>
              <a:t>		        </a:t>
            </a:r>
            <a:r>
              <a:rPr lang="en-US" sz="2000" b="1" i="1" dirty="0">
                <a:latin typeface="Panton Light" panose="00000300000000000000" pitchFamily="50" charset="0"/>
                <a:cs typeface="Poppins Light" panose="00000400000000000000" pitchFamily="2" charset="0"/>
              </a:rPr>
              <a:t>causes</a:t>
            </a:r>
          </a:p>
          <a:p>
            <a:pPr marL="342900" indent="-342900">
              <a:spcAft>
                <a:spcPts val="1200"/>
              </a:spcAft>
              <a:buFont typeface="Arial" panose="020B0604020202020204" pitchFamily="34" charset="0"/>
              <a:buChar char="•"/>
            </a:pPr>
            <a:r>
              <a:rPr lang="en-US" sz="2000" dirty="0">
                <a:latin typeface="Panton Light" panose="00000300000000000000" pitchFamily="50" charset="0"/>
                <a:cs typeface="Poppins Light" panose="00000400000000000000" pitchFamily="2" charset="0"/>
              </a:rPr>
              <a:t>The brain and body to become oxygen deprived</a:t>
            </a:r>
          </a:p>
          <a:p>
            <a:pPr marL="342900" indent="-342900">
              <a:spcAft>
                <a:spcPts val="1200"/>
              </a:spcAft>
              <a:buFont typeface="Arial" panose="020B0604020202020204" pitchFamily="34" charset="0"/>
              <a:buChar char="•"/>
            </a:pPr>
            <a:r>
              <a:rPr lang="en-US" sz="2000" dirty="0">
                <a:latin typeface="Panton Light" panose="00000300000000000000" pitchFamily="50" charset="0"/>
                <a:cs typeface="Poppins Light" panose="00000400000000000000" pitchFamily="2" charset="0"/>
              </a:rPr>
              <a:t>Waking up during the night several times a night - </a:t>
            </a:r>
            <a:r>
              <a:rPr lang="en-US" sz="2000" i="1" dirty="0">
                <a:latin typeface="Panton Light" panose="00000300000000000000" pitchFamily="50" charset="0"/>
                <a:cs typeface="Poppins Light" panose="00000400000000000000" pitchFamily="2" charset="0"/>
              </a:rPr>
              <a:t>even hundreds of times a night in severe cases.</a:t>
            </a:r>
          </a:p>
          <a:p>
            <a:pPr>
              <a:spcAft>
                <a:spcPts val="1200"/>
              </a:spcAft>
            </a:pPr>
            <a:endParaRPr lang="en-US" sz="2000" dirty="0">
              <a:latin typeface="Panton Light" panose="00000300000000000000" pitchFamily="50" charset="0"/>
              <a:cs typeface="Poppins Light" panose="00000400000000000000" pitchFamily="2" charset="0"/>
            </a:endParaRPr>
          </a:p>
        </p:txBody>
      </p:sp>
      <p:sp>
        <p:nvSpPr>
          <p:cNvPr id="27" name="TextBox 26"/>
          <p:cNvSpPr txBox="1"/>
          <p:nvPr/>
        </p:nvSpPr>
        <p:spPr>
          <a:xfrm>
            <a:off x="5756710" y="395311"/>
            <a:ext cx="5410482" cy="769441"/>
          </a:xfrm>
          <a:prstGeom prst="rect">
            <a:avLst/>
          </a:prstGeom>
          <a:noFill/>
        </p:spPr>
        <p:txBody>
          <a:bodyPr wrap="square" rtlCol="0">
            <a:spAutoFit/>
          </a:bodyPr>
          <a:lstStyle/>
          <a:p>
            <a:r>
              <a:rPr lang="en-US" sz="4400" spc="600" dirty="0">
                <a:solidFill>
                  <a:schemeClr val="accent4"/>
                </a:solidFill>
                <a:latin typeface="Panton" panose="00000400000000000000" pitchFamily="50" charset="0"/>
                <a:cs typeface="Poppins" panose="00000500000000000000" pitchFamily="2" charset="0"/>
              </a:rPr>
              <a:t>What is OSA?</a:t>
            </a:r>
          </a:p>
        </p:txBody>
      </p:sp>
      <p:cxnSp>
        <p:nvCxnSpPr>
          <p:cNvPr id="18" name="Straight Connector 17">
            <a:extLst>
              <a:ext uri="{FF2B5EF4-FFF2-40B4-BE49-F238E27FC236}">
                <a16:creationId xmlns:a16="http://schemas.microsoft.com/office/drawing/2014/main" id="{5596C763-612D-47F9-B39C-95E1424584D6}"/>
              </a:ext>
            </a:extLst>
          </p:cNvPr>
          <p:cNvCxnSpPr>
            <a:cxnSpLocks/>
          </p:cNvCxnSpPr>
          <p:nvPr/>
        </p:nvCxnSpPr>
        <p:spPr>
          <a:xfrm>
            <a:off x="5479245" y="1410932"/>
            <a:ext cx="5762003" cy="0"/>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pic>
        <p:nvPicPr>
          <p:cNvPr id="7" name="Picture Placeholder 6" descr="A person lying in a bed&#10;&#10;Description automatically generated with low confidence">
            <a:extLst>
              <a:ext uri="{FF2B5EF4-FFF2-40B4-BE49-F238E27FC236}">
                <a16:creationId xmlns:a16="http://schemas.microsoft.com/office/drawing/2014/main" id="{ADBAC7D9-A0E4-4169-BDB0-6A24DBDE8DA4}"/>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24" r="16624"/>
          <a:stretch>
            <a:fillRect/>
          </a:stretch>
        </p:blipFill>
        <p:spPr>
          <a:xfrm>
            <a:off x="866963" y="1232849"/>
            <a:ext cx="4159170" cy="4159170"/>
          </a:xfrm>
        </p:spPr>
      </p:pic>
      <p:grpSp>
        <p:nvGrpSpPr>
          <p:cNvPr id="2" name="Group 1">
            <a:extLst>
              <a:ext uri="{FF2B5EF4-FFF2-40B4-BE49-F238E27FC236}">
                <a16:creationId xmlns:a16="http://schemas.microsoft.com/office/drawing/2014/main" id="{2A7D1BDB-8A50-976C-8778-527FE9A16E04}"/>
              </a:ext>
            </a:extLst>
          </p:cNvPr>
          <p:cNvGrpSpPr/>
          <p:nvPr/>
        </p:nvGrpSpPr>
        <p:grpSpPr>
          <a:xfrm>
            <a:off x="10392229" y="6239451"/>
            <a:ext cx="1799771" cy="364536"/>
            <a:chOff x="8038372" y="6119310"/>
            <a:chExt cx="1799771" cy="364536"/>
          </a:xfrm>
        </p:grpSpPr>
        <p:sp>
          <p:nvSpPr>
            <p:cNvPr id="3" name="Rectangle 2">
              <a:extLst>
                <a:ext uri="{FF2B5EF4-FFF2-40B4-BE49-F238E27FC236}">
                  <a16:creationId xmlns:a16="http://schemas.microsoft.com/office/drawing/2014/main" id="{4AF1B1FC-12C6-D07E-1614-59D9C16DCAB3}"/>
                </a:ext>
              </a:extLst>
            </p:cNvPr>
            <p:cNvSpPr/>
            <p:nvPr/>
          </p:nvSpPr>
          <p:spPr>
            <a:xfrm>
              <a:off x="8038372" y="6120156"/>
              <a:ext cx="1799771" cy="36369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5BCD189-B819-129F-0873-2A9A05529E83}"/>
                </a:ext>
              </a:extLst>
            </p:cNvPr>
            <p:cNvSpPr/>
            <p:nvPr/>
          </p:nvSpPr>
          <p:spPr>
            <a:xfrm>
              <a:off x="8229970" y="6119310"/>
              <a:ext cx="1512770" cy="32002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SLEEPEDUCATION.ORG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spTree>
    <p:extLst>
      <p:ext uri="{BB962C8B-B14F-4D97-AF65-F5344CB8AC3E}">
        <p14:creationId xmlns:p14="http://schemas.microsoft.com/office/powerpoint/2010/main" val="188129720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8650515" y="0"/>
            <a:ext cx="354148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543238" y="188403"/>
            <a:ext cx="6650678" cy="923330"/>
          </a:xfrm>
          <a:prstGeom prst="rect">
            <a:avLst/>
          </a:prstGeom>
          <a:noFill/>
        </p:spPr>
        <p:txBody>
          <a:bodyPr wrap="square" rtlCol="0">
            <a:spAutoFit/>
          </a:bodyPr>
          <a:lstStyle/>
          <a:p>
            <a:r>
              <a:rPr lang="en-US" sz="5400" spc="600" dirty="0">
                <a:solidFill>
                  <a:schemeClr val="accent2"/>
                </a:solidFill>
                <a:latin typeface="Panton" panose="00000400000000000000" pitchFamily="50" charset="0"/>
                <a:cs typeface="Poppins" panose="00000500000000000000" pitchFamily="2" charset="0"/>
              </a:rPr>
              <a:t>Prevalence</a:t>
            </a:r>
          </a:p>
        </p:txBody>
      </p:sp>
      <p:sp>
        <p:nvSpPr>
          <p:cNvPr id="21" name="Rectangle 20">
            <a:extLst>
              <a:ext uri="{FF2B5EF4-FFF2-40B4-BE49-F238E27FC236}">
                <a16:creationId xmlns:a16="http://schemas.microsoft.com/office/drawing/2014/main" id="{FBE99B85-52A9-4F96-BDE2-BEE38526EC49}"/>
              </a:ext>
            </a:extLst>
          </p:cNvPr>
          <p:cNvSpPr/>
          <p:nvPr/>
        </p:nvSpPr>
        <p:spPr>
          <a:xfrm>
            <a:off x="428199" y="1170169"/>
            <a:ext cx="6765717" cy="5078313"/>
          </a:xfrm>
          <a:prstGeom prst="rect">
            <a:avLst/>
          </a:prstGeom>
        </p:spPr>
        <p:txBody>
          <a:bodyPr wrap="square">
            <a:spAutoFit/>
          </a:bodyPr>
          <a:lstStyle/>
          <a:p>
            <a:pPr lvl="0" algn="l" rtl="0">
              <a:spcBef>
                <a:spcPts val="0"/>
              </a:spcBef>
              <a:spcAft>
                <a:spcPts val="0"/>
              </a:spcAft>
              <a:buClr>
                <a:srgbClr val="002060"/>
              </a:buClr>
              <a:buSzPts val="3200"/>
            </a:pPr>
            <a:r>
              <a:rPr lang="en-US" sz="3600" dirty="0">
                <a:solidFill>
                  <a:srgbClr val="002060"/>
                </a:solidFill>
                <a:latin typeface="Calibri"/>
                <a:ea typeface="Calibri"/>
                <a:cs typeface="Calibri"/>
                <a:sym typeface="Calibri"/>
              </a:rPr>
              <a:t>One‐seventh of the world's adult population </a:t>
            </a:r>
            <a:r>
              <a:rPr lang="en-US" sz="3200" i="1" dirty="0">
                <a:solidFill>
                  <a:srgbClr val="002060"/>
                </a:solidFill>
                <a:latin typeface="Calibri"/>
                <a:ea typeface="Calibri"/>
                <a:cs typeface="Calibri"/>
                <a:sym typeface="Calibri"/>
              </a:rPr>
              <a:t>(roughly one billion people!) </a:t>
            </a:r>
            <a:r>
              <a:rPr lang="en-US" sz="3600" dirty="0">
                <a:solidFill>
                  <a:srgbClr val="002060"/>
                </a:solidFill>
                <a:latin typeface="Calibri"/>
                <a:ea typeface="Calibri"/>
                <a:cs typeface="Calibri"/>
                <a:sym typeface="Calibri"/>
              </a:rPr>
              <a:t>are estimated to have OSA.</a:t>
            </a:r>
            <a:r>
              <a:rPr lang="en-US" sz="3600" baseline="30000" dirty="0">
                <a:solidFill>
                  <a:srgbClr val="002060"/>
                </a:solidFill>
                <a:latin typeface="Calibri"/>
                <a:ea typeface="Calibri"/>
                <a:cs typeface="Calibri"/>
                <a:sym typeface="Calibri"/>
              </a:rPr>
              <a:t>1</a:t>
            </a:r>
            <a:endParaRPr lang="en-US" sz="3600" dirty="0">
              <a:solidFill>
                <a:srgbClr val="002060"/>
              </a:solidFill>
              <a:latin typeface="Calibri"/>
              <a:ea typeface="Calibri"/>
              <a:cs typeface="Calibri"/>
              <a:sym typeface="Calibri"/>
            </a:endParaRPr>
          </a:p>
          <a:p>
            <a:pPr>
              <a:buClr>
                <a:srgbClr val="002060"/>
              </a:buClr>
              <a:buSzPts val="3200"/>
            </a:pPr>
            <a:endParaRPr lang="en-US" sz="3600" dirty="0">
              <a:solidFill>
                <a:srgbClr val="002060"/>
              </a:solidFill>
              <a:latin typeface="Calibri"/>
              <a:ea typeface="Calibri"/>
              <a:cs typeface="Calibri"/>
              <a:sym typeface="Calibri"/>
            </a:endParaRPr>
          </a:p>
          <a:p>
            <a:pPr>
              <a:buClr>
                <a:srgbClr val="002060"/>
              </a:buClr>
              <a:buSzPts val="3200"/>
            </a:pPr>
            <a:r>
              <a:rPr lang="en-US" sz="3600" dirty="0">
                <a:solidFill>
                  <a:srgbClr val="002060"/>
                </a:solidFill>
                <a:latin typeface="Calibri"/>
                <a:ea typeface="Calibri"/>
                <a:cs typeface="Calibri"/>
                <a:sym typeface="Calibri"/>
              </a:rPr>
              <a:t>OSA is e</a:t>
            </a:r>
            <a:r>
              <a:rPr lang="en-US" sz="3600" b="0" i="0" dirty="0">
                <a:solidFill>
                  <a:srgbClr val="002060"/>
                </a:solidFill>
                <a:latin typeface="Calibri"/>
                <a:ea typeface="Calibri"/>
                <a:cs typeface="Calibri"/>
                <a:sym typeface="Calibri"/>
              </a:rPr>
              <a:t>stimated to </a:t>
            </a:r>
            <a:r>
              <a:rPr lang="en-US" sz="3600" dirty="0">
                <a:solidFill>
                  <a:srgbClr val="002060"/>
                </a:solidFill>
                <a:latin typeface="Calibri"/>
                <a:ea typeface="Calibri"/>
                <a:cs typeface="Calibri"/>
                <a:sym typeface="Calibri"/>
              </a:rPr>
              <a:t>affect between 2-9% of adults</a:t>
            </a:r>
            <a:r>
              <a:rPr lang="en-US" sz="3600" i="0" dirty="0">
                <a:solidFill>
                  <a:srgbClr val="002060"/>
                </a:solidFill>
                <a:latin typeface="Calibri"/>
                <a:ea typeface="Calibri"/>
                <a:cs typeface="Calibri"/>
                <a:sym typeface="Calibri"/>
              </a:rPr>
              <a:t> </a:t>
            </a:r>
            <a:r>
              <a:rPr lang="en-US" sz="3600" b="0" i="0" dirty="0">
                <a:solidFill>
                  <a:srgbClr val="002060"/>
                </a:solidFill>
                <a:latin typeface="Calibri"/>
                <a:ea typeface="Calibri"/>
                <a:cs typeface="Calibri"/>
                <a:sym typeface="Calibri"/>
              </a:rPr>
              <a:t>in the United States.</a:t>
            </a:r>
            <a:r>
              <a:rPr lang="en-US" sz="3600" b="0" i="0" baseline="30000" dirty="0">
                <a:solidFill>
                  <a:srgbClr val="002060"/>
                </a:solidFill>
                <a:latin typeface="Calibri"/>
                <a:ea typeface="Calibri"/>
                <a:cs typeface="Calibri"/>
                <a:sym typeface="Calibri"/>
              </a:rPr>
              <a:t>2</a:t>
            </a:r>
            <a:endParaRPr lang="en-US" sz="3600" baseline="30000" dirty="0"/>
          </a:p>
          <a:p>
            <a:pPr lvl="0" algn="l" rtl="0">
              <a:spcBef>
                <a:spcPts val="0"/>
              </a:spcBef>
              <a:spcAft>
                <a:spcPts val="0"/>
              </a:spcAft>
              <a:buClr>
                <a:srgbClr val="002060"/>
              </a:buClr>
              <a:buSzPts val="3200"/>
            </a:pPr>
            <a:endParaRPr lang="en-US" sz="3600" b="1" dirty="0"/>
          </a:p>
        </p:txBody>
      </p:sp>
      <p:sp>
        <p:nvSpPr>
          <p:cNvPr id="26" name="Rounded Rectangle 25"/>
          <p:cNvSpPr/>
          <p:nvPr/>
        </p:nvSpPr>
        <p:spPr>
          <a:xfrm>
            <a:off x="7516235" y="1559638"/>
            <a:ext cx="4675765" cy="3524562"/>
          </a:xfrm>
          <a:prstGeom prst="roundRect">
            <a:avLst>
              <a:gd name="adj" fmla="val 676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37B1A6EE-4501-4201-904F-177D98F9C086}"/>
              </a:ext>
            </a:extLst>
          </p:cNvPr>
          <p:cNvCxnSpPr>
            <a:cxnSpLocks/>
          </p:cNvCxnSpPr>
          <p:nvPr/>
        </p:nvCxnSpPr>
        <p:spPr>
          <a:xfrm>
            <a:off x="428199" y="1117934"/>
            <a:ext cx="6249326" cy="0"/>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Google Shape;107;p3">
            <a:extLst>
              <a:ext uri="{FF2B5EF4-FFF2-40B4-BE49-F238E27FC236}">
                <a16:creationId xmlns:a16="http://schemas.microsoft.com/office/drawing/2014/main" id="{A2A9EC28-01B2-428C-83F1-1C87ED9C72DB}"/>
              </a:ext>
            </a:extLst>
          </p:cNvPr>
          <p:cNvSpPr txBox="1"/>
          <p:nvPr/>
        </p:nvSpPr>
        <p:spPr>
          <a:xfrm>
            <a:off x="116803" y="5687831"/>
            <a:ext cx="10820400" cy="106182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30000" noProof="0">
                <a:ln>
                  <a:noFill/>
                </a:ln>
                <a:solidFill>
                  <a:srgbClr val="212121"/>
                </a:solidFill>
                <a:effectLst/>
                <a:uLnTx/>
                <a:uFillTx/>
                <a:latin typeface="Arial"/>
                <a:ea typeface="Arial"/>
                <a:cs typeface="Arial"/>
                <a:sym typeface="Arial"/>
              </a:rPr>
              <a:t>1</a:t>
            </a:r>
            <a:r>
              <a:rPr kumimoji="0" lang="en-US" sz="1050" b="0" i="1" u="none" strike="noStrike" kern="0" cap="none" spc="0" normalizeH="0" baseline="0" noProof="0">
                <a:ln>
                  <a:noFill/>
                </a:ln>
                <a:solidFill>
                  <a:srgbClr val="212121"/>
                </a:solidFill>
                <a:effectLst/>
                <a:uLnTx/>
                <a:uFillTx/>
                <a:latin typeface="Arial"/>
                <a:ea typeface="Arial"/>
                <a:cs typeface="Arial"/>
                <a:sym typeface="Arial"/>
              </a:rPr>
              <a:t>Benjafield AV, Ayas NT, Eastwood PR, Heinzer R, Ip MSM, Morrell MJ, Nunez CM, Patel SR, Penzel T, Pepin JL et al. Estimation of the global prevalence and burden of obstructive sleep apnoea: a literature‐based analysis. Lancet Respir. Med. 2019; 7: 687–98.</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1" u="none" strike="noStrike" kern="0" cap="none" spc="0" normalizeH="0" baseline="0" noProof="0">
              <a:ln>
                <a:noFill/>
              </a:ln>
              <a:solidFill>
                <a:srgbClr val="212121"/>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1" u="none" strike="noStrike" kern="0" cap="none" spc="0" normalizeH="0" baseline="30000" noProof="0">
                <a:ln>
                  <a:noFill/>
                </a:ln>
                <a:solidFill>
                  <a:srgbClr val="212121"/>
                </a:solidFill>
                <a:effectLst/>
                <a:uLnTx/>
                <a:uFillTx/>
                <a:latin typeface="Arial"/>
                <a:ea typeface="Arial"/>
                <a:cs typeface="Arial"/>
                <a:sym typeface="Arial"/>
              </a:rPr>
              <a:t>2</a:t>
            </a:r>
            <a:r>
              <a:rPr kumimoji="0" lang="en-US" sz="1050" b="0" i="1" u="none" strike="noStrike" kern="0" cap="none" spc="0" normalizeH="0" baseline="0" noProof="0">
                <a:ln>
                  <a:noFill/>
                </a:ln>
                <a:solidFill>
                  <a:srgbClr val="212121"/>
                </a:solidFill>
                <a:effectLst/>
                <a:uLnTx/>
                <a:uFillTx/>
                <a:latin typeface="Arial"/>
                <a:ea typeface="Arial"/>
                <a:cs typeface="Arial"/>
                <a:sym typeface="Arial"/>
              </a:rPr>
              <a:t>Donovan LM, Kapur VK. Prevalence and Characteristics of Central Compared to Obstructive Sleep Apnea: Analyses from the Sleep Heart Health Study Cohort. Sleep. 2016 Jul 1;39(7):1353-9. doi: 10.5665/sleep.5962. PMID: 27166235; PMCID: PMC4909617.</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228600" marR="0" lvl="0" indent="-161925" algn="l" defTabSz="914400" rtl="0" eaLnBrk="1" fontAlgn="auto" latinLnBrk="0" hangingPunct="1">
              <a:lnSpc>
                <a:spcPct val="100000"/>
              </a:lnSpc>
              <a:spcBef>
                <a:spcPts val="0"/>
              </a:spcBef>
              <a:spcAft>
                <a:spcPts val="0"/>
              </a:spcAft>
              <a:buClr>
                <a:srgbClr val="000000"/>
              </a:buClr>
              <a:buSzPts val="1050"/>
              <a:buFont typeface="Calibri"/>
              <a:buNone/>
              <a:tabLst/>
              <a:defRPr/>
            </a:pPr>
            <a:endParaRPr kumimoji="0" sz="1050" b="0" i="1"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6" name="Group 15">
            <a:extLst>
              <a:ext uri="{FF2B5EF4-FFF2-40B4-BE49-F238E27FC236}">
                <a16:creationId xmlns:a16="http://schemas.microsoft.com/office/drawing/2014/main" id="{0E5B32BF-B131-4C2B-828D-28137069B21E}"/>
              </a:ext>
            </a:extLst>
          </p:cNvPr>
          <p:cNvGrpSpPr/>
          <p:nvPr/>
        </p:nvGrpSpPr>
        <p:grpSpPr>
          <a:xfrm>
            <a:off x="10544546" y="188403"/>
            <a:ext cx="2208432" cy="489097"/>
            <a:chOff x="9230729" y="5910003"/>
            <a:chExt cx="972956" cy="413929"/>
          </a:xfrm>
        </p:grpSpPr>
        <p:sp>
          <p:nvSpPr>
            <p:cNvPr id="17" name="Rectangle 16">
              <a:extLst>
                <a:ext uri="{FF2B5EF4-FFF2-40B4-BE49-F238E27FC236}">
                  <a16:creationId xmlns:a16="http://schemas.microsoft.com/office/drawing/2014/main" id="{F0D89AA5-C5A1-479D-8662-D438654DE03D}"/>
                </a:ext>
              </a:extLst>
            </p:cNvPr>
            <p:cNvSpPr/>
            <p:nvPr/>
          </p:nvSpPr>
          <p:spPr>
            <a:xfrm>
              <a:off x="9230729" y="5910003"/>
              <a:ext cx="728285" cy="413929"/>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2F9B1EA-57F1-4021-BACB-66BD2BE1641F}"/>
                </a:ext>
              </a:extLst>
            </p:cNvPr>
            <p:cNvSpPr/>
            <p:nvPr/>
          </p:nvSpPr>
          <p:spPr>
            <a:xfrm>
              <a:off x="9285289" y="5956955"/>
              <a:ext cx="918396" cy="32002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SLEEPEDUCATION.ORG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pic>
        <p:nvPicPr>
          <p:cNvPr id="20" name="Picture Placeholder 19" descr="A picture containing ceramic ware, porcelain&#10;&#10;Description automatically generated">
            <a:extLst>
              <a:ext uri="{FF2B5EF4-FFF2-40B4-BE49-F238E27FC236}">
                <a16:creationId xmlns:a16="http://schemas.microsoft.com/office/drawing/2014/main" id="{C0A79176-CB10-479C-91BC-D0A66759287E}"/>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t="318" b="16322"/>
          <a:stretch/>
        </p:blipFill>
        <p:spPr>
          <a:xfrm>
            <a:off x="8564926" y="1512608"/>
            <a:ext cx="3627074" cy="3627074"/>
          </a:xfrm>
        </p:spPr>
      </p:pic>
    </p:spTree>
    <p:extLst>
      <p:ext uri="{BB962C8B-B14F-4D97-AF65-F5344CB8AC3E}">
        <p14:creationId xmlns:p14="http://schemas.microsoft.com/office/powerpoint/2010/main" val="472004840"/>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p:cNvSpPr txBox="1"/>
          <p:nvPr/>
        </p:nvSpPr>
        <p:spPr>
          <a:xfrm>
            <a:off x="2066074" y="571458"/>
            <a:ext cx="8462775" cy="707886"/>
          </a:xfrm>
          <a:prstGeom prst="rect">
            <a:avLst/>
          </a:prstGeom>
          <a:noFill/>
        </p:spPr>
        <p:txBody>
          <a:bodyPr wrap="square" rtlCol="0">
            <a:spAutoFit/>
          </a:bodyPr>
          <a:lstStyle/>
          <a:p>
            <a:pPr algn="ctr"/>
            <a:r>
              <a:rPr lang="en-US" sz="4000" spc="600" dirty="0">
                <a:solidFill>
                  <a:schemeClr val="accent4"/>
                </a:solidFill>
                <a:latin typeface="Panton" panose="00000400000000000000" pitchFamily="50" charset="0"/>
                <a:cs typeface="Poppins" panose="00000500000000000000" pitchFamily="2" charset="0"/>
              </a:rPr>
              <a:t>Risk Factors</a:t>
            </a:r>
          </a:p>
        </p:txBody>
      </p:sp>
      <p:sp>
        <p:nvSpPr>
          <p:cNvPr id="2" name="Rectangle 1">
            <a:extLst>
              <a:ext uri="{FF2B5EF4-FFF2-40B4-BE49-F238E27FC236}">
                <a16:creationId xmlns:a16="http://schemas.microsoft.com/office/drawing/2014/main" id="{92F7E67A-A755-4741-8ED8-306AEFB3912E}"/>
              </a:ext>
            </a:extLst>
          </p:cNvPr>
          <p:cNvSpPr/>
          <p:nvPr/>
        </p:nvSpPr>
        <p:spPr>
          <a:xfrm>
            <a:off x="8993654" y="2370988"/>
            <a:ext cx="2346558" cy="830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Panton SemiBold" panose="00000400000000000000" pitchFamily="50" charset="0"/>
              </a:rPr>
              <a:t>Excess Weight</a:t>
            </a:r>
          </a:p>
        </p:txBody>
      </p:sp>
      <p:sp>
        <p:nvSpPr>
          <p:cNvPr id="33" name="Rectangle 32">
            <a:extLst>
              <a:ext uri="{FF2B5EF4-FFF2-40B4-BE49-F238E27FC236}">
                <a16:creationId xmlns:a16="http://schemas.microsoft.com/office/drawing/2014/main" id="{E6D121A1-0FAE-4D30-A474-759AEDB995D3}"/>
              </a:ext>
            </a:extLst>
          </p:cNvPr>
          <p:cNvSpPr/>
          <p:nvPr/>
        </p:nvSpPr>
        <p:spPr>
          <a:xfrm>
            <a:off x="1602408" y="2434655"/>
            <a:ext cx="2740183" cy="83099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Panton SemiBold" panose="00000400000000000000" pitchFamily="50" charset="0"/>
              </a:rPr>
              <a:t>Large Neck Size </a:t>
            </a:r>
          </a:p>
        </p:txBody>
      </p:sp>
      <p:sp>
        <p:nvSpPr>
          <p:cNvPr id="35" name="Rectangle 34">
            <a:extLst>
              <a:ext uri="{FF2B5EF4-FFF2-40B4-BE49-F238E27FC236}">
                <a16:creationId xmlns:a16="http://schemas.microsoft.com/office/drawing/2014/main" id="{923D34DB-55EA-49D0-A2B8-94AC3D50BAC5}"/>
              </a:ext>
            </a:extLst>
          </p:cNvPr>
          <p:cNvSpPr/>
          <p:nvPr/>
        </p:nvSpPr>
        <p:spPr>
          <a:xfrm>
            <a:off x="5298031" y="2403046"/>
            <a:ext cx="2740183" cy="8309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Panton SemiBold" panose="00000400000000000000" pitchFamily="50" charset="0"/>
              </a:rPr>
              <a:t>Middle Age</a:t>
            </a:r>
          </a:p>
        </p:txBody>
      </p:sp>
      <p:sp>
        <p:nvSpPr>
          <p:cNvPr id="37" name="Rectangle 36">
            <a:extLst>
              <a:ext uri="{FF2B5EF4-FFF2-40B4-BE49-F238E27FC236}">
                <a16:creationId xmlns:a16="http://schemas.microsoft.com/office/drawing/2014/main" id="{E52755A9-7803-4E2C-A200-A8428B7C0201}"/>
              </a:ext>
            </a:extLst>
          </p:cNvPr>
          <p:cNvSpPr/>
          <p:nvPr/>
        </p:nvSpPr>
        <p:spPr>
          <a:xfrm>
            <a:off x="8038214" y="5297556"/>
            <a:ext cx="2155722" cy="83099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Panton SemiBold" panose="00000400000000000000" pitchFamily="50" charset="0"/>
              </a:rPr>
              <a:t>Hypertension</a:t>
            </a:r>
            <a:endParaRPr lang="en-US" sz="2000" dirty="0">
              <a:latin typeface="Panton SemiBold" panose="00000400000000000000" pitchFamily="50" charset="0"/>
            </a:endParaRPr>
          </a:p>
        </p:txBody>
      </p:sp>
      <p:cxnSp>
        <p:nvCxnSpPr>
          <p:cNvPr id="39" name="Straight Connector 38">
            <a:extLst>
              <a:ext uri="{FF2B5EF4-FFF2-40B4-BE49-F238E27FC236}">
                <a16:creationId xmlns:a16="http://schemas.microsoft.com/office/drawing/2014/main" id="{B8154009-A851-4B58-B21E-A1D5B05D4E3F}"/>
              </a:ext>
            </a:extLst>
          </p:cNvPr>
          <p:cNvCxnSpPr>
            <a:cxnSpLocks/>
          </p:cNvCxnSpPr>
          <p:nvPr/>
        </p:nvCxnSpPr>
        <p:spPr>
          <a:xfrm>
            <a:off x="808820" y="1698031"/>
            <a:ext cx="10574359" cy="0"/>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C0905E79-9CAC-4535-833C-3677046C09B4}"/>
              </a:ext>
            </a:extLst>
          </p:cNvPr>
          <p:cNvGrpSpPr/>
          <p:nvPr/>
        </p:nvGrpSpPr>
        <p:grpSpPr>
          <a:xfrm>
            <a:off x="10392229" y="6239451"/>
            <a:ext cx="1799771" cy="364536"/>
            <a:chOff x="8038372" y="6119310"/>
            <a:chExt cx="1799771" cy="364536"/>
          </a:xfrm>
        </p:grpSpPr>
        <p:sp>
          <p:nvSpPr>
            <p:cNvPr id="41" name="Rectangle 40">
              <a:extLst>
                <a:ext uri="{FF2B5EF4-FFF2-40B4-BE49-F238E27FC236}">
                  <a16:creationId xmlns:a16="http://schemas.microsoft.com/office/drawing/2014/main" id="{9EE5DAA0-6253-4DC4-B086-9AEE7B6616F8}"/>
                </a:ext>
              </a:extLst>
            </p:cNvPr>
            <p:cNvSpPr/>
            <p:nvPr/>
          </p:nvSpPr>
          <p:spPr>
            <a:xfrm>
              <a:off x="8038372" y="6120156"/>
              <a:ext cx="1799771" cy="36369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5E50AC75-327A-4371-B3E0-CBCB63FC3CEA}"/>
                </a:ext>
              </a:extLst>
            </p:cNvPr>
            <p:cNvSpPr/>
            <p:nvPr/>
          </p:nvSpPr>
          <p:spPr>
            <a:xfrm>
              <a:off x="8229970" y="6119310"/>
              <a:ext cx="1512770" cy="32002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SLEEPEDUCATION.ORG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sp>
        <p:nvSpPr>
          <p:cNvPr id="15" name="Rectangle 14">
            <a:extLst>
              <a:ext uri="{FF2B5EF4-FFF2-40B4-BE49-F238E27FC236}">
                <a16:creationId xmlns:a16="http://schemas.microsoft.com/office/drawing/2014/main" id="{D08B2C1D-73C5-49AC-8453-30046AD82EBC}"/>
              </a:ext>
            </a:extLst>
          </p:cNvPr>
          <p:cNvSpPr/>
          <p:nvPr/>
        </p:nvSpPr>
        <p:spPr>
          <a:xfrm>
            <a:off x="2854036" y="3868472"/>
            <a:ext cx="3443425" cy="8309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Panton SemiBold" panose="00000400000000000000" pitchFamily="50" charset="0"/>
              </a:rPr>
              <a:t>Airway Abnormality</a:t>
            </a:r>
          </a:p>
        </p:txBody>
      </p:sp>
      <p:sp>
        <p:nvSpPr>
          <p:cNvPr id="16" name="Rectangle 15">
            <a:extLst>
              <a:ext uri="{FF2B5EF4-FFF2-40B4-BE49-F238E27FC236}">
                <a16:creationId xmlns:a16="http://schemas.microsoft.com/office/drawing/2014/main" id="{783BD43B-4E62-4F55-9CDD-453015B22911}"/>
              </a:ext>
            </a:extLst>
          </p:cNvPr>
          <p:cNvSpPr/>
          <p:nvPr/>
        </p:nvSpPr>
        <p:spPr>
          <a:xfrm>
            <a:off x="7209641" y="3906999"/>
            <a:ext cx="2346558" cy="83099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Panton SemiBold" panose="00000400000000000000" pitchFamily="50" charset="0"/>
              </a:rPr>
              <a:t>Sedation</a:t>
            </a:r>
            <a:r>
              <a:rPr lang="en-US" sz="2000" dirty="0">
                <a:latin typeface="Panton SemiBold" panose="00000400000000000000" pitchFamily="50" charset="0"/>
              </a:rPr>
              <a:t> </a:t>
            </a:r>
          </a:p>
        </p:txBody>
      </p:sp>
      <p:sp>
        <p:nvSpPr>
          <p:cNvPr id="17" name="Rectangle 16">
            <a:extLst>
              <a:ext uri="{FF2B5EF4-FFF2-40B4-BE49-F238E27FC236}">
                <a16:creationId xmlns:a16="http://schemas.microsoft.com/office/drawing/2014/main" id="{954E9F20-67CD-4EFB-A91A-72B03B5FC162}"/>
              </a:ext>
            </a:extLst>
          </p:cNvPr>
          <p:cNvSpPr/>
          <p:nvPr/>
        </p:nvSpPr>
        <p:spPr>
          <a:xfrm>
            <a:off x="5002825" y="5297557"/>
            <a:ext cx="1708660" cy="830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Panton SemiBold" panose="00000400000000000000" pitchFamily="50" charset="0"/>
              </a:rPr>
              <a:t>Male</a:t>
            </a:r>
            <a:endParaRPr lang="en-US" sz="2000" dirty="0">
              <a:latin typeface="Panton SemiBold" panose="00000400000000000000" pitchFamily="50" charset="0"/>
            </a:endParaRPr>
          </a:p>
        </p:txBody>
      </p:sp>
      <p:sp>
        <p:nvSpPr>
          <p:cNvPr id="19" name="Rectangle 18">
            <a:extLst>
              <a:ext uri="{FF2B5EF4-FFF2-40B4-BE49-F238E27FC236}">
                <a16:creationId xmlns:a16="http://schemas.microsoft.com/office/drawing/2014/main" id="{515ED6BE-B58B-4D6A-9279-BF68506B6015}"/>
              </a:ext>
            </a:extLst>
          </p:cNvPr>
          <p:cNvSpPr/>
          <p:nvPr/>
        </p:nvSpPr>
        <p:spPr>
          <a:xfrm>
            <a:off x="1314719" y="5318937"/>
            <a:ext cx="2633826" cy="83099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Panton SemiBold" panose="00000400000000000000" pitchFamily="50" charset="0"/>
              </a:rPr>
              <a:t>Family History</a:t>
            </a:r>
          </a:p>
        </p:txBody>
      </p:sp>
    </p:spTree>
    <p:extLst>
      <p:ext uri="{BB962C8B-B14F-4D97-AF65-F5344CB8AC3E}">
        <p14:creationId xmlns:p14="http://schemas.microsoft.com/office/powerpoint/2010/main" val="1892909694"/>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6288147" y="3317"/>
            <a:ext cx="5903853" cy="6854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863039" y="1300437"/>
            <a:ext cx="4917991" cy="584775"/>
          </a:xfrm>
          <a:prstGeom prst="rect">
            <a:avLst/>
          </a:prstGeom>
          <a:noFill/>
        </p:spPr>
        <p:txBody>
          <a:bodyPr wrap="square" rtlCol="0">
            <a:spAutoFit/>
          </a:bodyPr>
          <a:lstStyle/>
          <a:p>
            <a:r>
              <a:rPr lang="en-US" sz="3200" b="1" dirty="0">
                <a:solidFill>
                  <a:schemeClr val="accent4"/>
                </a:solidFill>
                <a:latin typeface="Panton SemiBold" panose="00000400000000000000" pitchFamily="50" charset="0"/>
                <a:cs typeface="Poppins SemiBold" panose="00000700000000000000" pitchFamily="2" charset="0"/>
              </a:rPr>
              <a:t>Daytime Symptoms</a:t>
            </a:r>
          </a:p>
        </p:txBody>
      </p:sp>
      <p:sp>
        <p:nvSpPr>
          <p:cNvPr id="40" name="TextBox 39"/>
          <p:cNvSpPr txBox="1"/>
          <p:nvPr/>
        </p:nvSpPr>
        <p:spPr>
          <a:xfrm>
            <a:off x="7302381" y="1313843"/>
            <a:ext cx="3875384" cy="584775"/>
          </a:xfrm>
          <a:prstGeom prst="rect">
            <a:avLst/>
          </a:prstGeom>
          <a:noFill/>
        </p:spPr>
        <p:txBody>
          <a:bodyPr wrap="square" rtlCol="0">
            <a:spAutoFit/>
          </a:bodyPr>
          <a:lstStyle/>
          <a:p>
            <a:r>
              <a:rPr lang="en-US" sz="3200" b="1" dirty="0">
                <a:solidFill>
                  <a:srgbClr val="0070C0"/>
                </a:solidFill>
                <a:latin typeface="Panton SemiBold" panose="00000400000000000000" pitchFamily="50" charset="0"/>
                <a:cs typeface="Poppins SemiBold" panose="00000700000000000000" pitchFamily="2" charset="0"/>
              </a:rPr>
              <a:t>Nighttime Symptoms </a:t>
            </a:r>
          </a:p>
        </p:txBody>
      </p:sp>
      <p:sp>
        <p:nvSpPr>
          <p:cNvPr id="30" name="TextBox 29"/>
          <p:cNvSpPr txBox="1"/>
          <p:nvPr/>
        </p:nvSpPr>
        <p:spPr>
          <a:xfrm>
            <a:off x="3691837" y="357774"/>
            <a:ext cx="4808325" cy="769441"/>
          </a:xfrm>
          <a:prstGeom prst="rect">
            <a:avLst/>
          </a:prstGeom>
          <a:noFill/>
        </p:spPr>
        <p:txBody>
          <a:bodyPr wrap="square" rtlCol="0">
            <a:spAutoFit/>
          </a:bodyPr>
          <a:lstStyle/>
          <a:p>
            <a:r>
              <a:rPr lang="en-US" sz="4400" spc="580" dirty="0">
                <a:solidFill>
                  <a:schemeClr val="accent2"/>
                </a:solidFill>
                <a:latin typeface="Panton" panose="00000400000000000000" pitchFamily="50" charset="0"/>
                <a:cs typeface="Poppins" panose="00000500000000000000" pitchFamily="2" charset="0"/>
              </a:rPr>
              <a:t>Warning Signs</a:t>
            </a:r>
          </a:p>
        </p:txBody>
      </p:sp>
      <p:grpSp>
        <p:nvGrpSpPr>
          <p:cNvPr id="19" name="Group 18">
            <a:extLst>
              <a:ext uri="{FF2B5EF4-FFF2-40B4-BE49-F238E27FC236}">
                <a16:creationId xmlns:a16="http://schemas.microsoft.com/office/drawing/2014/main" id="{1F196648-9D76-4990-800A-DE7DE0A1134C}"/>
              </a:ext>
            </a:extLst>
          </p:cNvPr>
          <p:cNvGrpSpPr/>
          <p:nvPr/>
        </p:nvGrpSpPr>
        <p:grpSpPr>
          <a:xfrm>
            <a:off x="10937203" y="6240297"/>
            <a:ext cx="1254797" cy="360421"/>
            <a:chOff x="8583346" y="6120156"/>
            <a:chExt cx="1254797" cy="360421"/>
          </a:xfrm>
        </p:grpSpPr>
        <p:sp>
          <p:nvSpPr>
            <p:cNvPr id="20" name="Rectangle 19">
              <a:extLst>
                <a:ext uri="{FF2B5EF4-FFF2-40B4-BE49-F238E27FC236}">
                  <a16:creationId xmlns:a16="http://schemas.microsoft.com/office/drawing/2014/main" id="{679A3801-D57E-4D62-BDA4-DF41BB96584F}"/>
                </a:ext>
              </a:extLst>
            </p:cNvPr>
            <p:cNvSpPr/>
            <p:nvPr/>
          </p:nvSpPr>
          <p:spPr>
            <a:xfrm>
              <a:off x="8583346" y="6120156"/>
              <a:ext cx="1254797" cy="36042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F223A112-63E2-45D5-8444-E43A89BAB0DF}"/>
                </a:ext>
              </a:extLst>
            </p:cNvPr>
            <p:cNvSpPr/>
            <p:nvPr/>
          </p:nvSpPr>
          <p:spPr>
            <a:xfrm>
              <a:off x="8632746" y="6120156"/>
              <a:ext cx="918396" cy="31707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AASM.ORG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cxnSp>
        <p:nvCxnSpPr>
          <p:cNvPr id="17" name="Straight Connector 16">
            <a:extLst>
              <a:ext uri="{FF2B5EF4-FFF2-40B4-BE49-F238E27FC236}">
                <a16:creationId xmlns:a16="http://schemas.microsoft.com/office/drawing/2014/main" id="{C955A6B1-6EAF-418E-A27A-004D4EE3B7F0}"/>
              </a:ext>
            </a:extLst>
          </p:cNvPr>
          <p:cNvCxnSpPr>
            <a:cxnSpLocks/>
          </p:cNvCxnSpPr>
          <p:nvPr/>
        </p:nvCxnSpPr>
        <p:spPr>
          <a:xfrm flipV="1">
            <a:off x="6277094" y="3318"/>
            <a:ext cx="0" cy="6854682"/>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843D770-5B2B-447A-959D-0AAB82DA01C4}"/>
              </a:ext>
            </a:extLst>
          </p:cNvPr>
          <p:cNvSpPr txBox="1"/>
          <p:nvPr/>
        </p:nvSpPr>
        <p:spPr>
          <a:xfrm>
            <a:off x="558563" y="2392264"/>
            <a:ext cx="4917991" cy="3866700"/>
          </a:xfrm>
          <a:prstGeom prst="rect">
            <a:avLst/>
          </a:prstGeom>
          <a:noFill/>
        </p:spPr>
        <p:txBody>
          <a:bodyPr wrap="square" rtlCol="0">
            <a:spAutoFit/>
          </a:bodyPr>
          <a:lstStyle/>
          <a:p>
            <a:pPr marL="342900" lvl="0" indent="-342900" algn="l" rtl="0">
              <a:lnSpc>
                <a:spcPct val="90000"/>
              </a:lnSpc>
              <a:spcBef>
                <a:spcPts val="480"/>
              </a:spcBef>
              <a:spcAft>
                <a:spcPts val="0"/>
              </a:spcAft>
              <a:buClr>
                <a:srgbClr val="002060"/>
              </a:buClr>
              <a:buSzPts val="2400"/>
              <a:buChar char="•"/>
            </a:pPr>
            <a:r>
              <a:rPr lang="en-US" sz="2600" dirty="0">
                <a:solidFill>
                  <a:srgbClr val="002060"/>
                </a:solidFill>
                <a:latin typeface="Calibri"/>
                <a:ea typeface="Calibri"/>
                <a:cs typeface="Calibri"/>
                <a:sym typeface="Calibri"/>
              </a:rPr>
              <a:t>Daytime sleepiness and exhaustion</a:t>
            </a:r>
            <a:endParaRPr lang="en-US" sz="2600" dirty="0"/>
          </a:p>
          <a:p>
            <a:pPr marL="342900" lvl="0" indent="-342900" algn="l" rtl="0">
              <a:lnSpc>
                <a:spcPct val="90000"/>
              </a:lnSpc>
              <a:spcBef>
                <a:spcPts val="480"/>
              </a:spcBef>
              <a:spcAft>
                <a:spcPts val="0"/>
              </a:spcAft>
              <a:buClr>
                <a:srgbClr val="002060"/>
              </a:buClr>
              <a:buSzPts val="2400"/>
              <a:buFont typeface="Arial"/>
              <a:buChar char="•"/>
            </a:pPr>
            <a:r>
              <a:rPr lang="en-US" sz="2600" b="0" i="0" dirty="0">
                <a:solidFill>
                  <a:srgbClr val="002060"/>
                </a:solidFill>
                <a:latin typeface="Calibri"/>
                <a:ea typeface="Calibri"/>
                <a:cs typeface="Calibri"/>
                <a:sym typeface="Calibri"/>
              </a:rPr>
              <a:t>Trouble concentrating, forgetfulness, </a:t>
            </a:r>
            <a:r>
              <a:rPr lang="en-US" sz="2600" b="0" i="0" u="none" strike="noStrike" dirty="0">
                <a:solidFill>
                  <a:srgbClr val="002060"/>
                </a:solidFill>
                <a:latin typeface="Calibri"/>
                <a:ea typeface="Calibri"/>
                <a:cs typeface="Calibri"/>
                <a:sym typeface="Calibri"/>
              </a:rPr>
              <a:t>mood changes</a:t>
            </a:r>
            <a:r>
              <a:rPr lang="en-US" sz="2600" b="0" i="0" dirty="0">
                <a:solidFill>
                  <a:srgbClr val="002060"/>
                </a:solidFill>
                <a:latin typeface="Calibri"/>
                <a:ea typeface="Calibri"/>
                <a:cs typeface="Calibri"/>
                <a:sym typeface="Calibri"/>
              </a:rPr>
              <a:t>, or crankiness</a:t>
            </a:r>
            <a:endParaRPr lang="en-US" sz="2600" dirty="0"/>
          </a:p>
          <a:p>
            <a:pPr marL="342900" lvl="0" indent="-342900" algn="l" rtl="0">
              <a:lnSpc>
                <a:spcPct val="90000"/>
              </a:lnSpc>
              <a:spcBef>
                <a:spcPts val="480"/>
              </a:spcBef>
              <a:spcAft>
                <a:spcPts val="0"/>
              </a:spcAft>
              <a:buClr>
                <a:srgbClr val="002060"/>
              </a:buClr>
              <a:buSzPts val="2400"/>
              <a:buFont typeface="Arial"/>
              <a:buChar char="•"/>
            </a:pPr>
            <a:r>
              <a:rPr lang="en-US" sz="2600" b="0" i="0" dirty="0">
                <a:solidFill>
                  <a:srgbClr val="002060"/>
                </a:solidFill>
                <a:latin typeface="Calibri"/>
                <a:ea typeface="Calibri"/>
                <a:cs typeface="Calibri"/>
                <a:sym typeface="Calibri"/>
              </a:rPr>
              <a:t>Decreased sexual desire</a:t>
            </a:r>
            <a:endParaRPr lang="en-US" sz="2600" dirty="0"/>
          </a:p>
          <a:p>
            <a:pPr marL="342900" lvl="0" indent="-342900" algn="l" rtl="0">
              <a:lnSpc>
                <a:spcPct val="90000"/>
              </a:lnSpc>
              <a:spcBef>
                <a:spcPts val="480"/>
              </a:spcBef>
              <a:spcAft>
                <a:spcPts val="0"/>
              </a:spcAft>
              <a:buClr>
                <a:srgbClr val="002060"/>
              </a:buClr>
              <a:buSzPts val="2400"/>
              <a:buFont typeface="Arial"/>
              <a:buChar char="•"/>
            </a:pPr>
            <a:r>
              <a:rPr lang="en-US" sz="2600" b="0" i="0" dirty="0">
                <a:solidFill>
                  <a:srgbClr val="002060"/>
                </a:solidFill>
                <a:latin typeface="Calibri"/>
                <a:ea typeface="Calibri"/>
                <a:cs typeface="Calibri"/>
                <a:sym typeface="Calibri"/>
              </a:rPr>
              <a:t>High blood pressure</a:t>
            </a:r>
            <a:endParaRPr lang="en-US" sz="2600" dirty="0"/>
          </a:p>
          <a:p>
            <a:pPr marL="342900" lvl="0" indent="-342900" algn="l" rtl="0">
              <a:lnSpc>
                <a:spcPct val="90000"/>
              </a:lnSpc>
              <a:spcBef>
                <a:spcPts val="480"/>
              </a:spcBef>
              <a:spcAft>
                <a:spcPts val="0"/>
              </a:spcAft>
              <a:buClr>
                <a:srgbClr val="002060"/>
              </a:buClr>
              <a:buSzPts val="2400"/>
              <a:buFont typeface="Arial"/>
              <a:buChar char="•"/>
            </a:pPr>
            <a:r>
              <a:rPr lang="en-US" sz="2600" b="0" i="0" dirty="0">
                <a:solidFill>
                  <a:srgbClr val="002060"/>
                </a:solidFill>
                <a:latin typeface="Calibri"/>
                <a:ea typeface="Calibri"/>
                <a:cs typeface="Calibri"/>
                <a:sym typeface="Calibri"/>
              </a:rPr>
              <a:t>Gastroesophageal reflux disease (GERD)</a:t>
            </a:r>
            <a:endParaRPr lang="en-US" sz="2600" dirty="0"/>
          </a:p>
          <a:p>
            <a:endParaRPr lang="en-US" dirty="0"/>
          </a:p>
        </p:txBody>
      </p:sp>
      <p:sp>
        <p:nvSpPr>
          <p:cNvPr id="7" name="TextBox 6">
            <a:extLst>
              <a:ext uri="{FF2B5EF4-FFF2-40B4-BE49-F238E27FC236}">
                <a16:creationId xmlns:a16="http://schemas.microsoft.com/office/drawing/2014/main" id="{5AD5FB31-F0A1-4B71-BD0F-469E9B8B657E}"/>
              </a:ext>
            </a:extLst>
          </p:cNvPr>
          <p:cNvSpPr txBox="1"/>
          <p:nvPr/>
        </p:nvSpPr>
        <p:spPr>
          <a:xfrm>
            <a:off x="6835910" y="2353751"/>
            <a:ext cx="4808325" cy="3165482"/>
          </a:xfrm>
          <a:prstGeom prst="rect">
            <a:avLst/>
          </a:prstGeom>
          <a:noFill/>
        </p:spPr>
        <p:txBody>
          <a:bodyPr wrap="square" rtlCol="0">
            <a:spAutoFit/>
          </a:bodyPr>
          <a:lstStyle/>
          <a:p>
            <a:pPr marL="342900" lvl="0" indent="-342900" algn="l" rtl="0">
              <a:lnSpc>
                <a:spcPct val="90000"/>
              </a:lnSpc>
              <a:spcBef>
                <a:spcPts val="480"/>
              </a:spcBef>
              <a:spcAft>
                <a:spcPts val="0"/>
              </a:spcAft>
              <a:buClr>
                <a:srgbClr val="002060"/>
              </a:buClr>
              <a:buSzPts val="2400"/>
              <a:buChar char="•"/>
            </a:pPr>
            <a:r>
              <a:rPr lang="en-US" sz="2600" dirty="0">
                <a:solidFill>
                  <a:srgbClr val="002060"/>
                </a:solidFill>
                <a:latin typeface="Calibri"/>
                <a:ea typeface="Calibri"/>
                <a:cs typeface="Calibri"/>
                <a:sym typeface="Calibri"/>
              </a:rPr>
              <a:t>Snoring, tossing and turning </a:t>
            </a:r>
            <a:r>
              <a:rPr lang="en-US" sz="2600" dirty="0">
                <a:solidFill>
                  <a:srgbClr val="002060"/>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3"/>
                  </a:ext>
                </a:extLst>
              </a:rPr>
              <a:t>during sleep</a:t>
            </a:r>
            <a:endParaRPr lang="en-US" sz="2600" dirty="0">
              <a:solidFill>
                <a:srgbClr val="002060"/>
              </a:solidFill>
              <a:latin typeface="Calibri"/>
              <a:ea typeface="Calibri"/>
              <a:cs typeface="Calibri"/>
              <a:sym typeface="Calibri"/>
            </a:endParaRPr>
          </a:p>
          <a:p>
            <a:pPr marL="342900" lvl="0" indent="-342900" algn="l" rtl="0">
              <a:lnSpc>
                <a:spcPct val="90000"/>
              </a:lnSpc>
              <a:spcBef>
                <a:spcPts val="480"/>
              </a:spcBef>
              <a:spcAft>
                <a:spcPts val="0"/>
              </a:spcAft>
              <a:buClr>
                <a:srgbClr val="002060"/>
              </a:buClr>
              <a:buSzPts val="2400"/>
              <a:buChar char="•"/>
            </a:pPr>
            <a:r>
              <a:rPr lang="en-US" sz="2600" dirty="0">
                <a:solidFill>
                  <a:srgbClr val="002060"/>
                </a:solidFill>
                <a:latin typeface="Calibri"/>
                <a:ea typeface="Calibri"/>
                <a:cs typeface="Calibri"/>
                <a:sym typeface="Calibri"/>
              </a:rPr>
              <a:t>Waking up suddenly and feeling like you're gasping or choking</a:t>
            </a:r>
            <a:endParaRPr lang="en-US" sz="2600" dirty="0"/>
          </a:p>
          <a:p>
            <a:pPr marL="342900" lvl="0" indent="-342900" algn="l" rtl="0">
              <a:lnSpc>
                <a:spcPct val="90000"/>
              </a:lnSpc>
              <a:spcBef>
                <a:spcPts val="480"/>
              </a:spcBef>
              <a:spcAft>
                <a:spcPts val="0"/>
              </a:spcAft>
              <a:buClr>
                <a:srgbClr val="002060"/>
              </a:buClr>
              <a:buSzPts val="2400"/>
              <a:buChar char="•"/>
            </a:pPr>
            <a:r>
              <a:rPr lang="en-US" sz="2600" dirty="0">
                <a:solidFill>
                  <a:srgbClr val="002060"/>
                </a:solidFill>
                <a:latin typeface="Calibri"/>
                <a:ea typeface="Calibri"/>
                <a:cs typeface="Calibri"/>
                <a:sym typeface="Calibri"/>
              </a:rPr>
              <a:t>Waking frequently during the night to go to the bathroom</a:t>
            </a:r>
            <a:endParaRPr lang="en-US" sz="2600" dirty="0"/>
          </a:p>
          <a:p>
            <a:pPr marL="342900" lvl="0" indent="-342900" algn="l" rtl="0">
              <a:lnSpc>
                <a:spcPct val="90000"/>
              </a:lnSpc>
              <a:spcBef>
                <a:spcPts val="480"/>
              </a:spcBef>
              <a:spcAft>
                <a:spcPts val="0"/>
              </a:spcAft>
              <a:buClr>
                <a:srgbClr val="002060"/>
              </a:buClr>
              <a:buSzPts val="2400"/>
              <a:buChar char="•"/>
            </a:pPr>
            <a:r>
              <a:rPr lang="en-US" sz="2600" dirty="0">
                <a:solidFill>
                  <a:srgbClr val="002060"/>
                </a:solidFill>
                <a:latin typeface="Calibri"/>
                <a:ea typeface="Calibri"/>
                <a:cs typeface="Calibri"/>
                <a:sym typeface="Calibri"/>
              </a:rPr>
              <a:t>Trouble getting up, followed by </a:t>
            </a:r>
            <a:r>
              <a:rPr lang="en-US" sz="2600" b="0" i="0" u="none" strike="noStrike" dirty="0">
                <a:solidFill>
                  <a:srgbClr val="002060"/>
                </a:solidFill>
                <a:latin typeface="Calibri"/>
                <a:ea typeface="Calibri"/>
                <a:cs typeface="Calibri"/>
                <a:sym typeface="Calibri"/>
              </a:rPr>
              <a:t>headaches</a:t>
            </a:r>
            <a:r>
              <a:rPr lang="en-US" sz="2600" b="0" i="0" dirty="0">
                <a:solidFill>
                  <a:srgbClr val="002060"/>
                </a:solidFill>
                <a:latin typeface="Calibri"/>
                <a:ea typeface="Calibri"/>
                <a:cs typeface="Calibri"/>
                <a:sym typeface="Calibri"/>
              </a:rPr>
              <a:t> in the morning</a:t>
            </a:r>
            <a:endParaRPr lang="en-US" sz="2600" dirty="0"/>
          </a:p>
        </p:txBody>
      </p:sp>
      <p:grpSp>
        <p:nvGrpSpPr>
          <p:cNvPr id="22" name="Group 21">
            <a:extLst>
              <a:ext uri="{FF2B5EF4-FFF2-40B4-BE49-F238E27FC236}">
                <a16:creationId xmlns:a16="http://schemas.microsoft.com/office/drawing/2014/main" id="{5072F0D6-CCD6-424E-B0A8-ACB86358A1B1}"/>
              </a:ext>
            </a:extLst>
          </p:cNvPr>
          <p:cNvGrpSpPr/>
          <p:nvPr/>
        </p:nvGrpSpPr>
        <p:grpSpPr>
          <a:xfrm>
            <a:off x="10392229" y="6239451"/>
            <a:ext cx="1799771" cy="364536"/>
            <a:chOff x="8038372" y="6119310"/>
            <a:chExt cx="1799771" cy="364536"/>
          </a:xfrm>
        </p:grpSpPr>
        <p:sp>
          <p:nvSpPr>
            <p:cNvPr id="23" name="Rectangle 22">
              <a:extLst>
                <a:ext uri="{FF2B5EF4-FFF2-40B4-BE49-F238E27FC236}">
                  <a16:creationId xmlns:a16="http://schemas.microsoft.com/office/drawing/2014/main" id="{8D6107A8-BE59-42A5-AC49-7484619DFB01}"/>
                </a:ext>
              </a:extLst>
            </p:cNvPr>
            <p:cNvSpPr/>
            <p:nvPr/>
          </p:nvSpPr>
          <p:spPr>
            <a:xfrm>
              <a:off x="8038372" y="6120156"/>
              <a:ext cx="1799771" cy="36369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C3C071FE-255A-4BB2-828F-974739FF6C77}"/>
                </a:ext>
              </a:extLst>
            </p:cNvPr>
            <p:cNvSpPr/>
            <p:nvPr/>
          </p:nvSpPr>
          <p:spPr>
            <a:xfrm>
              <a:off x="8229970" y="6119310"/>
              <a:ext cx="1512770" cy="32002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SLEEPEDUCATION.ORG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spTree>
    <p:extLst>
      <p:ext uri="{BB962C8B-B14F-4D97-AF65-F5344CB8AC3E}">
        <p14:creationId xmlns:p14="http://schemas.microsoft.com/office/powerpoint/2010/main" val="1410414053"/>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ircle">
            <a:extLst>
              <a:ext uri="{FF2B5EF4-FFF2-40B4-BE49-F238E27FC236}">
                <a16:creationId xmlns:a16="http://schemas.microsoft.com/office/drawing/2014/main" id="{C71F66C6-88FE-4245-A1A1-1C8F7760ECB6}"/>
              </a:ext>
            </a:extLst>
          </p:cNvPr>
          <p:cNvSpPr/>
          <p:nvPr/>
        </p:nvSpPr>
        <p:spPr>
          <a:xfrm>
            <a:off x="4813672" y="4336983"/>
            <a:ext cx="2288236" cy="2231267"/>
          </a:xfrm>
          <a:prstGeom prst="ellipse">
            <a:avLst/>
          </a:prstGeom>
          <a:solidFill>
            <a:srgbClr val="002060"/>
          </a:solidFill>
          <a:ln w="12700" cap="flat">
            <a:noFill/>
            <a:miter lim="400000"/>
          </a:ln>
          <a:effectLst/>
        </p:spPr>
        <p:txBody>
          <a:bodyPr wrap="square" lIns="45719" tIns="45719" rIns="45719" bIns="45719" numCol="1" anchor="ctr">
            <a:noAutofit/>
          </a:bodyPr>
          <a:lstStyle/>
          <a:p>
            <a:pPr algn="ctr">
              <a:defRPr>
                <a:solidFill>
                  <a:srgbClr val="FFFFFF"/>
                </a:solidFill>
              </a:defRPr>
            </a:pPr>
            <a:r>
              <a:rPr lang="en-US" sz="2400" dirty="0">
                <a:latin typeface="Panton" panose="00000400000000000000" pitchFamily="50" charset="0"/>
                <a:cs typeface="Poppins" panose="00000500000000000000" pitchFamily="2" charset="0"/>
              </a:rPr>
              <a:t>Depression</a:t>
            </a:r>
            <a:endParaRPr sz="2400" dirty="0">
              <a:latin typeface="Panton" panose="00000400000000000000" pitchFamily="50" charset="0"/>
              <a:cs typeface="Poppins" panose="00000500000000000000" pitchFamily="2" charset="0"/>
            </a:endParaRPr>
          </a:p>
        </p:txBody>
      </p:sp>
      <p:grpSp>
        <p:nvGrpSpPr>
          <p:cNvPr id="8" name="Group 7">
            <a:extLst>
              <a:ext uri="{FF2B5EF4-FFF2-40B4-BE49-F238E27FC236}">
                <a16:creationId xmlns:a16="http://schemas.microsoft.com/office/drawing/2014/main" id="{D595212C-EACE-4DA1-8B69-A6907128DA3F}"/>
              </a:ext>
            </a:extLst>
          </p:cNvPr>
          <p:cNvGrpSpPr/>
          <p:nvPr/>
        </p:nvGrpSpPr>
        <p:grpSpPr>
          <a:xfrm>
            <a:off x="1465104" y="1938070"/>
            <a:ext cx="2250043" cy="2198421"/>
            <a:chOff x="758861" y="1959175"/>
            <a:chExt cx="1607056" cy="1607056"/>
          </a:xfrm>
        </p:grpSpPr>
        <p:sp>
          <p:nvSpPr>
            <p:cNvPr id="26" name="Circle">
              <a:extLst>
                <a:ext uri="{FF2B5EF4-FFF2-40B4-BE49-F238E27FC236}">
                  <a16:creationId xmlns:a16="http://schemas.microsoft.com/office/drawing/2014/main" id="{9A756CC8-8CF2-403A-B5EC-608048D1BFDF}"/>
                </a:ext>
              </a:extLst>
            </p:cNvPr>
            <p:cNvSpPr/>
            <p:nvPr/>
          </p:nvSpPr>
          <p:spPr>
            <a:xfrm>
              <a:off x="758861" y="1959175"/>
              <a:ext cx="1607056" cy="1607056"/>
            </a:xfrm>
            <a:prstGeom prst="ellipse">
              <a:avLst/>
            </a:prstGeom>
            <a:solidFill>
              <a:schemeClr val="accent5"/>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latin typeface="Panton" panose="00000400000000000000" pitchFamily="50" charset="0"/>
                <a:cs typeface="Poppins" panose="00000500000000000000" pitchFamily="2" charset="0"/>
              </a:endParaRPr>
            </a:p>
          </p:txBody>
        </p:sp>
        <p:sp>
          <p:nvSpPr>
            <p:cNvPr id="50" name="Rectangle 49">
              <a:extLst>
                <a:ext uri="{FF2B5EF4-FFF2-40B4-BE49-F238E27FC236}">
                  <a16:creationId xmlns:a16="http://schemas.microsoft.com/office/drawing/2014/main" id="{BA69D6CD-EF53-49CF-B96E-DAE9E1F812D4}"/>
                </a:ext>
              </a:extLst>
            </p:cNvPr>
            <p:cNvSpPr/>
            <p:nvPr/>
          </p:nvSpPr>
          <p:spPr>
            <a:xfrm>
              <a:off x="758861" y="2347969"/>
              <a:ext cx="1591423" cy="798232"/>
            </a:xfrm>
            <a:prstGeom prst="rect">
              <a:avLst/>
            </a:prstGeom>
          </p:spPr>
          <p:txBody>
            <a:bodyPr wrap="square">
              <a:spAutoFit/>
            </a:bodyPr>
            <a:lstStyle/>
            <a:p>
              <a:pPr algn="ctr">
                <a:lnSpc>
                  <a:spcPct val="120000"/>
                </a:lnSpc>
              </a:pPr>
              <a:r>
                <a:rPr lang="en-US" sz="2800" dirty="0">
                  <a:solidFill>
                    <a:schemeClr val="bg1"/>
                  </a:solidFill>
                  <a:latin typeface="Panton" panose="00000400000000000000" pitchFamily="50" charset="0"/>
                  <a:cs typeface="Segoe UI" panose="020B0502040204020203" pitchFamily="34" charset="0"/>
                </a:rPr>
                <a:t>High Blood Pressure</a:t>
              </a:r>
            </a:p>
          </p:txBody>
        </p:sp>
      </p:grpSp>
      <p:grpSp>
        <p:nvGrpSpPr>
          <p:cNvPr id="6" name="Group 5">
            <a:extLst>
              <a:ext uri="{FF2B5EF4-FFF2-40B4-BE49-F238E27FC236}">
                <a16:creationId xmlns:a16="http://schemas.microsoft.com/office/drawing/2014/main" id="{31E351D6-E26E-4EDF-AA1D-951511DBB6F5}"/>
              </a:ext>
            </a:extLst>
          </p:cNvPr>
          <p:cNvGrpSpPr/>
          <p:nvPr/>
        </p:nvGrpSpPr>
        <p:grpSpPr>
          <a:xfrm>
            <a:off x="4792902" y="1988738"/>
            <a:ext cx="2135162" cy="2198420"/>
            <a:chOff x="2969538" y="2528465"/>
            <a:chExt cx="1607056" cy="1607056"/>
          </a:xfrm>
        </p:grpSpPr>
        <p:sp>
          <p:nvSpPr>
            <p:cNvPr id="30" name="Circle">
              <a:extLst>
                <a:ext uri="{FF2B5EF4-FFF2-40B4-BE49-F238E27FC236}">
                  <a16:creationId xmlns:a16="http://schemas.microsoft.com/office/drawing/2014/main" id="{7EE8AABD-5CF8-42A7-B532-2F3931A8EEC1}"/>
                </a:ext>
              </a:extLst>
            </p:cNvPr>
            <p:cNvSpPr/>
            <p:nvPr/>
          </p:nvSpPr>
          <p:spPr>
            <a:xfrm>
              <a:off x="2969538" y="2528465"/>
              <a:ext cx="1607056" cy="1607056"/>
            </a:xfrm>
            <a:prstGeom prst="ellipse">
              <a:avLst/>
            </a:prstGeom>
            <a:solidFill>
              <a:schemeClr val="accent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sz="2000" dirty="0">
                <a:latin typeface="Panton" panose="00000400000000000000" pitchFamily="50" charset="0"/>
                <a:cs typeface="Poppins" panose="00000500000000000000" pitchFamily="2" charset="0"/>
              </a:endParaRPr>
            </a:p>
          </p:txBody>
        </p:sp>
        <p:sp>
          <p:nvSpPr>
            <p:cNvPr id="53" name="Rectangle 52">
              <a:extLst>
                <a:ext uri="{FF2B5EF4-FFF2-40B4-BE49-F238E27FC236}">
                  <a16:creationId xmlns:a16="http://schemas.microsoft.com/office/drawing/2014/main" id="{D1A8220F-23BE-4475-A454-346818FBA572}"/>
                </a:ext>
              </a:extLst>
            </p:cNvPr>
            <p:cNvSpPr/>
            <p:nvPr/>
          </p:nvSpPr>
          <p:spPr>
            <a:xfrm>
              <a:off x="2985171" y="2775012"/>
              <a:ext cx="1591423" cy="902663"/>
            </a:xfrm>
            <a:prstGeom prst="rect">
              <a:avLst/>
            </a:prstGeom>
          </p:spPr>
          <p:txBody>
            <a:bodyPr wrap="square">
              <a:spAutoFit/>
            </a:bodyPr>
            <a:lstStyle/>
            <a:p>
              <a:pPr algn="ctr">
                <a:lnSpc>
                  <a:spcPct val="120000"/>
                </a:lnSpc>
              </a:pPr>
              <a:r>
                <a:rPr lang="en-US" sz="3200" dirty="0">
                  <a:solidFill>
                    <a:schemeClr val="bg1"/>
                  </a:solidFill>
                  <a:latin typeface="Panton" panose="00000400000000000000" pitchFamily="50" charset="0"/>
                  <a:cs typeface="Segoe UI" panose="020B0502040204020203" pitchFamily="34" charset="0"/>
                </a:rPr>
                <a:t>Heart Disease</a:t>
              </a:r>
            </a:p>
          </p:txBody>
        </p:sp>
      </p:grpSp>
      <p:sp>
        <p:nvSpPr>
          <p:cNvPr id="69" name="TextBox 68"/>
          <p:cNvSpPr txBox="1"/>
          <p:nvPr/>
        </p:nvSpPr>
        <p:spPr>
          <a:xfrm>
            <a:off x="0" y="650980"/>
            <a:ext cx="12447670" cy="646331"/>
          </a:xfrm>
          <a:prstGeom prst="rect">
            <a:avLst/>
          </a:prstGeom>
          <a:noFill/>
        </p:spPr>
        <p:txBody>
          <a:bodyPr wrap="square" rtlCol="0">
            <a:spAutoFit/>
          </a:bodyPr>
          <a:lstStyle/>
          <a:p>
            <a:pPr algn="ctr"/>
            <a:r>
              <a:rPr lang="en-US" sz="3600" spc="450" dirty="0">
                <a:solidFill>
                  <a:schemeClr val="accent2"/>
                </a:solidFill>
                <a:latin typeface="Panton" panose="00000400000000000000" pitchFamily="50" charset="0"/>
                <a:cs typeface="Poppins" panose="00000500000000000000" pitchFamily="2" charset="0"/>
              </a:rPr>
              <a:t>HEALTH RISKS RELATED TO OSA</a:t>
            </a:r>
          </a:p>
        </p:txBody>
      </p:sp>
      <p:grpSp>
        <p:nvGrpSpPr>
          <p:cNvPr id="4" name="Group 3">
            <a:extLst>
              <a:ext uri="{FF2B5EF4-FFF2-40B4-BE49-F238E27FC236}">
                <a16:creationId xmlns:a16="http://schemas.microsoft.com/office/drawing/2014/main" id="{7ACBB137-6E11-435E-B1C5-4A63F64BCD03}"/>
              </a:ext>
            </a:extLst>
          </p:cNvPr>
          <p:cNvGrpSpPr/>
          <p:nvPr/>
        </p:nvGrpSpPr>
        <p:grpSpPr>
          <a:xfrm>
            <a:off x="7983716" y="1989833"/>
            <a:ext cx="2157475" cy="2127817"/>
            <a:chOff x="5168809" y="1893326"/>
            <a:chExt cx="1623851" cy="1607056"/>
          </a:xfrm>
        </p:grpSpPr>
        <p:sp>
          <p:nvSpPr>
            <p:cNvPr id="41" name="Circle">
              <a:extLst>
                <a:ext uri="{FF2B5EF4-FFF2-40B4-BE49-F238E27FC236}">
                  <a16:creationId xmlns:a16="http://schemas.microsoft.com/office/drawing/2014/main" id="{815452FA-0B0E-49C4-AFFC-D72C6DDB7D67}"/>
                </a:ext>
              </a:extLst>
            </p:cNvPr>
            <p:cNvSpPr/>
            <p:nvPr/>
          </p:nvSpPr>
          <p:spPr>
            <a:xfrm>
              <a:off x="5168809" y="1893326"/>
              <a:ext cx="1607056" cy="1607056"/>
            </a:xfrm>
            <a:prstGeom prst="ellipse">
              <a:avLst/>
            </a:prstGeom>
            <a:solidFill>
              <a:srgbClr val="0070C0"/>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accent1">
                    <a:lumMod val="50000"/>
                  </a:schemeClr>
                </a:solidFill>
                <a:latin typeface="Panton" panose="00000400000000000000" pitchFamily="50" charset="0"/>
                <a:cs typeface="Poppins" panose="00000500000000000000" pitchFamily="2" charset="0"/>
              </a:endParaRPr>
            </a:p>
          </p:txBody>
        </p:sp>
        <p:sp>
          <p:nvSpPr>
            <p:cNvPr id="45" name="Rectangle 44">
              <a:extLst>
                <a:ext uri="{FF2B5EF4-FFF2-40B4-BE49-F238E27FC236}">
                  <a16:creationId xmlns:a16="http://schemas.microsoft.com/office/drawing/2014/main" id="{103990B2-2618-474E-BA58-075265F69E75}"/>
                </a:ext>
              </a:extLst>
            </p:cNvPr>
            <p:cNvSpPr/>
            <p:nvPr/>
          </p:nvSpPr>
          <p:spPr>
            <a:xfrm>
              <a:off x="5201237" y="2351619"/>
              <a:ext cx="1591423" cy="712824"/>
            </a:xfrm>
            <a:prstGeom prst="rect">
              <a:avLst/>
            </a:prstGeom>
          </p:spPr>
          <p:txBody>
            <a:bodyPr wrap="square">
              <a:spAutoFit/>
            </a:bodyPr>
            <a:lstStyle/>
            <a:p>
              <a:pPr algn="ctr">
                <a:lnSpc>
                  <a:spcPct val="120000"/>
                </a:lnSpc>
              </a:pPr>
              <a:r>
                <a:rPr lang="en-US" sz="3600" dirty="0">
                  <a:solidFill>
                    <a:schemeClr val="bg1"/>
                  </a:solidFill>
                  <a:latin typeface="Panton" panose="00000400000000000000" pitchFamily="50" charset="0"/>
                  <a:cs typeface="Segoe UI" panose="020B0502040204020203" pitchFamily="34" charset="0"/>
                </a:rPr>
                <a:t>Stroke</a:t>
              </a:r>
            </a:p>
          </p:txBody>
        </p:sp>
      </p:grpSp>
      <p:grpSp>
        <p:nvGrpSpPr>
          <p:cNvPr id="2" name="Group 1">
            <a:extLst>
              <a:ext uri="{FF2B5EF4-FFF2-40B4-BE49-F238E27FC236}">
                <a16:creationId xmlns:a16="http://schemas.microsoft.com/office/drawing/2014/main" id="{D838C620-2DA8-4DA1-BAE0-7016B5F39B71}"/>
              </a:ext>
            </a:extLst>
          </p:cNvPr>
          <p:cNvGrpSpPr/>
          <p:nvPr/>
        </p:nvGrpSpPr>
        <p:grpSpPr>
          <a:xfrm>
            <a:off x="7982387" y="4336982"/>
            <a:ext cx="2158801" cy="2154077"/>
            <a:chOff x="9540340" y="2209008"/>
            <a:chExt cx="1608044" cy="1448350"/>
          </a:xfrm>
        </p:grpSpPr>
        <p:sp>
          <p:nvSpPr>
            <p:cNvPr id="52" name="Circle">
              <a:extLst>
                <a:ext uri="{FF2B5EF4-FFF2-40B4-BE49-F238E27FC236}">
                  <a16:creationId xmlns:a16="http://schemas.microsoft.com/office/drawing/2014/main" id="{2F0D1FFE-4F80-436E-9BC5-32F6C04AB733}"/>
                </a:ext>
              </a:extLst>
            </p:cNvPr>
            <p:cNvSpPr/>
            <p:nvPr/>
          </p:nvSpPr>
          <p:spPr>
            <a:xfrm>
              <a:off x="9541328" y="2209008"/>
              <a:ext cx="1607056" cy="1448350"/>
            </a:xfrm>
            <a:prstGeom prst="ellipse">
              <a:avLst/>
            </a:prstGeom>
            <a:solidFill>
              <a:schemeClr val="tx1">
                <a:lumMod val="75000"/>
                <a:lumOff val="25000"/>
              </a:scheme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latin typeface="Panton" panose="00000400000000000000" pitchFamily="50" charset="0"/>
                <a:cs typeface="Poppins" panose="00000500000000000000" pitchFamily="2" charset="0"/>
              </a:endParaRPr>
            </a:p>
          </p:txBody>
        </p:sp>
        <p:sp>
          <p:nvSpPr>
            <p:cNvPr id="66" name="Rectangle 65">
              <a:extLst>
                <a:ext uri="{FF2B5EF4-FFF2-40B4-BE49-F238E27FC236}">
                  <a16:creationId xmlns:a16="http://schemas.microsoft.com/office/drawing/2014/main" id="{B5551839-7457-4489-9CC0-DE2BE641E248}"/>
                </a:ext>
              </a:extLst>
            </p:cNvPr>
            <p:cNvSpPr/>
            <p:nvPr/>
          </p:nvSpPr>
          <p:spPr>
            <a:xfrm>
              <a:off x="9540340" y="2518049"/>
              <a:ext cx="1591423" cy="830267"/>
            </a:xfrm>
            <a:prstGeom prst="rect">
              <a:avLst/>
            </a:prstGeom>
          </p:spPr>
          <p:txBody>
            <a:bodyPr wrap="square">
              <a:spAutoFit/>
            </a:bodyPr>
            <a:lstStyle/>
            <a:p>
              <a:pPr algn="ctr">
                <a:lnSpc>
                  <a:spcPct val="120000"/>
                </a:lnSpc>
              </a:pPr>
              <a:r>
                <a:rPr lang="en-US" sz="3200" dirty="0">
                  <a:solidFill>
                    <a:schemeClr val="bg1"/>
                  </a:solidFill>
                  <a:latin typeface="Panton" panose="00000400000000000000" pitchFamily="50" charset="0"/>
                  <a:cs typeface="Segoe UI" panose="020B0502040204020203" pitchFamily="34" charset="0"/>
                </a:rPr>
                <a:t>Risk of</a:t>
              </a:r>
            </a:p>
            <a:p>
              <a:pPr algn="ctr">
                <a:lnSpc>
                  <a:spcPct val="120000"/>
                </a:lnSpc>
              </a:pPr>
              <a:r>
                <a:rPr lang="en-US" sz="3200" dirty="0">
                  <a:solidFill>
                    <a:schemeClr val="bg1"/>
                  </a:solidFill>
                  <a:latin typeface="Panton" panose="00000400000000000000" pitchFamily="50" charset="0"/>
                  <a:cs typeface="Segoe UI" panose="020B0502040204020203" pitchFamily="34" charset="0"/>
                </a:rPr>
                <a:t> Death</a:t>
              </a:r>
            </a:p>
          </p:txBody>
        </p:sp>
      </p:grpSp>
      <p:grpSp>
        <p:nvGrpSpPr>
          <p:cNvPr id="68" name="Group 67">
            <a:extLst>
              <a:ext uri="{FF2B5EF4-FFF2-40B4-BE49-F238E27FC236}">
                <a16:creationId xmlns:a16="http://schemas.microsoft.com/office/drawing/2014/main" id="{E5F0408A-2F44-43B8-9B77-670FE1FA42C0}"/>
              </a:ext>
            </a:extLst>
          </p:cNvPr>
          <p:cNvGrpSpPr/>
          <p:nvPr/>
        </p:nvGrpSpPr>
        <p:grpSpPr>
          <a:xfrm>
            <a:off x="10937203" y="6240297"/>
            <a:ext cx="1254797" cy="360421"/>
            <a:chOff x="8583346" y="6120156"/>
            <a:chExt cx="1254797" cy="360421"/>
          </a:xfrm>
        </p:grpSpPr>
        <p:sp>
          <p:nvSpPr>
            <p:cNvPr id="70" name="Rectangle 69">
              <a:extLst>
                <a:ext uri="{FF2B5EF4-FFF2-40B4-BE49-F238E27FC236}">
                  <a16:creationId xmlns:a16="http://schemas.microsoft.com/office/drawing/2014/main" id="{BC6BB1CB-B0F4-44B4-8486-EC3632CD0AFA}"/>
                </a:ext>
              </a:extLst>
            </p:cNvPr>
            <p:cNvSpPr/>
            <p:nvPr/>
          </p:nvSpPr>
          <p:spPr>
            <a:xfrm>
              <a:off x="8583346" y="6120156"/>
              <a:ext cx="1254797" cy="36042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92FAB126-C28C-4E3C-BDD7-5BFEACEEC311}"/>
                </a:ext>
              </a:extLst>
            </p:cNvPr>
            <p:cNvSpPr/>
            <p:nvPr/>
          </p:nvSpPr>
          <p:spPr>
            <a:xfrm>
              <a:off x="8632746" y="6120156"/>
              <a:ext cx="918396" cy="31707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AASM.ORG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cxnSp>
        <p:nvCxnSpPr>
          <p:cNvPr id="27" name="Straight Connector 26">
            <a:extLst>
              <a:ext uri="{FF2B5EF4-FFF2-40B4-BE49-F238E27FC236}">
                <a16:creationId xmlns:a16="http://schemas.microsoft.com/office/drawing/2014/main" id="{80FAAD25-2638-4A45-A32A-2C2021A14A3D}"/>
              </a:ext>
            </a:extLst>
          </p:cNvPr>
          <p:cNvCxnSpPr>
            <a:cxnSpLocks/>
          </p:cNvCxnSpPr>
          <p:nvPr/>
        </p:nvCxnSpPr>
        <p:spPr>
          <a:xfrm>
            <a:off x="586018" y="1562142"/>
            <a:ext cx="11019364" cy="0"/>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054AFD4-96D9-4A0E-A5FF-5B275700D92E}"/>
              </a:ext>
            </a:extLst>
          </p:cNvPr>
          <p:cNvGrpSpPr/>
          <p:nvPr/>
        </p:nvGrpSpPr>
        <p:grpSpPr>
          <a:xfrm>
            <a:off x="10392229" y="6239451"/>
            <a:ext cx="1799771" cy="364536"/>
            <a:chOff x="8038372" y="6119310"/>
            <a:chExt cx="1799771" cy="364536"/>
          </a:xfrm>
        </p:grpSpPr>
        <p:sp>
          <p:nvSpPr>
            <p:cNvPr id="29" name="Rectangle 28">
              <a:extLst>
                <a:ext uri="{FF2B5EF4-FFF2-40B4-BE49-F238E27FC236}">
                  <a16:creationId xmlns:a16="http://schemas.microsoft.com/office/drawing/2014/main" id="{561B5B79-CFC6-4247-9BAC-6CFF439A7FB9}"/>
                </a:ext>
              </a:extLst>
            </p:cNvPr>
            <p:cNvSpPr/>
            <p:nvPr/>
          </p:nvSpPr>
          <p:spPr>
            <a:xfrm>
              <a:off x="8038372" y="6120156"/>
              <a:ext cx="1799771" cy="36369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901EE4E5-3A2B-4179-8E9A-E4CE9A9ECF9C}"/>
                </a:ext>
              </a:extLst>
            </p:cNvPr>
            <p:cNvSpPr/>
            <p:nvPr/>
          </p:nvSpPr>
          <p:spPr>
            <a:xfrm>
              <a:off x="8229970" y="6119310"/>
              <a:ext cx="1512770" cy="32002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SLEEPEDUCATION.ORG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sp>
        <p:nvSpPr>
          <p:cNvPr id="32" name="Circle">
            <a:extLst>
              <a:ext uri="{FF2B5EF4-FFF2-40B4-BE49-F238E27FC236}">
                <a16:creationId xmlns:a16="http://schemas.microsoft.com/office/drawing/2014/main" id="{91CF52D8-88F0-41E6-A83C-6D840DB2A800}"/>
              </a:ext>
            </a:extLst>
          </p:cNvPr>
          <p:cNvSpPr/>
          <p:nvPr/>
        </p:nvSpPr>
        <p:spPr>
          <a:xfrm>
            <a:off x="1426912" y="4336982"/>
            <a:ext cx="2288236" cy="2154077"/>
          </a:xfrm>
          <a:prstGeom prst="ellipse">
            <a:avLst/>
          </a:prstGeom>
          <a:solidFill>
            <a:srgbClr val="002B82"/>
          </a:solidFill>
          <a:ln w="12700" cap="flat">
            <a:noFill/>
            <a:miter lim="400000"/>
          </a:ln>
          <a:effectLst/>
        </p:spPr>
        <p:txBody>
          <a:bodyPr wrap="square" lIns="45719" tIns="45719" rIns="45719" bIns="45719" numCol="1" anchor="ctr">
            <a:noAutofit/>
          </a:bodyPr>
          <a:lstStyle/>
          <a:p>
            <a:pPr algn="ctr">
              <a:defRPr>
                <a:solidFill>
                  <a:srgbClr val="FFFFFF"/>
                </a:solidFill>
              </a:defRPr>
            </a:pPr>
            <a:r>
              <a:rPr lang="en-US" sz="3200" dirty="0">
                <a:latin typeface="Panton" panose="00000400000000000000" pitchFamily="50" charset="0"/>
                <a:cs typeface="Poppins" panose="00000500000000000000" pitchFamily="2" charset="0"/>
              </a:rPr>
              <a:t>Type 2 Diabetes</a:t>
            </a:r>
            <a:endParaRPr sz="3200" dirty="0">
              <a:latin typeface="Panton" panose="00000400000000000000" pitchFamily="50" charset="0"/>
              <a:cs typeface="Poppins" panose="00000500000000000000" pitchFamily="2" charset="0"/>
            </a:endParaRPr>
          </a:p>
        </p:txBody>
      </p:sp>
    </p:spTree>
    <p:extLst>
      <p:ext uri="{BB962C8B-B14F-4D97-AF65-F5344CB8AC3E}">
        <p14:creationId xmlns:p14="http://schemas.microsoft.com/office/powerpoint/2010/main" val="224094187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0" y="0"/>
            <a:ext cx="3576844"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3476B8AA-48AC-4478-970E-4E57E89EA439}"/>
              </a:ext>
            </a:extLst>
          </p:cNvPr>
          <p:cNvSpPr/>
          <p:nvPr/>
        </p:nvSpPr>
        <p:spPr>
          <a:xfrm>
            <a:off x="475197" y="1135786"/>
            <a:ext cx="4587092" cy="458708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pic>
        <p:nvPicPr>
          <p:cNvPr id="4" name="Picture Placeholder 3" descr="A picture containing person, wall, indoor, person&#10;&#10;Description automatically generated">
            <a:extLst>
              <a:ext uri="{FF2B5EF4-FFF2-40B4-BE49-F238E27FC236}">
                <a16:creationId xmlns:a16="http://schemas.microsoft.com/office/drawing/2014/main" id="{4B485CD5-3990-4322-AE60-1853AD941255}"/>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67" r="16667"/>
          <a:stretch>
            <a:fillRect/>
          </a:stretch>
        </p:blipFill>
        <p:spPr>
          <a:xfrm>
            <a:off x="689158" y="1349745"/>
            <a:ext cx="4159170" cy="4159170"/>
          </a:xfrm>
        </p:spPr>
      </p:pic>
      <p:sp>
        <p:nvSpPr>
          <p:cNvPr id="17" name="TextBox 16">
            <a:extLst>
              <a:ext uri="{FF2B5EF4-FFF2-40B4-BE49-F238E27FC236}">
                <a16:creationId xmlns:a16="http://schemas.microsoft.com/office/drawing/2014/main" id="{C1B199FC-CE8E-475B-9F4C-8CBED808AC50}"/>
              </a:ext>
            </a:extLst>
          </p:cNvPr>
          <p:cNvSpPr txBox="1"/>
          <p:nvPr/>
        </p:nvSpPr>
        <p:spPr>
          <a:xfrm>
            <a:off x="5572585" y="815183"/>
            <a:ext cx="5992016" cy="707886"/>
          </a:xfrm>
          <a:prstGeom prst="rect">
            <a:avLst/>
          </a:prstGeom>
          <a:noFill/>
        </p:spPr>
        <p:txBody>
          <a:bodyPr wrap="square" rtlCol="0">
            <a:spAutoFit/>
          </a:bodyPr>
          <a:lstStyle/>
          <a:p>
            <a:r>
              <a:rPr lang="en-US" sz="4000" spc="600" dirty="0">
                <a:solidFill>
                  <a:schemeClr val="accent4"/>
                </a:solidFill>
                <a:latin typeface="Panton" panose="00000400000000000000" pitchFamily="50" charset="0"/>
                <a:cs typeface="Poppins" panose="00000500000000000000" pitchFamily="2" charset="0"/>
              </a:rPr>
              <a:t>OSA Evaluation</a:t>
            </a:r>
          </a:p>
        </p:txBody>
      </p:sp>
      <p:cxnSp>
        <p:nvCxnSpPr>
          <p:cNvPr id="18" name="Straight Connector 17">
            <a:extLst>
              <a:ext uri="{FF2B5EF4-FFF2-40B4-BE49-F238E27FC236}">
                <a16:creationId xmlns:a16="http://schemas.microsoft.com/office/drawing/2014/main" id="{0AD617E3-01B4-4651-921F-1C63703F52C5}"/>
              </a:ext>
            </a:extLst>
          </p:cNvPr>
          <p:cNvCxnSpPr>
            <a:cxnSpLocks/>
          </p:cNvCxnSpPr>
          <p:nvPr/>
        </p:nvCxnSpPr>
        <p:spPr>
          <a:xfrm>
            <a:off x="5687591" y="1754166"/>
            <a:ext cx="5762003" cy="0"/>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034F22D4-EBCC-44FA-8A3B-3F5274CD4C03}"/>
              </a:ext>
            </a:extLst>
          </p:cNvPr>
          <p:cNvGrpSpPr/>
          <p:nvPr/>
        </p:nvGrpSpPr>
        <p:grpSpPr>
          <a:xfrm>
            <a:off x="10937203" y="6240297"/>
            <a:ext cx="1254797" cy="360421"/>
            <a:chOff x="8583346" y="6120156"/>
            <a:chExt cx="1254797" cy="360421"/>
          </a:xfrm>
        </p:grpSpPr>
        <p:sp>
          <p:nvSpPr>
            <p:cNvPr id="20" name="Rectangle 19">
              <a:extLst>
                <a:ext uri="{FF2B5EF4-FFF2-40B4-BE49-F238E27FC236}">
                  <a16:creationId xmlns:a16="http://schemas.microsoft.com/office/drawing/2014/main" id="{DF02B43D-33B8-4D77-8370-6655C833805B}"/>
                </a:ext>
              </a:extLst>
            </p:cNvPr>
            <p:cNvSpPr/>
            <p:nvPr/>
          </p:nvSpPr>
          <p:spPr>
            <a:xfrm>
              <a:off x="8583346" y="6120156"/>
              <a:ext cx="1254797" cy="36042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9710CA9-7786-4012-8DE0-E60C4854F0DF}"/>
                </a:ext>
              </a:extLst>
            </p:cNvPr>
            <p:cNvSpPr/>
            <p:nvPr/>
          </p:nvSpPr>
          <p:spPr>
            <a:xfrm>
              <a:off x="8632746" y="6120156"/>
              <a:ext cx="918396" cy="31707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AASM.ORG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grpSp>
        <p:nvGrpSpPr>
          <p:cNvPr id="11" name="Group 10">
            <a:extLst>
              <a:ext uri="{FF2B5EF4-FFF2-40B4-BE49-F238E27FC236}">
                <a16:creationId xmlns:a16="http://schemas.microsoft.com/office/drawing/2014/main" id="{374C5F2B-62C3-4198-8B66-DD2333310C29}"/>
              </a:ext>
            </a:extLst>
          </p:cNvPr>
          <p:cNvGrpSpPr/>
          <p:nvPr/>
        </p:nvGrpSpPr>
        <p:grpSpPr>
          <a:xfrm>
            <a:off x="10392229" y="6239451"/>
            <a:ext cx="1799771" cy="364536"/>
            <a:chOff x="8038372" y="6119310"/>
            <a:chExt cx="1799771" cy="364536"/>
          </a:xfrm>
        </p:grpSpPr>
        <p:sp>
          <p:nvSpPr>
            <p:cNvPr id="12" name="Rectangle 11">
              <a:extLst>
                <a:ext uri="{FF2B5EF4-FFF2-40B4-BE49-F238E27FC236}">
                  <a16:creationId xmlns:a16="http://schemas.microsoft.com/office/drawing/2014/main" id="{C0F63E61-2DA1-48C5-8733-0F9ED51C57CC}"/>
                </a:ext>
              </a:extLst>
            </p:cNvPr>
            <p:cNvSpPr/>
            <p:nvPr/>
          </p:nvSpPr>
          <p:spPr>
            <a:xfrm>
              <a:off x="8038372" y="6120156"/>
              <a:ext cx="1799771" cy="36369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F7A3922-C20E-4684-B0D9-885C554A1374}"/>
                </a:ext>
              </a:extLst>
            </p:cNvPr>
            <p:cNvSpPr/>
            <p:nvPr/>
          </p:nvSpPr>
          <p:spPr>
            <a:xfrm>
              <a:off x="8229970" y="6119310"/>
              <a:ext cx="1512770" cy="32002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SLEEPEDUCATION.ORG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sp>
        <p:nvSpPr>
          <p:cNvPr id="14" name="Google Shape;143;p7">
            <a:extLst>
              <a:ext uri="{FF2B5EF4-FFF2-40B4-BE49-F238E27FC236}">
                <a16:creationId xmlns:a16="http://schemas.microsoft.com/office/drawing/2014/main" id="{CA70B3C5-8B50-4E0F-B189-4BF450DDB5E2}"/>
              </a:ext>
            </a:extLst>
          </p:cNvPr>
          <p:cNvSpPr txBox="1">
            <a:spLocks noGrp="1"/>
          </p:cNvSpPr>
          <p:nvPr/>
        </p:nvSpPr>
        <p:spPr>
          <a:xfrm>
            <a:off x="5633434" y="2082527"/>
            <a:ext cx="6435838" cy="452596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rgbClr val="292929"/>
              </a:buClr>
              <a:buSzPts val="1800"/>
              <a:buFont typeface="Arial"/>
              <a:buChar char="•"/>
              <a:defRPr sz="3200" b="0" i="0" u="none" strike="noStrike" cap="none">
                <a:solidFill>
                  <a:srgbClr val="292929"/>
                </a:solidFill>
                <a:latin typeface="Georgia"/>
                <a:ea typeface="Georgia"/>
                <a:cs typeface="Georgia"/>
                <a:sym typeface="Georgia"/>
              </a:defRPr>
            </a:lvl1pPr>
            <a:lvl2pPr marL="914400" marR="0" lvl="1" indent="-342900" algn="l" rtl="0">
              <a:lnSpc>
                <a:spcPct val="100000"/>
              </a:lnSpc>
              <a:spcBef>
                <a:spcPts val="360"/>
              </a:spcBef>
              <a:spcAft>
                <a:spcPts val="0"/>
              </a:spcAft>
              <a:buClr>
                <a:srgbClr val="292929"/>
              </a:buClr>
              <a:buSzPts val="1800"/>
              <a:buFont typeface="Arial"/>
              <a:buChar char="–"/>
              <a:defRPr sz="2800" b="0" i="0" u="none" strike="noStrike" cap="none">
                <a:solidFill>
                  <a:srgbClr val="292929"/>
                </a:solidFill>
                <a:latin typeface="Georgia"/>
                <a:ea typeface="Georgia"/>
                <a:cs typeface="Georgia"/>
                <a:sym typeface="Georgia"/>
              </a:defRPr>
            </a:lvl2pPr>
            <a:lvl3pPr marL="1371600" marR="0" lvl="2" indent="-342900" algn="l" rtl="0">
              <a:lnSpc>
                <a:spcPct val="100000"/>
              </a:lnSpc>
              <a:spcBef>
                <a:spcPts val="360"/>
              </a:spcBef>
              <a:spcAft>
                <a:spcPts val="0"/>
              </a:spcAft>
              <a:buClr>
                <a:srgbClr val="292929"/>
              </a:buClr>
              <a:buSzPts val="1800"/>
              <a:buFont typeface="Arial"/>
              <a:buChar char="•"/>
              <a:defRPr sz="2400" b="0" i="0" u="none" strike="noStrike" cap="none">
                <a:solidFill>
                  <a:srgbClr val="292929"/>
                </a:solidFill>
                <a:latin typeface="Georgia"/>
                <a:ea typeface="Georgia"/>
                <a:cs typeface="Georgia"/>
                <a:sym typeface="Georgia"/>
              </a:defRPr>
            </a:lvl3pPr>
            <a:lvl4pPr marL="1828800" marR="0" lvl="3" indent="-342900" algn="l" rtl="0">
              <a:lnSpc>
                <a:spcPct val="100000"/>
              </a:lnSpc>
              <a:spcBef>
                <a:spcPts val="360"/>
              </a:spcBef>
              <a:spcAft>
                <a:spcPts val="0"/>
              </a:spcAft>
              <a:buClr>
                <a:srgbClr val="292929"/>
              </a:buClr>
              <a:buSzPts val="1800"/>
              <a:buFont typeface="Arial"/>
              <a:buChar char="–"/>
              <a:defRPr sz="2000" b="0" i="0" u="none" strike="noStrike" cap="none">
                <a:solidFill>
                  <a:srgbClr val="292929"/>
                </a:solidFill>
                <a:latin typeface="Georgia"/>
                <a:ea typeface="Georgia"/>
                <a:cs typeface="Georgia"/>
                <a:sym typeface="Georgia"/>
              </a:defRPr>
            </a:lvl4pPr>
            <a:lvl5pPr marL="2286000" marR="0" lvl="4" indent="-342900" algn="l" rtl="0">
              <a:lnSpc>
                <a:spcPct val="100000"/>
              </a:lnSpc>
              <a:spcBef>
                <a:spcPts val="360"/>
              </a:spcBef>
              <a:spcAft>
                <a:spcPts val="0"/>
              </a:spcAft>
              <a:buClr>
                <a:srgbClr val="292929"/>
              </a:buClr>
              <a:buSzPts val="1800"/>
              <a:buFont typeface="Arial"/>
              <a:buChar char="»"/>
              <a:defRPr sz="2000" b="0" i="0" u="none" strike="noStrike" cap="none">
                <a:solidFill>
                  <a:srgbClr val="292929"/>
                </a:solidFill>
                <a:latin typeface="Georgia"/>
                <a:ea typeface="Georgia"/>
                <a:cs typeface="Georgia"/>
                <a:sym typeface="Georgia"/>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Clr>
                <a:srgbClr val="005089"/>
              </a:buClr>
              <a:buSzPts val="3200"/>
              <a:buNone/>
            </a:pPr>
            <a:r>
              <a:rPr lang="en-US" dirty="0">
                <a:solidFill>
                  <a:srgbClr val="005089"/>
                </a:solidFill>
                <a:latin typeface="Calibri"/>
                <a:ea typeface="Calibri"/>
                <a:cs typeface="Calibri"/>
                <a:sym typeface="Calibri"/>
              </a:rPr>
              <a:t>Your doctor will: </a:t>
            </a:r>
            <a:endParaRPr dirty="0"/>
          </a:p>
          <a:p>
            <a:pPr marL="342900" lvl="0" indent="-342900" algn="l" rtl="0">
              <a:spcBef>
                <a:spcPts val="640"/>
              </a:spcBef>
              <a:spcAft>
                <a:spcPts val="0"/>
              </a:spcAft>
              <a:buClr>
                <a:srgbClr val="005089"/>
              </a:buClr>
              <a:buSzPts val="3200"/>
              <a:buChar char="•"/>
            </a:pPr>
            <a:r>
              <a:rPr lang="en-US" dirty="0">
                <a:solidFill>
                  <a:srgbClr val="005089"/>
                </a:solidFill>
                <a:latin typeface="Calibri"/>
                <a:ea typeface="Calibri"/>
                <a:cs typeface="Calibri"/>
                <a:sym typeface="Calibri"/>
              </a:rPr>
              <a:t>Make a judgement based on your signs and symptoms, an exam, and tests. </a:t>
            </a:r>
            <a:endParaRPr dirty="0"/>
          </a:p>
          <a:p>
            <a:pPr marL="342900" lvl="0" indent="-342900" algn="l" rtl="0">
              <a:spcBef>
                <a:spcPts val="640"/>
              </a:spcBef>
              <a:spcAft>
                <a:spcPts val="0"/>
              </a:spcAft>
              <a:buClr>
                <a:srgbClr val="005089"/>
              </a:buClr>
              <a:buSzPts val="3200"/>
              <a:buChar char="•"/>
            </a:pPr>
            <a:r>
              <a:rPr lang="en-US" dirty="0">
                <a:solidFill>
                  <a:srgbClr val="005089"/>
                </a:solidFill>
                <a:latin typeface="Calibri"/>
                <a:ea typeface="Calibri"/>
                <a:cs typeface="Calibri"/>
                <a:sym typeface="Calibri"/>
              </a:rPr>
              <a:t>Will likely refer you to a sleep specialist in a sleep center for further evaluation.</a:t>
            </a:r>
            <a:endParaRPr dirty="0"/>
          </a:p>
          <a:p>
            <a:pPr marL="0" lvl="0" indent="0" algn="l" rtl="0">
              <a:spcBef>
                <a:spcPts val="640"/>
              </a:spcBef>
              <a:spcAft>
                <a:spcPts val="0"/>
              </a:spcAft>
              <a:buClr>
                <a:srgbClr val="292929"/>
              </a:buClr>
              <a:buSzPts val="3200"/>
              <a:buNone/>
            </a:pPr>
            <a:endParaRPr dirty="0"/>
          </a:p>
        </p:txBody>
      </p:sp>
    </p:spTree>
    <p:extLst>
      <p:ext uri="{BB962C8B-B14F-4D97-AF65-F5344CB8AC3E}">
        <p14:creationId xmlns:p14="http://schemas.microsoft.com/office/powerpoint/2010/main" val="346922902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8723376" y="0"/>
            <a:ext cx="3443300" cy="6858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anton Light" panose="00000300000000000000" pitchFamily="50" charset="0"/>
            </a:endParaRPr>
          </a:p>
        </p:txBody>
      </p:sp>
      <p:sp>
        <p:nvSpPr>
          <p:cNvPr id="32" name="Rectangle 31">
            <a:extLst>
              <a:ext uri="{FF2B5EF4-FFF2-40B4-BE49-F238E27FC236}">
                <a16:creationId xmlns:a16="http://schemas.microsoft.com/office/drawing/2014/main" id="{FBE99B85-52A9-4F96-BDE2-BEE38526EC49}"/>
              </a:ext>
            </a:extLst>
          </p:cNvPr>
          <p:cNvSpPr/>
          <p:nvPr/>
        </p:nvSpPr>
        <p:spPr>
          <a:xfrm>
            <a:off x="836623" y="2800380"/>
            <a:ext cx="5560077" cy="2554545"/>
          </a:xfrm>
          <a:prstGeom prst="rect">
            <a:avLst/>
          </a:prstGeom>
        </p:spPr>
        <p:txBody>
          <a:bodyPr wrap="square">
            <a:spAutoFit/>
          </a:bodyPr>
          <a:lstStyle/>
          <a:p>
            <a:pPr marR="0" lvl="0" algn="l" rtl="0">
              <a:spcBef>
                <a:spcPts val="0"/>
              </a:spcBef>
              <a:spcAft>
                <a:spcPts val="0"/>
              </a:spcAft>
              <a:buClr>
                <a:schemeClr val="dk2"/>
              </a:buClr>
              <a:buSzPts val="3200"/>
            </a:pPr>
            <a:r>
              <a:rPr lang="en-US" sz="2800" dirty="0">
                <a:solidFill>
                  <a:schemeClr val="dk2"/>
                </a:solidFill>
                <a:latin typeface="Calibri"/>
                <a:ea typeface="Calibri"/>
                <a:cs typeface="Calibri"/>
                <a:sym typeface="Calibri"/>
              </a:rPr>
              <a:t>Diagnosis may require: </a:t>
            </a:r>
          </a:p>
          <a:p>
            <a:pPr marL="0" marR="0" lvl="0" indent="-203200" algn="l" rtl="0">
              <a:spcBef>
                <a:spcPts val="0"/>
              </a:spcBef>
              <a:spcAft>
                <a:spcPts val="0"/>
              </a:spcAft>
              <a:buClr>
                <a:schemeClr val="dk2"/>
              </a:buClr>
              <a:buSzPts val="3200"/>
              <a:buFont typeface="Arial"/>
              <a:buChar char="•"/>
            </a:pPr>
            <a:r>
              <a:rPr lang="en-US" sz="2800" dirty="0">
                <a:solidFill>
                  <a:schemeClr val="dk2"/>
                </a:solidFill>
                <a:latin typeface="Calibri"/>
                <a:ea typeface="Calibri"/>
                <a:cs typeface="Calibri"/>
                <a:sym typeface="Calibri"/>
              </a:rPr>
              <a:t> Sleep evaluation</a:t>
            </a:r>
            <a:endParaRPr lang="en-US" sz="2000" dirty="0"/>
          </a:p>
          <a:p>
            <a:pPr marL="0" marR="0" lvl="0" indent="-203200" algn="l" rtl="0">
              <a:spcBef>
                <a:spcPts val="0"/>
              </a:spcBef>
              <a:spcAft>
                <a:spcPts val="0"/>
              </a:spcAft>
              <a:buClr>
                <a:schemeClr val="dk2"/>
              </a:buClr>
              <a:buSzPts val="3200"/>
              <a:buFont typeface="Arial"/>
              <a:buChar char="•"/>
            </a:pPr>
            <a:r>
              <a:rPr lang="en-US" sz="2800" dirty="0">
                <a:solidFill>
                  <a:schemeClr val="dk2"/>
                </a:solidFill>
                <a:latin typeface="Calibri"/>
                <a:ea typeface="Calibri"/>
                <a:cs typeface="Calibri"/>
                <a:sym typeface="Calibri"/>
              </a:rPr>
              <a:t> Physical exam</a:t>
            </a:r>
            <a:endParaRPr lang="en-US" sz="2000" dirty="0"/>
          </a:p>
          <a:p>
            <a:pPr marL="0" marR="0" lvl="0" indent="-203200" algn="l" rtl="0">
              <a:spcBef>
                <a:spcPts val="0"/>
              </a:spcBef>
              <a:spcAft>
                <a:spcPts val="0"/>
              </a:spcAft>
              <a:buClr>
                <a:schemeClr val="dk2"/>
              </a:buClr>
              <a:buSzPts val="3200"/>
              <a:buFont typeface="Arial"/>
              <a:buChar char="•"/>
            </a:pPr>
            <a:r>
              <a:rPr lang="en-US" sz="2800" dirty="0">
                <a:solidFill>
                  <a:schemeClr val="dk2"/>
                </a:solidFill>
                <a:latin typeface="Calibri"/>
                <a:ea typeface="Calibri"/>
                <a:cs typeface="Calibri"/>
                <a:sym typeface="Calibri"/>
              </a:rPr>
              <a:t> Overnight sleep study</a:t>
            </a:r>
            <a:endParaRPr lang="en-US" sz="2000" dirty="0"/>
          </a:p>
          <a:p>
            <a:pPr marL="0" marR="0" lvl="0" indent="-203200" algn="l" rtl="0">
              <a:spcBef>
                <a:spcPts val="0"/>
              </a:spcBef>
              <a:spcAft>
                <a:spcPts val="0"/>
              </a:spcAft>
              <a:buClr>
                <a:schemeClr val="dk2"/>
              </a:buClr>
              <a:buSzPts val="3200"/>
              <a:buFont typeface="Arial"/>
              <a:buChar char="•"/>
            </a:pPr>
            <a:r>
              <a:rPr lang="en-US" sz="2800" dirty="0">
                <a:solidFill>
                  <a:schemeClr val="dk2"/>
                </a:solidFill>
                <a:latin typeface="Calibri"/>
                <a:ea typeface="Calibri"/>
                <a:cs typeface="Calibri"/>
                <a:sym typeface="Calibri"/>
              </a:rPr>
              <a:t> Home sleep apnea test</a:t>
            </a:r>
            <a:endParaRPr lang="en-US" sz="2000" dirty="0"/>
          </a:p>
          <a:p>
            <a:endParaRPr lang="id-ID" sz="2000" dirty="0">
              <a:solidFill>
                <a:schemeClr val="tx2">
                  <a:lumMod val="50000"/>
                </a:schemeClr>
              </a:solidFill>
              <a:latin typeface="Panton Light" panose="00000300000000000000" pitchFamily="50" charset="0"/>
              <a:cs typeface="Poppins ExtraLight" panose="00000300000000000000" pitchFamily="2" charset="0"/>
            </a:endParaRPr>
          </a:p>
        </p:txBody>
      </p:sp>
      <p:cxnSp>
        <p:nvCxnSpPr>
          <p:cNvPr id="13" name="Straight Connector 12">
            <a:extLst>
              <a:ext uri="{FF2B5EF4-FFF2-40B4-BE49-F238E27FC236}">
                <a16:creationId xmlns:a16="http://schemas.microsoft.com/office/drawing/2014/main" id="{9B6996FF-E923-450D-9264-D4C0201AB23A}"/>
              </a:ext>
            </a:extLst>
          </p:cNvPr>
          <p:cNvCxnSpPr>
            <a:cxnSpLocks/>
          </p:cNvCxnSpPr>
          <p:nvPr/>
        </p:nvCxnSpPr>
        <p:spPr>
          <a:xfrm>
            <a:off x="455333" y="1299923"/>
            <a:ext cx="5488266" cy="0"/>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hlinkClick r:id="rId3"/>
            <a:extLst>
              <a:ext uri="{FF2B5EF4-FFF2-40B4-BE49-F238E27FC236}">
                <a16:creationId xmlns:a16="http://schemas.microsoft.com/office/drawing/2014/main" id="{4A1013D1-084A-4205-87F4-E9406ECEEB60}"/>
              </a:ext>
            </a:extLst>
          </p:cNvPr>
          <p:cNvSpPr/>
          <p:nvPr/>
        </p:nvSpPr>
        <p:spPr>
          <a:xfrm>
            <a:off x="1125486" y="5873135"/>
            <a:ext cx="5281244" cy="50962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Find an AASM-Accredited Sleep Disorders Center</a:t>
            </a:r>
          </a:p>
        </p:txBody>
      </p:sp>
      <p:grpSp>
        <p:nvGrpSpPr>
          <p:cNvPr id="19" name="Group 18">
            <a:extLst>
              <a:ext uri="{FF2B5EF4-FFF2-40B4-BE49-F238E27FC236}">
                <a16:creationId xmlns:a16="http://schemas.microsoft.com/office/drawing/2014/main" id="{9E167656-7685-44EB-A17C-9674A61B411E}"/>
              </a:ext>
            </a:extLst>
          </p:cNvPr>
          <p:cNvGrpSpPr/>
          <p:nvPr/>
        </p:nvGrpSpPr>
        <p:grpSpPr>
          <a:xfrm>
            <a:off x="10937203" y="6240297"/>
            <a:ext cx="1254797" cy="360421"/>
            <a:chOff x="8583346" y="6120156"/>
            <a:chExt cx="1254797" cy="360421"/>
          </a:xfrm>
        </p:grpSpPr>
        <p:sp>
          <p:nvSpPr>
            <p:cNvPr id="20" name="Rectangle 19">
              <a:extLst>
                <a:ext uri="{FF2B5EF4-FFF2-40B4-BE49-F238E27FC236}">
                  <a16:creationId xmlns:a16="http://schemas.microsoft.com/office/drawing/2014/main" id="{5C8B1C0A-6957-465A-B357-CC314EAE1194}"/>
                </a:ext>
              </a:extLst>
            </p:cNvPr>
            <p:cNvSpPr/>
            <p:nvPr/>
          </p:nvSpPr>
          <p:spPr>
            <a:xfrm>
              <a:off x="8583346" y="6120156"/>
              <a:ext cx="1254797" cy="36042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9780E14D-2B1B-4683-950B-59F7ED05423C}"/>
                </a:ext>
              </a:extLst>
            </p:cNvPr>
            <p:cNvSpPr/>
            <p:nvPr/>
          </p:nvSpPr>
          <p:spPr>
            <a:xfrm>
              <a:off x="8632746" y="6120156"/>
              <a:ext cx="918396" cy="31707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AASM.ORG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sp>
        <p:nvSpPr>
          <p:cNvPr id="23" name="TextBox 22"/>
          <p:cNvSpPr txBox="1"/>
          <p:nvPr/>
        </p:nvSpPr>
        <p:spPr>
          <a:xfrm>
            <a:off x="383522" y="509190"/>
            <a:ext cx="5560077" cy="646331"/>
          </a:xfrm>
          <a:prstGeom prst="rect">
            <a:avLst/>
          </a:prstGeom>
          <a:noFill/>
        </p:spPr>
        <p:txBody>
          <a:bodyPr wrap="square" rtlCol="0">
            <a:spAutoFit/>
          </a:bodyPr>
          <a:lstStyle/>
          <a:p>
            <a:r>
              <a:rPr lang="en-US" sz="3600" spc="600" dirty="0">
                <a:solidFill>
                  <a:schemeClr val="accent2"/>
                </a:solidFill>
                <a:latin typeface="Panton" panose="00000400000000000000" pitchFamily="50" charset="0"/>
                <a:cs typeface="Poppins" panose="00000500000000000000" pitchFamily="2" charset="0"/>
              </a:rPr>
              <a:t>Diagnosing OSA</a:t>
            </a:r>
          </a:p>
        </p:txBody>
      </p:sp>
      <p:grpSp>
        <p:nvGrpSpPr>
          <p:cNvPr id="11" name="Group 10">
            <a:extLst>
              <a:ext uri="{FF2B5EF4-FFF2-40B4-BE49-F238E27FC236}">
                <a16:creationId xmlns:a16="http://schemas.microsoft.com/office/drawing/2014/main" id="{99601F07-DC61-4C3E-B952-61B12EBE45F9}"/>
              </a:ext>
            </a:extLst>
          </p:cNvPr>
          <p:cNvGrpSpPr/>
          <p:nvPr/>
        </p:nvGrpSpPr>
        <p:grpSpPr>
          <a:xfrm>
            <a:off x="10392229" y="6239451"/>
            <a:ext cx="1799771" cy="364536"/>
            <a:chOff x="8038372" y="6119310"/>
            <a:chExt cx="1799771" cy="364536"/>
          </a:xfrm>
        </p:grpSpPr>
        <p:sp>
          <p:nvSpPr>
            <p:cNvPr id="12" name="Rectangle 11">
              <a:extLst>
                <a:ext uri="{FF2B5EF4-FFF2-40B4-BE49-F238E27FC236}">
                  <a16:creationId xmlns:a16="http://schemas.microsoft.com/office/drawing/2014/main" id="{EDDF10E2-BA35-47DF-A1EA-569DCD57DEFE}"/>
                </a:ext>
              </a:extLst>
            </p:cNvPr>
            <p:cNvSpPr/>
            <p:nvPr/>
          </p:nvSpPr>
          <p:spPr>
            <a:xfrm>
              <a:off x="8038372" y="6120156"/>
              <a:ext cx="1799771" cy="36369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D13B00E-924F-417E-B75A-B9E2747C8221}"/>
                </a:ext>
              </a:extLst>
            </p:cNvPr>
            <p:cNvSpPr/>
            <p:nvPr/>
          </p:nvSpPr>
          <p:spPr>
            <a:xfrm>
              <a:off x="8229970" y="6119310"/>
              <a:ext cx="1512770" cy="32002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SLEEPEDUCATION.ORG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sp>
        <p:nvSpPr>
          <p:cNvPr id="15" name="Google Shape;151;p8">
            <a:extLst>
              <a:ext uri="{FF2B5EF4-FFF2-40B4-BE49-F238E27FC236}">
                <a16:creationId xmlns:a16="http://schemas.microsoft.com/office/drawing/2014/main" id="{BD6CA7AE-F28D-4EF8-A197-4A6BC755D77A}"/>
              </a:ext>
            </a:extLst>
          </p:cNvPr>
          <p:cNvSpPr txBox="1"/>
          <p:nvPr/>
        </p:nvSpPr>
        <p:spPr>
          <a:xfrm>
            <a:off x="209188" y="1561180"/>
            <a:ext cx="8229600" cy="1077218"/>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r>
              <a:rPr lang="en-US" sz="3200" i="1" dirty="0">
                <a:solidFill>
                  <a:schemeClr val="dk2"/>
                </a:solidFill>
                <a:latin typeface="Calibri"/>
                <a:ea typeface="Calibri"/>
                <a:cs typeface="Calibri"/>
                <a:sym typeface="Calibri"/>
              </a:rPr>
              <a:t>Sleep apnea can be diagnosed by a sleep doctor at an AASM-accredited sleep center.</a:t>
            </a:r>
            <a:endParaRPr dirty="0"/>
          </a:p>
        </p:txBody>
      </p:sp>
      <p:pic>
        <p:nvPicPr>
          <p:cNvPr id="8" name="Picture Placeholder 7" descr="A person sleeping in a hospital bed&#10;&#10;Description automatically generated with medium confidence">
            <a:extLst>
              <a:ext uri="{FF2B5EF4-FFF2-40B4-BE49-F238E27FC236}">
                <a16:creationId xmlns:a16="http://schemas.microsoft.com/office/drawing/2014/main" id="{4803DFE8-4D36-49D8-8CB3-9FD26DA42F8D}"/>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4480" r="4480"/>
          <a:stretch>
            <a:fillRect/>
          </a:stretch>
        </p:blipFill>
        <p:spPr>
          <a:xfrm>
            <a:off x="7199955" y="2808576"/>
            <a:ext cx="4155422" cy="3043778"/>
          </a:xfrm>
        </p:spPr>
      </p:pic>
    </p:spTree>
    <p:extLst>
      <p:ext uri="{BB962C8B-B14F-4D97-AF65-F5344CB8AC3E}">
        <p14:creationId xmlns:p14="http://schemas.microsoft.com/office/powerpoint/2010/main" val="3850522344"/>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23640" y="0"/>
            <a:ext cx="3443300" cy="6858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anton Light" panose="00000300000000000000" pitchFamily="50" charset="0"/>
            </a:endParaRPr>
          </a:p>
        </p:txBody>
      </p:sp>
      <p:cxnSp>
        <p:nvCxnSpPr>
          <p:cNvPr id="13" name="Straight Connector 12">
            <a:extLst>
              <a:ext uri="{FF2B5EF4-FFF2-40B4-BE49-F238E27FC236}">
                <a16:creationId xmlns:a16="http://schemas.microsoft.com/office/drawing/2014/main" id="{9B6996FF-E923-450D-9264-D4C0201AB23A}"/>
              </a:ext>
            </a:extLst>
          </p:cNvPr>
          <p:cNvCxnSpPr>
            <a:cxnSpLocks/>
          </p:cNvCxnSpPr>
          <p:nvPr/>
        </p:nvCxnSpPr>
        <p:spPr>
          <a:xfrm>
            <a:off x="6470945" y="1274489"/>
            <a:ext cx="5488266" cy="0"/>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9E167656-7685-44EB-A17C-9674A61B411E}"/>
              </a:ext>
            </a:extLst>
          </p:cNvPr>
          <p:cNvGrpSpPr/>
          <p:nvPr/>
        </p:nvGrpSpPr>
        <p:grpSpPr>
          <a:xfrm>
            <a:off x="10937203" y="6240297"/>
            <a:ext cx="1254797" cy="360421"/>
            <a:chOff x="8583346" y="6120156"/>
            <a:chExt cx="1254797" cy="360421"/>
          </a:xfrm>
        </p:grpSpPr>
        <p:sp>
          <p:nvSpPr>
            <p:cNvPr id="20" name="Rectangle 19">
              <a:extLst>
                <a:ext uri="{FF2B5EF4-FFF2-40B4-BE49-F238E27FC236}">
                  <a16:creationId xmlns:a16="http://schemas.microsoft.com/office/drawing/2014/main" id="{5C8B1C0A-6957-465A-B357-CC314EAE1194}"/>
                </a:ext>
              </a:extLst>
            </p:cNvPr>
            <p:cNvSpPr/>
            <p:nvPr/>
          </p:nvSpPr>
          <p:spPr>
            <a:xfrm>
              <a:off x="8583346" y="6120156"/>
              <a:ext cx="1254797" cy="36042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9780E14D-2B1B-4683-950B-59F7ED05423C}"/>
                </a:ext>
              </a:extLst>
            </p:cNvPr>
            <p:cNvSpPr/>
            <p:nvPr/>
          </p:nvSpPr>
          <p:spPr>
            <a:xfrm>
              <a:off x="8632746" y="6120156"/>
              <a:ext cx="918396" cy="31707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AASM.ORG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sp>
        <p:nvSpPr>
          <p:cNvPr id="23" name="TextBox 22"/>
          <p:cNvSpPr txBox="1"/>
          <p:nvPr/>
        </p:nvSpPr>
        <p:spPr>
          <a:xfrm>
            <a:off x="7692011" y="583646"/>
            <a:ext cx="4155422" cy="646331"/>
          </a:xfrm>
          <a:prstGeom prst="rect">
            <a:avLst/>
          </a:prstGeom>
          <a:noFill/>
        </p:spPr>
        <p:txBody>
          <a:bodyPr wrap="square" rtlCol="0">
            <a:spAutoFit/>
          </a:bodyPr>
          <a:lstStyle/>
          <a:p>
            <a:r>
              <a:rPr lang="en-US" sz="3600" spc="600" dirty="0">
                <a:solidFill>
                  <a:schemeClr val="accent2"/>
                </a:solidFill>
                <a:latin typeface="Panton" panose="00000400000000000000" pitchFamily="50" charset="0"/>
                <a:cs typeface="Poppins" panose="00000500000000000000" pitchFamily="2" charset="0"/>
              </a:rPr>
              <a:t>Treating OSA</a:t>
            </a:r>
          </a:p>
        </p:txBody>
      </p:sp>
      <p:grpSp>
        <p:nvGrpSpPr>
          <p:cNvPr id="11" name="Group 10">
            <a:extLst>
              <a:ext uri="{FF2B5EF4-FFF2-40B4-BE49-F238E27FC236}">
                <a16:creationId xmlns:a16="http://schemas.microsoft.com/office/drawing/2014/main" id="{99601F07-DC61-4C3E-B952-61B12EBE45F9}"/>
              </a:ext>
            </a:extLst>
          </p:cNvPr>
          <p:cNvGrpSpPr/>
          <p:nvPr/>
        </p:nvGrpSpPr>
        <p:grpSpPr>
          <a:xfrm>
            <a:off x="10392229" y="6239451"/>
            <a:ext cx="1799771" cy="364536"/>
            <a:chOff x="8038372" y="6119310"/>
            <a:chExt cx="1799771" cy="364536"/>
          </a:xfrm>
        </p:grpSpPr>
        <p:sp>
          <p:nvSpPr>
            <p:cNvPr id="12" name="Rectangle 11">
              <a:extLst>
                <a:ext uri="{FF2B5EF4-FFF2-40B4-BE49-F238E27FC236}">
                  <a16:creationId xmlns:a16="http://schemas.microsoft.com/office/drawing/2014/main" id="{EDDF10E2-BA35-47DF-A1EA-569DCD57DEFE}"/>
                </a:ext>
              </a:extLst>
            </p:cNvPr>
            <p:cNvSpPr/>
            <p:nvPr/>
          </p:nvSpPr>
          <p:spPr>
            <a:xfrm>
              <a:off x="8038372" y="6120156"/>
              <a:ext cx="1799771" cy="36369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D13B00E-924F-417E-B75A-B9E2747C8221}"/>
                </a:ext>
              </a:extLst>
            </p:cNvPr>
            <p:cNvSpPr/>
            <p:nvPr/>
          </p:nvSpPr>
          <p:spPr>
            <a:xfrm>
              <a:off x="8229970" y="6119310"/>
              <a:ext cx="1512770" cy="320024"/>
            </a:xfrm>
            <a:prstGeom prst="rect">
              <a:avLst/>
            </a:prstGeom>
          </p:spPr>
          <p:txBody>
            <a:bodyPr wrap="square">
              <a:spAutoFit/>
            </a:bodyPr>
            <a:lstStyle/>
            <a:p>
              <a:pPr algn="just">
                <a:lnSpc>
                  <a:spcPct val="150000"/>
                </a:lnSpc>
              </a:pPr>
              <a:r>
                <a:rPr lang="en-US" sz="1100" dirty="0">
                  <a:solidFill>
                    <a:schemeClr val="bg1"/>
                  </a:solidFill>
                  <a:latin typeface="Panton SemiBold" panose="00000400000000000000" pitchFamily="50" charset="0"/>
                  <a:cs typeface="Poppins ExtraLight" panose="00000300000000000000" pitchFamily="2" charset="0"/>
                </a:rPr>
                <a:t>SLEEPEDUCATION.ORG</a:t>
              </a:r>
              <a:endParaRPr lang="id-ID" sz="1100" dirty="0">
                <a:solidFill>
                  <a:schemeClr val="bg1"/>
                </a:solidFill>
                <a:latin typeface="Panton SemiBold" panose="00000400000000000000" pitchFamily="50" charset="0"/>
                <a:cs typeface="Poppins ExtraLight" panose="00000300000000000000" pitchFamily="2" charset="0"/>
              </a:endParaRPr>
            </a:p>
          </p:txBody>
        </p:sp>
      </p:grpSp>
      <p:pic>
        <p:nvPicPr>
          <p:cNvPr id="8" name="Picture Placeholder 7" descr="A person sleeping in a hospital bed&#10;&#10;Description automatically generated with medium confidence">
            <a:extLst>
              <a:ext uri="{FF2B5EF4-FFF2-40B4-BE49-F238E27FC236}">
                <a16:creationId xmlns:a16="http://schemas.microsoft.com/office/drawing/2014/main" id="{4803DFE8-4D36-49D8-8CB3-9FD26DA42F8D}"/>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4480" r="4480"/>
          <a:stretch>
            <a:fillRect/>
          </a:stretch>
        </p:blipFill>
        <p:spPr>
          <a:xfrm>
            <a:off x="-1083617" y="2854701"/>
            <a:ext cx="4155422" cy="3043778"/>
          </a:xfrm>
        </p:spPr>
      </p:pic>
      <p:sp>
        <p:nvSpPr>
          <p:cNvPr id="16" name="Google Shape;160;p9">
            <a:extLst>
              <a:ext uri="{FF2B5EF4-FFF2-40B4-BE49-F238E27FC236}">
                <a16:creationId xmlns:a16="http://schemas.microsoft.com/office/drawing/2014/main" id="{49F92898-46AD-4670-8EF4-CA3BF3237A73}"/>
              </a:ext>
            </a:extLst>
          </p:cNvPr>
          <p:cNvSpPr txBox="1"/>
          <p:nvPr/>
        </p:nvSpPr>
        <p:spPr>
          <a:xfrm>
            <a:off x="3424811" y="1534237"/>
            <a:ext cx="8534400" cy="1077218"/>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r>
              <a:rPr lang="en-US" sz="3200" i="1" dirty="0">
                <a:solidFill>
                  <a:schemeClr val="dk2"/>
                </a:solidFill>
                <a:latin typeface="Calibri"/>
                <a:ea typeface="Calibri"/>
                <a:cs typeface="Calibri"/>
                <a:sym typeface="Calibri"/>
              </a:rPr>
              <a:t>Treating sleep apnea restores healthy sleep, improves quality of life and decreases health risks.</a:t>
            </a:r>
            <a:endParaRPr dirty="0"/>
          </a:p>
        </p:txBody>
      </p:sp>
      <p:sp>
        <p:nvSpPr>
          <p:cNvPr id="17" name="Google Shape;161;p9">
            <a:extLst>
              <a:ext uri="{FF2B5EF4-FFF2-40B4-BE49-F238E27FC236}">
                <a16:creationId xmlns:a16="http://schemas.microsoft.com/office/drawing/2014/main" id="{8CEAF7BB-6B57-4620-A7FF-EACBDA40F0C9}"/>
              </a:ext>
            </a:extLst>
          </p:cNvPr>
          <p:cNvSpPr txBox="1"/>
          <p:nvPr/>
        </p:nvSpPr>
        <p:spPr>
          <a:xfrm>
            <a:off x="4634174" y="2734924"/>
            <a:ext cx="5410200" cy="353943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203200" algn="l" rtl="0">
              <a:spcBef>
                <a:spcPts val="0"/>
              </a:spcBef>
              <a:spcAft>
                <a:spcPts val="0"/>
              </a:spcAft>
              <a:buClr>
                <a:schemeClr val="dk2"/>
              </a:buClr>
              <a:buSzPts val="3200"/>
              <a:buFont typeface="Arial"/>
              <a:buChar char="•"/>
            </a:pPr>
            <a:r>
              <a:rPr lang="en-US" sz="3200" dirty="0">
                <a:solidFill>
                  <a:schemeClr val="dk2"/>
                </a:solidFill>
                <a:latin typeface="Calibri"/>
                <a:ea typeface="Calibri"/>
                <a:cs typeface="Calibri"/>
                <a:sym typeface="Calibri"/>
              </a:rPr>
              <a:t>Lifestyle changes</a:t>
            </a:r>
            <a:endParaRPr dirty="0"/>
          </a:p>
          <a:p>
            <a:pPr marL="0" marR="0" lvl="0" indent="-203200" algn="l" rtl="0">
              <a:spcBef>
                <a:spcPts val="0"/>
              </a:spcBef>
              <a:spcAft>
                <a:spcPts val="0"/>
              </a:spcAft>
              <a:buClr>
                <a:schemeClr val="dk2"/>
              </a:buClr>
              <a:buSzPts val="3200"/>
              <a:buFont typeface="Arial"/>
              <a:buChar char="•"/>
            </a:pPr>
            <a:r>
              <a:rPr lang="en-US" sz="3200" dirty="0">
                <a:solidFill>
                  <a:schemeClr val="dk2"/>
                </a:solidFill>
                <a:latin typeface="Calibri"/>
                <a:ea typeface="Calibri"/>
                <a:cs typeface="Calibri"/>
                <a:sym typeface="Calibri"/>
              </a:rPr>
              <a:t>Weight loss</a:t>
            </a:r>
            <a:endParaRPr dirty="0"/>
          </a:p>
          <a:p>
            <a:pPr marL="0" marR="0" lvl="0" indent="-203200" algn="l" rtl="0">
              <a:spcBef>
                <a:spcPts val="0"/>
              </a:spcBef>
              <a:spcAft>
                <a:spcPts val="0"/>
              </a:spcAft>
              <a:buClr>
                <a:schemeClr val="dk2"/>
              </a:buClr>
              <a:buSzPts val="3200"/>
              <a:buFont typeface="Arial"/>
              <a:buChar char="•"/>
            </a:pPr>
            <a:r>
              <a:rPr lang="en-US" sz="3200" dirty="0">
                <a:solidFill>
                  <a:schemeClr val="dk2"/>
                </a:solidFill>
                <a:latin typeface="Calibri"/>
                <a:ea typeface="Calibri"/>
                <a:cs typeface="Calibri"/>
                <a:sym typeface="Calibri"/>
              </a:rPr>
              <a:t>CPAP therapy</a:t>
            </a:r>
            <a:endParaRPr dirty="0"/>
          </a:p>
          <a:p>
            <a:pPr marL="0" marR="0" lvl="0" indent="-203200" algn="l" rtl="0">
              <a:spcBef>
                <a:spcPts val="0"/>
              </a:spcBef>
              <a:spcAft>
                <a:spcPts val="0"/>
              </a:spcAft>
              <a:buClr>
                <a:schemeClr val="dk2"/>
              </a:buClr>
              <a:buSzPts val="3200"/>
              <a:buFont typeface="Arial"/>
              <a:buChar char="•"/>
            </a:pPr>
            <a:r>
              <a:rPr lang="en-US" sz="3200" dirty="0">
                <a:solidFill>
                  <a:schemeClr val="dk2"/>
                </a:solidFill>
                <a:latin typeface="Calibri"/>
                <a:ea typeface="Calibri"/>
                <a:cs typeface="Calibri"/>
                <a:sym typeface="Calibri"/>
              </a:rPr>
              <a:t>Positional therapy</a:t>
            </a:r>
            <a:endParaRPr dirty="0"/>
          </a:p>
          <a:p>
            <a:pPr marL="0" marR="0" lvl="0" indent="-203200" algn="l" rtl="0">
              <a:spcBef>
                <a:spcPts val="0"/>
              </a:spcBef>
              <a:spcAft>
                <a:spcPts val="0"/>
              </a:spcAft>
              <a:buClr>
                <a:schemeClr val="dk2"/>
              </a:buClr>
              <a:buSzPts val="3200"/>
              <a:buFont typeface="Arial"/>
              <a:buChar char="•"/>
            </a:pPr>
            <a:r>
              <a:rPr lang="en-US" sz="3200" dirty="0">
                <a:solidFill>
                  <a:schemeClr val="dk2"/>
                </a:solidFill>
                <a:latin typeface="Calibri"/>
                <a:ea typeface="Calibri"/>
                <a:cs typeface="Calibri"/>
                <a:sym typeface="Calibri"/>
              </a:rPr>
              <a:t>Oral appliance therapy</a:t>
            </a:r>
            <a:endParaRPr dirty="0"/>
          </a:p>
          <a:p>
            <a:pPr marL="0" marR="0" lvl="0" indent="-203200" algn="l" rtl="0">
              <a:spcBef>
                <a:spcPts val="0"/>
              </a:spcBef>
              <a:spcAft>
                <a:spcPts val="0"/>
              </a:spcAft>
              <a:buClr>
                <a:schemeClr val="dk2"/>
              </a:buClr>
              <a:buSzPts val="3200"/>
              <a:buFont typeface="Arial"/>
              <a:buChar char="•"/>
            </a:pPr>
            <a:r>
              <a:rPr lang="en-US" sz="3200">
                <a:solidFill>
                  <a:schemeClr val="dk2"/>
                </a:solidFill>
                <a:latin typeface="Calibri"/>
                <a:ea typeface="Calibri"/>
                <a:cs typeface="Calibri"/>
                <a:sym typeface="Calibri"/>
              </a:rPr>
              <a:t>Surgery</a:t>
            </a:r>
            <a:endParaRPr dirty="0"/>
          </a:p>
          <a:p>
            <a:pPr marL="0" marR="0" lvl="0" indent="-203200" algn="l" rtl="0">
              <a:spcBef>
                <a:spcPts val="0"/>
              </a:spcBef>
              <a:spcAft>
                <a:spcPts val="0"/>
              </a:spcAft>
              <a:buClr>
                <a:schemeClr val="dk2"/>
              </a:buClr>
              <a:buSzPts val="3200"/>
              <a:buFont typeface="Arial"/>
              <a:buChar char="•"/>
            </a:pPr>
            <a:r>
              <a:rPr lang="en-US" sz="3200" dirty="0">
                <a:solidFill>
                  <a:schemeClr val="dk2"/>
                </a:solidFill>
                <a:latin typeface="Calibri"/>
                <a:ea typeface="Calibri"/>
                <a:cs typeface="Calibri"/>
                <a:sym typeface="Calibri"/>
              </a:rPr>
              <a:t>Cognitive behavioral </a:t>
            </a:r>
            <a:r>
              <a:rPr lang="en-US" sz="3200" dirty="0">
                <a:solidFill>
                  <a:schemeClr val="dk2"/>
                </a:solidFill>
                <a:latin typeface="Calibri"/>
                <a:ea typeface="Calibri"/>
                <a:cs typeface="Calibri"/>
                <a:sym typeface="Calibr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therapy</a:t>
            </a:r>
            <a:endParaRPr dirty="0"/>
          </a:p>
        </p:txBody>
      </p:sp>
    </p:spTree>
    <p:extLst>
      <p:ext uri="{BB962C8B-B14F-4D97-AF65-F5344CB8AC3E}">
        <p14:creationId xmlns:p14="http://schemas.microsoft.com/office/powerpoint/2010/main" val="3691025607"/>
      </p:ext>
    </p:extLst>
  </p:cSld>
  <p:clrMapOvr>
    <a:masterClrMapping/>
  </p:clrMapOvr>
  <p:transition spd="slow">
    <p:wipe/>
  </p:transition>
</p:sld>
</file>

<file path=ppt/theme/theme1.xml><?xml version="1.0" encoding="utf-8"?>
<a:theme xmlns:a="http://schemas.openxmlformats.org/drawingml/2006/main" name="Office Theme">
  <a:themeElements>
    <a:clrScheme name="Biru Full">
      <a:dk1>
        <a:sysClr val="windowText" lastClr="000000"/>
      </a:dk1>
      <a:lt1>
        <a:sysClr val="window" lastClr="FFFFFF"/>
      </a:lt1>
      <a:dk2>
        <a:srgbClr val="44546A"/>
      </a:dk2>
      <a:lt2>
        <a:srgbClr val="FFFFFF"/>
      </a:lt2>
      <a:accent1>
        <a:srgbClr val="3BCBFF"/>
      </a:accent1>
      <a:accent2>
        <a:srgbClr val="00B0F0"/>
      </a:accent2>
      <a:accent3>
        <a:srgbClr val="3BCBFF"/>
      </a:accent3>
      <a:accent4>
        <a:srgbClr val="00B0F0"/>
      </a:accent4>
      <a:accent5>
        <a:srgbClr val="3BCBFF"/>
      </a:accent5>
      <a:accent6>
        <a:srgbClr val="00B0F0"/>
      </a:accent6>
      <a:hlink>
        <a:srgbClr val="0088B8"/>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1559</TotalTime>
  <Words>1892</Words>
  <Application>Microsoft Office PowerPoint</Application>
  <PresentationFormat>Widescreen</PresentationFormat>
  <Paragraphs>127</Paragraphs>
  <Slides>9</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Arial</vt:lpstr>
      <vt:lpstr>Calibri</vt:lpstr>
      <vt:lpstr>Calibri Light</vt:lpstr>
      <vt:lpstr>Georgia</vt:lpstr>
      <vt:lpstr>Noto Sans Symbols</vt:lpstr>
      <vt:lpstr>Panton</vt:lpstr>
      <vt:lpstr>Panton Light</vt:lpstr>
      <vt:lpstr>Panton SemiBold</vt:lpstr>
      <vt:lpstr>Quattrocento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Dony Dwiputera A</dc:creator>
  <cp:lastModifiedBy>Melissa Clark</cp:lastModifiedBy>
  <cp:revision>278</cp:revision>
  <dcterms:created xsi:type="dcterms:W3CDTF">2021-02-19T05:41:08Z</dcterms:created>
  <dcterms:modified xsi:type="dcterms:W3CDTF">2022-11-15T17:34:51Z</dcterms:modified>
</cp:coreProperties>
</file>