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8"/>
  </p:notesMasterIdLst>
  <p:sldIdLst>
    <p:sldId id="259" r:id="rId5"/>
    <p:sldId id="501" r:id="rId6"/>
    <p:sldId id="262" r:id="rId7"/>
    <p:sldId id="260" r:id="rId8"/>
    <p:sldId id="526" r:id="rId9"/>
    <p:sldId id="261" r:id="rId10"/>
    <p:sldId id="505" r:id="rId11"/>
    <p:sldId id="271" r:id="rId12"/>
    <p:sldId id="507" r:id="rId13"/>
    <p:sldId id="264" r:id="rId14"/>
    <p:sldId id="508" r:id="rId15"/>
    <p:sldId id="268" r:id="rId16"/>
    <p:sldId id="509" r:id="rId17"/>
    <p:sldId id="270" r:id="rId18"/>
    <p:sldId id="510" r:id="rId19"/>
    <p:sldId id="269" r:id="rId20"/>
    <p:sldId id="511" r:id="rId21"/>
    <p:sldId id="521" r:id="rId22"/>
    <p:sldId id="522" r:id="rId23"/>
    <p:sldId id="523" r:id="rId24"/>
    <p:sldId id="524" r:id="rId25"/>
    <p:sldId id="525" r:id="rId26"/>
    <p:sldId id="513" r:id="rId27"/>
    <p:sldId id="514" r:id="rId28"/>
    <p:sldId id="515" r:id="rId29"/>
    <p:sldId id="502" r:id="rId30"/>
    <p:sldId id="272" r:id="rId31"/>
    <p:sldId id="273" r:id="rId32"/>
    <p:sldId id="503" r:id="rId33"/>
    <p:sldId id="516" r:id="rId34"/>
    <p:sldId id="274" r:id="rId35"/>
    <p:sldId id="517" r:id="rId36"/>
    <p:sldId id="504"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6F"/>
    <a:srgbClr val="09FF96"/>
    <a:srgbClr val="005089"/>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E1402-7197-418F-8598-8F7DF6C6DC16}" v="357" dt="2021-05-09T22:03:18.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599" autoAdjust="0"/>
  </p:normalViewPr>
  <p:slideViewPr>
    <p:cSldViewPr>
      <p:cViewPr varScale="1">
        <p:scale>
          <a:sx n="31" d="100"/>
          <a:sy n="31" d="100"/>
        </p:scale>
        <p:origin x="2340" y="42"/>
      </p:cViewPr>
      <p:guideLst>
        <p:guide orient="horz" pos="2160"/>
        <p:guide pos="3840"/>
      </p:guideLst>
    </p:cSldViewPr>
  </p:slideViewPr>
  <p:notesTextViewPr>
    <p:cViewPr>
      <p:scale>
        <a:sx n="1" d="1"/>
        <a:sy n="1" d="1"/>
      </p:scale>
      <p:origin x="0" y="0"/>
    </p:cViewPr>
  </p:notesTextViewPr>
  <p:sorterViewPr>
    <p:cViewPr>
      <p:scale>
        <a:sx n="180" d="100"/>
        <a:sy n="180" d="100"/>
      </p:scale>
      <p:origin x="0" y="-90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shmi" userId="7d3fb618-37b4-4039-8564-b1b2b6d0b369" providerId="ADAL" clId="{302E1402-7197-418F-8598-8F7DF6C6DC16}"/>
    <pc:docChg chg="undo custSel addSld delSld modSld sldOrd">
      <pc:chgData name="Sarah Hashmi" userId="7d3fb618-37b4-4039-8564-b1b2b6d0b369" providerId="ADAL" clId="{302E1402-7197-418F-8598-8F7DF6C6DC16}" dt="2021-05-09T22:09:00.463" v="776" actId="20577"/>
      <pc:docMkLst>
        <pc:docMk/>
      </pc:docMkLst>
      <pc:sldChg chg="modSp">
        <pc:chgData name="Sarah Hashmi" userId="7d3fb618-37b4-4039-8564-b1b2b6d0b369" providerId="ADAL" clId="{302E1402-7197-418F-8598-8F7DF6C6DC16}" dt="2021-05-07T17:35:13.943" v="235" actId="404"/>
        <pc:sldMkLst>
          <pc:docMk/>
          <pc:sldMk cId="886785416" sldId="260"/>
        </pc:sldMkLst>
        <pc:graphicFrameChg chg="mod">
          <ac:chgData name="Sarah Hashmi" userId="7d3fb618-37b4-4039-8564-b1b2b6d0b369" providerId="ADAL" clId="{302E1402-7197-418F-8598-8F7DF6C6DC16}" dt="2021-05-07T17:35:13.943" v="235" actId="404"/>
          <ac:graphicFrameMkLst>
            <pc:docMk/>
            <pc:sldMk cId="886785416" sldId="260"/>
            <ac:graphicFrameMk id="11" creationId="{2BADC2E1-BBD0-4F50-8669-F3E393F26E7C}"/>
          </ac:graphicFrameMkLst>
        </pc:graphicFrameChg>
      </pc:sldChg>
      <pc:sldChg chg="addSp delSp modSp mod">
        <pc:chgData name="Sarah Hashmi" userId="7d3fb618-37b4-4039-8564-b1b2b6d0b369" providerId="ADAL" clId="{302E1402-7197-418F-8598-8F7DF6C6DC16}" dt="2021-05-07T17:12:36.497" v="121" actId="20577"/>
        <pc:sldMkLst>
          <pc:docMk/>
          <pc:sldMk cId="2861585692" sldId="271"/>
        </pc:sldMkLst>
        <pc:spChg chg="mod">
          <ac:chgData name="Sarah Hashmi" userId="7d3fb618-37b4-4039-8564-b1b2b6d0b369" providerId="ADAL" clId="{302E1402-7197-418F-8598-8F7DF6C6DC16}" dt="2021-05-07T17:12:36.497" v="121" actId="20577"/>
          <ac:spMkLst>
            <pc:docMk/>
            <pc:sldMk cId="2861585692" sldId="271"/>
            <ac:spMk id="3" creationId="{49173D10-7956-4028-95E8-021B73246EC3}"/>
          </ac:spMkLst>
        </pc:spChg>
        <pc:spChg chg="mod">
          <ac:chgData name="Sarah Hashmi" userId="7d3fb618-37b4-4039-8564-b1b2b6d0b369" providerId="ADAL" clId="{302E1402-7197-418F-8598-8F7DF6C6DC16}" dt="2021-05-07T17:12:23.704" v="116" actId="1076"/>
          <ac:spMkLst>
            <pc:docMk/>
            <pc:sldMk cId="2861585692" sldId="271"/>
            <ac:spMk id="4" creationId="{F467A883-3B0F-4A36-BE85-5A0CD4B7D406}"/>
          </ac:spMkLst>
        </pc:spChg>
        <pc:spChg chg="add del mod">
          <ac:chgData name="Sarah Hashmi" userId="7d3fb618-37b4-4039-8564-b1b2b6d0b369" providerId="ADAL" clId="{302E1402-7197-418F-8598-8F7DF6C6DC16}" dt="2021-05-07T17:07:51.103" v="10"/>
          <ac:spMkLst>
            <pc:docMk/>
            <pc:sldMk cId="2861585692" sldId="271"/>
            <ac:spMk id="6" creationId="{FECA873D-DF4F-4ED7-84FA-843C85A6D962}"/>
          </ac:spMkLst>
        </pc:spChg>
        <pc:graphicFrameChg chg="add mod">
          <ac:chgData name="Sarah Hashmi" userId="7d3fb618-37b4-4039-8564-b1b2b6d0b369" providerId="ADAL" clId="{302E1402-7197-418F-8598-8F7DF6C6DC16}" dt="2021-05-07T17:08:19.744" v="28" actId="403"/>
          <ac:graphicFrameMkLst>
            <pc:docMk/>
            <pc:sldMk cId="2861585692" sldId="271"/>
            <ac:graphicFrameMk id="8" creationId="{E09DFFD1-73CD-4EDB-B792-7348CEA70747}"/>
          </ac:graphicFrameMkLst>
        </pc:graphicFrameChg>
        <pc:graphicFrameChg chg="del mod">
          <ac:chgData name="Sarah Hashmi" userId="7d3fb618-37b4-4039-8564-b1b2b6d0b369" providerId="ADAL" clId="{302E1402-7197-418F-8598-8F7DF6C6DC16}" dt="2021-05-07T17:07:35.199" v="7" actId="478"/>
          <ac:graphicFrameMkLst>
            <pc:docMk/>
            <pc:sldMk cId="2861585692" sldId="271"/>
            <ac:graphicFrameMk id="9" creationId="{3C9BCADB-9213-44F7-8A45-F86D4F63BB48}"/>
          </ac:graphicFrameMkLst>
        </pc:graphicFrameChg>
      </pc:sldChg>
      <pc:sldChg chg="modSp mod">
        <pc:chgData name="Sarah Hashmi" userId="7d3fb618-37b4-4039-8564-b1b2b6d0b369" providerId="ADAL" clId="{302E1402-7197-418F-8598-8F7DF6C6DC16}" dt="2021-05-08T21:13:17.563" v="575" actId="1076"/>
        <pc:sldMkLst>
          <pc:docMk/>
          <pc:sldMk cId="2920965580" sldId="272"/>
        </pc:sldMkLst>
        <pc:graphicFrameChg chg="mod">
          <ac:chgData name="Sarah Hashmi" userId="7d3fb618-37b4-4039-8564-b1b2b6d0b369" providerId="ADAL" clId="{302E1402-7197-418F-8598-8F7DF6C6DC16}" dt="2021-05-08T21:13:17.563" v="575" actId="1076"/>
          <ac:graphicFrameMkLst>
            <pc:docMk/>
            <pc:sldMk cId="2920965580" sldId="272"/>
            <ac:graphicFrameMk id="8" creationId="{F9EB1A63-CE5B-4411-866E-46611F6BB5D5}"/>
          </ac:graphicFrameMkLst>
        </pc:graphicFrameChg>
      </pc:sldChg>
      <pc:sldChg chg="addSp delSp modSp mod modNotesTx">
        <pc:chgData name="Sarah Hashmi" userId="7d3fb618-37b4-4039-8564-b1b2b6d0b369" providerId="ADAL" clId="{302E1402-7197-418F-8598-8F7DF6C6DC16}" dt="2021-05-08T20:55:20.524" v="436" actId="20577"/>
        <pc:sldMkLst>
          <pc:docMk/>
          <pc:sldMk cId="2694130296" sldId="273"/>
        </pc:sldMkLst>
        <pc:spChg chg="mod">
          <ac:chgData name="Sarah Hashmi" userId="7d3fb618-37b4-4039-8564-b1b2b6d0b369" providerId="ADAL" clId="{302E1402-7197-418F-8598-8F7DF6C6DC16}" dt="2021-05-08T20:53:58.167" v="339" actId="20577"/>
          <ac:spMkLst>
            <pc:docMk/>
            <pc:sldMk cId="2694130296" sldId="273"/>
            <ac:spMk id="3" creationId="{02422372-CE25-44B0-8A0B-3EE9B8A2E080}"/>
          </ac:spMkLst>
        </pc:spChg>
        <pc:spChg chg="add del mod">
          <ac:chgData name="Sarah Hashmi" userId="7d3fb618-37b4-4039-8564-b1b2b6d0b369" providerId="ADAL" clId="{302E1402-7197-418F-8598-8F7DF6C6DC16}" dt="2021-05-08T20:51:34.058" v="307"/>
          <ac:spMkLst>
            <pc:docMk/>
            <pc:sldMk cId="2694130296" sldId="273"/>
            <ac:spMk id="5" creationId="{6869F17F-F5BB-4205-B498-0B019CF134E3}"/>
          </ac:spMkLst>
        </pc:spChg>
        <pc:spChg chg="add mod">
          <ac:chgData name="Sarah Hashmi" userId="7d3fb618-37b4-4039-8564-b1b2b6d0b369" providerId="ADAL" clId="{302E1402-7197-418F-8598-8F7DF6C6DC16}" dt="2021-05-08T20:53:26.596" v="332" actId="1076"/>
          <ac:spMkLst>
            <pc:docMk/>
            <pc:sldMk cId="2694130296" sldId="273"/>
            <ac:spMk id="9" creationId="{0839026A-4CDA-4127-A47B-7D0DDBB45F7D}"/>
          </ac:spMkLst>
        </pc:spChg>
        <pc:graphicFrameChg chg="del mod">
          <ac:chgData name="Sarah Hashmi" userId="7d3fb618-37b4-4039-8564-b1b2b6d0b369" providerId="ADAL" clId="{302E1402-7197-418F-8598-8F7DF6C6DC16}" dt="2021-05-08T20:51:12.877" v="302" actId="478"/>
          <ac:graphicFrameMkLst>
            <pc:docMk/>
            <pc:sldMk cId="2694130296" sldId="273"/>
            <ac:graphicFrameMk id="7" creationId="{3AE4855C-2366-40F0-B4FB-55DA1D6ACA6F}"/>
          </ac:graphicFrameMkLst>
        </pc:graphicFrameChg>
        <pc:graphicFrameChg chg="add mod">
          <ac:chgData name="Sarah Hashmi" userId="7d3fb618-37b4-4039-8564-b1b2b6d0b369" providerId="ADAL" clId="{302E1402-7197-418F-8598-8F7DF6C6DC16}" dt="2021-05-08T20:53:41.425" v="334" actId="207"/>
          <ac:graphicFrameMkLst>
            <pc:docMk/>
            <pc:sldMk cId="2694130296" sldId="273"/>
            <ac:graphicFrameMk id="8" creationId="{0CBA0899-4EEA-4EAA-BFC0-CCAC768655E3}"/>
          </ac:graphicFrameMkLst>
        </pc:graphicFrameChg>
      </pc:sldChg>
      <pc:sldChg chg="addSp delSp modSp mod">
        <pc:chgData name="Sarah Hashmi" userId="7d3fb618-37b4-4039-8564-b1b2b6d0b369" providerId="ADAL" clId="{302E1402-7197-418F-8598-8F7DF6C6DC16}" dt="2021-05-09T21:44:55.860" v="624" actId="404"/>
        <pc:sldMkLst>
          <pc:docMk/>
          <pc:sldMk cId="3287698937" sldId="274"/>
        </pc:sldMkLst>
        <pc:spChg chg="mod">
          <ac:chgData name="Sarah Hashmi" userId="7d3fb618-37b4-4039-8564-b1b2b6d0b369" providerId="ADAL" clId="{302E1402-7197-418F-8598-8F7DF6C6DC16}" dt="2021-05-09T21:44:48.004" v="622" actId="20577"/>
          <ac:spMkLst>
            <pc:docMk/>
            <pc:sldMk cId="3287698937" sldId="274"/>
            <ac:spMk id="3" creationId="{D79508A4-9EA0-4695-AEEF-2B68D3912C36}"/>
          </ac:spMkLst>
        </pc:spChg>
        <pc:spChg chg="add del mod">
          <ac:chgData name="Sarah Hashmi" userId="7d3fb618-37b4-4039-8564-b1b2b6d0b369" providerId="ADAL" clId="{302E1402-7197-418F-8598-8F7DF6C6DC16}" dt="2021-05-09T21:43:27.712" v="591"/>
          <ac:spMkLst>
            <pc:docMk/>
            <pc:sldMk cId="3287698937" sldId="274"/>
            <ac:spMk id="5" creationId="{081A9123-1D85-4187-8070-A26FE3CD7883}"/>
          </ac:spMkLst>
        </pc:spChg>
        <pc:spChg chg="mod">
          <ac:chgData name="Sarah Hashmi" userId="7d3fb618-37b4-4039-8564-b1b2b6d0b369" providerId="ADAL" clId="{302E1402-7197-418F-8598-8F7DF6C6DC16}" dt="2021-05-09T21:44:33.467" v="616" actId="1076"/>
          <ac:spMkLst>
            <pc:docMk/>
            <pc:sldMk cId="3287698937" sldId="274"/>
            <ac:spMk id="7" creationId="{324FD99B-D1BB-454E-8BD8-07BA2057C69E}"/>
          </ac:spMkLst>
        </pc:spChg>
        <pc:graphicFrameChg chg="add mod">
          <ac:chgData name="Sarah Hashmi" userId="7d3fb618-37b4-4039-8564-b1b2b6d0b369" providerId="ADAL" clId="{302E1402-7197-418F-8598-8F7DF6C6DC16}" dt="2021-05-09T21:44:55.860" v="624" actId="404"/>
          <ac:graphicFrameMkLst>
            <pc:docMk/>
            <pc:sldMk cId="3287698937" sldId="274"/>
            <ac:graphicFrameMk id="8" creationId="{612640A6-9D58-4FDE-82E8-FA2D7815AA82}"/>
          </ac:graphicFrameMkLst>
        </pc:graphicFrameChg>
        <pc:graphicFrameChg chg="del mod">
          <ac:chgData name="Sarah Hashmi" userId="7d3fb618-37b4-4039-8564-b1b2b6d0b369" providerId="ADAL" clId="{302E1402-7197-418F-8598-8F7DF6C6DC16}" dt="2021-05-09T21:43:20.795" v="589" actId="478"/>
          <ac:graphicFrameMkLst>
            <pc:docMk/>
            <pc:sldMk cId="3287698937" sldId="274"/>
            <ac:graphicFrameMk id="9" creationId="{2862355D-641E-4D3D-9894-41DFDC1F1A93}"/>
          </ac:graphicFrameMkLst>
        </pc:graphicFrameChg>
      </pc:sldChg>
      <pc:sldChg chg="modSp mod ord">
        <pc:chgData name="Sarah Hashmi" userId="7d3fb618-37b4-4039-8564-b1b2b6d0b369" providerId="ADAL" clId="{302E1402-7197-418F-8598-8F7DF6C6DC16}" dt="2021-05-08T21:12:45.622" v="574"/>
        <pc:sldMkLst>
          <pc:docMk/>
          <pc:sldMk cId="1273602372" sldId="502"/>
        </pc:sldMkLst>
        <pc:spChg chg="mod">
          <ac:chgData name="Sarah Hashmi" userId="7d3fb618-37b4-4039-8564-b1b2b6d0b369" providerId="ADAL" clId="{302E1402-7197-418F-8598-8F7DF6C6DC16}" dt="2021-05-08T19:38:51.876" v="297" actId="20577"/>
          <ac:spMkLst>
            <pc:docMk/>
            <pc:sldMk cId="1273602372" sldId="502"/>
            <ac:spMk id="3" creationId="{29B61C9C-A6F1-475C-96BE-D34D928D51A9}"/>
          </ac:spMkLst>
        </pc:spChg>
      </pc:sldChg>
      <pc:sldChg chg="modSp mod ord">
        <pc:chgData name="Sarah Hashmi" userId="7d3fb618-37b4-4039-8564-b1b2b6d0b369" providerId="ADAL" clId="{302E1402-7197-418F-8598-8F7DF6C6DC16}" dt="2021-05-08T21:12:40.721" v="572"/>
        <pc:sldMkLst>
          <pc:docMk/>
          <pc:sldMk cId="1121479259" sldId="503"/>
        </pc:sldMkLst>
        <pc:spChg chg="mod">
          <ac:chgData name="Sarah Hashmi" userId="7d3fb618-37b4-4039-8564-b1b2b6d0b369" providerId="ADAL" clId="{302E1402-7197-418F-8598-8F7DF6C6DC16}" dt="2021-05-08T20:55:31.598" v="442" actId="20577"/>
          <ac:spMkLst>
            <pc:docMk/>
            <pc:sldMk cId="1121479259" sldId="503"/>
            <ac:spMk id="2" creationId="{BC955AE7-DA85-4210-AB59-09459696AC1F}"/>
          </ac:spMkLst>
        </pc:spChg>
        <pc:spChg chg="mod">
          <ac:chgData name="Sarah Hashmi" userId="7d3fb618-37b4-4039-8564-b1b2b6d0b369" providerId="ADAL" clId="{302E1402-7197-418F-8598-8F7DF6C6DC16}" dt="2021-05-08T20:58:28.148" v="514" actId="313"/>
          <ac:spMkLst>
            <pc:docMk/>
            <pc:sldMk cId="1121479259" sldId="503"/>
            <ac:spMk id="3" creationId="{F625E086-5F47-4D06-B444-BC449E1D4B6D}"/>
          </ac:spMkLst>
        </pc:spChg>
        <pc:spChg chg="mod">
          <ac:chgData name="Sarah Hashmi" userId="7d3fb618-37b4-4039-8564-b1b2b6d0b369" providerId="ADAL" clId="{302E1402-7197-418F-8598-8F7DF6C6DC16}" dt="2021-05-08T20:57:40.559" v="465" actId="20577"/>
          <ac:spMkLst>
            <pc:docMk/>
            <pc:sldMk cId="1121479259" sldId="503"/>
            <ac:spMk id="4" creationId="{3C8D4675-4889-4CF5-B077-DB71AEE26337}"/>
          </ac:spMkLst>
        </pc:spChg>
      </pc:sldChg>
      <pc:sldChg chg="modSp mod">
        <pc:chgData name="Sarah Hashmi" userId="7d3fb618-37b4-4039-8564-b1b2b6d0b369" providerId="ADAL" clId="{302E1402-7197-418F-8598-8F7DF6C6DC16}" dt="2021-05-09T22:09:00.463" v="776" actId="20577"/>
        <pc:sldMkLst>
          <pc:docMk/>
          <pc:sldMk cId="3582883792" sldId="504"/>
        </pc:sldMkLst>
        <pc:spChg chg="mod">
          <ac:chgData name="Sarah Hashmi" userId="7d3fb618-37b4-4039-8564-b1b2b6d0b369" providerId="ADAL" clId="{302E1402-7197-418F-8598-8F7DF6C6DC16}" dt="2021-05-09T21:49:44.118" v="680" actId="6549"/>
          <ac:spMkLst>
            <pc:docMk/>
            <pc:sldMk cId="3582883792" sldId="504"/>
            <ac:spMk id="2" creationId="{9B48DC80-0D1D-4B03-823F-C41DA38470EB}"/>
          </ac:spMkLst>
        </pc:spChg>
        <pc:spChg chg="mod">
          <ac:chgData name="Sarah Hashmi" userId="7d3fb618-37b4-4039-8564-b1b2b6d0b369" providerId="ADAL" clId="{302E1402-7197-418F-8598-8F7DF6C6DC16}" dt="2021-05-09T22:09:00.463" v="776" actId="20577"/>
          <ac:spMkLst>
            <pc:docMk/>
            <pc:sldMk cId="3582883792" sldId="504"/>
            <ac:spMk id="3" creationId="{637531DD-22D3-43B6-AA98-B97C9F5E392D}"/>
          </ac:spMkLst>
        </pc:spChg>
        <pc:spChg chg="mod">
          <ac:chgData name="Sarah Hashmi" userId="7d3fb618-37b4-4039-8564-b1b2b6d0b369" providerId="ADAL" clId="{302E1402-7197-418F-8598-8F7DF6C6DC16}" dt="2021-05-09T22:08:18.117" v="750" actId="6549"/>
          <ac:spMkLst>
            <pc:docMk/>
            <pc:sldMk cId="3582883792" sldId="504"/>
            <ac:spMk id="4" creationId="{CECDD264-FA94-4E64-A653-D7A4C6B6A397}"/>
          </ac:spMkLst>
        </pc:spChg>
      </pc:sldChg>
      <pc:sldChg chg="addSp delSp modSp mod ord modNotesTx">
        <pc:chgData name="Sarah Hashmi" userId="7d3fb618-37b4-4039-8564-b1b2b6d0b369" providerId="ADAL" clId="{302E1402-7197-418F-8598-8F7DF6C6DC16}" dt="2021-05-07T17:45:47.559" v="239"/>
        <pc:sldMkLst>
          <pc:docMk/>
          <pc:sldMk cId="1657151452" sldId="505"/>
        </pc:sldMkLst>
        <pc:spChg chg="mod">
          <ac:chgData name="Sarah Hashmi" userId="7d3fb618-37b4-4039-8564-b1b2b6d0b369" providerId="ADAL" clId="{302E1402-7197-418F-8598-8F7DF6C6DC16}" dt="2021-05-07T17:45:43.207" v="237" actId="27636"/>
          <ac:spMkLst>
            <pc:docMk/>
            <pc:sldMk cId="1657151452" sldId="505"/>
            <ac:spMk id="2" creationId="{487E8CBC-9EEF-452F-9B31-023996694003}"/>
          </ac:spMkLst>
        </pc:spChg>
        <pc:spChg chg="mod">
          <ac:chgData name="Sarah Hashmi" userId="7d3fb618-37b4-4039-8564-b1b2b6d0b369" providerId="ADAL" clId="{302E1402-7197-418F-8598-8F7DF6C6DC16}" dt="2021-05-07T17:35:01.333" v="233" actId="6549"/>
          <ac:spMkLst>
            <pc:docMk/>
            <pc:sldMk cId="1657151452" sldId="505"/>
            <ac:spMk id="3" creationId="{23C791B0-D85B-445A-B01D-7B4FDBCF6CFA}"/>
          </ac:spMkLst>
        </pc:spChg>
        <pc:spChg chg="mod">
          <ac:chgData name="Sarah Hashmi" userId="7d3fb618-37b4-4039-8564-b1b2b6d0b369" providerId="ADAL" clId="{302E1402-7197-418F-8598-8F7DF6C6DC16}" dt="2021-05-07T17:32:22.490" v="193" actId="1076"/>
          <ac:spMkLst>
            <pc:docMk/>
            <pc:sldMk cId="1657151452" sldId="505"/>
            <ac:spMk id="4" creationId="{71FB6841-287C-4585-95B9-9B80F314DAF2}"/>
          </ac:spMkLst>
        </pc:spChg>
        <pc:spChg chg="add del mod">
          <ac:chgData name="Sarah Hashmi" userId="7d3fb618-37b4-4039-8564-b1b2b6d0b369" providerId="ADAL" clId="{302E1402-7197-418F-8598-8F7DF6C6DC16}" dt="2021-05-07T17:31:22.684" v="160"/>
          <ac:spMkLst>
            <pc:docMk/>
            <pc:sldMk cId="1657151452" sldId="505"/>
            <ac:spMk id="6" creationId="{BA8AB468-449D-40DF-98CE-D2DB0AE503AD}"/>
          </ac:spMkLst>
        </pc:spChg>
        <pc:graphicFrameChg chg="del mod">
          <ac:chgData name="Sarah Hashmi" userId="7d3fb618-37b4-4039-8564-b1b2b6d0b369" providerId="ADAL" clId="{302E1402-7197-418F-8598-8F7DF6C6DC16}" dt="2021-05-07T17:31:12.931" v="157" actId="478"/>
          <ac:graphicFrameMkLst>
            <pc:docMk/>
            <pc:sldMk cId="1657151452" sldId="505"/>
            <ac:graphicFrameMk id="7" creationId="{9AD02B9C-C59B-4149-806E-1C5E8C2BECA9}"/>
          </ac:graphicFrameMkLst>
        </pc:graphicFrameChg>
        <pc:graphicFrameChg chg="add mod">
          <ac:chgData name="Sarah Hashmi" userId="7d3fb618-37b4-4039-8564-b1b2b6d0b369" providerId="ADAL" clId="{302E1402-7197-418F-8598-8F7DF6C6DC16}" dt="2021-05-07T17:34:28.424" v="232" actId="14100"/>
          <ac:graphicFrameMkLst>
            <pc:docMk/>
            <pc:sldMk cId="1657151452" sldId="505"/>
            <ac:graphicFrameMk id="8" creationId="{D631B6A1-4305-464C-B52E-CFA9FEA7B30B}"/>
          </ac:graphicFrameMkLst>
        </pc:graphicFrameChg>
      </pc:sldChg>
      <pc:sldChg chg="del">
        <pc:chgData name="Sarah Hashmi" userId="7d3fb618-37b4-4039-8564-b1b2b6d0b369" providerId="ADAL" clId="{302E1402-7197-418F-8598-8F7DF6C6DC16}" dt="2021-05-07T17:45:59.330" v="240" actId="2696"/>
        <pc:sldMkLst>
          <pc:docMk/>
          <pc:sldMk cId="2606857070" sldId="506"/>
        </pc:sldMkLst>
      </pc:sldChg>
      <pc:sldChg chg="addSp delSp modSp mod">
        <pc:chgData name="Sarah Hashmi" userId="7d3fb618-37b4-4039-8564-b1b2b6d0b369" providerId="ADAL" clId="{302E1402-7197-418F-8598-8F7DF6C6DC16}" dt="2021-05-07T17:12:56.447" v="128" actId="14100"/>
        <pc:sldMkLst>
          <pc:docMk/>
          <pc:sldMk cId="634193808" sldId="507"/>
        </pc:sldMkLst>
        <pc:spChg chg="mod">
          <ac:chgData name="Sarah Hashmi" userId="7d3fb618-37b4-4039-8564-b1b2b6d0b369" providerId="ADAL" clId="{302E1402-7197-418F-8598-8F7DF6C6DC16}" dt="2021-05-07T17:12:44.985" v="126" actId="20577"/>
          <ac:spMkLst>
            <pc:docMk/>
            <pc:sldMk cId="634193808" sldId="507"/>
            <ac:spMk id="3" creationId="{13F438D4-FBF2-4B32-88CB-E3AC7BF970B4}"/>
          </ac:spMkLst>
        </pc:spChg>
        <pc:spChg chg="mod">
          <ac:chgData name="Sarah Hashmi" userId="7d3fb618-37b4-4039-8564-b1b2b6d0b369" providerId="ADAL" clId="{302E1402-7197-418F-8598-8F7DF6C6DC16}" dt="2021-05-07T17:11:58.504" v="111" actId="14100"/>
          <ac:spMkLst>
            <pc:docMk/>
            <pc:sldMk cId="634193808" sldId="507"/>
            <ac:spMk id="4" creationId="{F467A883-3B0F-4A36-BE85-5A0CD4B7D406}"/>
          </ac:spMkLst>
        </pc:spChg>
        <pc:spChg chg="add del mod">
          <ac:chgData name="Sarah Hashmi" userId="7d3fb618-37b4-4039-8564-b1b2b6d0b369" providerId="ADAL" clId="{302E1402-7197-418F-8598-8F7DF6C6DC16}" dt="2021-05-07T17:08:53.339" v="35"/>
          <ac:spMkLst>
            <pc:docMk/>
            <pc:sldMk cId="634193808" sldId="507"/>
            <ac:spMk id="6" creationId="{16B14F0F-18F2-4560-B0B8-754B5A0F5839}"/>
          </ac:spMkLst>
        </pc:spChg>
        <pc:graphicFrameChg chg="add mod">
          <ac:chgData name="Sarah Hashmi" userId="7d3fb618-37b4-4039-8564-b1b2b6d0b369" providerId="ADAL" clId="{302E1402-7197-418F-8598-8F7DF6C6DC16}" dt="2021-05-07T17:12:56.447" v="128" actId="14100"/>
          <ac:graphicFrameMkLst>
            <pc:docMk/>
            <pc:sldMk cId="634193808" sldId="507"/>
            <ac:graphicFrameMk id="8" creationId="{70F757B5-2B81-4CBC-BEB1-FFE0B0AE17C5}"/>
          </ac:graphicFrameMkLst>
        </pc:graphicFrameChg>
        <pc:graphicFrameChg chg="del mod">
          <ac:chgData name="Sarah Hashmi" userId="7d3fb618-37b4-4039-8564-b1b2b6d0b369" providerId="ADAL" clId="{302E1402-7197-418F-8598-8F7DF6C6DC16}" dt="2021-05-07T17:08:43.149" v="32" actId="478"/>
          <ac:graphicFrameMkLst>
            <pc:docMk/>
            <pc:sldMk cId="634193808" sldId="507"/>
            <ac:graphicFrameMk id="9" creationId="{00B18A3E-4667-4B83-A947-B6DAE8D6C9C7}"/>
          </ac:graphicFrameMkLst>
        </pc:graphicFrameChg>
      </pc:sldChg>
      <pc:sldChg chg="modSp modNotesTx">
        <pc:chgData name="Sarah Hashmi" userId="7d3fb618-37b4-4039-8564-b1b2b6d0b369" providerId="ADAL" clId="{302E1402-7197-418F-8598-8F7DF6C6DC16}" dt="2021-05-07T14:01:58.285" v="4" actId="20577"/>
        <pc:sldMkLst>
          <pc:docMk/>
          <pc:sldMk cId="2535570571" sldId="509"/>
        </pc:sldMkLst>
        <pc:graphicFrameChg chg="mod">
          <ac:chgData name="Sarah Hashmi" userId="7d3fb618-37b4-4039-8564-b1b2b6d0b369" providerId="ADAL" clId="{302E1402-7197-418F-8598-8F7DF6C6DC16}" dt="2021-05-07T13:59:37.740" v="3" actId="113"/>
          <ac:graphicFrameMkLst>
            <pc:docMk/>
            <pc:sldMk cId="2535570571" sldId="509"/>
            <ac:graphicFrameMk id="9" creationId="{5CBE0456-FE6E-41EE-A15F-1A04AF00ADE3}"/>
          </ac:graphicFrameMkLst>
        </pc:graphicFrameChg>
      </pc:sldChg>
      <pc:sldChg chg="modSp mod">
        <pc:chgData name="Sarah Hashmi" userId="7d3fb618-37b4-4039-8564-b1b2b6d0b369" providerId="ADAL" clId="{302E1402-7197-418F-8598-8F7DF6C6DC16}" dt="2021-05-08T20:53:32.076" v="333" actId="1076"/>
        <pc:sldMkLst>
          <pc:docMk/>
          <pc:sldMk cId="3350331292" sldId="515"/>
        </pc:sldMkLst>
        <pc:graphicFrameChg chg="mod">
          <ac:chgData name="Sarah Hashmi" userId="7d3fb618-37b4-4039-8564-b1b2b6d0b369" providerId="ADAL" clId="{302E1402-7197-418F-8598-8F7DF6C6DC16}" dt="2021-05-08T20:53:32.076" v="333" actId="1076"/>
          <ac:graphicFrameMkLst>
            <pc:docMk/>
            <pc:sldMk cId="3350331292" sldId="515"/>
            <ac:graphicFrameMk id="12" creationId="{3D8EE7A8-8B73-4922-83E0-DE8697566A32}"/>
          </ac:graphicFrameMkLst>
        </pc:graphicFrameChg>
      </pc:sldChg>
      <pc:sldChg chg="addSp delSp modSp mod modNotesTx">
        <pc:chgData name="Sarah Hashmi" userId="7d3fb618-37b4-4039-8564-b1b2b6d0b369" providerId="ADAL" clId="{302E1402-7197-418F-8598-8F7DF6C6DC16}" dt="2021-05-09T22:03:18.213" v="691"/>
        <pc:sldMkLst>
          <pc:docMk/>
          <pc:sldMk cId="764166197" sldId="516"/>
        </pc:sldMkLst>
        <pc:spChg chg="mod">
          <ac:chgData name="Sarah Hashmi" userId="7d3fb618-37b4-4039-8564-b1b2b6d0b369" providerId="ADAL" clId="{302E1402-7197-418F-8598-8F7DF6C6DC16}" dt="2021-05-08T21:10:11.556" v="555" actId="20577"/>
          <ac:spMkLst>
            <pc:docMk/>
            <pc:sldMk cId="764166197" sldId="516"/>
            <ac:spMk id="3" creationId="{9F6F7FDB-0DF7-49BB-A379-4921B3F74033}"/>
          </ac:spMkLst>
        </pc:spChg>
        <pc:spChg chg="add del mod">
          <ac:chgData name="Sarah Hashmi" userId="7d3fb618-37b4-4039-8564-b1b2b6d0b369" providerId="ADAL" clId="{302E1402-7197-418F-8598-8F7DF6C6DC16}" dt="2021-05-08T21:08:45.219" v="518"/>
          <ac:spMkLst>
            <pc:docMk/>
            <pc:sldMk cId="764166197" sldId="516"/>
            <ac:spMk id="5" creationId="{DEE63B24-3AB0-45DF-BF95-B3677EF21760}"/>
          </ac:spMkLst>
        </pc:spChg>
        <pc:spChg chg="add mod">
          <ac:chgData name="Sarah Hashmi" userId="7d3fb618-37b4-4039-8564-b1b2b6d0b369" providerId="ADAL" clId="{302E1402-7197-418F-8598-8F7DF6C6DC16}" dt="2021-05-09T21:57:42.337" v="687" actId="1076"/>
          <ac:spMkLst>
            <pc:docMk/>
            <pc:sldMk cId="764166197" sldId="516"/>
            <ac:spMk id="8" creationId="{C368F5F9-A59B-4AE4-ACBD-CF525D8C7393}"/>
          </ac:spMkLst>
        </pc:spChg>
        <pc:graphicFrameChg chg="add mod">
          <ac:chgData name="Sarah Hashmi" userId="7d3fb618-37b4-4039-8564-b1b2b6d0b369" providerId="ADAL" clId="{302E1402-7197-418F-8598-8F7DF6C6DC16}" dt="2021-05-09T22:03:18.213" v="691"/>
          <ac:graphicFrameMkLst>
            <pc:docMk/>
            <pc:sldMk cId="764166197" sldId="516"/>
            <ac:graphicFrameMk id="7" creationId="{E3278F8B-A4CE-4442-A72C-12923CBD3D33}"/>
          </ac:graphicFrameMkLst>
        </pc:graphicFrameChg>
        <pc:graphicFrameChg chg="del">
          <ac:chgData name="Sarah Hashmi" userId="7d3fb618-37b4-4039-8564-b1b2b6d0b369" providerId="ADAL" clId="{302E1402-7197-418F-8598-8F7DF6C6DC16}" dt="2021-05-08T21:08:38.967" v="515" actId="478"/>
          <ac:graphicFrameMkLst>
            <pc:docMk/>
            <pc:sldMk cId="764166197" sldId="516"/>
            <ac:graphicFrameMk id="9" creationId="{935E80D8-9F2E-484C-A194-AE88BA5E1E2D}"/>
          </ac:graphicFrameMkLst>
        </pc:graphicFrameChg>
      </pc:sldChg>
      <pc:sldChg chg="addSp delSp modSp mod">
        <pc:chgData name="Sarah Hashmi" userId="7d3fb618-37b4-4039-8564-b1b2b6d0b369" providerId="ADAL" clId="{302E1402-7197-418F-8598-8F7DF6C6DC16}" dt="2021-05-09T21:57:09.230" v="686" actId="20577"/>
        <pc:sldMkLst>
          <pc:docMk/>
          <pc:sldMk cId="907234922" sldId="517"/>
        </pc:sldMkLst>
        <pc:spChg chg="mod">
          <ac:chgData name="Sarah Hashmi" userId="7d3fb618-37b4-4039-8564-b1b2b6d0b369" providerId="ADAL" clId="{302E1402-7197-418F-8598-8F7DF6C6DC16}" dt="2021-05-09T21:47:56.301" v="648" actId="20577"/>
          <ac:spMkLst>
            <pc:docMk/>
            <pc:sldMk cId="907234922" sldId="517"/>
            <ac:spMk id="3" creationId="{F07329EE-6B70-470D-B74A-123BD4C4BC3E}"/>
          </ac:spMkLst>
        </pc:spChg>
        <pc:spChg chg="add del mod">
          <ac:chgData name="Sarah Hashmi" userId="7d3fb618-37b4-4039-8564-b1b2b6d0b369" providerId="ADAL" clId="{302E1402-7197-418F-8598-8F7DF6C6DC16}" dt="2021-05-09T21:47:29.327" v="628"/>
          <ac:spMkLst>
            <pc:docMk/>
            <pc:sldMk cId="907234922" sldId="517"/>
            <ac:spMk id="5" creationId="{7D1DF79A-FE8F-4C34-8104-B671BAEB2B1D}"/>
          </ac:spMkLst>
        </pc:spChg>
        <pc:spChg chg="add mod">
          <ac:chgData name="Sarah Hashmi" userId="7d3fb618-37b4-4039-8564-b1b2b6d0b369" providerId="ADAL" clId="{302E1402-7197-418F-8598-8F7DF6C6DC16}" dt="2021-05-09T21:57:09.230" v="686" actId="20577"/>
          <ac:spMkLst>
            <pc:docMk/>
            <pc:sldMk cId="907234922" sldId="517"/>
            <ac:spMk id="8" creationId="{FFF19DBF-BE19-4962-ACBA-099ADCA69E9E}"/>
          </ac:spMkLst>
        </pc:spChg>
        <pc:graphicFrameChg chg="add mod">
          <ac:chgData name="Sarah Hashmi" userId="7d3fb618-37b4-4039-8564-b1b2b6d0b369" providerId="ADAL" clId="{302E1402-7197-418F-8598-8F7DF6C6DC16}" dt="2021-05-09T21:49:05.619" v="673"/>
          <ac:graphicFrameMkLst>
            <pc:docMk/>
            <pc:sldMk cId="907234922" sldId="517"/>
            <ac:graphicFrameMk id="7" creationId="{22B42C89-2F75-4F98-9017-5043715AF406}"/>
          </ac:graphicFrameMkLst>
        </pc:graphicFrameChg>
        <pc:graphicFrameChg chg="del">
          <ac:chgData name="Sarah Hashmi" userId="7d3fb618-37b4-4039-8564-b1b2b6d0b369" providerId="ADAL" clId="{302E1402-7197-418F-8598-8F7DF6C6DC16}" dt="2021-05-09T21:45:07.348" v="625" actId="478"/>
          <ac:graphicFrameMkLst>
            <pc:docMk/>
            <pc:sldMk cId="907234922" sldId="517"/>
            <ac:graphicFrameMk id="9" creationId="{25B93EC6-A924-4931-B4F4-30299C158846}"/>
          </ac:graphicFrameMkLst>
        </pc:graphicFrameChg>
      </pc:sldChg>
      <pc:sldChg chg="modSp mod">
        <pc:chgData name="Sarah Hashmi" userId="7d3fb618-37b4-4039-8564-b1b2b6d0b369" providerId="ADAL" clId="{302E1402-7197-418F-8598-8F7DF6C6DC16}" dt="2021-05-08T19:37:48.684" v="295" actId="6549"/>
        <pc:sldMkLst>
          <pc:docMk/>
          <pc:sldMk cId="3660494476" sldId="524"/>
        </pc:sldMkLst>
        <pc:spChg chg="mod">
          <ac:chgData name="Sarah Hashmi" userId="7d3fb618-37b4-4039-8564-b1b2b6d0b369" providerId="ADAL" clId="{302E1402-7197-418F-8598-8F7DF6C6DC16}" dt="2021-05-08T19:37:48.684" v="295" actId="6549"/>
          <ac:spMkLst>
            <pc:docMk/>
            <pc:sldMk cId="3660494476" sldId="524"/>
            <ac:spMk id="2" creationId="{6F12F893-A4F0-43E0-B2BD-7DF5CED86C20}"/>
          </ac:spMkLst>
        </pc:spChg>
      </pc:sldChg>
      <pc:sldChg chg="addSp delSp modSp new mod">
        <pc:chgData name="Sarah Hashmi" userId="7d3fb618-37b4-4039-8564-b1b2b6d0b369" providerId="ADAL" clId="{302E1402-7197-418F-8598-8F7DF6C6DC16}" dt="2021-05-07T18:35:34.261" v="288"/>
        <pc:sldMkLst>
          <pc:docMk/>
          <pc:sldMk cId="1427088902" sldId="526"/>
        </pc:sldMkLst>
        <pc:spChg chg="mod">
          <ac:chgData name="Sarah Hashmi" userId="7d3fb618-37b4-4039-8564-b1b2b6d0b369" providerId="ADAL" clId="{302E1402-7197-418F-8598-8F7DF6C6DC16}" dt="2021-05-07T18:33:32.731" v="261" actId="1076"/>
          <ac:spMkLst>
            <pc:docMk/>
            <pc:sldMk cId="1427088902" sldId="526"/>
            <ac:spMk id="2" creationId="{6B074474-AD74-4750-B018-1B77D7D362A8}"/>
          </ac:spMkLst>
        </pc:spChg>
        <pc:spChg chg="del">
          <ac:chgData name="Sarah Hashmi" userId="7d3fb618-37b4-4039-8564-b1b2b6d0b369" providerId="ADAL" clId="{302E1402-7197-418F-8598-8F7DF6C6DC16}" dt="2021-05-07T18:11:15.425" v="243"/>
          <ac:spMkLst>
            <pc:docMk/>
            <pc:sldMk cId="1427088902" sldId="526"/>
            <ac:spMk id="3" creationId="{6D53DD4E-49C3-4992-BE9A-B405A8124CB9}"/>
          </ac:spMkLst>
        </pc:spChg>
        <pc:graphicFrameChg chg="add mod">
          <ac:chgData name="Sarah Hashmi" userId="7d3fb618-37b4-4039-8564-b1b2b6d0b369" providerId="ADAL" clId="{302E1402-7197-418F-8598-8F7DF6C6DC16}" dt="2021-05-07T18:35:34.261" v="288"/>
          <ac:graphicFrameMkLst>
            <pc:docMk/>
            <pc:sldMk cId="1427088902" sldId="526"/>
            <ac:graphicFrameMk id="5" creationId="{7EB186F6-49F7-4169-9AE5-71F34E296CD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hashmi\OneDrive%20-%20AASM\Desktop\AASM%20COVID-19%20Pulse%20Survey%20-%20Round%2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oleObject" Target="file:///\\aasmsrv.aasmnet.org\data\AASM\2021%20AASM\Public%20Health\COVID%20survey\Survey%20%233\AASM%20COVID-19%20Pulse%20Survey%20-%20Round%203.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aasmsrv.aasmnet.org\data\AASM\2021%20AASM\Public%20Health\COVID%20survey\Survey%20%233\AASM%20COVID-19%20Pulse%20Survey%20-%20Round%203.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1" Type="http://schemas.openxmlformats.org/officeDocument/2006/relationships/oleObject" Target="file:///\\aasmsrv.aasmnet.org\data\AASM\2021%20AASM\Public%20Health\COVID%20survey\Survey%20%233\AASM%20COVID-19%20Pulse%20Survey%20-%20Round%203.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shashmi\OneDrive%20-%20AASM\Desktop\AASM%20COVID-19%20Pulse%20Survey%20-%20Round%203.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AASM%20COVID-19%20Pulse%20Survey%20-%20Round%20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hashmi\OneDrive%20-%20AASM\Desktop\AASM%20COVID-19%20Pulse%20Survey%20-%20Round%203.xlsx" TargetMode="External"/><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hashmi\OneDrive%20-%20AASM\Desktop\AASM%20COVID-19%20Pulse%20Survey%20-%20Round%203.xlsx" TargetMode="External"/><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hashmi\OneDrive%20-%20AASM\Desktop\AASM%20COVID-19%20Pulse%20Survey%20-%20Round%203.xlsx" TargetMode="External"/><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AASM%20COVID-19%20Pulse%20Survey%20-%20Round%203.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AASM%20COVID-19%20Pulse%20Survey%20-%20Round%20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14'!$A$4:$A$13</c:f>
              <c:strCache>
                <c:ptCount val="10"/>
                <c:pt idx="0">
                  <c:v>Physician</c:v>
                </c:pt>
                <c:pt idx="1">
                  <c:v>Director/ Manager/ Supervisor</c:v>
                </c:pt>
                <c:pt idx="2">
                  <c:v>Sleep technologist</c:v>
                </c:pt>
                <c:pt idx="3">
                  <c:v>Nurse  practitioner</c:v>
                </c:pt>
                <c:pt idx="4">
                  <c:v>Psychologist</c:v>
                </c:pt>
                <c:pt idx="5">
                  <c:v>Physician  assistant</c:v>
                </c:pt>
                <c:pt idx="6">
                  <c:v>Respiratory  therapist</c:v>
                </c:pt>
                <c:pt idx="7">
                  <c:v>Researcher</c:v>
                </c:pt>
                <c:pt idx="8">
                  <c:v>Dentist</c:v>
                </c:pt>
                <c:pt idx="9">
                  <c:v>Physician-in-training</c:v>
                </c:pt>
              </c:strCache>
            </c:strRef>
          </c:cat>
          <c:val>
            <c:numRef>
              <c:f>'Question 14'!$B$4:$B$13</c:f>
              <c:numCache>
                <c:formatCode>0.0%</c:formatCode>
                <c:ptCount val="10"/>
                <c:pt idx="0">
                  <c:v>0.42309999999999998</c:v>
                </c:pt>
                <c:pt idx="1">
                  <c:v>0.34620000000000001</c:v>
                </c:pt>
                <c:pt idx="2">
                  <c:v>8.5500000000000007E-2</c:v>
                </c:pt>
                <c:pt idx="3">
                  <c:v>3.4200000000000001E-2</c:v>
                </c:pt>
                <c:pt idx="4">
                  <c:v>2.9899999999999999E-2</c:v>
                </c:pt>
                <c:pt idx="5">
                  <c:v>1.7100000000000001E-2</c:v>
                </c:pt>
                <c:pt idx="6">
                  <c:v>1.7100000000000001E-2</c:v>
                </c:pt>
                <c:pt idx="7">
                  <c:v>1.2800000000000001E-2</c:v>
                </c:pt>
                <c:pt idx="8">
                  <c:v>8.5000000000000006E-3</c:v>
                </c:pt>
                <c:pt idx="9">
                  <c:v>0</c:v>
                </c:pt>
              </c:numCache>
            </c:numRef>
          </c:val>
          <c:extLst>
            <c:ext xmlns:c16="http://schemas.microsoft.com/office/drawing/2014/chart" uri="{C3380CC4-5D6E-409C-BE32-E72D297353CC}">
              <c16:uniqueId val="{00000000-F378-4EBB-ADD1-E9F12944D316}"/>
            </c:ext>
          </c:extLst>
        </c:ser>
        <c:dLbls>
          <c:showLegendKey val="0"/>
          <c:showVal val="0"/>
          <c:showCatName val="0"/>
          <c:showSerName val="0"/>
          <c:showPercent val="0"/>
          <c:showBubbleSize val="0"/>
        </c:dLbls>
        <c:gapWidth val="219"/>
        <c:overlap val="-27"/>
        <c:axId val="1956870960"/>
        <c:axId val="1956874704"/>
      </c:barChart>
      <c:catAx>
        <c:axId val="195687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56874704"/>
        <c:crosses val="autoZero"/>
        <c:auto val="1"/>
        <c:lblAlgn val="ctr"/>
        <c:lblOffset val="100"/>
        <c:noMultiLvlLbl val="0"/>
      </c:catAx>
      <c:valAx>
        <c:axId val="19568747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56870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2'!$N$8</c:f>
              <c:strCache>
                <c:ptCount val="1"/>
                <c:pt idx="0">
                  <c:v>August,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2'!$M$9:$M$11</c:f>
              <c:strCache>
                <c:ptCount val="3"/>
                <c:pt idx="0">
                  <c:v>Yes</c:v>
                </c:pt>
                <c:pt idx="1">
                  <c:v>No</c:v>
                </c:pt>
                <c:pt idx="2">
                  <c:v>I don’t know</c:v>
                </c:pt>
              </c:strCache>
            </c:strRef>
          </c:cat>
          <c:val>
            <c:numRef>
              <c:f>'Question 2'!$N$9:$N$11</c:f>
              <c:numCache>
                <c:formatCode>0.0%</c:formatCode>
                <c:ptCount val="3"/>
                <c:pt idx="0">
                  <c:v>0.35570000000000002</c:v>
                </c:pt>
                <c:pt idx="1">
                  <c:v>0.39929999999999999</c:v>
                </c:pt>
                <c:pt idx="2">
                  <c:v>0.245</c:v>
                </c:pt>
              </c:numCache>
            </c:numRef>
          </c:val>
          <c:extLst>
            <c:ext xmlns:c16="http://schemas.microsoft.com/office/drawing/2014/chart" uri="{C3380CC4-5D6E-409C-BE32-E72D297353CC}">
              <c16:uniqueId val="{00000000-22E7-4E1C-9AD8-6E163A37210B}"/>
            </c:ext>
          </c:extLst>
        </c:ser>
        <c:ser>
          <c:idx val="1"/>
          <c:order val="1"/>
          <c:tx>
            <c:strRef>
              <c:f>'Question 2'!$O$8</c:f>
              <c:strCache>
                <c:ptCount val="1"/>
                <c:pt idx="0">
                  <c:v>December,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2'!$M$9:$M$11</c:f>
              <c:strCache>
                <c:ptCount val="3"/>
                <c:pt idx="0">
                  <c:v>Yes</c:v>
                </c:pt>
                <c:pt idx="1">
                  <c:v>No</c:v>
                </c:pt>
                <c:pt idx="2">
                  <c:v>I don’t know</c:v>
                </c:pt>
              </c:strCache>
            </c:strRef>
          </c:cat>
          <c:val>
            <c:numRef>
              <c:f>'Question 2'!$O$9:$O$11</c:f>
              <c:numCache>
                <c:formatCode>0.0%</c:formatCode>
                <c:ptCount val="3"/>
                <c:pt idx="0">
                  <c:v>0.32319999999999999</c:v>
                </c:pt>
                <c:pt idx="1">
                  <c:v>0.45450000000000002</c:v>
                </c:pt>
                <c:pt idx="2">
                  <c:v>0.22220000000000001</c:v>
                </c:pt>
              </c:numCache>
            </c:numRef>
          </c:val>
          <c:extLst>
            <c:ext xmlns:c16="http://schemas.microsoft.com/office/drawing/2014/chart" uri="{C3380CC4-5D6E-409C-BE32-E72D297353CC}">
              <c16:uniqueId val="{00000001-22E7-4E1C-9AD8-6E163A37210B}"/>
            </c:ext>
          </c:extLst>
        </c:ser>
        <c:ser>
          <c:idx val="2"/>
          <c:order val="2"/>
          <c:tx>
            <c:strRef>
              <c:f>'Question 2'!$P$8</c:f>
              <c:strCache>
                <c:ptCount val="1"/>
                <c:pt idx="0">
                  <c:v>April,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2'!$M$9:$M$11</c:f>
              <c:strCache>
                <c:ptCount val="3"/>
                <c:pt idx="0">
                  <c:v>Yes</c:v>
                </c:pt>
                <c:pt idx="1">
                  <c:v>No</c:v>
                </c:pt>
                <c:pt idx="2">
                  <c:v>I don’t know</c:v>
                </c:pt>
              </c:strCache>
            </c:strRef>
          </c:cat>
          <c:val>
            <c:numRef>
              <c:f>'Question 2'!$P$9:$P$11</c:f>
              <c:numCache>
                <c:formatCode>0.0%</c:formatCode>
                <c:ptCount val="3"/>
                <c:pt idx="0">
                  <c:v>0.29060000000000002</c:v>
                </c:pt>
                <c:pt idx="1">
                  <c:v>0.53849999999999998</c:v>
                </c:pt>
                <c:pt idx="2">
                  <c:v>0.1709</c:v>
                </c:pt>
              </c:numCache>
            </c:numRef>
          </c:val>
          <c:extLst>
            <c:ext xmlns:c16="http://schemas.microsoft.com/office/drawing/2014/chart" uri="{C3380CC4-5D6E-409C-BE32-E72D297353CC}">
              <c16:uniqueId val="{00000002-22E7-4E1C-9AD8-6E163A37210B}"/>
            </c:ext>
          </c:extLst>
        </c:ser>
        <c:dLbls>
          <c:showLegendKey val="0"/>
          <c:showVal val="0"/>
          <c:showCatName val="0"/>
          <c:showSerName val="0"/>
          <c:showPercent val="0"/>
          <c:showBubbleSize val="0"/>
        </c:dLbls>
        <c:gapWidth val="219"/>
        <c:overlap val="-27"/>
        <c:axId val="1611036032"/>
        <c:axId val="1611043936"/>
      </c:barChart>
      <c:catAx>
        <c:axId val="16110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11043936"/>
        <c:crosses val="autoZero"/>
        <c:auto val="1"/>
        <c:lblAlgn val="ctr"/>
        <c:lblOffset val="100"/>
        <c:noMultiLvlLbl val="0"/>
      </c:catAx>
      <c:valAx>
        <c:axId val="16110439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110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3'!$B$3</c:f>
              <c:strCache>
                <c:ptCount val="1"/>
                <c:pt idx="0">
                  <c:v>Responses</c:v>
                </c:pt>
              </c:strCache>
            </c:strRef>
          </c:tx>
          <c:spPr>
            <a:solidFill>
              <a:srgbClr val="00B050"/>
            </a:solidFill>
            <a:ln>
              <a:prstDash val="solid"/>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3'!$A$4:$A$6</c:f>
              <c:strCache>
                <c:ptCount val="3"/>
                <c:pt idx="0">
                  <c:v>Yes</c:v>
                </c:pt>
                <c:pt idx="1">
                  <c:v>No</c:v>
                </c:pt>
                <c:pt idx="2">
                  <c:v>I don’t know</c:v>
                </c:pt>
              </c:strCache>
            </c:strRef>
          </c:cat>
          <c:val>
            <c:numRef>
              <c:f>'Question 3'!$B$4:$B$6</c:f>
              <c:numCache>
                <c:formatCode>0.0%</c:formatCode>
                <c:ptCount val="3"/>
                <c:pt idx="0">
                  <c:v>0.2863</c:v>
                </c:pt>
                <c:pt idx="1">
                  <c:v>0.62819999999999998</c:v>
                </c:pt>
                <c:pt idx="2">
                  <c:v>8.5500000000000007E-2</c:v>
                </c:pt>
              </c:numCache>
            </c:numRef>
          </c:val>
          <c:extLst>
            <c:ext xmlns:c16="http://schemas.microsoft.com/office/drawing/2014/chart" uri="{C3380CC4-5D6E-409C-BE32-E72D297353CC}">
              <c16:uniqueId val="{00000000-3667-49BA-A7A1-81792BD5A00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txPr>
          <a:bodyPr/>
          <a:lstStyle/>
          <a:p>
            <a:pPr>
              <a:defRPr sz="1400"/>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3'!$O$7</c:f>
              <c:strCache>
                <c:ptCount val="1"/>
                <c:pt idx="0">
                  <c:v>August, 2020</c:v>
                </c:pt>
              </c:strCache>
            </c:strRef>
          </c:tx>
          <c:spPr>
            <a:solidFill>
              <a:schemeClr val="accent1"/>
            </a:solidFill>
            <a:ln>
              <a:noFill/>
            </a:ln>
            <a:effectLst/>
          </c:spPr>
          <c:invertIfNegative val="0"/>
          <c:dLbls>
            <c:dLbl>
              <c:idx val="0"/>
              <c:layout>
                <c:manualLayout>
                  <c:x val="-1.6666666666666666E-2"/>
                  <c:y val="1.392111368909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2F-4ED5-AFA4-D81620989C32}"/>
                </c:ext>
              </c:extLst>
            </c:dLbl>
            <c:dLbl>
              <c:idx val="1"/>
              <c:layout>
                <c:manualLayout>
                  <c:x val="-2.2916666666666665E-2"/>
                  <c:y val="-9.0074172389780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2F-4ED5-AFA4-D81620989C32}"/>
                </c:ext>
              </c:extLst>
            </c:dLbl>
            <c:dLbl>
              <c:idx val="2"/>
              <c:layout>
                <c:manualLayout>
                  <c:x val="-3.3333333333333333E-2"/>
                  <c:y val="1.856148491879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2F-4ED5-AFA4-D81620989C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3'!$N$8:$N$10</c:f>
              <c:strCache>
                <c:ptCount val="3"/>
                <c:pt idx="0">
                  <c:v>Yes</c:v>
                </c:pt>
                <c:pt idx="1">
                  <c:v>No</c:v>
                </c:pt>
                <c:pt idx="2">
                  <c:v>I don’t know</c:v>
                </c:pt>
              </c:strCache>
            </c:strRef>
          </c:cat>
          <c:val>
            <c:numRef>
              <c:f>'Question 3'!$O$8:$O$10</c:f>
              <c:numCache>
                <c:formatCode>0.0%</c:formatCode>
                <c:ptCount val="3"/>
                <c:pt idx="0">
                  <c:v>0.4592</c:v>
                </c:pt>
                <c:pt idx="1">
                  <c:v>0.41560000000000002</c:v>
                </c:pt>
                <c:pt idx="2">
                  <c:v>0.12520000000000001</c:v>
                </c:pt>
              </c:numCache>
            </c:numRef>
          </c:val>
          <c:extLst>
            <c:ext xmlns:c16="http://schemas.microsoft.com/office/drawing/2014/chart" uri="{C3380CC4-5D6E-409C-BE32-E72D297353CC}">
              <c16:uniqueId val="{00000003-AC2F-4ED5-AFA4-D81620989C32}"/>
            </c:ext>
          </c:extLst>
        </c:ser>
        <c:ser>
          <c:idx val="1"/>
          <c:order val="1"/>
          <c:tx>
            <c:strRef>
              <c:f>'Question 3'!$P$7</c:f>
              <c:strCache>
                <c:ptCount val="1"/>
                <c:pt idx="0">
                  <c:v>December, 2020</c:v>
                </c:pt>
              </c:strCache>
            </c:strRef>
          </c:tx>
          <c:spPr>
            <a:solidFill>
              <a:schemeClr val="accent2"/>
            </a:solidFill>
            <a:ln>
              <a:noFill/>
            </a:ln>
            <a:effectLst/>
          </c:spPr>
          <c:invertIfNegative val="0"/>
          <c:dLbls>
            <c:dLbl>
              <c:idx val="0"/>
              <c:layout>
                <c:manualLayout>
                  <c:x val="1.6666666666666666E-2"/>
                  <c:y val="1.3921113689095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2F-4ED5-AFA4-D81620989C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3'!$N$8:$N$10</c:f>
              <c:strCache>
                <c:ptCount val="3"/>
                <c:pt idx="0">
                  <c:v>Yes</c:v>
                </c:pt>
                <c:pt idx="1">
                  <c:v>No</c:v>
                </c:pt>
                <c:pt idx="2">
                  <c:v>I don’t know</c:v>
                </c:pt>
              </c:strCache>
            </c:strRef>
          </c:cat>
          <c:val>
            <c:numRef>
              <c:f>'Question 3'!$P$8:$P$10</c:f>
              <c:numCache>
                <c:formatCode>0.0%</c:formatCode>
                <c:ptCount val="3"/>
                <c:pt idx="0">
                  <c:v>0.44440000000000002</c:v>
                </c:pt>
                <c:pt idx="1">
                  <c:v>0.45250000000000001</c:v>
                </c:pt>
                <c:pt idx="2">
                  <c:v>0.10299999999999999</c:v>
                </c:pt>
              </c:numCache>
            </c:numRef>
          </c:val>
          <c:extLst>
            <c:ext xmlns:c16="http://schemas.microsoft.com/office/drawing/2014/chart" uri="{C3380CC4-5D6E-409C-BE32-E72D297353CC}">
              <c16:uniqueId val="{00000005-AC2F-4ED5-AFA4-D81620989C32}"/>
            </c:ext>
          </c:extLst>
        </c:ser>
        <c:ser>
          <c:idx val="2"/>
          <c:order val="2"/>
          <c:tx>
            <c:strRef>
              <c:f>'Question 3'!$Q$7</c:f>
              <c:strCache>
                <c:ptCount val="1"/>
                <c:pt idx="0">
                  <c:v>April, 2021</c:v>
                </c:pt>
              </c:strCache>
            </c:strRef>
          </c:tx>
          <c:spPr>
            <a:solidFill>
              <a:schemeClr val="accent3"/>
            </a:solidFill>
            <a:ln>
              <a:noFill/>
            </a:ln>
            <a:effectLst/>
          </c:spPr>
          <c:invertIfNegative val="0"/>
          <c:dLbls>
            <c:dLbl>
              <c:idx val="2"/>
              <c:layout>
                <c:manualLayout>
                  <c:x val="1.6666666666666666E-2"/>
                  <c:y val="4.6403712296982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2F-4ED5-AFA4-D81620989C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3'!$N$8:$N$10</c:f>
              <c:strCache>
                <c:ptCount val="3"/>
                <c:pt idx="0">
                  <c:v>Yes</c:v>
                </c:pt>
                <c:pt idx="1">
                  <c:v>No</c:v>
                </c:pt>
                <c:pt idx="2">
                  <c:v>I don’t know</c:v>
                </c:pt>
              </c:strCache>
            </c:strRef>
          </c:cat>
          <c:val>
            <c:numRef>
              <c:f>'Question 3'!$Q$8:$Q$10</c:f>
              <c:numCache>
                <c:formatCode>0.0%</c:formatCode>
                <c:ptCount val="3"/>
                <c:pt idx="0">
                  <c:v>0.2863</c:v>
                </c:pt>
                <c:pt idx="1">
                  <c:v>0.62819999999999998</c:v>
                </c:pt>
                <c:pt idx="2">
                  <c:v>8.5500000000000007E-2</c:v>
                </c:pt>
              </c:numCache>
            </c:numRef>
          </c:val>
          <c:extLst>
            <c:ext xmlns:c16="http://schemas.microsoft.com/office/drawing/2014/chart" uri="{C3380CC4-5D6E-409C-BE32-E72D297353CC}">
              <c16:uniqueId val="{00000007-AC2F-4ED5-AFA4-D81620989C32}"/>
            </c:ext>
          </c:extLst>
        </c:ser>
        <c:dLbls>
          <c:showLegendKey val="0"/>
          <c:showVal val="0"/>
          <c:showCatName val="0"/>
          <c:showSerName val="0"/>
          <c:showPercent val="0"/>
          <c:showBubbleSize val="0"/>
        </c:dLbls>
        <c:gapWidth val="219"/>
        <c:overlap val="-27"/>
        <c:axId val="1609706432"/>
        <c:axId val="1609699360"/>
      </c:barChart>
      <c:catAx>
        <c:axId val="160970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09699360"/>
        <c:crosses val="autoZero"/>
        <c:auto val="1"/>
        <c:lblAlgn val="ctr"/>
        <c:lblOffset val="100"/>
        <c:noMultiLvlLbl val="0"/>
      </c:catAx>
      <c:valAx>
        <c:axId val="16096993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0970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29968075607889E-2"/>
          <c:y val="4.3026240490136675E-2"/>
          <c:w val="0.95021168459084926"/>
          <c:h val="0.88355572106645119"/>
        </c:manualLayout>
      </c:layout>
      <c:barChart>
        <c:barDir val="col"/>
        <c:grouping val="clustered"/>
        <c:varyColors val="0"/>
        <c:ser>
          <c:idx val="0"/>
          <c:order val="0"/>
          <c:tx>
            <c:strRef>
              <c:f>'Question 4'!$B$3</c:f>
              <c:strCache>
                <c:ptCount val="1"/>
                <c:pt idx="0">
                  <c:v>Responses</c:v>
                </c:pt>
              </c:strCache>
            </c:strRef>
          </c:tx>
          <c:spPr>
            <a:solidFill>
              <a:srgbClr val="00BF6F"/>
            </a:solidFill>
            <a:ln>
              <a:prstDash val="solid"/>
            </a:ln>
          </c:spPr>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4'!$A$4:$A$7</c:f>
              <c:strCache>
                <c:ptCount val="4"/>
                <c:pt idx="0">
                  <c:v>Less than pre-pandemic level</c:v>
                </c:pt>
                <c:pt idx="1">
                  <c:v>The same as pre-pandemic level</c:v>
                </c:pt>
                <c:pt idx="2">
                  <c:v>Greater than pre-pandemic level</c:v>
                </c:pt>
                <c:pt idx="3">
                  <c:v>I don’t know</c:v>
                </c:pt>
              </c:strCache>
            </c:strRef>
          </c:cat>
          <c:val>
            <c:numRef>
              <c:f>'Question 4'!$B$4:$B$7</c:f>
              <c:numCache>
                <c:formatCode>0.0%</c:formatCode>
                <c:ptCount val="4"/>
                <c:pt idx="0">
                  <c:v>0.14960000000000001</c:v>
                </c:pt>
                <c:pt idx="1">
                  <c:v>9.4E-2</c:v>
                </c:pt>
                <c:pt idx="2">
                  <c:v>0.66239999999999999</c:v>
                </c:pt>
                <c:pt idx="3">
                  <c:v>9.4E-2</c:v>
                </c:pt>
              </c:numCache>
            </c:numRef>
          </c:val>
          <c:extLst>
            <c:ext xmlns:c16="http://schemas.microsoft.com/office/drawing/2014/chart" uri="{C3380CC4-5D6E-409C-BE32-E72D297353CC}">
              <c16:uniqueId val="{00000000-91BA-4C60-A036-EDAC136F4BF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400" b="1"/>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4'!$L$10</c:f>
              <c:strCache>
                <c:ptCount val="1"/>
                <c:pt idx="0">
                  <c:v>Less than pre-pandemic level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4'!$M$9:$O$9</c:f>
              <c:strCache>
                <c:ptCount val="3"/>
                <c:pt idx="0">
                  <c:v>August, 2020</c:v>
                </c:pt>
                <c:pt idx="1">
                  <c:v>December, 2020</c:v>
                </c:pt>
                <c:pt idx="2">
                  <c:v>April, 2021</c:v>
                </c:pt>
              </c:strCache>
            </c:strRef>
          </c:cat>
          <c:val>
            <c:numRef>
              <c:f>'Question 4'!$M$10:$O$10</c:f>
              <c:numCache>
                <c:formatCode>0.0%</c:formatCode>
                <c:ptCount val="3"/>
                <c:pt idx="0">
                  <c:v>0.10340000000000001</c:v>
                </c:pt>
                <c:pt idx="1">
                  <c:v>9.2899999999999996E-2</c:v>
                </c:pt>
                <c:pt idx="2">
                  <c:v>0.14960000000000001</c:v>
                </c:pt>
              </c:numCache>
            </c:numRef>
          </c:val>
          <c:extLst>
            <c:ext xmlns:c16="http://schemas.microsoft.com/office/drawing/2014/chart" uri="{C3380CC4-5D6E-409C-BE32-E72D297353CC}">
              <c16:uniqueId val="{00000000-29A6-4185-99D9-804F3CFD3214}"/>
            </c:ext>
          </c:extLst>
        </c:ser>
        <c:ser>
          <c:idx val="1"/>
          <c:order val="1"/>
          <c:tx>
            <c:strRef>
              <c:f>'Question 4'!$L$11</c:f>
              <c:strCache>
                <c:ptCount val="1"/>
                <c:pt idx="0">
                  <c:v>The same as pre-pandemic level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4'!$M$9:$O$9</c:f>
              <c:strCache>
                <c:ptCount val="3"/>
                <c:pt idx="0">
                  <c:v>August, 2020</c:v>
                </c:pt>
                <c:pt idx="1">
                  <c:v>December, 2020</c:v>
                </c:pt>
                <c:pt idx="2">
                  <c:v>April, 2021</c:v>
                </c:pt>
              </c:strCache>
            </c:strRef>
          </c:cat>
          <c:val>
            <c:numRef>
              <c:f>'Question 4'!$M$11:$O$11</c:f>
              <c:numCache>
                <c:formatCode>0.0%</c:formatCode>
                <c:ptCount val="3"/>
                <c:pt idx="0">
                  <c:v>0.12520000000000001</c:v>
                </c:pt>
                <c:pt idx="1">
                  <c:v>0.1232</c:v>
                </c:pt>
                <c:pt idx="2">
                  <c:v>9.4E-2</c:v>
                </c:pt>
              </c:numCache>
            </c:numRef>
          </c:val>
          <c:extLst>
            <c:ext xmlns:c16="http://schemas.microsoft.com/office/drawing/2014/chart" uri="{C3380CC4-5D6E-409C-BE32-E72D297353CC}">
              <c16:uniqueId val="{00000001-29A6-4185-99D9-804F3CFD3214}"/>
            </c:ext>
          </c:extLst>
        </c:ser>
        <c:ser>
          <c:idx val="2"/>
          <c:order val="2"/>
          <c:tx>
            <c:strRef>
              <c:f>'Question 4'!$L$12</c:f>
              <c:strCache>
                <c:ptCount val="1"/>
                <c:pt idx="0">
                  <c:v>Greater than pre-pandemic level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4'!$M$9:$O$9</c:f>
              <c:strCache>
                <c:ptCount val="3"/>
                <c:pt idx="0">
                  <c:v>August, 2020</c:v>
                </c:pt>
                <c:pt idx="1">
                  <c:v>December, 2020</c:v>
                </c:pt>
                <c:pt idx="2">
                  <c:v>April, 2021</c:v>
                </c:pt>
              </c:strCache>
            </c:strRef>
          </c:cat>
          <c:val>
            <c:numRef>
              <c:f>'Question 4'!$M$12:$O$12</c:f>
              <c:numCache>
                <c:formatCode>0.0%</c:formatCode>
                <c:ptCount val="3"/>
                <c:pt idx="0">
                  <c:v>0.62070000000000003</c:v>
                </c:pt>
                <c:pt idx="1">
                  <c:v>0.66670000000000007</c:v>
                </c:pt>
                <c:pt idx="2">
                  <c:v>0.66239999999999999</c:v>
                </c:pt>
              </c:numCache>
            </c:numRef>
          </c:val>
          <c:extLst>
            <c:ext xmlns:c16="http://schemas.microsoft.com/office/drawing/2014/chart" uri="{C3380CC4-5D6E-409C-BE32-E72D297353CC}">
              <c16:uniqueId val="{00000002-29A6-4185-99D9-804F3CFD3214}"/>
            </c:ext>
          </c:extLst>
        </c:ser>
        <c:ser>
          <c:idx val="3"/>
          <c:order val="3"/>
          <c:tx>
            <c:strRef>
              <c:f>'Question 4'!$L$13</c:f>
              <c:strCache>
                <c:ptCount val="1"/>
                <c:pt idx="0">
                  <c:v>I don’t know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4'!$M$9:$O$9</c:f>
              <c:strCache>
                <c:ptCount val="3"/>
                <c:pt idx="0">
                  <c:v>August, 2020</c:v>
                </c:pt>
                <c:pt idx="1">
                  <c:v>December, 2020</c:v>
                </c:pt>
                <c:pt idx="2">
                  <c:v>April, 2021</c:v>
                </c:pt>
              </c:strCache>
            </c:strRef>
          </c:cat>
          <c:val>
            <c:numRef>
              <c:f>'Question 4'!$M$13:$O$13</c:f>
              <c:numCache>
                <c:formatCode>0.0%</c:formatCode>
                <c:ptCount val="3"/>
                <c:pt idx="0">
                  <c:v>0.15060000000000001</c:v>
                </c:pt>
                <c:pt idx="1">
                  <c:v>0.1172</c:v>
                </c:pt>
                <c:pt idx="2">
                  <c:v>9.4E-2</c:v>
                </c:pt>
              </c:numCache>
            </c:numRef>
          </c:val>
          <c:extLst>
            <c:ext xmlns:c16="http://schemas.microsoft.com/office/drawing/2014/chart" uri="{C3380CC4-5D6E-409C-BE32-E72D297353CC}">
              <c16:uniqueId val="{00000003-29A6-4185-99D9-804F3CFD3214}"/>
            </c:ext>
          </c:extLst>
        </c:ser>
        <c:dLbls>
          <c:showLegendKey val="0"/>
          <c:showVal val="0"/>
          <c:showCatName val="0"/>
          <c:showSerName val="0"/>
          <c:showPercent val="0"/>
          <c:showBubbleSize val="0"/>
        </c:dLbls>
        <c:gapWidth val="219"/>
        <c:overlap val="-27"/>
        <c:axId val="2124606911"/>
        <c:axId val="2124607327"/>
      </c:barChart>
      <c:catAx>
        <c:axId val="2124606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24607327"/>
        <c:crosses val="autoZero"/>
        <c:auto val="1"/>
        <c:lblAlgn val="ctr"/>
        <c:lblOffset val="100"/>
        <c:noMultiLvlLbl val="0"/>
      </c:catAx>
      <c:valAx>
        <c:axId val="21246073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606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6'!$S$12</c:f>
              <c:strCache>
                <c:ptCount val="1"/>
                <c:pt idx="0">
                  <c:v>Pre Pandemic</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6'!$R$13:$R$17</c:f>
              <c:strCache>
                <c:ptCount val="5"/>
                <c:pt idx="0">
                  <c:v>0%</c:v>
                </c:pt>
                <c:pt idx="1">
                  <c:v>1-25%</c:v>
                </c:pt>
                <c:pt idx="2">
                  <c:v>26%-50%</c:v>
                </c:pt>
                <c:pt idx="3">
                  <c:v>51%-75%</c:v>
                </c:pt>
                <c:pt idx="4">
                  <c:v>76%-100%</c:v>
                </c:pt>
              </c:strCache>
            </c:strRef>
          </c:cat>
          <c:val>
            <c:numRef>
              <c:f>'Question 6'!$S$13:$S$17</c:f>
              <c:numCache>
                <c:formatCode>0%</c:formatCode>
                <c:ptCount val="5"/>
                <c:pt idx="0">
                  <c:v>8.6757990867579904E-2</c:v>
                </c:pt>
                <c:pt idx="1">
                  <c:v>0.28767123287671231</c:v>
                </c:pt>
                <c:pt idx="2">
                  <c:v>0.42009132420091322</c:v>
                </c:pt>
                <c:pt idx="3">
                  <c:v>0.15981735159817351</c:v>
                </c:pt>
                <c:pt idx="4">
                  <c:v>4.5662100456621002E-2</c:v>
                </c:pt>
              </c:numCache>
            </c:numRef>
          </c:val>
          <c:extLst>
            <c:ext xmlns:c16="http://schemas.microsoft.com/office/drawing/2014/chart" uri="{C3380CC4-5D6E-409C-BE32-E72D297353CC}">
              <c16:uniqueId val="{00000000-740E-487C-818C-18675D2C4859}"/>
            </c:ext>
          </c:extLst>
        </c:ser>
        <c:ser>
          <c:idx val="1"/>
          <c:order val="1"/>
          <c:tx>
            <c:strRef>
              <c:f>'Question 6'!$T$12</c:f>
              <c:strCache>
                <c:ptCount val="1"/>
                <c:pt idx="0">
                  <c:v>Current</c:v>
                </c:pt>
              </c:strCache>
            </c:strRef>
          </c:tx>
          <c:spPr>
            <a:solidFill>
              <a:srgbClr val="92D05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6'!$R$13:$R$17</c:f>
              <c:strCache>
                <c:ptCount val="5"/>
                <c:pt idx="0">
                  <c:v>0%</c:v>
                </c:pt>
                <c:pt idx="1">
                  <c:v>1-25%</c:v>
                </c:pt>
                <c:pt idx="2">
                  <c:v>26%-50%</c:v>
                </c:pt>
                <c:pt idx="3">
                  <c:v>51%-75%</c:v>
                </c:pt>
                <c:pt idx="4">
                  <c:v>76%-100%</c:v>
                </c:pt>
              </c:strCache>
            </c:strRef>
          </c:cat>
          <c:val>
            <c:numRef>
              <c:f>'Question 6'!$T$13:$T$17</c:f>
              <c:numCache>
                <c:formatCode>0%</c:formatCode>
                <c:ptCount val="5"/>
                <c:pt idx="0">
                  <c:v>0.06</c:v>
                </c:pt>
                <c:pt idx="1">
                  <c:v>0.18</c:v>
                </c:pt>
                <c:pt idx="2">
                  <c:v>0.28999999999999998</c:v>
                </c:pt>
                <c:pt idx="3">
                  <c:v>0.35</c:v>
                </c:pt>
                <c:pt idx="4">
                  <c:v>0.13</c:v>
                </c:pt>
              </c:numCache>
            </c:numRef>
          </c:val>
          <c:extLst>
            <c:ext xmlns:c16="http://schemas.microsoft.com/office/drawing/2014/chart" uri="{C3380CC4-5D6E-409C-BE32-E72D297353CC}">
              <c16:uniqueId val="{00000001-740E-487C-818C-18675D2C4859}"/>
            </c:ext>
          </c:extLst>
        </c:ser>
        <c:dLbls>
          <c:showLegendKey val="0"/>
          <c:showVal val="0"/>
          <c:showCatName val="0"/>
          <c:showSerName val="0"/>
          <c:showPercent val="0"/>
          <c:showBubbleSize val="0"/>
        </c:dLbls>
        <c:gapWidth val="219"/>
        <c:overlap val="-27"/>
        <c:axId val="1598870783"/>
        <c:axId val="1598872447"/>
      </c:barChart>
      <c:catAx>
        <c:axId val="159887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98872447"/>
        <c:crosses val="autoZero"/>
        <c:auto val="1"/>
        <c:lblAlgn val="ctr"/>
        <c:lblOffset val="100"/>
        <c:noMultiLvlLbl val="0"/>
      </c:catAx>
      <c:valAx>
        <c:axId val="159887244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87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7'!$B$3</c:f>
              <c:strCache>
                <c:ptCount val="1"/>
                <c:pt idx="0">
                  <c:v>Responses</c:v>
                </c:pt>
              </c:strCache>
            </c:strRef>
          </c:tx>
          <c:spPr>
            <a:solidFill>
              <a:srgbClr val="92D050"/>
            </a:solidFill>
            <a:ln>
              <a:prstDash val="solid"/>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7'!$A$4:$A$7</c:f>
              <c:strCache>
                <c:ptCount val="4"/>
                <c:pt idx="0">
                  <c:v>Increased</c:v>
                </c:pt>
                <c:pt idx="1">
                  <c:v>Decreased</c:v>
                </c:pt>
                <c:pt idx="2">
                  <c:v>No change</c:v>
                </c:pt>
                <c:pt idx="3">
                  <c:v>I don't know</c:v>
                </c:pt>
              </c:strCache>
            </c:strRef>
          </c:cat>
          <c:val>
            <c:numRef>
              <c:f>'Question 7'!$B$4:$B$7</c:f>
              <c:numCache>
                <c:formatCode>0.0%</c:formatCode>
                <c:ptCount val="4"/>
                <c:pt idx="0">
                  <c:v>0.24790000000000001</c:v>
                </c:pt>
                <c:pt idx="1">
                  <c:v>8.5000000000000006E-3</c:v>
                </c:pt>
                <c:pt idx="2">
                  <c:v>0.59399999999999997</c:v>
                </c:pt>
                <c:pt idx="3">
                  <c:v>0.14960000000000001</c:v>
                </c:pt>
              </c:numCache>
            </c:numRef>
          </c:val>
          <c:extLst>
            <c:ext xmlns:c16="http://schemas.microsoft.com/office/drawing/2014/chart" uri="{C3380CC4-5D6E-409C-BE32-E72D297353CC}">
              <c16:uniqueId val="{00000000-A480-4F42-9016-C3CEE0520BDD}"/>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b="1"/>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8'!$B$3</c:f>
              <c:strCache>
                <c:ptCount val="1"/>
                <c:pt idx="0">
                  <c:v>Responses</c:v>
                </c:pt>
              </c:strCache>
            </c:strRef>
          </c:tx>
          <c:spPr>
            <a:solidFill>
              <a:srgbClr val="92D050"/>
            </a:solidFill>
            <a:ln>
              <a:prstDash val="solid"/>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8'!$A$4:$A$8</c:f>
              <c:strCache>
                <c:ptCount val="5"/>
                <c:pt idx="0">
                  <c:v>Reduced the number of staff</c:v>
                </c:pt>
                <c:pt idx="1">
                  <c:v>No change</c:v>
                </c:pt>
                <c:pt idx="2">
                  <c:v>Reassigned staff to other locations</c:v>
                </c:pt>
                <c:pt idx="3">
                  <c:v>Added staff</c:v>
                </c:pt>
                <c:pt idx="4">
                  <c:v>I don't know</c:v>
                </c:pt>
              </c:strCache>
            </c:strRef>
          </c:cat>
          <c:val>
            <c:numRef>
              <c:f>'Question 8'!$B$4:$B$8</c:f>
              <c:numCache>
                <c:formatCode>0.0%</c:formatCode>
                <c:ptCount val="5"/>
                <c:pt idx="0">
                  <c:v>0.41880000000000001</c:v>
                </c:pt>
                <c:pt idx="1">
                  <c:v>0.40600000000000003</c:v>
                </c:pt>
                <c:pt idx="2">
                  <c:v>0.18379999999999999</c:v>
                </c:pt>
                <c:pt idx="3">
                  <c:v>7.690000000000001E-2</c:v>
                </c:pt>
                <c:pt idx="4">
                  <c:v>8.5000000000000006E-3</c:v>
                </c:pt>
              </c:numCache>
            </c:numRef>
          </c:val>
          <c:extLst>
            <c:ext xmlns:c16="http://schemas.microsoft.com/office/drawing/2014/chart" uri="{C3380CC4-5D6E-409C-BE32-E72D297353CC}">
              <c16:uniqueId val="{00000000-2659-4636-ACC1-3B34EF819ABF}"/>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b="1"/>
            </a:pPr>
            <a:endParaRPr lang="en-US"/>
          </a:p>
        </c:txPr>
        <c:crossAx val="100"/>
        <c:crosses val="autoZero"/>
        <c:auto val="0"/>
        <c:lblAlgn val="ctr"/>
        <c:lblOffset val="100"/>
        <c:noMultiLvlLbl val="0"/>
      </c:catAx>
    </c:plotArea>
    <c:plotVisOnly val="0"/>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9'!$B$3</c:f>
              <c:strCache>
                <c:ptCount val="1"/>
                <c:pt idx="0">
                  <c:v>Responses</c:v>
                </c:pt>
              </c:strCache>
            </c:strRef>
          </c:tx>
          <c:spPr>
            <a:solidFill>
              <a:srgbClr val="92D050"/>
            </a:solidFill>
            <a:ln>
              <a:prstDash val="solid"/>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9'!$A$4:$A$7</c:f>
              <c:strCache>
                <c:ptCount val="4"/>
                <c:pt idx="0">
                  <c:v>More burnout</c:v>
                </c:pt>
                <c:pt idx="1">
                  <c:v>No change</c:v>
                </c:pt>
                <c:pt idx="2">
                  <c:v>Don't know</c:v>
                </c:pt>
                <c:pt idx="3">
                  <c:v>Less burnout</c:v>
                </c:pt>
              </c:strCache>
            </c:strRef>
          </c:cat>
          <c:val>
            <c:numRef>
              <c:f>'Question 9'!$B$4:$B$7</c:f>
              <c:numCache>
                <c:formatCode>0.0%</c:formatCode>
                <c:ptCount val="4"/>
                <c:pt idx="0">
                  <c:v>0.59829999999999994</c:v>
                </c:pt>
                <c:pt idx="1">
                  <c:v>0.30769999999999997</c:v>
                </c:pt>
                <c:pt idx="2">
                  <c:v>7.2599999999999998E-2</c:v>
                </c:pt>
                <c:pt idx="3">
                  <c:v>2.1399999999999999E-2</c:v>
                </c:pt>
              </c:numCache>
            </c:numRef>
          </c:val>
          <c:extLst>
            <c:ext xmlns:c16="http://schemas.microsoft.com/office/drawing/2014/chart" uri="{C3380CC4-5D6E-409C-BE32-E72D297353CC}">
              <c16:uniqueId val="{00000000-7C80-4536-91B5-D89043593686}"/>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b="1"/>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10'!$I$11</c:f>
              <c:strCache>
                <c:ptCount val="1"/>
                <c:pt idx="0">
                  <c:v>December, 2020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10'!$H$12:$H$14</c:f>
              <c:strCache>
                <c:ptCount val="3"/>
                <c:pt idx="0">
                  <c:v>Yes</c:v>
                </c:pt>
                <c:pt idx="1">
                  <c:v>No</c:v>
                </c:pt>
                <c:pt idx="2">
                  <c:v>I don't know</c:v>
                </c:pt>
              </c:strCache>
            </c:strRef>
          </c:cat>
          <c:val>
            <c:numRef>
              <c:f>'Question 10'!$I$12:$I$14</c:f>
              <c:numCache>
                <c:formatCode>0.0%</c:formatCode>
                <c:ptCount val="3"/>
                <c:pt idx="0">
                  <c:v>0.46250000000000002</c:v>
                </c:pt>
                <c:pt idx="1">
                  <c:v>0.43200000000000011</c:v>
                </c:pt>
                <c:pt idx="2">
                  <c:v>0.1055</c:v>
                </c:pt>
              </c:numCache>
            </c:numRef>
          </c:val>
          <c:extLst>
            <c:ext xmlns:c16="http://schemas.microsoft.com/office/drawing/2014/chart" uri="{C3380CC4-5D6E-409C-BE32-E72D297353CC}">
              <c16:uniqueId val="{00000000-3EE1-4414-96BF-B53B5203DE6D}"/>
            </c:ext>
          </c:extLst>
        </c:ser>
        <c:ser>
          <c:idx val="1"/>
          <c:order val="1"/>
          <c:tx>
            <c:strRef>
              <c:f>'Question 10'!$J$11</c:f>
              <c:strCache>
                <c:ptCount val="1"/>
                <c:pt idx="0">
                  <c:v>April, 2021</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10'!$H$12:$H$14</c:f>
              <c:strCache>
                <c:ptCount val="3"/>
                <c:pt idx="0">
                  <c:v>Yes</c:v>
                </c:pt>
                <c:pt idx="1">
                  <c:v>No</c:v>
                </c:pt>
                <c:pt idx="2">
                  <c:v>I don't know</c:v>
                </c:pt>
              </c:strCache>
            </c:strRef>
          </c:cat>
          <c:val>
            <c:numRef>
              <c:f>'Question 10'!$J$12:$J$14</c:f>
              <c:numCache>
                <c:formatCode>0.0%</c:formatCode>
                <c:ptCount val="3"/>
                <c:pt idx="0">
                  <c:v>0.36320000000000002</c:v>
                </c:pt>
                <c:pt idx="1">
                  <c:v>0.5</c:v>
                </c:pt>
                <c:pt idx="2">
                  <c:v>0.1368</c:v>
                </c:pt>
              </c:numCache>
            </c:numRef>
          </c:val>
          <c:extLst>
            <c:ext xmlns:c16="http://schemas.microsoft.com/office/drawing/2014/chart" uri="{C3380CC4-5D6E-409C-BE32-E72D297353CC}">
              <c16:uniqueId val="{00000001-3EE1-4414-96BF-B53B5203DE6D}"/>
            </c:ext>
          </c:extLst>
        </c:ser>
        <c:dLbls>
          <c:showLegendKey val="0"/>
          <c:showVal val="0"/>
          <c:showCatName val="0"/>
          <c:showSerName val="0"/>
          <c:showPercent val="0"/>
          <c:showBubbleSize val="0"/>
        </c:dLbls>
        <c:gapWidth val="219"/>
        <c:overlap val="-27"/>
        <c:axId val="1295374751"/>
        <c:axId val="1295379327"/>
      </c:barChart>
      <c:catAx>
        <c:axId val="129537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95379327"/>
        <c:crosses val="autoZero"/>
        <c:auto val="1"/>
        <c:lblAlgn val="ctr"/>
        <c:lblOffset val="100"/>
        <c:noMultiLvlLbl val="0"/>
      </c:catAx>
      <c:valAx>
        <c:axId val="12953793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5374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14'!$K$29</c:f>
              <c:strCache>
                <c:ptCount val="1"/>
                <c:pt idx="0">
                  <c:v>August, 2020</c:v>
                </c:pt>
              </c:strCache>
            </c:strRef>
          </c:tx>
          <c:spPr>
            <a:solidFill>
              <a:schemeClr val="accent1"/>
            </a:solidFill>
            <a:ln>
              <a:noFill/>
            </a:ln>
            <a:effectLst/>
          </c:spPr>
          <c:invertIfNegative val="0"/>
          <c:dLbls>
            <c:dLbl>
              <c:idx val="3"/>
              <c:layout>
                <c:manualLayout>
                  <c:x val="-2.1505376344086021E-3"/>
                  <c:y val="-6.4296747990434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60-43BF-908C-7B21DC2AB121}"/>
                </c:ext>
              </c:extLst>
            </c:dLbl>
            <c:dLbl>
              <c:idx val="5"/>
              <c:layout>
                <c:manualLayout>
                  <c:x val="-7.8852135688381892E-17"/>
                  <c:y val="-1.9783614766287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60-43BF-908C-7B21DC2AB121}"/>
                </c:ext>
              </c:extLst>
            </c:dLbl>
            <c:dLbl>
              <c:idx val="8"/>
              <c:layout>
                <c:manualLayout>
                  <c:x val="-2.2580645161290321E-2"/>
                  <c:y val="-4.2040181378361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260-43BF-908C-7B21DC2AB121}"/>
                </c:ext>
              </c:extLst>
            </c:dLbl>
            <c:dLbl>
              <c:idx val="9"/>
              <c:layout>
                <c:manualLayout>
                  <c:x val="-9.6774193548387101E-3"/>
                  <c:y val="-2.9675422149431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260-43BF-908C-7B21DC2AB1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14'!$J$30:$J$40</c:f>
              <c:strCache>
                <c:ptCount val="11"/>
                <c:pt idx="0">
                  <c:v>Physician</c:v>
                </c:pt>
                <c:pt idx="1">
                  <c:v>Director/ Manager/Supervisor</c:v>
                </c:pt>
                <c:pt idx="2">
                  <c:v>Sleep technologist</c:v>
                </c:pt>
                <c:pt idx="3">
                  <c:v>Nurse practitioner</c:v>
                </c:pt>
                <c:pt idx="4">
                  <c:v>Psychologist</c:v>
                </c:pt>
                <c:pt idx="5">
                  <c:v>Dentist</c:v>
                </c:pt>
                <c:pt idx="6">
                  <c:v>Physician assistant</c:v>
                </c:pt>
                <c:pt idx="7">
                  <c:v>Respiratory therapist</c:v>
                </c:pt>
                <c:pt idx="8">
                  <c:v>Researcher</c:v>
                </c:pt>
                <c:pt idx="9">
                  <c:v>Physician-in-training</c:v>
                </c:pt>
                <c:pt idx="10">
                  <c:v>Other </c:v>
                </c:pt>
              </c:strCache>
            </c:strRef>
          </c:cat>
          <c:val>
            <c:numRef>
              <c:f>'Question 14'!$K$30:$K$40</c:f>
              <c:numCache>
                <c:formatCode>0.0%</c:formatCode>
                <c:ptCount val="11"/>
                <c:pt idx="0">
                  <c:v>0.49399999999999999</c:v>
                </c:pt>
                <c:pt idx="1">
                  <c:v>0</c:v>
                </c:pt>
                <c:pt idx="2">
                  <c:v>0.23100000000000001</c:v>
                </c:pt>
                <c:pt idx="3">
                  <c:v>3.5999999999999997E-2</c:v>
                </c:pt>
                <c:pt idx="4">
                  <c:v>0.02</c:v>
                </c:pt>
                <c:pt idx="5">
                  <c:v>8.9999999999999993E-3</c:v>
                </c:pt>
                <c:pt idx="6">
                  <c:v>2.1999999999999999E-2</c:v>
                </c:pt>
                <c:pt idx="7">
                  <c:v>3.1E-2</c:v>
                </c:pt>
                <c:pt idx="8">
                  <c:v>7.0000000000000001E-3</c:v>
                </c:pt>
                <c:pt idx="9">
                  <c:v>2E-3</c:v>
                </c:pt>
                <c:pt idx="10">
                  <c:v>0.14899999999999999</c:v>
                </c:pt>
              </c:numCache>
            </c:numRef>
          </c:val>
          <c:extLst>
            <c:ext xmlns:c16="http://schemas.microsoft.com/office/drawing/2014/chart" uri="{C3380CC4-5D6E-409C-BE32-E72D297353CC}">
              <c16:uniqueId val="{00000000-9260-43BF-908C-7B21DC2AB121}"/>
            </c:ext>
          </c:extLst>
        </c:ser>
        <c:ser>
          <c:idx val="1"/>
          <c:order val="1"/>
          <c:tx>
            <c:strRef>
              <c:f>'Question 14'!$L$29</c:f>
              <c:strCache>
                <c:ptCount val="1"/>
                <c:pt idx="0">
                  <c:v>December, 2020</c:v>
                </c:pt>
              </c:strCache>
            </c:strRef>
          </c:tx>
          <c:spPr>
            <a:solidFill>
              <a:schemeClr val="accent2"/>
            </a:solidFill>
            <a:ln>
              <a:noFill/>
            </a:ln>
            <a:effectLst/>
          </c:spPr>
          <c:invertIfNegative val="0"/>
          <c:dLbls>
            <c:dLbl>
              <c:idx val="4"/>
              <c:layout>
                <c:manualLayout>
                  <c:x val="-7.526881720430108E-3"/>
                  <c:y val="-3.7094277686789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60-43BF-908C-7B21DC2AB121}"/>
                </c:ext>
              </c:extLst>
            </c:dLbl>
            <c:dLbl>
              <c:idx val="5"/>
              <c:layout>
                <c:manualLayout>
                  <c:x val="3.2258064516128243E-3"/>
                  <c:y val="-3.2148373995217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60-43BF-908C-7B21DC2AB121}"/>
                </c:ext>
              </c:extLst>
            </c:dLbl>
            <c:dLbl>
              <c:idx val="6"/>
              <c:layout>
                <c:manualLayout>
                  <c:x val="-2.1505376344086811E-3"/>
                  <c:y val="-6.182379614464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60-43BF-908C-7B21DC2AB1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14'!$J$30:$J$40</c:f>
              <c:strCache>
                <c:ptCount val="11"/>
                <c:pt idx="0">
                  <c:v>Physician</c:v>
                </c:pt>
                <c:pt idx="1">
                  <c:v>Director/ Manager/Supervisor</c:v>
                </c:pt>
                <c:pt idx="2">
                  <c:v>Sleep technologist</c:v>
                </c:pt>
                <c:pt idx="3">
                  <c:v>Nurse practitioner</c:v>
                </c:pt>
                <c:pt idx="4">
                  <c:v>Psychologist</c:v>
                </c:pt>
                <c:pt idx="5">
                  <c:v>Dentist</c:v>
                </c:pt>
                <c:pt idx="6">
                  <c:v>Physician assistant</c:v>
                </c:pt>
                <c:pt idx="7">
                  <c:v>Respiratory therapist</c:v>
                </c:pt>
                <c:pt idx="8">
                  <c:v>Researcher</c:v>
                </c:pt>
                <c:pt idx="9">
                  <c:v>Physician-in-training</c:v>
                </c:pt>
                <c:pt idx="10">
                  <c:v>Other </c:v>
                </c:pt>
              </c:strCache>
            </c:strRef>
          </c:cat>
          <c:val>
            <c:numRef>
              <c:f>'Question 14'!$L$30:$L$40</c:f>
              <c:numCache>
                <c:formatCode>0.0%</c:formatCode>
                <c:ptCount val="11"/>
                <c:pt idx="0">
                  <c:v>0.40610000000000002</c:v>
                </c:pt>
                <c:pt idx="1">
                  <c:v>0.32319999999999999</c:v>
                </c:pt>
                <c:pt idx="2">
                  <c:v>9.6999999999999989E-2</c:v>
                </c:pt>
                <c:pt idx="3">
                  <c:v>5.0500000000000003E-2</c:v>
                </c:pt>
                <c:pt idx="4">
                  <c:v>3.4299999999999997E-2</c:v>
                </c:pt>
                <c:pt idx="5">
                  <c:v>1.8200000000000001E-2</c:v>
                </c:pt>
                <c:pt idx="6">
                  <c:v>1.41E-2</c:v>
                </c:pt>
                <c:pt idx="7">
                  <c:v>6.1000000000000004E-3</c:v>
                </c:pt>
                <c:pt idx="8">
                  <c:v>4.0000000000000001E-3</c:v>
                </c:pt>
                <c:pt idx="9">
                  <c:v>2E-3</c:v>
                </c:pt>
                <c:pt idx="10">
                  <c:v>4.4400000000000002E-2</c:v>
                </c:pt>
              </c:numCache>
            </c:numRef>
          </c:val>
          <c:extLst>
            <c:ext xmlns:c16="http://schemas.microsoft.com/office/drawing/2014/chart" uri="{C3380CC4-5D6E-409C-BE32-E72D297353CC}">
              <c16:uniqueId val="{00000001-9260-43BF-908C-7B21DC2AB121}"/>
            </c:ext>
          </c:extLst>
        </c:ser>
        <c:ser>
          <c:idx val="2"/>
          <c:order val="2"/>
          <c:tx>
            <c:strRef>
              <c:f>'Question 14'!$M$29</c:f>
              <c:strCache>
                <c:ptCount val="1"/>
                <c:pt idx="0">
                  <c:v>April, 2021</c:v>
                </c:pt>
              </c:strCache>
            </c:strRef>
          </c:tx>
          <c:spPr>
            <a:solidFill>
              <a:schemeClr val="accent3"/>
            </a:solidFill>
            <a:ln>
              <a:noFill/>
            </a:ln>
            <a:effectLst/>
          </c:spPr>
          <c:invertIfNegative val="0"/>
          <c:dLbls>
            <c:dLbl>
              <c:idx val="0"/>
              <c:layout>
                <c:manualLayout>
                  <c:x val="1.50537634408602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60-43BF-908C-7B21DC2AB121}"/>
                </c:ext>
              </c:extLst>
            </c:dLbl>
            <c:dLbl>
              <c:idx val="1"/>
              <c:layout>
                <c:manualLayout>
                  <c:x val="2.4731182795698924E-2"/>
                  <c:y val="1.4837711074715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60-43BF-908C-7B21DC2AB121}"/>
                </c:ext>
              </c:extLst>
            </c:dLbl>
            <c:dLbl>
              <c:idx val="2"/>
              <c:layout>
                <c:manualLayout>
                  <c:x val="1.935483870967734E-2"/>
                  <c:y val="9.8918073831437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60-43BF-908C-7B21DC2AB121}"/>
                </c:ext>
              </c:extLst>
            </c:dLbl>
            <c:dLbl>
              <c:idx val="3"/>
              <c:layout>
                <c:manualLayout>
                  <c:x val="4.3010752688171653E-3"/>
                  <c:y val="-3.7094277686789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60-43BF-908C-7B21DC2AB121}"/>
                </c:ext>
              </c:extLst>
            </c:dLbl>
            <c:dLbl>
              <c:idx val="4"/>
              <c:layout>
                <c:manualLayout>
                  <c:x val="2.1505376344086021E-3"/>
                  <c:y val="-4.2040181378361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60-43BF-908C-7B21DC2AB121}"/>
                </c:ext>
              </c:extLst>
            </c:dLbl>
            <c:dLbl>
              <c:idx val="5"/>
              <c:layout>
                <c:manualLayout>
                  <c:x val="1.7204301075268817E-2"/>
                  <c:y val="-1.9783614766287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60-43BF-908C-7B21DC2AB121}"/>
                </c:ext>
              </c:extLst>
            </c:dLbl>
            <c:dLbl>
              <c:idx val="6"/>
              <c:layout>
                <c:manualLayout>
                  <c:x val="3.2258064516128243E-3"/>
                  <c:y val="-3.462132584100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60-43BF-908C-7B21DC2AB121}"/>
                </c:ext>
              </c:extLst>
            </c:dLbl>
            <c:dLbl>
              <c:idx val="8"/>
              <c:layout>
                <c:manualLayout>
                  <c:x val="4.3010752688172043E-3"/>
                  <c:y val="-4.94590369157197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260-43BF-908C-7B21DC2AB121}"/>
                </c:ext>
              </c:extLst>
            </c:dLbl>
            <c:dLbl>
              <c:idx val="9"/>
              <c:layout>
                <c:manualLayout>
                  <c:x val="1.5053763440860216E-2"/>
                  <c:y val="-2.472951845785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260-43BF-908C-7B21DC2AB1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14'!$J$30:$J$40</c:f>
              <c:strCache>
                <c:ptCount val="11"/>
                <c:pt idx="0">
                  <c:v>Physician</c:v>
                </c:pt>
                <c:pt idx="1">
                  <c:v>Director/ Manager/Supervisor</c:v>
                </c:pt>
                <c:pt idx="2">
                  <c:v>Sleep technologist</c:v>
                </c:pt>
                <c:pt idx="3">
                  <c:v>Nurse practitioner</c:v>
                </c:pt>
                <c:pt idx="4">
                  <c:v>Psychologist</c:v>
                </c:pt>
                <c:pt idx="5">
                  <c:v>Dentist</c:v>
                </c:pt>
                <c:pt idx="6">
                  <c:v>Physician assistant</c:v>
                </c:pt>
                <c:pt idx="7">
                  <c:v>Respiratory therapist</c:v>
                </c:pt>
                <c:pt idx="8">
                  <c:v>Researcher</c:v>
                </c:pt>
                <c:pt idx="9">
                  <c:v>Physician-in-training</c:v>
                </c:pt>
                <c:pt idx="10">
                  <c:v>Other </c:v>
                </c:pt>
              </c:strCache>
            </c:strRef>
          </c:cat>
          <c:val>
            <c:numRef>
              <c:f>'Question 14'!$M$30:$M$40</c:f>
              <c:numCache>
                <c:formatCode>0.0%</c:formatCode>
                <c:ptCount val="11"/>
                <c:pt idx="0">
                  <c:v>0.42309999999999998</c:v>
                </c:pt>
                <c:pt idx="1">
                  <c:v>0.34620000000000001</c:v>
                </c:pt>
                <c:pt idx="2">
                  <c:v>8.5500000000000007E-2</c:v>
                </c:pt>
                <c:pt idx="3">
                  <c:v>3.4200000000000001E-2</c:v>
                </c:pt>
                <c:pt idx="4">
                  <c:v>2.9899999999999999E-2</c:v>
                </c:pt>
                <c:pt idx="5">
                  <c:v>8.5000000000000006E-3</c:v>
                </c:pt>
                <c:pt idx="6">
                  <c:v>1.7100000000000001E-2</c:v>
                </c:pt>
                <c:pt idx="7">
                  <c:v>1.7100000000000001E-2</c:v>
                </c:pt>
                <c:pt idx="8">
                  <c:v>1.2800000000000001E-2</c:v>
                </c:pt>
                <c:pt idx="9">
                  <c:v>0</c:v>
                </c:pt>
                <c:pt idx="10" formatCode="0%">
                  <c:v>0</c:v>
                </c:pt>
              </c:numCache>
            </c:numRef>
          </c:val>
          <c:extLst>
            <c:ext xmlns:c16="http://schemas.microsoft.com/office/drawing/2014/chart" uri="{C3380CC4-5D6E-409C-BE32-E72D297353CC}">
              <c16:uniqueId val="{00000002-9260-43BF-908C-7B21DC2AB121}"/>
            </c:ext>
          </c:extLst>
        </c:ser>
        <c:dLbls>
          <c:showLegendKey val="0"/>
          <c:showVal val="0"/>
          <c:showCatName val="0"/>
          <c:showSerName val="0"/>
          <c:showPercent val="0"/>
          <c:showBubbleSize val="0"/>
        </c:dLbls>
        <c:gapWidth val="219"/>
        <c:overlap val="-27"/>
        <c:axId val="1812642880"/>
        <c:axId val="1812639136"/>
      </c:barChart>
      <c:catAx>
        <c:axId val="1812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2639136"/>
        <c:crosses val="autoZero"/>
        <c:auto val="1"/>
        <c:lblAlgn val="ctr"/>
        <c:lblOffset val="100"/>
        <c:noMultiLvlLbl val="0"/>
      </c:catAx>
      <c:valAx>
        <c:axId val="18126391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1264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51064632509558E-2"/>
          <c:y val="4.6824172717480378E-2"/>
          <c:w val="0.93815519143083137"/>
          <c:h val="0.81918713326820281"/>
        </c:manualLayout>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11'!$I$186:$I$194</c:f>
              <c:strCache>
                <c:ptCount val="9"/>
                <c:pt idx="0">
                  <c:v>Challenges in practice </c:v>
                </c:pt>
                <c:pt idx="1">
                  <c:v>Closures and reductions</c:v>
                </c:pt>
                <c:pt idx="2">
                  <c:v>Pt vol. dec /more call offs</c:v>
                </c:pt>
                <c:pt idx="3">
                  <c:v>More telehealth </c:v>
                </c:pt>
                <c:pt idx="4">
                  <c:v>Physician and Staff changes </c:v>
                </c:pt>
                <c:pt idx="5">
                  <c:v>Dealing with fear </c:v>
                </c:pt>
                <c:pt idx="6">
                  <c:v> Payments / reimbursements</c:v>
                </c:pt>
                <c:pt idx="7">
                  <c:v>Pt vol. incr.</c:v>
                </c:pt>
                <c:pt idx="8">
                  <c:v>Telehealth implementation challenges (costs)</c:v>
                </c:pt>
              </c:strCache>
            </c:strRef>
          </c:cat>
          <c:val>
            <c:numRef>
              <c:f>'Question 11'!$K$186:$K$194</c:f>
              <c:numCache>
                <c:formatCode>0.0%</c:formatCode>
                <c:ptCount val="9"/>
                <c:pt idx="0">
                  <c:v>0.26570048309178745</c:v>
                </c:pt>
                <c:pt idx="1">
                  <c:v>0.22222222222222221</c:v>
                </c:pt>
                <c:pt idx="2">
                  <c:v>0.18840579710144928</c:v>
                </c:pt>
                <c:pt idx="3">
                  <c:v>0.14975845410628019</c:v>
                </c:pt>
                <c:pt idx="4">
                  <c:v>7.7294685990338161E-2</c:v>
                </c:pt>
                <c:pt idx="5">
                  <c:v>7.7294685990338161E-2</c:v>
                </c:pt>
                <c:pt idx="6">
                  <c:v>1.932367149758454E-2</c:v>
                </c:pt>
                <c:pt idx="7">
                  <c:v>0</c:v>
                </c:pt>
                <c:pt idx="8">
                  <c:v>0</c:v>
                </c:pt>
              </c:numCache>
            </c:numRef>
          </c:val>
          <c:extLst>
            <c:ext xmlns:c16="http://schemas.microsoft.com/office/drawing/2014/chart" uri="{C3380CC4-5D6E-409C-BE32-E72D297353CC}">
              <c16:uniqueId val="{00000000-1B81-4C6B-89BB-A062D616EE02}"/>
            </c:ext>
          </c:extLst>
        </c:ser>
        <c:dLbls>
          <c:showLegendKey val="0"/>
          <c:showVal val="0"/>
          <c:showCatName val="0"/>
          <c:showSerName val="0"/>
          <c:showPercent val="0"/>
          <c:showBubbleSize val="0"/>
        </c:dLbls>
        <c:gapWidth val="219"/>
        <c:overlap val="-27"/>
        <c:axId val="2102967168"/>
        <c:axId val="2102965088"/>
      </c:barChart>
      <c:catAx>
        <c:axId val="210296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02965088"/>
        <c:crosses val="autoZero"/>
        <c:auto val="1"/>
        <c:lblAlgn val="ctr"/>
        <c:lblOffset val="100"/>
        <c:noMultiLvlLbl val="0"/>
      </c:catAx>
      <c:valAx>
        <c:axId val="21029650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0296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11'!$H$198</c:f>
              <c:strCache>
                <c:ptCount val="1"/>
                <c:pt idx="0">
                  <c:v>August 2020</c:v>
                </c:pt>
              </c:strCache>
            </c:strRef>
          </c:tx>
          <c:spPr>
            <a:solidFill>
              <a:schemeClr val="accent1"/>
            </a:solidFill>
            <a:ln>
              <a:noFill/>
            </a:ln>
            <a:effectLst/>
          </c:spPr>
          <c:invertIfNegative val="0"/>
          <c:dLbls>
            <c:dLbl>
              <c:idx val="1"/>
              <c:layout>
                <c:manualLayout>
                  <c:x val="-5.7077625570776253E-3"/>
                  <c:y val="8.09815387597624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6D-41F1-B345-D08AEAB624A1}"/>
                </c:ext>
              </c:extLst>
            </c:dLbl>
            <c:dLbl>
              <c:idx val="2"/>
              <c:layout>
                <c:manualLayout>
                  <c:x val="-7.9908675799086754E-3"/>
                  <c:y val="2.1595077002603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6D-41F1-B345-D08AEAB624A1}"/>
                </c:ext>
              </c:extLst>
            </c:dLbl>
            <c:dLbl>
              <c:idx val="4"/>
              <c:layout>
                <c:manualLayout>
                  <c:x val="-1.5981735159817351E-2"/>
                  <c:y val="-2.4294461627928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6D-41F1-B345-D08AEAB624A1}"/>
                </c:ext>
              </c:extLst>
            </c:dLbl>
            <c:dLbl>
              <c:idx val="5"/>
              <c:layout>
                <c:manualLayout>
                  <c:x val="-4.5662100456621843E-3"/>
                  <c:y val="8.098153875976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6D-41F1-B345-D08AEAB624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11'!$G$199:$G$207</c:f>
              <c:strCache>
                <c:ptCount val="9"/>
                <c:pt idx="0">
                  <c:v>Closures and reductions</c:v>
                </c:pt>
                <c:pt idx="1">
                  <c:v>Challenges in practice </c:v>
                </c:pt>
                <c:pt idx="2">
                  <c:v>Patient volumes decrease  </c:v>
                </c:pt>
                <c:pt idx="3">
                  <c:v>Telehealth implementation </c:v>
                </c:pt>
                <c:pt idx="4">
                  <c:v>Physician and Staff changes </c:v>
                </c:pt>
                <c:pt idx="5">
                  <c:v>Dealing with fear </c:v>
                </c:pt>
                <c:pt idx="6">
                  <c:v>Telehealth implementation challenges (costs)</c:v>
                </c:pt>
                <c:pt idx="7">
                  <c:v> Payments / reimbursements</c:v>
                </c:pt>
                <c:pt idx="8">
                  <c:v>Patient volumes increase</c:v>
                </c:pt>
              </c:strCache>
            </c:strRef>
          </c:cat>
          <c:val>
            <c:numRef>
              <c:f>'Question 11'!$H$199:$H$207</c:f>
              <c:numCache>
                <c:formatCode>0.0%</c:formatCode>
                <c:ptCount val="9"/>
                <c:pt idx="0">
                  <c:v>0.28867924528301886</c:v>
                </c:pt>
                <c:pt idx="1">
                  <c:v>0.22452830188679246</c:v>
                </c:pt>
                <c:pt idx="2">
                  <c:v>0.19245283018867926</c:v>
                </c:pt>
                <c:pt idx="3">
                  <c:v>0.13018867924528302</c:v>
                </c:pt>
                <c:pt idx="4">
                  <c:v>8.1132075471698109E-2</c:v>
                </c:pt>
                <c:pt idx="5">
                  <c:v>5.849056603773585E-2</c:v>
                </c:pt>
                <c:pt idx="6">
                  <c:v>1.3207547169811321E-2</c:v>
                </c:pt>
                <c:pt idx="7">
                  <c:v>9.433962264150943E-3</c:v>
                </c:pt>
                <c:pt idx="8" formatCode="0%">
                  <c:v>1.8867924528301887E-3</c:v>
                </c:pt>
              </c:numCache>
            </c:numRef>
          </c:val>
          <c:extLst>
            <c:ext xmlns:c16="http://schemas.microsoft.com/office/drawing/2014/chart" uri="{C3380CC4-5D6E-409C-BE32-E72D297353CC}">
              <c16:uniqueId val="{00000000-246D-41F1-B345-D08AEAB624A1}"/>
            </c:ext>
          </c:extLst>
        </c:ser>
        <c:ser>
          <c:idx val="1"/>
          <c:order val="1"/>
          <c:tx>
            <c:strRef>
              <c:f>'Question 11'!$I$198</c:f>
              <c:strCache>
                <c:ptCount val="1"/>
                <c:pt idx="0">
                  <c:v>December 2020</c:v>
                </c:pt>
              </c:strCache>
            </c:strRef>
          </c:tx>
          <c:spPr>
            <a:solidFill>
              <a:schemeClr val="accent2"/>
            </a:solidFill>
            <a:ln>
              <a:noFill/>
            </a:ln>
            <a:effectLst/>
          </c:spPr>
          <c:invertIfNegative val="0"/>
          <c:dLbls>
            <c:dLbl>
              <c:idx val="2"/>
              <c:layout>
                <c:manualLayout>
                  <c:x val="1.14155251141552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6D-41F1-B345-D08AEAB624A1}"/>
                </c:ext>
              </c:extLst>
            </c:dLbl>
            <c:dLbl>
              <c:idx val="4"/>
              <c:layout>
                <c:manualLayout>
                  <c:x val="-1.14155251141560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6D-41F1-B345-D08AEAB624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11'!$G$199:$G$207</c:f>
              <c:strCache>
                <c:ptCount val="9"/>
                <c:pt idx="0">
                  <c:v>Closures and reductions</c:v>
                </c:pt>
                <c:pt idx="1">
                  <c:v>Challenges in practice </c:v>
                </c:pt>
                <c:pt idx="2">
                  <c:v>Patient volumes decrease  </c:v>
                </c:pt>
                <c:pt idx="3">
                  <c:v>Telehealth implementation </c:v>
                </c:pt>
                <c:pt idx="4">
                  <c:v>Physician and Staff changes </c:v>
                </c:pt>
                <c:pt idx="5">
                  <c:v>Dealing with fear </c:v>
                </c:pt>
                <c:pt idx="6">
                  <c:v>Telehealth implementation challenges (costs)</c:v>
                </c:pt>
                <c:pt idx="7">
                  <c:v> Payments / reimbursements</c:v>
                </c:pt>
                <c:pt idx="8">
                  <c:v>Patient volumes increase</c:v>
                </c:pt>
              </c:strCache>
            </c:strRef>
          </c:cat>
          <c:val>
            <c:numRef>
              <c:f>'Question 11'!$I$199:$I$207</c:f>
              <c:numCache>
                <c:formatCode>0.0%</c:formatCode>
                <c:ptCount val="9"/>
                <c:pt idx="0">
                  <c:v>0.154</c:v>
                </c:pt>
                <c:pt idx="1">
                  <c:v>0.32100000000000001</c:v>
                </c:pt>
                <c:pt idx="2">
                  <c:v>0.19700000000000001</c:v>
                </c:pt>
                <c:pt idx="3">
                  <c:v>2.8000000000000001E-2</c:v>
                </c:pt>
                <c:pt idx="4">
                  <c:v>7.6999999999999999E-2</c:v>
                </c:pt>
                <c:pt idx="5">
                  <c:v>0.09</c:v>
                </c:pt>
                <c:pt idx="6">
                  <c:v>0.10100000000000001</c:v>
                </c:pt>
                <c:pt idx="7">
                  <c:v>2.5999999999999999E-2</c:v>
                </c:pt>
                <c:pt idx="8">
                  <c:v>6.0000000000000001E-3</c:v>
                </c:pt>
              </c:numCache>
            </c:numRef>
          </c:val>
          <c:extLst>
            <c:ext xmlns:c16="http://schemas.microsoft.com/office/drawing/2014/chart" uri="{C3380CC4-5D6E-409C-BE32-E72D297353CC}">
              <c16:uniqueId val="{00000001-246D-41F1-B345-D08AEAB624A1}"/>
            </c:ext>
          </c:extLst>
        </c:ser>
        <c:ser>
          <c:idx val="2"/>
          <c:order val="2"/>
          <c:tx>
            <c:strRef>
              <c:f>'Question 11'!$J$198</c:f>
              <c:strCache>
                <c:ptCount val="1"/>
                <c:pt idx="0">
                  <c:v>April 2021</c:v>
                </c:pt>
              </c:strCache>
            </c:strRef>
          </c:tx>
          <c:spPr>
            <a:solidFill>
              <a:schemeClr val="accent3"/>
            </a:solidFill>
            <a:ln>
              <a:noFill/>
            </a:ln>
            <a:effectLst/>
          </c:spPr>
          <c:invertIfNegative val="0"/>
          <c:dLbls>
            <c:dLbl>
              <c:idx val="1"/>
              <c:layout>
                <c:manualLayout>
                  <c:x val="7.99086757990863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6D-41F1-B345-D08AEAB624A1}"/>
                </c:ext>
              </c:extLst>
            </c:dLbl>
            <c:dLbl>
              <c:idx val="2"/>
              <c:layout>
                <c:manualLayout>
                  <c:x val="1.9406392694063926E-2"/>
                  <c:y val="1.0797538501301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6D-41F1-B345-D08AEAB624A1}"/>
                </c:ext>
              </c:extLst>
            </c:dLbl>
            <c:dLbl>
              <c:idx val="4"/>
              <c:layout>
                <c:manualLayout>
                  <c:x val="5.707762557077625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6D-41F1-B345-D08AEAB624A1}"/>
                </c:ext>
              </c:extLst>
            </c:dLbl>
            <c:dLbl>
              <c:idx val="5"/>
              <c:layout>
                <c:manualLayout>
                  <c:x val="1.02739726027396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6D-41F1-B345-D08AEAB624A1}"/>
                </c:ext>
              </c:extLst>
            </c:dLbl>
            <c:dLbl>
              <c:idx val="7"/>
              <c:layout>
                <c:manualLayout>
                  <c:x val="1.4840182648401659E-2"/>
                  <c:y val="5.3987692506508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6D-41F1-B345-D08AEAB624A1}"/>
                </c:ext>
              </c:extLst>
            </c:dLbl>
            <c:dLbl>
              <c:idx val="8"/>
              <c:layout>
                <c:manualLayout>
                  <c:x val="1.0273972602739725E-2"/>
                  <c:y val="-9.897629287935052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6D-41F1-B345-D08AEAB624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11'!$G$199:$G$207</c:f>
              <c:strCache>
                <c:ptCount val="9"/>
                <c:pt idx="0">
                  <c:v>Closures and reductions</c:v>
                </c:pt>
                <c:pt idx="1">
                  <c:v>Challenges in practice </c:v>
                </c:pt>
                <c:pt idx="2">
                  <c:v>Patient volumes decrease  </c:v>
                </c:pt>
                <c:pt idx="3">
                  <c:v>Telehealth implementation </c:v>
                </c:pt>
                <c:pt idx="4">
                  <c:v>Physician and Staff changes </c:v>
                </c:pt>
                <c:pt idx="5">
                  <c:v>Dealing with fear </c:v>
                </c:pt>
                <c:pt idx="6">
                  <c:v>Telehealth implementation challenges (costs)</c:v>
                </c:pt>
                <c:pt idx="7">
                  <c:v> Payments / reimbursements</c:v>
                </c:pt>
                <c:pt idx="8">
                  <c:v>Patient volumes increase</c:v>
                </c:pt>
              </c:strCache>
            </c:strRef>
          </c:cat>
          <c:val>
            <c:numRef>
              <c:f>'Question 11'!$J$199:$J$207</c:f>
              <c:numCache>
                <c:formatCode>0.0%</c:formatCode>
                <c:ptCount val="9"/>
                <c:pt idx="0">
                  <c:v>0.222</c:v>
                </c:pt>
                <c:pt idx="1">
                  <c:v>0.26600000000000001</c:v>
                </c:pt>
                <c:pt idx="2">
                  <c:v>0.188</c:v>
                </c:pt>
                <c:pt idx="3">
                  <c:v>0.15</c:v>
                </c:pt>
                <c:pt idx="4">
                  <c:v>7.6999999999999999E-2</c:v>
                </c:pt>
                <c:pt idx="5">
                  <c:v>7.6999999999999999E-2</c:v>
                </c:pt>
                <c:pt idx="6">
                  <c:v>0</c:v>
                </c:pt>
                <c:pt idx="7">
                  <c:v>1.9E-2</c:v>
                </c:pt>
                <c:pt idx="8">
                  <c:v>0</c:v>
                </c:pt>
              </c:numCache>
            </c:numRef>
          </c:val>
          <c:extLst>
            <c:ext xmlns:c16="http://schemas.microsoft.com/office/drawing/2014/chart" uri="{C3380CC4-5D6E-409C-BE32-E72D297353CC}">
              <c16:uniqueId val="{00000002-246D-41F1-B345-D08AEAB624A1}"/>
            </c:ext>
          </c:extLst>
        </c:ser>
        <c:dLbls>
          <c:showLegendKey val="0"/>
          <c:showVal val="0"/>
          <c:showCatName val="0"/>
          <c:showSerName val="0"/>
          <c:showPercent val="0"/>
          <c:showBubbleSize val="0"/>
        </c:dLbls>
        <c:gapWidth val="219"/>
        <c:overlap val="-27"/>
        <c:axId val="2102890624"/>
        <c:axId val="2102890208"/>
      </c:barChart>
      <c:catAx>
        <c:axId val="21028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02890208"/>
        <c:crosses val="autoZero"/>
        <c:auto val="1"/>
        <c:lblAlgn val="ctr"/>
        <c:lblOffset val="100"/>
        <c:noMultiLvlLbl val="0"/>
      </c:catAx>
      <c:valAx>
        <c:axId val="21028902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289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12'!$Q$148:$Q$158</c:f>
              <c:strCache>
                <c:ptCount val="11"/>
                <c:pt idx="0">
                  <c:v>Telehealth  widespread usage</c:v>
                </c:pt>
                <c:pt idx="1">
                  <c:v> HSAT/ APAP expansion</c:v>
                </c:pt>
                <c:pt idx="2">
                  <c:v>Infection control protocols </c:v>
                </c:pt>
                <c:pt idx="3">
                  <c:v>Changes in operations </c:v>
                </c:pt>
                <c:pt idx="4">
                  <c:v>Other</c:v>
                </c:pt>
                <c:pt idx="5">
                  <c:v>COVID testing (prior to sleep study) </c:v>
                </c:pt>
                <c:pt idx="6">
                  <c:v>Screening protocol at check in</c:v>
                </c:pt>
                <c:pt idx="7">
                  <c:v>Staff furloughs/ lay -offs</c:v>
                </c:pt>
                <c:pt idx="8">
                  <c:v>Recieved Financial assistance</c:v>
                </c:pt>
                <c:pt idx="9">
                  <c:v>CDC and AASM guidelines</c:v>
                </c:pt>
                <c:pt idx="10">
                  <c:v>Closed office</c:v>
                </c:pt>
              </c:strCache>
            </c:strRef>
          </c:cat>
          <c:val>
            <c:numRef>
              <c:f>'Question 12'!$S$148:$S$158</c:f>
              <c:numCache>
                <c:formatCode>0.0%</c:formatCode>
                <c:ptCount val="11"/>
                <c:pt idx="0">
                  <c:v>0.3597560975609756</c:v>
                </c:pt>
                <c:pt idx="1">
                  <c:v>0.17073170731707318</c:v>
                </c:pt>
                <c:pt idx="2">
                  <c:v>7.926829268292683E-2</c:v>
                </c:pt>
                <c:pt idx="3">
                  <c:v>0.1524390243902439</c:v>
                </c:pt>
                <c:pt idx="4">
                  <c:v>7.3170731707317069E-2</c:v>
                </c:pt>
                <c:pt idx="5">
                  <c:v>0.10365853658536585</c:v>
                </c:pt>
                <c:pt idx="6">
                  <c:v>3.6585365853658534E-2</c:v>
                </c:pt>
                <c:pt idx="7">
                  <c:v>1.2195121951219513E-2</c:v>
                </c:pt>
                <c:pt idx="8">
                  <c:v>6.0975609756097563E-3</c:v>
                </c:pt>
                <c:pt idx="9">
                  <c:v>6.0975609756097563E-3</c:v>
                </c:pt>
                <c:pt idx="10">
                  <c:v>0</c:v>
                </c:pt>
              </c:numCache>
            </c:numRef>
          </c:val>
          <c:extLst>
            <c:ext xmlns:c16="http://schemas.microsoft.com/office/drawing/2014/chart" uri="{C3380CC4-5D6E-409C-BE32-E72D297353CC}">
              <c16:uniqueId val="{00000000-2837-4553-9D93-AF7817E238D5}"/>
            </c:ext>
          </c:extLst>
        </c:ser>
        <c:dLbls>
          <c:showLegendKey val="0"/>
          <c:showVal val="0"/>
          <c:showCatName val="0"/>
          <c:showSerName val="0"/>
          <c:showPercent val="0"/>
          <c:showBubbleSize val="0"/>
        </c:dLbls>
        <c:gapWidth val="219"/>
        <c:overlap val="-27"/>
        <c:axId val="1657522671"/>
        <c:axId val="1657523087"/>
      </c:barChart>
      <c:catAx>
        <c:axId val="165752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57523087"/>
        <c:crosses val="autoZero"/>
        <c:auto val="1"/>
        <c:lblAlgn val="ctr"/>
        <c:lblOffset val="100"/>
        <c:noMultiLvlLbl val="0"/>
      </c:catAx>
      <c:valAx>
        <c:axId val="165752308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57522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12'!$F$159</c:f>
              <c:strCache>
                <c:ptCount val="1"/>
                <c:pt idx="0">
                  <c:v>August 2020</c:v>
                </c:pt>
              </c:strCache>
            </c:strRef>
          </c:tx>
          <c:spPr>
            <a:solidFill>
              <a:schemeClr val="accent1"/>
            </a:solidFill>
            <a:ln>
              <a:noFill/>
            </a:ln>
            <a:effectLst/>
          </c:spPr>
          <c:invertIfNegative val="0"/>
          <c:dLbls>
            <c:dLbl>
              <c:idx val="2"/>
              <c:layout>
                <c:manualLayout>
                  <c:x val="-7.9365079365079361E-3"/>
                  <c:y val="1.4705882352941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E81-4811-BE56-659B0B630DFA}"/>
                </c:ext>
              </c:extLst>
            </c:dLbl>
            <c:dLbl>
              <c:idx val="6"/>
              <c:layout>
                <c:manualLayout>
                  <c:x val="-6.8027210884354572E-3"/>
                  <c:y val="4.90196078431372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81-4811-BE56-659B0B630DFA}"/>
                </c:ext>
              </c:extLst>
            </c:dLbl>
            <c:dLbl>
              <c:idx val="7"/>
              <c:layout>
                <c:manualLayout>
                  <c:x val="3.4013605442176869E-3"/>
                  <c:y val="-1.2254901960784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81-4811-BE56-659B0B630D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12'!$E$160:$E$170</c:f>
              <c:strCache>
                <c:ptCount val="11"/>
                <c:pt idx="0">
                  <c:v>Telehealth implementation </c:v>
                </c:pt>
                <c:pt idx="1">
                  <c:v> HSAT or APAP expansion</c:v>
                </c:pt>
                <c:pt idx="2">
                  <c:v>Infection control protocols </c:v>
                </c:pt>
                <c:pt idx="3">
                  <c:v>Changes in operations </c:v>
                </c:pt>
                <c:pt idx="4">
                  <c:v>Other</c:v>
                </c:pt>
                <c:pt idx="5">
                  <c:v>COVID testing (prior to sleep study) </c:v>
                </c:pt>
                <c:pt idx="6">
                  <c:v>Screening protocol at check in</c:v>
                </c:pt>
                <c:pt idx="7">
                  <c:v>Staff furloughs/ lay -offs</c:v>
                </c:pt>
                <c:pt idx="8">
                  <c:v>Recieved Financial assistance</c:v>
                </c:pt>
                <c:pt idx="9">
                  <c:v>CDC and AASM guidelines</c:v>
                </c:pt>
                <c:pt idx="10">
                  <c:v>Closed office</c:v>
                </c:pt>
              </c:strCache>
            </c:strRef>
          </c:cat>
          <c:val>
            <c:numRef>
              <c:f>'Question 12'!$F$160:$F$170</c:f>
              <c:numCache>
                <c:formatCode>0.0%</c:formatCode>
                <c:ptCount val="11"/>
                <c:pt idx="0">
                  <c:v>0.45929018789144049</c:v>
                </c:pt>
                <c:pt idx="1">
                  <c:v>0.16075156576200417</c:v>
                </c:pt>
                <c:pt idx="2">
                  <c:v>9.1858037578288101E-2</c:v>
                </c:pt>
                <c:pt idx="3">
                  <c:v>8.9770354906054284E-2</c:v>
                </c:pt>
                <c:pt idx="4">
                  <c:v>7.0981210855949897E-2</c:v>
                </c:pt>
                <c:pt idx="5">
                  <c:v>6.6805845511482248E-2</c:v>
                </c:pt>
                <c:pt idx="6">
                  <c:v>2.7139874739039668E-2</c:v>
                </c:pt>
                <c:pt idx="7">
                  <c:v>2.2964509394572025E-2</c:v>
                </c:pt>
                <c:pt idx="8">
                  <c:v>1.8789144050104383E-2</c:v>
                </c:pt>
                <c:pt idx="9">
                  <c:v>1.0438413361169102E-2</c:v>
                </c:pt>
                <c:pt idx="10">
                  <c:v>4.1753653444676405E-3</c:v>
                </c:pt>
              </c:numCache>
            </c:numRef>
          </c:val>
          <c:extLst>
            <c:ext xmlns:c16="http://schemas.microsoft.com/office/drawing/2014/chart" uri="{C3380CC4-5D6E-409C-BE32-E72D297353CC}">
              <c16:uniqueId val="{00000000-3E81-4811-BE56-659B0B630DFA}"/>
            </c:ext>
          </c:extLst>
        </c:ser>
        <c:ser>
          <c:idx val="1"/>
          <c:order val="1"/>
          <c:tx>
            <c:strRef>
              <c:f>'Question 12'!$G$159</c:f>
              <c:strCache>
                <c:ptCount val="1"/>
                <c:pt idx="0">
                  <c:v>December 2020</c:v>
                </c:pt>
              </c:strCache>
            </c:strRef>
          </c:tx>
          <c:spPr>
            <a:solidFill>
              <a:schemeClr val="accent2"/>
            </a:solidFill>
            <a:ln>
              <a:noFill/>
            </a:ln>
            <a:effectLst/>
          </c:spPr>
          <c:invertIfNegative val="0"/>
          <c:dLbls>
            <c:dLbl>
              <c:idx val="0"/>
              <c:layout>
                <c:manualLayout>
                  <c:x val="1.81405895691609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81-4811-BE56-659B0B630DFA}"/>
                </c:ext>
              </c:extLst>
            </c:dLbl>
            <c:dLbl>
              <c:idx val="5"/>
              <c:layout>
                <c:manualLayout>
                  <c:x val="-6.8027210884353739E-3"/>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81-4811-BE56-659B0B630DFA}"/>
                </c:ext>
              </c:extLst>
            </c:dLbl>
            <c:dLbl>
              <c:idx val="7"/>
              <c:layout>
                <c:manualLayout>
                  <c:x val="3.4013605442176041E-3"/>
                  <c:y val="1.2254901960784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81-4811-BE56-659B0B630DFA}"/>
                </c:ext>
              </c:extLst>
            </c:dLbl>
            <c:dLbl>
              <c:idx val="10"/>
              <c:layout>
                <c:manualLayout>
                  <c:x val="-1.1337868480725624E-3"/>
                  <c:y val="-3.4313725490196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81-4811-BE56-659B0B630D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12'!$E$160:$E$170</c:f>
              <c:strCache>
                <c:ptCount val="11"/>
                <c:pt idx="0">
                  <c:v>Telehealth implementation </c:v>
                </c:pt>
                <c:pt idx="1">
                  <c:v> HSAT or APAP expansion</c:v>
                </c:pt>
                <c:pt idx="2">
                  <c:v>Infection control protocols </c:v>
                </c:pt>
                <c:pt idx="3">
                  <c:v>Changes in operations </c:v>
                </c:pt>
                <c:pt idx="4">
                  <c:v>Other</c:v>
                </c:pt>
                <c:pt idx="5">
                  <c:v>COVID testing (prior to sleep study) </c:v>
                </c:pt>
                <c:pt idx="6">
                  <c:v>Screening protocol at check in</c:v>
                </c:pt>
                <c:pt idx="7">
                  <c:v>Staff furloughs/ lay -offs</c:v>
                </c:pt>
                <c:pt idx="8">
                  <c:v>Recieved Financial assistance</c:v>
                </c:pt>
                <c:pt idx="9">
                  <c:v>CDC and AASM guidelines</c:v>
                </c:pt>
                <c:pt idx="10">
                  <c:v>Closed office</c:v>
                </c:pt>
              </c:strCache>
            </c:strRef>
          </c:cat>
          <c:val>
            <c:numRef>
              <c:f>'Question 12'!$G$160:$G$170</c:f>
              <c:numCache>
                <c:formatCode>0.0%</c:formatCode>
                <c:ptCount val="11"/>
                <c:pt idx="0">
                  <c:v>0.39</c:v>
                </c:pt>
                <c:pt idx="1">
                  <c:v>0.125</c:v>
                </c:pt>
                <c:pt idx="2">
                  <c:v>0.11600000000000001</c:v>
                </c:pt>
                <c:pt idx="3">
                  <c:v>0.18099999999999999</c:v>
                </c:pt>
                <c:pt idx="4">
                  <c:v>8.9999999999999993E-3</c:v>
                </c:pt>
                <c:pt idx="5">
                  <c:v>7.6999999999999999E-2</c:v>
                </c:pt>
                <c:pt idx="6">
                  <c:v>7.0000000000000007E-2</c:v>
                </c:pt>
                <c:pt idx="7">
                  <c:v>1.2E-2</c:v>
                </c:pt>
                <c:pt idx="8">
                  <c:v>7.0000000000000001E-3</c:v>
                </c:pt>
                <c:pt idx="9">
                  <c:v>1.4E-2</c:v>
                </c:pt>
                <c:pt idx="10">
                  <c:v>0</c:v>
                </c:pt>
              </c:numCache>
            </c:numRef>
          </c:val>
          <c:extLst>
            <c:ext xmlns:c16="http://schemas.microsoft.com/office/drawing/2014/chart" uri="{C3380CC4-5D6E-409C-BE32-E72D297353CC}">
              <c16:uniqueId val="{00000001-3E81-4811-BE56-659B0B630DFA}"/>
            </c:ext>
          </c:extLst>
        </c:ser>
        <c:ser>
          <c:idx val="2"/>
          <c:order val="2"/>
          <c:tx>
            <c:strRef>
              <c:f>'Question 12'!$H$159</c:f>
              <c:strCache>
                <c:ptCount val="1"/>
                <c:pt idx="0">
                  <c:v>April 2021</c:v>
                </c:pt>
              </c:strCache>
            </c:strRef>
          </c:tx>
          <c:spPr>
            <a:solidFill>
              <a:schemeClr val="accent3"/>
            </a:solidFill>
            <a:ln>
              <a:noFill/>
            </a:ln>
            <a:effectLst/>
          </c:spPr>
          <c:invertIfNegative val="0"/>
          <c:dLbls>
            <c:dLbl>
              <c:idx val="0"/>
              <c:layout>
                <c:manualLayout>
                  <c:x val="2.6077097505668934E-2"/>
                  <c:y val="1.2254901960784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81-4811-BE56-659B0B630DFA}"/>
                </c:ext>
              </c:extLst>
            </c:dLbl>
            <c:dLbl>
              <c:idx val="1"/>
              <c:layout>
                <c:manualLayout>
                  <c:x val="7.9365079365079361E-3"/>
                  <c:y val="-1.4705882352941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81-4811-BE56-659B0B630DFA}"/>
                </c:ext>
              </c:extLst>
            </c:dLbl>
            <c:dLbl>
              <c:idx val="2"/>
              <c:layout>
                <c:manualLayout>
                  <c:x val="6.8027657257128159E-3"/>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752834467120178E-2"/>
                      <c:h val="4.5710784313725487E-2"/>
                    </c:manualLayout>
                  </c15:layout>
                </c:ext>
                <c:ext xmlns:c16="http://schemas.microsoft.com/office/drawing/2014/chart" uri="{C3380CC4-5D6E-409C-BE32-E72D297353CC}">
                  <c16:uniqueId val="{00000007-3E81-4811-BE56-659B0B630DFA}"/>
                </c:ext>
              </c:extLst>
            </c:dLbl>
            <c:dLbl>
              <c:idx val="3"/>
              <c:layout>
                <c:manualLayout>
                  <c:x val="5.66893424036281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81-4811-BE56-659B0B630DFA}"/>
                </c:ext>
              </c:extLst>
            </c:dLbl>
            <c:dLbl>
              <c:idx val="6"/>
              <c:layout>
                <c:manualLayout>
                  <c:x val="1.5873015873015872E-2"/>
                  <c:y val="-7.35294117647058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81-4811-BE56-659B0B630DFA}"/>
                </c:ext>
              </c:extLst>
            </c:dLbl>
            <c:dLbl>
              <c:idx val="7"/>
              <c:layout>
                <c:manualLayout>
                  <c:x val="5.668934240362895E-3"/>
                  <c:y val="-2.9411764705882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81-4811-BE56-659B0B630DFA}"/>
                </c:ext>
              </c:extLst>
            </c:dLbl>
            <c:dLbl>
              <c:idx val="10"/>
              <c:layout>
                <c:manualLayout>
                  <c:x val="1.2471655328798186E-2"/>
                  <c:y val="-4.9019607843138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81-4811-BE56-659B0B630D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12'!$E$160:$E$170</c:f>
              <c:strCache>
                <c:ptCount val="11"/>
                <c:pt idx="0">
                  <c:v>Telehealth implementation </c:v>
                </c:pt>
                <c:pt idx="1">
                  <c:v> HSAT or APAP expansion</c:v>
                </c:pt>
                <c:pt idx="2">
                  <c:v>Infection control protocols </c:v>
                </c:pt>
                <c:pt idx="3">
                  <c:v>Changes in operations </c:v>
                </c:pt>
                <c:pt idx="4">
                  <c:v>Other</c:v>
                </c:pt>
                <c:pt idx="5">
                  <c:v>COVID testing (prior to sleep study) </c:v>
                </c:pt>
                <c:pt idx="6">
                  <c:v>Screening protocol at check in</c:v>
                </c:pt>
                <c:pt idx="7">
                  <c:v>Staff furloughs/ lay -offs</c:v>
                </c:pt>
                <c:pt idx="8">
                  <c:v>Recieved Financial assistance</c:v>
                </c:pt>
                <c:pt idx="9">
                  <c:v>CDC and AASM guidelines</c:v>
                </c:pt>
                <c:pt idx="10">
                  <c:v>Closed office</c:v>
                </c:pt>
              </c:strCache>
            </c:strRef>
          </c:cat>
          <c:val>
            <c:numRef>
              <c:f>'Question 12'!$H$160:$H$170</c:f>
              <c:numCache>
                <c:formatCode>0.0%</c:formatCode>
                <c:ptCount val="11"/>
                <c:pt idx="0">
                  <c:v>0.3597560975609756</c:v>
                </c:pt>
                <c:pt idx="1">
                  <c:v>0.17073170731707318</c:v>
                </c:pt>
                <c:pt idx="2">
                  <c:v>7.926829268292683E-2</c:v>
                </c:pt>
                <c:pt idx="3">
                  <c:v>0.1524390243902439</c:v>
                </c:pt>
                <c:pt idx="4">
                  <c:v>7.3170731707317069E-2</c:v>
                </c:pt>
                <c:pt idx="5">
                  <c:v>0.10365853658536585</c:v>
                </c:pt>
                <c:pt idx="6">
                  <c:v>3.6585365853658534E-2</c:v>
                </c:pt>
                <c:pt idx="7">
                  <c:v>1.2195121951219513E-2</c:v>
                </c:pt>
                <c:pt idx="8">
                  <c:v>6.0975609756097563E-3</c:v>
                </c:pt>
                <c:pt idx="9">
                  <c:v>6.0975609756097563E-3</c:v>
                </c:pt>
                <c:pt idx="10">
                  <c:v>0</c:v>
                </c:pt>
              </c:numCache>
            </c:numRef>
          </c:val>
          <c:extLst>
            <c:ext xmlns:c16="http://schemas.microsoft.com/office/drawing/2014/chart" uri="{C3380CC4-5D6E-409C-BE32-E72D297353CC}">
              <c16:uniqueId val="{00000002-3E81-4811-BE56-659B0B630DFA}"/>
            </c:ext>
          </c:extLst>
        </c:ser>
        <c:dLbls>
          <c:showLegendKey val="0"/>
          <c:showVal val="0"/>
          <c:showCatName val="0"/>
          <c:showSerName val="0"/>
          <c:showPercent val="0"/>
          <c:showBubbleSize val="0"/>
        </c:dLbls>
        <c:gapWidth val="219"/>
        <c:overlap val="-27"/>
        <c:axId val="1668157759"/>
        <c:axId val="1668158175"/>
      </c:barChart>
      <c:catAx>
        <c:axId val="166815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668158175"/>
        <c:crosses val="autoZero"/>
        <c:auto val="1"/>
        <c:lblAlgn val="ctr"/>
        <c:lblOffset val="100"/>
        <c:noMultiLvlLbl val="0"/>
      </c:catAx>
      <c:valAx>
        <c:axId val="16681581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6815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13'!$M$111:$M$119</c:f>
              <c:strCache>
                <c:ptCount val="9"/>
                <c:pt idx="0">
                  <c:v>Advocacy </c:v>
                </c:pt>
                <c:pt idx="1">
                  <c:v>AASM Guidelines</c:v>
                </c:pt>
                <c:pt idx="2">
                  <c:v>Member education/ events</c:v>
                </c:pt>
                <c:pt idx="3">
                  <c:v>AASM  funding  and subsidies</c:v>
                </c:pt>
                <c:pt idx="4">
                  <c:v>Periodic updates</c:v>
                </c:pt>
                <c:pt idx="5">
                  <c:v>Telemedicine platform implementation &amp; improvement</c:v>
                </c:pt>
                <c:pt idx="6">
                  <c:v>(re)Accreditation </c:v>
                </c:pt>
                <c:pt idx="7">
                  <c:v>Patient/ Public education, Liaison </c:v>
                </c:pt>
                <c:pt idx="8">
                  <c:v>Miscellaneous</c:v>
                </c:pt>
              </c:strCache>
            </c:strRef>
          </c:cat>
          <c:val>
            <c:numRef>
              <c:f>'Question 13'!$O$111:$O$119</c:f>
              <c:numCache>
                <c:formatCode>0.0%</c:formatCode>
                <c:ptCount val="9"/>
                <c:pt idx="0">
                  <c:v>0.28767123287671231</c:v>
                </c:pt>
                <c:pt idx="1">
                  <c:v>0.13698630136986301</c:v>
                </c:pt>
                <c:pt idx="2">
                  <c:v>5.4794520547945202E-2</c:v>
                </c:pt>
                <c:pt idx="3">
                  <c:v>0.15068493150684931</c:v>
                </c:pt>
                <c:pt idx="4">
                  <c:v>6.8493150684931503E-2</c:v>
                </c:pt>
                <c:pt idx="5">
                  <c:v>1.3698630136986301E-2</c:v>
                </c:pt>
                <c:pt idx="6">
                  <c:v>5.4794520547945202E-2</c:v>
                </c:pt>
                <c:pt idx="7">
                  <c:v>6.8493150684931503E-2</c:v>
                </c:pt>
                <c:pt idx="8">
                  <c:v>0.16438356164383561</c:v>
                </c:pt>
              </c:numCache>
            </c:numRef>
          </c:val>
          <c:extLst>
            <c:ext xmlns:c16="http://schemas.microsoft.com/office/drawing/2014/chart" uri="{C3380CC4-5D6E-409C-BE32-E72D297353CC}">
              <c16:uniqueId val="{00000000-20F1-4041-B22D-8C524380FF07}"/>
            </c:ext>
          </c:extLst>
        </c:ser>
        <c:dLbls>
          <c:showLegendKey val="0"/>
          <c:showVal val="0"/>
          <c:showCatName val="0"/>
          <c:showSerName val="0"/>
          <c:showPercent val="0"/>
          <c:showBubbleSize val="0"/>
        </c:dLbls>
        <c:gapWidth val="219"/>
        <c:overlap val="-27"/>
        <c:axId val="1668156927"/>
        <c:axId val="1668158591"/>
      </c:barChart>
      <c:catAx>
        <c:axId val="166815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8158591"/>
        <c:crosses val="autoZero"/>
        <c:auto val="1"/>
        <c:lblAlgn val="ctr"/>
        <c:lblOffset val="100"/>
        <c:noMultiLvlLbl val="0"/>
      </c:catAx>
      <c:valAx>
        <c:axId val="16681585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8156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13'!$E$120</c:f>
              <c:strCache>
                <c:ptCount val="1"/>
                <c:pt idx="0">
                  <c:v>August 2020</c:v>
                </c:pt>
              </c:strCache>
            </c:strRef>
          </c:tx>
          <c:spPr>
            <a:solidFill>
              <a:schemeClr val="accent1"/>
            </a:solidFill>
            <a:ln>
              <a:noFill/>
            </a:ln>
            <a:effectLst/>
          </c:spPr>
          <c:invertIfNegative val="0"/>
          <c:dLbls>
            <c:dLbl>
              <c:idx val="6"/>
              <c:layout>
                <c:manualLayout>
                  <c:x val="-2.9268869490359135E-2"/>
                  <c:y val="-1.9990626442483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3C-4682-9CC3-B66C4047A1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13'!$D$121:$D$129</c:f>
              <c:strCache>
                <c:ptCount val="9"/>
                <c:pt idx="0">
                  <c:v>Advocacy </c:v>
                </c:pt>
                <c:pt idx="1">
                  <c:v>AASM Guidelines</c:v>
                </c:pt>
                <c:pt idx="2">
                  <c:v>Member education</c:v>
                </c:pt>
                <c:pt idx="3">
                  <c:v>AASM  funding  and subsidies</c:v>
                </c:pt>
                <c:pt idx="4">
                  <c:v>Periodic updates</c:v>
                </c:pt>
                <c:pt idx="5">
                  <c:v>Telemedicine platform implementation &amp; improvement</c:v>
                </c:pt>
                <c:pt idx="6">
                  <c:v>Accreditation </c:v>
                </c:pt>
                <c:pt idx="7">
                  <c:v>Patient/ Public education, Liaison </c:v>
                </c:pt>
                <c:pt idx="8">
                  <c:v>Miscellaneous</c:v>
                </c:pt>
              </c:strCache>
            </c:strRef>
          </c:cat>
          <c:val>
            <c:numRef>
              <c:f>'Question 13'!$E$121:$E$129</c:f>
              <c:numCache>
                <c:formatCode>0.0%</c:formatCode>
                <c:ptCount val="9"/>
                <c:pt idx="0">
                  <c:v>0.34285714285714286</c:v>
                </c:pt>
                <c:pt idx="1">
                  <c:v>0.3</c:v>
                </c:pt>
                <c:pt idx="2">
                  <c:v>7.1428571428571425E-2</c:v>
                </c:pt>
                <c:pt idx="3">
                  <c:v>6.0714285714285714E-2</c:v>
                </c:pt>
                <c:pt idx="4">
                  <c:v>6.0714285714285714E-2</c:v>
                </c:pt>
                <c:pt idx="5">
                  <c:v>3.5714285714285712E-2</c:v>
                </c:pt>
                <c:pt idx="6">
                  <c:v>3.5714285714285712E-2</c:v>
                </c:pt>
                <c:pt idx="7">
                  <c:v>2.8571428571428571E-2</c:v>
                </c:pt>
                <c:pt idx="8">
                  <c:v>6.4285714285714279E-2</c:v>
                </c:pt>
              </c:numCache>
            </c:numRef>
          </c:val>
          <c:extLst>
            <c:ext xmlns:c16="http://schemas.microsoft.com/office/drawing/2014/chart" uri="{C3380CC4-5D6E-409C-BE32-E72D297353CC}">
              <c16:uniqueId val="{00000000-B53C-4682-9CC3-B66C4047A14E}"/>
            </c:ext>
          </c:extLst>
        </c:ser>
        <c:ser>
          <c:idx val="1"/>
          <c:order val="1"/>
          <c:tx>
            <c:strRef>
              <c:f>'Question 13'!$F$120</c:f>
              <c:strCache>
                <c:ptCount val="1"/>
                <c:pt idx="0">
                  <c:v>December 2020</c:v>
                </c:pt>
              </c:strCache>
            </c:strRef>
          </c:tx>
          <c:spPr>
            <a:solidFill>
              <a:schemeClr val="accent2"/>
            </a:solidFill>
            <a:ln>
              <a:noFill/>
            </a:ln>
            <a:effectLst/>
          </c:spPr>
          <c:invertIfNegative val="0"/>
          <c:dLbls>
            <c:dLbl>
              <c:idx val="1"/>
              <c:layout>
                <c:manualLayout>
                  <c:x val="2.2514514992584157E-3"/>
                  <c:y val="4.997656610620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3C-4682-9CC3-B66C4047A14E}"/>
                </c:ext>
              </c:extLst>
            </c:dLbl>
            <c:dLbl>
              <c:idx val="8"/>
              <c:layout>
                <c:manualLayout>
                  <c:x val="-9.0058059970335794E-3"/>
                  <c:y val="-7.4964849159311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53C-4682-9CC3-B66C4047A1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13'!$D$121:$D$129</c:f>
              <c:strCache>
                <c:ptCount val="9"/>
                <c:pt idx="0">
                  <c:v>Advocacy </c:v>
                </c:pt>
                <c:pt idx="1">
                  <c:v>AASM Guidelines</c:v>
                </c:pt>
                <c:pt idx="2">
                  <c:v>Member education</c:v>
                </c:pt>
                <c:pt idx="3">
                  <c:v>AASM  funding  and subsidies</c:v>
                </c:pt>
                <c:pt idx="4">
                  <c:v>Periodic updates</c:v>
                </c:pt>
                <c:pt idx="5">
                  <c:v>Telemedicine platform implementation &amp; improvement</c:v>
                </c:pt>
                <c:pt idx="6">
                  <c:v>Accreditation </c:v>
                </c:pt>
                <c:pt idx="7">
                  <c:v>Patient/ Public education, Liaison </c:v>
                </c:pt>
                <c:pt idx="8">
                  <c:v>Miscellaneous</c:v>
                </c:pt>
              </c:strCache>
            </c:strRef>
          </c:cat>
          <c:val>
            <c:numRef>
              <c:f>'Question 13'!$F$121:$F$129</c:f>
              <c:numCache>
                <c:formatCode>0.0%</c:formatCode>
                <c:ptCount val="9"/>
                <c:pt idx="0">
                  <c:v>0.2767857142857143</c:v>
                </c:pt>
                <c:pt idx="1">
                  <c:v>0.16964285714285715</c:v>
                </c:pt>
                <c:pt idx="2">
                  <c:v>4.0178571428571432E-2</c:v>
                </c:pt>
                <c:pt idx="3">
                  <c:v>8.4821428571428575E-2</c:v>
                </c:pt>
                <c:pt idx="4">
                  <c:v>0.16517857142857142</c:v>
                </c:pt>
                <c:pt idx="5">
                  <c:v>1.7857142857142856E-2</c:v>
                </c:pt>
                <c:pt idx="6">
                  <c:v>4.0178571428571432E-2</c:v>
                </c:pt>
                <c:pt idx="7">
                  <c:v>5.8035714285714288E-2</c:v>
                </c:pt>
                <c:pt idx="8">
                  <c:v>0.14732142857142858</c:v>
                </c:pt>
              </c:numCache>
            </c:numRef>
          </c:val>
          <c:extLst>
            <c:ext xmlns:c16="http://schemas.microsoft.com/office/drawing/2014/chart" uri="{C3380CC4-5D6E-409C-BE32-E72D297353CC}">
              <c16:uniqueId val="{00000001-B53C-4682-9CC3-B66C4047A14E}"/>
            </c:ext>
          </c:extLst>
        </c:ser>
        <c:ser>
          <c:idx val="2"/>
          <c:order val="2"/>
          <c:tx>
            <c:strRef>
              <c:f>'Question 13'!$G$120</c:f>
              <c:strCache>
                <c:ptCount val="1"/>
                <c:pt idx="0">
                  <c:v>April 2021</c:v>
                </c:pt>
              </c:strCache>
            </c:strRef>
          </c:tx>
          <c:spPr>
            <a:solidFill>
              <a:schemeClr val="accent3"/>
            </a:solidFill>
            <a:ln>
              <a:noFill/>
            </a:ln>
            <a:effectLst/>
          </c:spPr>
          <c:invertIfNegative val="0"/>
          <c:dLbls>
            <c:dLbl>
              <c:idx val="0"/>
              <c:layout>
                <c:manualLayout>
                  <c:x val="9.0058059970335794E-3"/>
                  <c:y val="-2.498828305310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3C-4682-9CC3-B66C4047A14E}"/>
                </c:ext>
              </c:extLst>
            </c:dLbl>
            <c:dLbl>
              <c:idx val="1"/>
              <c:layout>
                <c:manualLayout>
                  <c:x val="2.5891692241471542E-2"/>
                  <c:y val="-2.4988283053103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3C-4682-9CC3-B66C4047A14E}"/>
                </c:ext>
              </c:extLst>
            </c:dLbl>
            <c:dLbl>
              <c:idx val="6"/>
              <c:layout>
                <c:manualLayout>
                  <c:x val="4.5029029985167897E-3"/>
                  <c:y val="-2.9985939663724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3C-4682-9CC3-B66C4047A14E}"/>
                </c:ext>
              </c:extLst>
            </c:dLbl>
            <c:dLbl>
              <c:idx val="7"/>
              <c:layout>
                <c:manualLayout>
                  <c:x val="1.1257257496291974E-3"/>
                  <c:y val="-1.999062644248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3C-4682-9CC3-B66C4047A1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13'!$D$121:$D$129</c:f>
              <c:strCache>
                <c:ptCount val="9"/>
                <c:pt idx="0">
                  <c:v>Advocacy </c:v>
                </c:pt>
                <c:pt idx="1">
                  <c:v>AASM Guidelines</c:v>
                </c:pt>
                <c:pt idx="2">
                  <c:v>Member education</c:v>
                </c:pt>
                <c:pt idx="3">
                  <c:v>AASM  funding  and subsidies</c:v>
                </c:pt>
                <c:pt idx="4">
                  <c:v>Periodic updates</c:v>
                </c:pt>
                <c:pt idx="5">
                  <c:v>Telemedicine platform implementation &amp; improvement</c:v>
                </c:pt>
                <c:pt idx="6">
                  <c:v>Accreditation </c:v>
                </c:pt>
                <c:pt idx="7">
                  <c:v>Patient/ Public education, Liaison </c:v>
                </c:pt>
                <c:pt idx="8">
                  <c:v>Miscellaneous</c:v>
                </c:pt>
              </c:strCache>
            </c:strRef>
          </c:cat>
          <c:val>
            <c:numRef>
              <c:f>'Question 13'!$G$121:$G$129</c:f>
              <c:numCache>
                <c:formatCode>0.0%</c:formatCode>
                <c:ptCount val="9"/>
                <c:pt idx="0">
                  <c:v>0.28767123287671231</c:v>
                </c:pt>
                <c:pt idx="1">
                  <c:v>0.13698630136986301</c:v>
                </c:pt>
                <c:pt idx="2">
                  <c:v>5.4794520547945202E-2</c:v>
                </c:pt>
                <c:pt idx="3">
                  <c:v>0.15068493150684931</c:v>
                </c:pt>
                <c:pt idx="4">
                  <c:v>6.8493150684931503E-2</c:v>
                </c:pt>
                <c:pt idx="5">
                  <c:v>1.3698630136986301E-2</c:v>
                </c:pt>
                <c:pt idx="6">
                  <c:v>5.4794520547945202E-2</c:v>
                </c:pt>
                <c:pt idx="7">
                  <c:v>6.8493150684931503E-2</c:v>
                </c:pt>
                <c:pt idx="8">
                  <c:v>0.16438356164383561</c:v>
                </c:pt>
              </c:numCache>
            </c:numRef>
          </c:val>
          <c:extLst>
            <c:ext xmlns:c16="http://schemas.microsoft.com/office/drawing/2014/chart" uri="{C3380CC4-5D6E-409C-BE32-E72D297353CC}">
              <c16:uniqueId val="{00000002-B53C-4682-9CC3-B66C4047A14E}"/>
            </c:ext>
          </c:extLst>
        </c:ser>
        <c:dLbls>
          <c:showLegendKey val="0"/>
          <c:showVal val="0"/>
          <c:showCatName val="0"/>
          <c:showSerName val="0"/>
          <c:showPercent val="0"/>
          <c:showBubbleSize val="0"/>
        </c:dLbls>
        <c:gapWidth val="219"/>
        <c:overlap val="-27"/>
        <c:axId val="1977159775"/>
        <c:axId val="1977156863"/>
      </c:barChart>
      <c:catAx>
        <c:axId val="197715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77156863"/>
        <c:crosses val="autoZero"/>
        <c:auto val="1"/>
        <c:lblAlgn val="ctr"/>
        <c:lblOffset val="100"/>
        <c:noMultiLvlLbl val="0"/>
      </c:catAx>
      <c:valAx>
        <c:axId val="19771568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715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15'!$B$3</c:f>
              <c:strCache>
                <c:ptCount val="1"/>
                <c:pt idx="0">
                  <c:v>Responses</c:v>
                </c:pt>
              </c:strCache>
            </c:strRef>
          </c:tx>
          <c:spPr>
            <a:solidFill>
              <a:srgbClr val="92D050"/>
            </a:solidFill>
            <a:ln>
              <a:prstDash val="solid"/>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15'!$A$4:$A$9</c:f>
              <c:strCache>
                <c:ptCount val="6"/>
                <c:pt idx="0">
                  <c:v>Academic hospital or health system</c:v>
                </c:pt>
                <c:pt idx="1">
                  <c:v>Nonacademic hospital or health system</c:v>
                </c:pt>
                <c:pt idx="2">
                  <c:v>Solo practice/clinic/lab, group practice, IDTF</c:v>
                </c:pt>
                <c:pt idx="3">
                  <c:v>Military or Veterans Administration</c:v>
                </c:pt>
                <c:pt idx="4">
                  <c:v>Other </c:v>
                </c:pt>
                <c:pt idx="5">
                  <c:v>Health Maintenance Organization (HMO)</c:v>
                </c:pt>
              </c:strCache>
            </c:strRef>
          </c:cat>
          <c:val>
            <c:numRef>
              <c:f>'Question 15'!$B$4:$B$9</c:f>
              <c:numCache>
                <c:formatCode>0.0%</c:formatCode>
                <c:ptCount val="6"/>
                <c:pt idx="0">
                  <c:v>0.39319999999999999</c:v>
                </c:pt>
                <c:pt idx="1">
                  <c:v>0.29909999999999998</c:v>
                </c:pt>
                <c:pt idx="2">
                  <c:v>0.27779999999999999</c:v>
                </c:pt>
                <c:pt idx="3">
                  <c:v>2.9899999999999999E-2</c:v>
                </c:pt>
                <c:pt idx="4">
                  <c:v>2.1399999999999999E-2</c:v>
                </c:pt>
                <c:pt idx="5">
                  <c:v>1.2800000000000001E-2</c:v>
                </c:pt>
              </c:numCache>
            </c:numRef>
          </c:val>
          <c:extLst>
            <c:ext xmlns:c16="http://schemas.microsoft.com/office/drawing/2014/chart" uri="{C3380CC4-5D6E-409C-BE32-E72D297353CC}">
              <c16:uniqueId val="{00000000-74AC-44DD-99E1-D06C99CAD5E7}"/>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400" b="1"/>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15'!$M$27</c:f>
              <c:strCache>
                <c:ptCount val="1"/>
                <c:pt idx="0">
                  <c:v>August, 2020</c:v>
                </c:pt>
              </c:strCache>
            </c:strRef>
          </c:tx>
          <c:spPr>
            <a:solidFill>
              <a:schemeClr val="accent1"/>
            </a:solidFill>
            <a:ln>
              <a:noFill/>
            </a:ln>
            <a:effectLst/>
          </c:spPr>
          <c:invertIfNegative val="0"/>
          <c:dLbls>
            <c:dLbl>
              <c:idx val="1"/>
              <c:layout>
                <c:manualLayout>
                  <c:x val="-1.1261261261261261E-2"/>
                  <c:y val="1.5177686490345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00-41C1-8E44-81D9A53794DD}"/>
                </c:ext>
              </c:extLst>
            </c:dLbl>
            <c:dLbl>
              <c:idx val="2"/>
              <c:layout>
                <c:manualLayout>
                  <c:x val="-1.0135135135135136E-2"/>
                  <c:y val="1.0118457660230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00-41C1-8E44-81D9A53794D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15'!$L$28:$L$33</c:f>
              <c:strCache>
                <c:ptCount val="6"/>
                <c:pt idx="0">
                  <c:v>Solo practice/clinic/lab, group practice, IDTF</c:v>
                </c:pt>
                <c:pt idx="1">
                  <c:v>Academic hospital or health system</c:v>
                </c:pt>
                <c:pt idx="2">
                  <c:v>Non-academic hospital or health system</c:v>
                </c:pt>
                <c:pt idx="3">
                  <c:v>Military or Veterans Administration</c:v>
                </c:pt>
                <c:pt idx="4">
                  <c:v>Health Maintenance Organization (HMO)</c:v>
                </c:pt>
                <c:pt idx="5">
                  <c:v>Other </c:v>
                </c:pt>
              </c:strCache>
            </c:strRef>
          </c:cat>
          <c:val>
            <c:numRef>
              <c:f>'Question 15'!$M$28:$M$33</c:f>
              <c:numCache>
                <c:formatCode>0.0%</c:formatCode>
                <c:ptCount val="6"/>
                <c:pt idx="0">
                  <c:v>0.37209999999999999</c:v>
                </c:pt>
                <c:pt idx="1">
                  <c:v>0.33210000000000001</c:v>
                </c:pt>
                <c:pt idx="2">
                  <c:v>0.31580000000000003</c:v>
                </c:pt>
                <c:pt idx="3">
                  <c:v>3.6299999999999999E-2</c:v>
                </c:pt>
                <c:pt idx="4">
                  <c:v>1.4500000000000001E-2</c:v>
                </c:pt>
                <c:pt idx="5">
                  <c:v>4.1700000000000001E-2</c:v>
                </c:pt>
              </c:numCache>
            </c:numRef>
          </c:val>
          <c:extLst>
            <c:ext xmlns:c16="http://schemas.microsoft.com/office/drawing/2014/chart" uri="{C3380CC4-5D6E-409C-BE32-E72D297353CC}">
              <c16:uniqueId val="{00000000-F600-41C1-8E44-81D9A53794DD}"/>
            </c:ext>
          </c:extLst>
        </c:ser>
        <c:ser>
          <c:idx val="1"/>
          <c:order val="1"/>
          <c:tx>
            <c:strRef>
              <c:f>'Question 15'!$N$27</c:f>
              <c:strCache>
                <c:ptCount val="1"/>
                <c:pt idx="0">
                  <c:v>December,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15'!$L$28:$L$33</c:f>
              <c:strCache>
                <c:ptCount val="6"/>
                <c:pt idx="0">
                  <c:v>Solo practice/clinic/lab, group practice, IDTF</c:v>
                </c:pt>
                <c:pt idx="1">
                  <c:v>Academic hospital or health system</c:v>
                </c:pt>
                <c:pt idx="2">
                  <c:v>Non-academic hospital or health system</c:v>
                </c:pt>
                <c:pt idx="3">
                  <c:v>Military or Veterans Administration</c:v>
                </c:pt>
                <c:pt idx="4">
                  <c:v>Health Maintenance Organization (HMO)</c:v>
                </c:pt>
                <c:pt idx="5">
                  <c:v>Other </c:v>
                </c:pt>
              </c:strCache>
            </c:strRef>
          </c:cat>
          <c:val>
            <c:numRef>
              <c:f>'Question 15'!$N$28:$N$33</c:f>
              <c:numCache>
                <c:formatCode>0.0%</c:formatCode>
                <c:ptCount val="6"/>
                <c:pt idx="0">
                  <c:v>0.29089999999999999</c:v>
                </c:pt>
                <c:pt idx="1">
                  <c:v>0.33539999999999998</c:v>
                </c:pt>
                <c:pt idx="2">
                  <c:v>0.32319999999999999</c:v>
                </c:pt>
                <c:pt idx="3">
                  <c:v>3.4299999999999997E-2</c:v>
                </c:pt>
                <c:pt idx="4">
                  <c:v>1.41E-2</c:v>
                </c:pt>
                <c:pt idx="5">
                  <c:v>4.6500000000000007E-2</c:v>
                </c:pt>
              </c:numCache>
            </c:numRef>
          </c:val>
          <c:extLst>
            <c:ext xmlns:c16="http://schemas.microsoft.com/office/drawing/2014/chart" uri="{C3380CC4-5D6E-409C-BE32-E72D297353CC}">
              <c16:uniqueId val="{00000001-F600-41C1-8E44-81D9A53794DD}"/>
            </c:ext>
          </c:extLst>
        </c:ser>
        <c:ser>
          <c:idx val="2"/>
          <c:order val="2"/>
          <c:tx>
            <c:strRef>
              <c:f>'Question 15'!$O$27</c:f>
              <c:strCache>
                <c:ptCount val="1"/>
                <c:pt idx="0">
                  <c:v>April, 2021</c:v>
                </c:pt>
              </c:strCache>
            </c:strRef>
          </c:tx>
          <c:spPr>
            <a:solidFill>
              <a:schemeClr val="accent3"/>
            </a:solidFill>
            <a:ln>
              <a:noFill/>
            </a:ln>
            <a:effectLst/>
          </c:spPr>
          <c:invertIfNegative val="0"/>
          <c:dLbls>
            <c:dLbl>
              <c:idx val="0"/>
              <c:layout>
                <c:manualLayout>
                  <c:x val="1.5765765765765744E-2"/>
                  <c:y val="-4.63757285396814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00-41C1-8E44-81D9A53794D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15'!$L$28:$L$33</c:f>
              <c:strCache>
                <c:ptCount val="6"/>
                <c:pt idx="0">
                  <c:v>Solo practice/clinic/lab, group practice, IDTF</c:v>
                </c:pt>
                <c:pt idx="1">
                  <c:v>Academic hospital or health system</c:v>
                </c:pt>
                <c:pt idx="2">
                  <c:v>Non-academic hospital or health system</c:v>
                </c:pt>
                <c:pt idx="3">
                  <c:v>Military or Veterans Administration</c:v>
                </c:pt>
                <c:pt idx="4">
                  <c:v>Health Maintenance Organization (HMO)</c:v>
                </c:pt>
                <c:pt idx="5">
                  <c:v>Other </c:v>
                </c:pt>
              </c:strCache>
            </c:strRef>
          </c:cat>
          <c:val>
            <c:numRef>
              <c:f>'Question 15'!$O$28:$O$33</c:f>
              <c:numCache>
                <c:formatCode>0.0%</c:formatCode>
                <c:ptCount val="6"/>
                <c:pt idx="0">
                  <c:v>0.27800000000000002</c:v>
                </c:pt>
                <c:pt idx="1">
                  <c:v>0.39300000000000002</c:v>
                </c:pt>
                <c:pt idx="2">
                  <c:v>0.29899999999999999</c:v>
                </c:pt>
                <c:pt idx="3">
                  <c:v>0.03</c:v>
                </c:pt>
                <c:pt idx="4">
                  <c:v>1.2999999999999999E-2</c:v>
                </c:pt>
                <c:pt idx="5">
                  <c:v>2.1000000000000001E-2</c:v>
                </c:pt>
              </c:numCache>
            </c:numRef>
          </c:val>
          <c:extLst>
            <c:ext xmlns:c16="http://schemas.microsoft.com/office/drawing/2014/chart" uri="{C3380CC4-5D6E-409C-BE32-E72D297353CC}">
              <c16:uniqueId val="{00000002-F600-41C1-8E44-81D9A53794DD}"/>
            </c:ext>
          </c:extLst>
        </c:ser>
        <c:dLbls>
          <c:showLegendKey val="0"/>
          <c:showVal val="0"/>
          <c:showCatName val="0"/>
          <c:showSerName val="0"/>
          <c:showPercent val="0"/>
          <c:showBubbleSize val="0"/>
        </c:dLbls>
        <c:gapWidth val="219"/>
        <c:overlap val="-27"/>
        <c:axId val="1959964496"/>
        <c:axId val="1959964912"/>
      </c:barChart>
      <c:catAx>
        <c:axId val="195996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959964912"/>
        <c:crosses val="autoZero"/>
        <c:auto val="1"/>
        <c:lblAlgn val="ctr"/>
        <c:lblOffset val="100"/>
        <c:noMultiLvlLbl val="0"/>
      </c:catAx>
      <c:valAx>
        <c:axId val="19599649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9964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16'!$I$4:$I$12</c:f>
              <c:strCache>
                <c:ptCount val="9"/>
                <c:pt idx="0">
                  <c:v>Southeast</c:v>
                </c:pt>
                <c:pt idx="1">
                  <c:v>Great lakes</c:v>
                </c:pt>
                <c:pt idx="2">
                  <c:v>Far west</c:v>
                </c:pt>
                <c:pt idx="3">
                  <c:v>Mideast</c:v>
                </c:pt>
                <c:pt idx="4">
                  <c:v>Southwest</c:v>
                </c:pt>
                <c:pt idx="5">
                  <c:v>Plains</c:v>
                </c:pt>
                <c:pt idx="6">
                  <c:v>New England</c:v>
                </c:pt>
                <c:pt idx="7">
                  <c:v>Rocky Mountain</c:v>
                </c:pt>
                <c:pt idx="8">
                  <c:v>Other</c:v>
                </c:pt>
              </c:strCache>
            </c:strRef>
          </c:cat>
          <c:val>
            <c:numRef>
              <c:f>'Question 16'!$L$4:$L$12</c:f>
              <c:numCache>
                <c:formatCode>0.0%</c:formatCode>
                <c:ptCount val="9"/>
                <c:pt idx="0">
                  <c:v>0.20940170940170941</c:v>
                </c:pt>
                <c:pt idx="1">
                  <c:v>0.20085470085470086</c:v>
                </c:pt>
                <c:pt idx="2">
                  <c:v>0.10683760683760683</c:v>
                </c:pt>
                <c:pt idx="3">
                  <c:v>0.10683760683760683</c:v>
                </c:pt>
                <c:pt idx="4">
                  <c:v>8.11965811965812E-2</c:v>
                </c:pt>
                <c:pt idx="5">
                  <c:v>0.1111111111111111</c:v>
                </c:pt>
                <c:pt idx="6">
                  <c:v>8.11965811965812E-2</c:v>
                </c:pt>
                <c:pt idx="7">
                  <c:v>5.5555555555555552E-2</c:v>
                </c:pt>
                <c:pt idx="8">
                  <c:v>4.7008547008547008E-2</c:v>
                </c:pt>
              </c:numCache>
            </c:numRef>
          </c:val>
          <c:extLst>
            <c:ext xmlns:c16="http://schemas.microsoft.com/office/drawing/2014/chart" uri="{C3380CC4-5D6E-409C-BE32-E72D297353CC}">
              <c16:uniqueId val="{00000000-5D16-42CC-B21B-A673760705B8}"/>
            </c:ext>
          </c:extLst>
        </c:ser>
        <c:dLbls>
          <c:showLegendKey val="0"/>
          <c:showVal val="0"/>
          <c:showCatName val="0"/>
          <c:showSerName val="0"/>
          <c:showPercent val="0"/>
          <c:showBubbleSize val="0"/>
        </c:dLbls>
        <c:gapWidth val="219"/>
        <c:overlap val="-27"/>
        <c:axId val="1658537296"/>
        <c:axId val="1658538960"/>
      </c:barChart>
      <c:catAx>
        <c:axId val="165853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58538960"/>
        <c:crosses val="autoZero"/>
        <c:auto val="1"/>
        <c:lblAlgn val="ctr"/>
        <c:lblOffset val="100"/>
        <c:noMultiLvlLbl val="0"/>
      </c:catAx>
      <c:valAx>
        <c:axId val="16585389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853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16'!$J$19</c:f>
              <c:strCache>
                <c:ptCount val="1"/>
                <c:pt idx="0">
                  <c:v>August 2020</c:v>
                </c:pt>
              </c:strCache>
            </c:strRef>
          </c:tx>
          <c:spPr>
            <a:solidFill>
              <a:schemeClr val="accent1"/>
            </a:solidFill>
            <a:ln>
              <a:noFill/>
            </a:ln>
            <a:effectLst/>
          </c:spPr>
          <c:invertIfNegative val="0"/>
          <c:dLbls>
            <c:dLbl>
              <c:idx val="4"/>
              <c:layout>
                <c:manualLayout>
                  <c:x val="-8.1018518518518514E-3"/>
                  <c:y val="3.3672391930733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AB-4907-AD74-299813E69EAE}"/>
                </c:ext>
              </c:extLst>
            </c:dLbl>
            <c:dLbl>
              <c:idx val="5"/>
              <c:layout>
                <c:manualLayout>
                  <c:x val="-5.7870370370370367E-3"/>
                  <c:y val="-4.2090489913417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AB-4907-AD74-299813E69EAE}"/>
                </c:ext>
              </c:extLst>
            </c:dLbl>
            <c:dLbl>
              <c:idx val="6"/>
              <c:layout>
                <c:manualLayout>
                  <c:x val="-1.2731481481481396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3AB-4907-AD74-299813E69EAE}"/>
                </c:ext>
              </c:extLst>
            </c:dLbl>
            <c:dLbl>
              <c:idx val="8"/>
              <c:layout>
                <c:manualLayout>
                  <c:x val="-1.8518518518518517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3AB-4907-AD74-299813E69E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16'!$I$20:$I$28</c:f>
              <c:strCache>
                <c:ptCount val="9"/>
                <c:pt idx="0">
                  <c:v>Southeast</c:v>
                </c:pt>
                <c:pt idx="1">
                  <c:v>Great lakes</c:v>
                </c:pt>
                <c:pt idx="2">
                  <c:v>Mideast</c:v>
                </c:pt>
                <c:pt idx="3">
                  <c:v>Far west</c:v>
                </c:pt>
                <c:pt idx="4">
                  <c:v>Southwest</c:v>
                </c:pt>
                <c:pt idx="5">
                  <c:v>Plains</c:v>
                </c:pt>
                <c:pt idx="6">
                  <c:v>New England</c:v>
                </c:pt>
                <c:pt idx="7">
                  <c:v>Rocky Mountain</c:v>
                </c:pt>
                <c:pt idx="8">
                  <c:v>Other</c:v>
                </c:pt>
              </c:strCache>
            </c:strRef>
          </c:cat>
          <c:val>
            <c:numRef>
              <c:f>'Question 16'!$J$20:$J$28</c:f>
              <c:numCache>
                <c:formatCode>0.0%</c:formatCode>
                <c:ptCount val="9"/>
                <c:pt idx="0">
                  <c:v>0.25408348457350272</c:v>
                </c:pt>
                <c:pt idx="1">
                  <c:v>0.14700544464609799</c:v>
                </c:pt>
                <c:pt idx="2">
                  <c:v>0.12522686025408347</c:v>
                </c:pt>
                <c:pt idx="3">
                  <c:v>0.11433756805807622</c:v>
                </c:pt>
                <c:pt idx="4">
                  <c:v>9.9818511796733206E-2</c:v>
                </c:pt>
                <c:pt idx="5">
                  <c:v>9.8003629764065334E-2</c:v>
                </c:pt>
                <c:pt idx="6">
                  <c:v>6.7150635208711437E-2</c:v>
                </c:pt>
                <c:pt idx="7">
                  <c:v>5.6261343012704176E-2</c:v>
                </c:pt>
                <c:pt idx="8">
                  <c:v>3.8112522686025406E-2</c:v>
                </c:pt>
              </c:numCache>
            </c:numRef>
          </c:val>
          <c:extLst>
            <c:ext xmlns:c16="http://schemas.microsoft.com/office/drawing/2014/chart" uri="{C3380CC4-5D6E-409C-BE32-E72D297353CC}">
              <c16:uniqueId val="{00000000-D3AB-4907-AD74-299813E69EAE}"/>
            </c:ext>
          </c:extLst>
        </c:ser>
        <c:ser>
          <c:idx val="1"/>
          <c:order val="1"/>
          <c:tx>
            <c:strRef>
              <c:f>'Question 16'!$K$19</c:f>
              <c:strCache>
                <c:ptCount val="1"/>
                <c:pt idx="0">
                  <c:v>December 2020</c:v>
                </c:pt>
              </c:strCache>
            </c:strRef>
          </c:tx>
          <c:spPr>
            <a:solidFill>
              <a:schemeClr val="accent2"/>
            </a:solidFill>
            <a:ln>
              <a:noFill/>
            </a:ln>
            <a:effectLst/>
          </c:spPr>
          <c:invertIfNegative val="0"/>
          <c:dLbls>
            <c:dLbl>
              <c:idx val="0"/>
              <c:layout>
                <c:manualLayout>
                  <c:x val="1.1574074074074053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AB-4907-AD74-299813E69EAE}"/>
                </c:ext>
              </c:extLst>
            </c:dLbl>
            <c:dLbl>
              <c:idx val="3"/>
              <c:layout>
                <c:manualLayout>
                  <c:x val="1.0416666666666666E-2"/>
                  <c:y val="-4.2090489913417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AB-4907-AD74-299813E69EAE}"/>
                </c:ext>
              </c:extLst>
            </c:dLbl>
            <c:dLbl>
              <c:idx val="4"/>
              <c:layout>
                <c:manualLayout>
                  <c:x val="8.1018518518517664E-3"/>
                  <c:y val="-3.0866359269839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AB-4907-AD74-299813E69E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16'!$I$20:$I$28</c:f>
              <c:strCache>
                <c:ptCount val="9"/>
                <c:pt idx="0">
                  <c:v>Southeast</c:v>
                </c:pt>
                <c:pt idx="1">
                  <c:v>Great lakes</c:v>
                </c:pt>
                <c:pt idx="2">
                  <c:v>Mideast</c:v>
                </c:pt>
                <c:pt idx="3">
                  <c:v>Far west</c:v>
                </c:pt>
                <c:pt idx="4">
                  <c:v>Southwest</c:v>
                </c:pt>
                <c:pt idx="5">
                  <c:v>Plains</c:v>
                </c:pt>
                <c:pt idx="6">
                  <c:v>New England</c:v>
                </c:pt>
                <c:pt idx="7">
                  <c:v>Rocky Mountain</c:v>
                </c:pt>
                <c:pt idx="8">
                  <c:v>Other</c:v>
                </c:pt>
              </c:strCache>
            </c:strRef>
          </c:cat>
          <c:val>
            <c:numRef>
              <c:f>'Question 16'!$K$20:$K$28</c:f>
              <c:numCache>
                <c:formatCode>0.0%</c:formatCode>
                <c:ptCount val="9"/>
                <c:pt idx="0">
                  <c:v>0.21414141414141413</c:v>
                </c:pt>
                <c:pt idx="1">
                  <c:v>0.19393939393939394</c:v>
                </c:pt>
                <c:pt idx="2">
                  <c:v>0.107</c:v>
                </c:pt>
                <c:pt idx="3">
                  <c:v>0.121</c:v>
                </c:pt>
                <c:pt idx="4">
                  <c:v>9.2929292929292931E-2</c:v>
                </c:pt>
                <c:pt idx="5">
                  <c:v>8.8888888888888892E-2</c:v>
                </c:pt>
                <c:pt idx="6">
                  <c:v>7.8787878787878782E-2</c:v>
                </c:pt>
                <c:pt idx="7">
                  <c:v>4.2424242424242427E-2</c:v>
                </c:pt>
                <c:pt idx="8">
                  <c:v>6.0606060606060608E-2</c:v>
                </c:pt>
              </c:numCache>
            </c:numRef>
          </c:val>
          <c:extLst>
            <c:ext xmlns:c16="http://schemas.microsoft.com/office/drawing/2014/chart" uri="{C3380CC4-5D6E-409C-BE32-E72D297353CC}">
              <c16:uniqueId val="{00000001-D3AB-4907-AD74-299813E69EAE}"/>
            </c:ext>
          </c:extLst>
        </c:ser>
        <c:ser>
          <c:idx val="2"/>
          <c:order val="2"/>
          <c:tx>
            <c:strRef>
              <c:f>'Question 16'!$L$19</c:f>
              <c:strCache>
                <c:ptCount val="1"/>
                <c:pt idx="0">
                  <c:v>April 2021</c:v>
                </c:pt>
              </c:strCache>
            </c:strRef>
          </c:tx>
          <c:spPr>
            <a:solidFill>
              <a:schemeClr val="accent3"/>
            </a:solidFill>
            <a:ln>
              <a:noFill/>
            </a:ln>
            <a:effectLst/>
          </c:spPr>
          <c:invertIfNegative val="0"/>
          <c:dLbls>
            <c:dLbl>
              <c:idx val="0"/>
              <c:layout>
                <c:manualLayout>
                  <c:x val="1.5046296296296295E-2"/>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AB-4907-AD74-299813E69EAE}"/>
                </c:ext>
              </c:extLst>
            </c:dLbl>
            <c:dLbl>
              <c:idx val="1"/>
              <c:layout>
                <c:manualLayout>
                  <c:x val="1.8518518518518517E-2"/>
                  <c:y val="-2.57216689192852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AB-4907-AD74-299813E69EAE}"/>
                </c:ext>
              </c:extLst>
            </c:dLbl>
            <c:dLbl>
              <c:idx val="2"/>
              <c:layout>
                <c:manualLayout>
                  <c:x val="1.6203703703703703E-2"/>
                  <c:y val="2.8060326608944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AB-4907-AD74-299813E69EAE}"/>
                </c:ext>
              </c:extLst>
            </c:dLbl>
            <c:dLbl>
              <c:idx val="3"/>
              <c:layout>
                <c:manualLayout>
                  <c:x val="1.1574074074073988E-2"/>
                  <c:y val="-8.4180979826835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AB-4907-AD74-299813E69EAE}"/>
                </c:ext>
              </c:extLst>
            </c:dLbl>
            <c:dLbl>
              <c:idx val="5"/>
              <c:layout>
                <c:manualLayout>
                  <c:x val="2.1990740740740741E-2"/>
                  <c:y val="-1.1224130643578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AB-4907-AD74-299813E69EAE}"/>
                </c:ext>
              </c:extLst>
            </c:dLbl>
            <c:dLbl>
              <c:idx val="6"/>
              <c:layout>
                <c:manualLayout>
                  <c:x val="1.3888888888888888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AB-4907-AD74-299813E69EAE}"/>
                </c:ext>
              </c:extLst>
            </c:dLbl>
            <c:dLbl>
              <c:idx val="8"/>
              <c:layout>
                <c:manualLayout>
                  <c:x val="2.0833333333333332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3AB-4907-AD74-299813E69E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16'!$I$20:$I$28</c:f>
              <c:strCache>
                <c:ptCount val="9"/>
                <c:pt idx="0">
                  <c:v>Southeast</c:v>
                </c:pt>
                <c:pt idx="1">
                  <c:v>Great lakes</c:v>
                </c:pt>
                <c:pt idx="2">
                  <c:v>Mideast</c:v>
                </c:pt>
                <c:pt idx="3">
                  <c:v>Far west</c:v>
                </c:pt>
                <c:pt idx="4">
                  <c:v>Southwest</c:v>
                </c:pt>
                <c:pt idx="5">
                  <c:v>Plains</c:v>
                </c:pt>
                <c:pt idx="6">
                  <c:v>New England</c:v>
                </c:pt>
                <c:pt idx="7">
                  <c:v>Rocky Mountain</c:v>
                </c:pt>
                <c:pt idx="8">
                  <c:v>Other</c:v>
                </c:pt>
              </c:strCache>
            </c:strRef>
          </c:cat>
          <c:val>
            <c:numRef>
              <c:f>'Question 16'!$L$20:$L$28</c:f>
              <c:numCache>
                <c:formatCode>0.0%</c:formatCode>
                <c:ptCount val="9"/>
                <c:pt idx="0">
                  <c:v>0.20940170940170941</c:v>
                </c:pt>
                <c:pt idx="1">
                  <c:v>0.20085470085470086</c:v>
                </c:pt>
                <c:pt idx="2">
                  <c:v>0.10683760683760683</c:v>
                </c:pt>
                <c:pt idx="3">
                  <c:v>0.10683760683760683</c:v>
                </c:pt>
                <c:pt idx="4">
                  <c:v>8.11965811965812E-2</c:v>
                </c:pt>
                <c:pt idx="5">
                  <c:v>0.1111111111111111</c:v>
                </c:pt>
                <c:pt idx="6">
                  <c:v>8.11965811965812E-2</c:v>
                </c:pt>
                <c:pt idx="7">
                  <c:v>5.5555555555555552E-2</c:v>
                </c:pt>
                <c:pt idx="8">
                  <c:v>4.7008547008547008E-2</c:v>
                </c:pt>
              </c:numCache>
            </c:numRef>
          </c:val>
          <c:extLst>
            <c:ext xmlns:c16="http://schemas.microsoft.com/office/drawing/2014/chart" uri="{C3380CC4-5D6E-409C-BE32-E72D297353CC}">
              <c16:uniqueId val="{00000002-D3AB-4907-AD74-299813E69EAE}"/>
            </c:ext>
          </c:extLst>
        </c:ser>
        <c:dLbls>
          <c:showLegendKey val="0"/>
          <c:showVal val="0"/>
          <c:showCatName val="0"/>
          <c:showSerName val="0"/>
          <c:showPercent val="0"/>
          <c:showBubbleSize val="0"/>
        </c:dLbls>
        <c:gapWidth val="219"/>
        <c:overlap val="-27"/>
        <c:axId val="1846753488"/>
        <c:axId val="1846754320"/>
      </c:barChart>
      <c:catAx>
        <c:axId val="184675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46754320"/>
        <c:crosses val="autoZero"/>
        <c:auto val="1"/>
        <c:lblAlgn val="ctr"/>
        <c:lblOffset val="100"/>
        <c:noMultiLvlLbl val="0"/>
      </c:catAx>
      <c:valAx>
        <c:axId val="18467543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75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7063283756197E-2"/>
          <c:y val="0.10436342497718165"/>
          <c:w val="0.84946084864391946"/>
          <c:h val="0.71029347787421149"/>
        </c:manualLayout>
      </c:layout>
      <c:barChart>
        <c:barDir val="col"/>
        <c:grouping val="clustered"/>
        <c:varyColors val="0"/>
        <c:ser>
          <c:idx val="0"/>
          <c:order val="0"/>
          <c:tx>
            <c:strRef>
              <c:f>'Question 1'!$B$3</c:f>
              <c:strCache>
                <c:ptCount val="1"/>
                <c:pt idx="0">
                  <c:v>Responses</c:v>
                </c:pt>
              </c:strCache>
            </c:strRef>
          </c:tx>
          <c:spPr>
            <a:solidFill>
              <a:srgbClr val="00B050"/>
            </a:solidFill>
            <a:ln>
              <a:prstDash val="solid"/>
            </a:ln>
          </c:spPr>
          <c:invertIfNegative val="0"/>
          <c:dLbls>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1'!$A$4:$A$7</c:f>
              <c:strCache>
                <c:ptCount val="4"/>
                <c:pt idx="0">
                  <c:v>More patients</c:v>
                </c:pt>
                <c:pt idx="1">
                  <c:v>Fewer patients</c:v>
                </c:pt>
                <c:pt idx="2">
                  <c:v>No change</c:v>
                </c:pt>
                <c:pt idx="3">
                  <c:v>I don’t know</c:v>
                </c:pt>
              </c:strCache>
            </c:strRef>
          </c:cat>
          <c:val>
            <c:numRef>
              <c:f>'Question 1'!$B$4:$B$7</c:f>
              <c:numCache>
                <c:formatCode>0.0%</c:formatCode>
                <c:ptCount val="4"/>
                <c:pt idx="0">
                  <c:v>0.41880000000000001</c:v>
                </c:pt>
                <c:pt idx="1">
                  <c:v>0.35470000000000002</c:v>
                </c:pt>
                <c:pt idx="2">
                  <c:v>0.2137</c:v>
                </c:pt>
                <c:pt idx="3">
                  <c:v>1.2800000000000001E-2</c:v>
                </c:pt>
              </c:numCache>
            </c:numRef>
          </c:val>
          <c:extLst>
            <c:ext xmlns:c16="http://schemas.microsoft.com/office/drawing/2014/chart" uri="{C3380CC4-5D6E-409C-BE32-E72D297353CC}">
              <c16:uniqueId val="{00000000-9B92-4D1E-9A00-B5D0BC3B83F6}"/>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txPr>
          <a:bodyPr/>
          <a:lstStyle/>
          <a:p>
            <a:pPr>
              <a:defRPr sz="1200"/>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b="1"/>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82797042836427E-2"/>
          <c:y val="0.10293333333333335"/>
          <c:w val="0.89698431056863315"/>
          <c:h val="0.70804764789016772"/>
        </c:manualLayout>
      </c:layout>
      <c:barChart>
        <c:barDir val="col"/>
        <c:grouping val="clustered"/>
        <c:varyColors val="0"/>
        <c:ser>
          <c:idx val="0"/>
          <c:order val="0"/>
          <c:tx>
            <c:strRef>
              <c:f>'Question 1'!$O$8</c:f>
              <c:strCache>
                <c:ptCount val="1"/>
                <c:pt idx="0">
                  <c:v>August, 2020</c:v>
                </c:pt>
              </c:strCache>
            </c:strRef>
          </c:tx>
          <c:spPr>
            <a:solidFill>
              <a:schemeClr val="accent1"/>
            </a:solidFill>
            <a:ln>
              <a:noFill/>
            </a:ln>
            <a:effectLst/>
          </c:spPr>
          <c:invertIfNegative val="0"/>
          <c:dLbls>
            <c:dLbl>
              <c:idx val="2"/>
              <c:layout>
                <c:manualLayout>
                  <c:x val="-1.3613156955412088E-2"/>
                  <c:y val="1.2307692307692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A8-4659-9062-14EA6CD982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1'!$N$9:$N$12</c:f>
              <c:strCache>
                <c:ptCount val="4"/>
                <c:pt idx="0">
                  <c:v>More patients</c:v>
                </c:pt>
                <c:pt idx="1">
                  <c:v>Fewer patients</c:v>
                </c:pt>
                <c:pt idx="2">
                  <c:v>No change</c:v>
                </c:pt>
                <c:pt idx="3">
                  <c:v>I don’t know</c:v>
                </c:pt>
              </c:strCache>
            </c:strRef>
          </c:cat>
          <c:val>
            <c:numRef>
              <c:f>'Question 1'!$O$9:$O$12</c:f>
              <c:numCache>
                <c:formatCode>0.0%</c:formatCode>
                <c:ptCount val="4"/>
                <c:pt idx="0">
                  <c:v>0.15790000000000001</c:v>
                </c:pt>
                <c:pt idx="1">
                  <c:v>0.6552</c:v>
                </c:pt>
                <c:pt idx="2">
                  <c:v>0.1779</c:v>
                </c:pt>
                <c:pt idx="3">
                  <c:v>9.1000000000000004E-3</c:v>
                </c:pt>
              </c:numCache>
            </c:numRef>
          </c:val>
          <c:extLst>
            <c:ext xmlns:c16="http://schemas.microsoft.com/office/drawing/2014/chart" uri="{C3380CC4-5D6E-409C-BE32-E72D297353CC}">
              <c16:uniqueId val="{00000001-A0A8-4659-9062-14EA6CD982B4}"/>
            </c:ext>
          </c:extLst>
        </c:ser>
        <c:ser>
          <c:idx val="1"/>
          <c:order val="1"/>
          <c:tx>
            <c:strRef>
              <c:f>'Question 1'!$P$8</c:f>
              <c:strCache>
                <c:ptCount val="1"/>
                <c:pt idx="0">
                  <c:v>December,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1'!$N$9:$N$12</c:f>
              <c:strCache>
                <c:ptCount val="4"/>
                <c:pt idx="0">
                  <c:v>More patients</c:v>
                </c:pt>
                <c:pt idx="1">
                  <c:v>Fewer patients</c:v>
                </c:pt>
                <c:pt idx="2">
                  <c:v>No change</c:v>
                </c:pt>
                <c:pt idx="3">
                  <c:v>I don’t know</c:v>
                </c:pt>
              </c:strCache>
            </c:strRef>
          </c:cat>
          <c:val>
            <c:numRef>
              <c:f>'Question 1'!$P$9:$P$12</c:f>
              <c:numCache>
                <c:formatCode>0.0%</c:formatCode>
                <c:ptCount val="4"/>
                <c:pt idx="0">
                  <c:v>0.32529999999999998</c:v>
                </c:pt>
                <c:pt idx="1">
                  <c:v>0.46060000000000001</c:v>
                </c:pt>
                <c:pt idx="2">
                  <c:v>0.20200000000000001</c:v>
                </c:pt>
                <c:pt idx="3">
                  <c:v>1.21E-2</c:v>
                </c:pt>
              </c:numCache>
            </c:numRef>
          </c:val>
          <c:extLst>
            <c:ext xmlns:c16="http://schemas.microsoft.com/office/drawing/2014/chart" uri="{C3380CC4-5D6E-409C-BE32-E72D297353CC}">
              <c16:uniqueId val="{00000002-A0A8-4659-9062-14EA6CD982B4}"/>
            </c:ext>
          </c:extLst>
        </c:ser>
        <c:ser>
          <c:idx val="2"/>
          <c:order val="2"/>
          <c:tx>
            <c:strRef>
              <c:f>'Question 1'!$Q$8</c:f>
              <c:strCache>
                <c:ptCount val="1"/>
                <c:pt idx="0">
                  <c:v>April, 2021</c:v>
                </c:pt>
              </c:strCache>
            </c:strRef>
          </c:tx>
          <c:spPr>
            <a:solidFill>
              <a:schemeClr val="accent3"/>
            </a:solidFill>
            <a:ln>
              <a:noFill/>
            </a:ln>
            <a:effectLst/>
          </c:spPr>
          <c:invertIfNegative val="0"/>
          <c:dLbls>
            <c:dLbl>
              <c:idx val="2"/>
              <c:layout>
                <c:manualLayout>
                  <c:x val="1.36131569554120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A8-4659-9062-14EA6CD982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1'!$N$9:$N$12</c:f>
              <c:strCache>
                <c:ptCount val="4"/>
                <c:pt idx="0">
                  <c:v>More patients</c:v>
                </c:pt>
                <c:pt idx="1">
                  <c:v>Fewer patients</c:v>
                </c:pt>
                <c:pt idx="2">
                  <c:v>No change</c:v>
                </c:pt>
                <c:pt idx="3">
                  <c:v>I don’t know</c:v>
                </c:pt>
              </c:strCache>
            </c:strRef>
          </c:cat>
          <c:val>
            <c:numRef>
              <c:f>'Question 1'!$Q$9:$Q$12</c:f>
              <c:numCache>
                <c:formatCode>0.0%</c:formatCode>
                <c:ptCount val="4"/>
                <c:pt idx="0">
                  <c:v>0.41880000000000001</c:v>
                </c:pt>
                <c:pt idx="1">
                  <c:v>0.35470000000000002</c:v>
                </c:pt>
                <c:pt idx="2">
                  <c:v>0.2137</c:v>
                </c:pt>
                <c:pt idx="3">
                  <c:v>1.2800000000000001E-2</c:v>
                </c:pt>
              </c:numCache>
            </c:numRef>
          </c:val>
          <c:extLst>
            <c:ext xmlns:c16="http://schemas.microsoft.com/office/drawing/2014/chart" uri="{C3380CC4-5D6E-409C-BE32-E72D297353CC}">
              <c16:uniqueId val="{00000004-A0A8-4659-9062-14EA6CD982B4}"/>
            </c:ext>
          </c:extLst>
        </c:ser>
        <c:dLbls>
          <c:showLegendKey val="0"/>
          <c:showVal val="0"/>
          <c:showCatName val="0"/>
          <c:showSerName val="0"/>
          <c:showPercent val="0"/>
          <c:showBubbleSize val="0"/>
        </c:dLbls>
        <c:gapWidth val="219"/>
        <c:overlap val="-27"/>
        <c:axId val="1591063296"/>
        <c:axId val="1591063712"/>
      </c:barChart>
      <c:catAx>
        <c:axId val="159106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91063712"/>
        <c:crosses val="autoZero"/>
        <c:auto val="1"/>
        <c:lblAlgn val="ctr"/>
        <c:lblOffset val="100"/>
        <c:noMultiLvlLbl val="0"/>
      </c:catAx>
      <c:valAx>
        <c:axId val="15910637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106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2'!$B$3</c:f>
              <c:strCache>
                <c:ptCount val="1"/>
                <c:pt idx="0">
                  <c:v>Responses</c:v>
                </c:pt>
              </c:strCache>
            </c:strRef>
          </c:tx>
          <c:spPr>
            <a:solidFill>
              <a:srgbClr val="00B050"/>
            </a:solidFill>
            <a:ln>
              <a:prstDash val="solid"/>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2'!$A$4:$A$6</c:f>
              <c:strCache>
                <c:ptCount val="3"/>
                <c:pt idx="0">
                  <c:v>Yes</c:v>
                </c:pt>
                <c:pt idx="1">
                  <c:v>No</c:v>
                </c:pt>
                <c:pt idx="2">
                  <c:v>I don’t know</c:v>
                </c:pt>
              </c:strCache>
            </c:strRef>
          </c:cat>
          <c:val>
            <c:numRef>
              <c:f>'Question 2'!$B$4:$B$6</c:f>
              <c:numCache>
                <c:formatCode>0.0%</c:formatCode>
                <c:ptCount val="3"/>
                <c:pt idx="0">
                  <c:v>0.29060000000000002</c:v>
                </c:pt>
                <c:pt idx="1">
                  <c:v>0.53849999999999998</c:v>
                </c:pt>
                <c:pt idx="2">
                  <c:v>0.1709</c:v>
                </c:pt>
              </c:numCache>
            </c:numRef>
          </c:val>
          <c:extLst>
            <c:ext xmlns:c16="http://schemas.microsoft.com/office/drawing/2014/chart" uri="{C3380CC4-5D6E-409C-BE32-E72D297353CC}">
              <c16:uniqueId val="{00000000-36AD-4086-9F53-BEB20C8F5D40}"/>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73ECF-2F22-46EF-B660-36530846C347}" type="datetimeFigureOut">
              <a:rPr lang="en-US" smtClean="0"/>
              <a:t>6/29/2021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1354C-2CC0-4B19-99F3-56CC420E0222}" type="slidenum">
              <a:rPr lang="en-US" smtClean="0"/>
              <a:t>‹#›</a:t>
            </a:fld>
            <a:endParaRPr lang="en-US"/>
          </a:p>
        </p:txBody>
      </p:sp>
    </p:spTree>
    <p:extLst>
      <p:ext uri="{BB962C8B-B14F-4D97-AF65-F5344CB8AC3E}">
        <p14:creationId xmlns:p14="http://schemas.microsoft.com/office/powerpoint/2010/main" val="372946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1</a:t>
            </a:fld>
            <a:endParaRPr lang="en-US"/>
          </a:p>
        </p:txBody>
      </p:sp>
    </p:spTree>
    <p:extLst>
      <p:ext uri="{BB962C8B-B14F-4D97-AF65-F5344CB8AC3E}">
        <p14:creationId xmlns:p14="http://schemas.microsoft.com/office/powerpoint/2010/main" val="52300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10</a:t>
            </a:fld>
            <a:endParaRPr lang="en-US"/>
          </a:p>
        </p:txBody>
      </p:sp>
    </p:spTree>
    <p:extLst>
      <p:ext uri="{BB962C8B-B14F-4D97-AF65-F5344CB8AC3E}">
        <p14:creationId xmlns:p14="http://schemas.microsoft.com/office/powerpoint/2010/main" val="67283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asked </a:t>
            </a:r>
          </a:p>
          <a:p>
            <a:pPr marL="228600" indent="-228600">
              <a:buAutoNum type="arabicPeriod"/>
            </a:pPr>
            <a:r>
              <a:rPr lang="en-US" dirty="0"/>
              <a:t>In August: Change in patient volume </a:t>
            </a:r>
            <a:r>
              <a:rPr lang="en-US" b="1" i="1" dirty="0"/>
              <a:t>in the last month</a:t>
            </a:r>
          </a:p>
          <a:p>
            <a:pPr marL="228600" indent="-228600">
              <a:buAutoNum type="arabicPeriod"/>
            </a:pPr>
            <a:r>
              <a:rPr lang="en-US" dirty="0"/>
              <a:t>In December: Change in patient volume </a:t>
            </a:r>
            <a:r>
              <a:rPr lang="en-US" b="1" i="1" dirty="0"/>
              <a:t>since July 2020</a:t>
            </a:r>
          </a:p>
          <a:p>
            <a:pPr marL="228600" indent="-228600">
              <a:buAutoNum type="arabicPeriod"/>
            </a:pPr>
            <a:r>
              <a:rPr lang="en-US" b="0" i="0" dirty="0"/>
              <a:t>In April, 2021- Change in patient volume </a:t>
            </a:r>
            <a:r>
              <a:rPr lang="en-US" b="1" i="1" dirty="0"/>
              <a:t>since end of 2020</a:t>
            </a:r>
          </a:p>
        </p:txBody>
      </p:sp>
      <p:sp>
        <p:nvSpPr>
          <p:cNvPr id="4" name="Slide Number Placeholder 3"/>
          <p:cNvSpPr>
            <a:spLocks noGrp="1"/>
          </p:cNvSpPr>
          <p:nvPr>
            <p:ph type="sldNum" sz="quarter" idx="5"/>
          </p:nvPr>
        </p:nvSpPr>
        <p:spPr/>
        <p:txBody>
          <a:bodyPr/>
          <a:lstStyle/>
          <a:p>
            <a:fld id="{A59AD174-BC62-4EA3-9D2B-F44F5AC233D8}" type="slidenum">
              <a:rPr lang="en-US" smtClean="0"/>
              <a:t>11</a:t>
            </a:fld>
            <a:endParaRPr lang="en-US"/>
          </a:p>
        </p:txBody>
      </p:sp>
    </p:spTree>
    <p:extLst>
      <p:ext uri="{BB962C8B-B14F-4D97-AF65-F5344CB8AC3E}">
        <p14:creationId xmlns:p14="http://schemas.microsoft.com/office/powerpoint/2010/main" val="100324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results suggest that at least some of the respondents to each survey were different. (If the same respondents completed each survey, then you would expect the “yes” response to be the same or higher in December.)</a:t>
            </a:r>
          </a:p>
        </p:txBody>
      </p:sp>
      <p:sp>
        <p:nvSpPr>
          <p:cNvPr id="4" name="Slide Number Placeholder 3"/>
          <p:cNvSpPr>
            <a:spLocks noGrp="1"/>
          </p:cNvSpPr>
          <p:nvPr>
            <p:ph type="sldNum" sz="quarter" idx="5"/>
          </p:nvPr>
        </p:nvSpPr>
        <p:spPr/>
        <p:txBody>
          <a:bodyPr/>
          <a:lstStyle/>
          <a:p>
            <a:fld id="{A59AD174-BC62-4EA3-9D2B-F44F5AC233D8}" type="slidenum">
              <a:rPr lang="en-US" smtClean="0"/>
              <a:t>13</a:t>
            </a:fld>
            <a:endParaRPr lang="en-US"/>
          </a:p>
        </p:txBody>
      </p:sp>
    </p:spTree>
    <p:extLst>
      <p:ext uri="{BB962C8B-B14F-4D97-AF65-F5344CB8AC3E}">
        <p14:creationId xmlns:p14="http://schemas.microsoft.com/office/powerpoint/2010/main" val="179398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14</a:t>
            </a:fld>
            <a:endParaRPr lang="en-US"/>
          </a:p>
        </p:txBody>
      </p:sp>
    </p:spTree>
    <p:extLst>
      <p:ext uri="{BB962C8B-B14F-4D97-AF65-F5344CB8AC3E}">
        <p14:creationId xmlns:p14="http://schemas.microsoft.com/office/powerpoint/2010/main" val="46265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August</a:t>
            </a:r>
            <a:r>
              <a:rPr lang="en-US" dirty="0"/>
              <a:t>: </a:t>
            </a:r>
            <a:r>
              <a:rPr lang="en-US" sz="1200" dirty="0"/>
              <a:t>Are you concerned about the ability of your practice/facility to remain financially solvent </a:t>
            </a:r>
            <a:r>
              <a:rPr lang="en-US" sz="1200" b="1" i="1" dirty="0"/>
              <a:t>through the end of the year</a:t>
            </a:r>
            <a:r>
              <a:rPr lang="en-US" sz="1200" dirty="0"/>
              <a:t>?</a:t>
            </a:r>
          </a:p>
          <a:p>
            <a:r>
              <a:rPr lang="en-US" sz="1200" b="1" dirty="0"/>
              <a:t>December</a:t>
            </a:r>
            <a:r>
              <a:rPr lang="en-US" sz="1200" dirty="0"/>
              <a:t>: Are you concerned about the ability of your practice/facility to remain financially solvent </a:t>
            </a:r>
            <a:r>
              <a:rPr lang="en-US" sz="1200" b="1" i="1" dirty="0"/>
              <a:t>going into 2021.</a:t>
            </a:r>
          </a:p>
          <a:p>
            <a:r>
              <a:rPr lang="en-US" sz="1200" b="1" i="0" dirty="0"/>
              <a:t>April, 2021: </a:t>
            </a:r>
            <a:r>
              <a:rPr lang="en-US" sz="1200" b="0" i="0" dirty="0"/>
              <a:t>Are you concerned about the ability of your practice/facility to remain financially solvent </a:t>
            </a:r>
            <a:r>
              <a:rPr lang="en-US" sz="1200" b="1" i="0" dirty="0"/>
              <a:t>in the months ahead?</a:t>
            </a:r>
          </a:p>
          <a:p>
            <a:endParaRPr lang="en-US" sz="1200" b="1" i="0" dirty="0"/>
          </a:p>
          <a:p>
            <a:endParaRPr lang="en-US" b="0" i="0" dirty="0"/>
          </a:p>
        </p:txBody>
      </p:sp>
      <p:sp>
        <p:nvSpPr>
          <p:cNvPr id="4" name="Slide Number Placeholder 3"/>
          <p:cNvSpPr>
            <a:spLocks noGrp="1"/>
          </p:cNvSpPr>
          <p:nvPr>
            <p:ph type="sldNum" sz="quarter" idx="5"/>
          </p:nvPr>
        </p:nvSpPr>
        <p:spPr/>
        <p:txBody>
          <a:bodyPr/>
          <a:lstStyle/>
          <a:p>
            <a:fld id="{A59AD174-BC62-4EA3-9D2B-F44F5AC233D8}" type="slidenum">
              <a:rPr lang="en-US" smtClean="0"/>
              <a:t>15</a:t>
            </a:fld>
            <a:endParaRPr lang="en-US"/>
          </a:p>
        </p:txBody>
      </p:sp>
    </p:spTree>
    <p:extLst>
      <p:ext uri="{BB962C8B-B14F-4D97-AF65-F5344CB8AC3E}">
        <p14:creationId xmlns:p14="http://schemas.microsoft.com/office/powerpoint/2010/main" val="413341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16</a:t>
            </a:fld>
            <a:endParaRPr lang="en-US"/>
          </a:p>
        </p:txBody>
      </p:sp>
    </p:spTree>
    <p:extLst>
      <p:ext uri="{BB962C8B-B14F-4D97-AF65-F5344CB8AC3E}">
        <p14:creationId xmlns:p14="http://schemas.microsoft.com/office/powerpoint/2010/main" val="400998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December survey confirms that sleep medicine professionals continue to anticipate that telemedicine will play a greater role in the sleep field going forward.</a:t>
            </a:r>
          </a:p>
        </p:txBody>
      </p:sp>
      <p:sp>
        <p:nvSpPr>
          <p:cNvPr id="4" name="Slide Number Placeholder 3"/>
          <p:cNvSpPr>
            <a:spLocks noGrp="1"/>
          </p:cNvSpPr>
          <p:nvPr>
            <p:ph type="sldNum" sz="quarter" idx="5"/>
          </p:nvPr>
        </p:nvSpPr>
        <p:spPr/>
        <p:txBody>
          <a:bodyPr/>
          <a:lstStyle/>
          <a:p>
            <a:fld id="{A59AD174-BC62-4EA3-9D2B-F44F5AC233D8}" type="slidenum">
              <a:rPr lang="en-US" smtClean="0"/>
              <a:t>17</a:t>
            </a:fld>
            <a:endParaRPr lang="en-US"/>
          </a:p>
        </p:txBody>
      </p:sp>
    </p:spTree>
    <p:extLst>
      <p:ext uri="{BB962C8B-B14F-4D97-AF65-F5344CB8AC3E}">
        <p14:creationId xmlns:p14="http://schemas.microsoft.com/office/powerpoint/2010/main" val="238471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18</a:t>
            </a:fld>
            <a:endParaRPr lang="en-US"/>
          </a:p>
        </p:txBody>
      </p:sp>
    </p:spTree>
    <p:extLst>
      <p:ext uri="{BB962C8B-B14F-4D97-AF65-F5344CB8AC3E}">
        <p14:creationId xmlns:p14="http://schemas.microsoft.com/office/powerpoint/2010/main" val="464344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19</a:t>
            </a:fld>
            <a:endParaRPr lang="en-US"/>
          </a:p>
        </p:txBody>
      </p:sp>
    </p:spTree>
    <p:extLst>
      <p:ext uri="{BB962C8B-B14F-4D97-AF65-F5344CB8AC3E}">
        <p14:creationId xmlns:p14="http://schemas.microsoft.com/office/powerpoint/2010/main" val="127564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20</a:t>
            </a:fld>
            <a:endParaRPr lang="en-US"/>
          </a:p>
        </p:txBody>
      </p:sp>
    </p:spTree>
    <p:extLst>
      <p:ext uri="{BB962C8B-B14F-4D97-AF65-F5344CB8AC3E}">
        <p14:creationId xmlns:p14="http://schemas.microsoft.com/office/powerpoint/2010/main" val="374437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E1354C-2CC0-4B19-99F3-56CC420E0222}" type="slidenum">
              <a:rPr lang="en-US" smtClean="0"/>
              <a:t>2</a:t>
            </a:fld>
            <a:endParaRPr lang="en-US"/>
          </a:p>
        </p:txBody>
      </p:sp>
    </p:spTree>
    <p:extLst>
      <p:ext uri="{BB962C8B-B14F-4D97-AF65-F5344CB8AC3E}">
        <p14:creationId xmlns:p14="http://schemas.microsoft.com/office/powerpoint/2010/main" val="822945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22</a:t>
            </a:fld>
            <a:endParaRPr lang="en-US"/>
          </a:p>
        </p:txBody>
      </p:sp>
    </p:spTree>
    <p:extLst>
      <p:ext uri="{BB962C8B-B14F-4D97-AF65-F5344CB8AC3E}">
        <p14:creationId xmlns:p14="http://schemas.microsoft.com/office/powerpoint/2010/main" val="48033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While current restrictions are variable, the results support the APSS decision to make the June SLEEP 2021 meeting a virtual event.</a:t>
            </a:r>
          </a:p>
        </p:txBody>
      </p:sp>
      <p:sp>
        <p:nvSpPr>
          <p:cNvPr id="4" name="Slide Number Placeholder 3"/>
          <p:cNvSpPr>
            <a:spLocks noGrp="1"/>
          </p:cNvSpPr>
          <p:nvPr>
            <p:ph type="sldNum" sz="quarter" idx="5"/>
          </p:nvPr>
        </p:nvSpPr>
        <p:spPr/>
        <p:txBody>
          <a:bodyPr/>
          <a:lstStyle/>
          <a:p>
            <a:fld id="{A59AD174-BC62-4EA3-9D2B-F44F5AC233D8}" type="slidenum">
              <a:rPr lang="en-US" smtClean="0"/>
              <a:t>23</a:t>
            </a:fld>
            <a:endParaRPr lang="en-US"/>
          </a:p>
        </p:txBody>
      </p:sp>
    </p:spTree>
    <p:extLst>
      <p:ext uri="{BB962C8B-B14F-4D97-AF65-F5344CB8AC3E}">
        <p14:creationId xmlns:p14="http://schemas.microsoft.com/office/powerpoint/2010/main" val="2495347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“Challenges in practice”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PPE costs, cleaning procedures and associated costs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“Closures and Reductions”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closure, reduced testing, ceasing titration studies, reduced hours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“Physician and staff changes”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reduction of staff, furloughs, new COVID-related hospital responsibilities. </a:t>
            </a:r>
          </a:p>
          <a:p>
            <a:pPr marL="0" marR="0">
              <a:lnSpc>
                <a:spcPct val="115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NEW challenge mentioned in December - </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rescheduling more patients who have tested p</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ositive for COVID</a:t>
            </a:r>
          </a:p>
        </p:txBody>
      </p:sp>
      <p:sp>
        <p:nvSpPr>
          <p:cNvPr id="4" name="Slide Number Placeholder 3"/>
          <p:cNvSpPr>
            <a:spLocks noGrp="1"/>
          </p:cNvSpPr>
          <p:nvPr>
            <p:ph type="sldNum" sz="quarter" idx="5"/>
          </p:nvPr>
        </p:nvSpPr>
        <p:spPr/>
        <p:txBody>
          <a:bodyPr/>
          <a:lstStyle/>
          <a:p>
            <a:fld id="{A59AD174-BC62-4EA3-9D2B-F44F5AC233D8}" type="slidenum">
              <a:rPr lang="en-US" smtClean="0"/>
              <a:t>25</a:t>
            </a:fld>
            <a:endParaRPr lang="en-US"/>
          </a:p>
        </p:txBody>
      </p:sp>
    </p:spTree>
    <p:extLst>
      <p:ext uri="{BB962C8B-B14F-4D97-AF65-F5344CB8AC3E}">
        <p14:creationId xmlns:p14="http://schemas.microsoft.com/office/powerpoint/2010/main" val="345678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26</a:t>
            </a:fld>
            <a:endParaRPr lang="en-US"/>
          </a:p>
        </p:txBody>
      </p:sp>
    </p:spTree>
    <p:extLst>
      <p:ext uri="{BB962C8B-B14F-4D97-AF65-F5344CB8AC3E}">
        <p14:creationId xmlns:p14="http://schemas.microsoft.com/office/powerpoint/2010/main" val="3272774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a:lnSpc>
                <a:spcPct val="115000"/>
              </a:lnSpc>
              <a:spcBef>
                <a:spcPts val="0"/>
              </a:spcBef>
              <a:spcAft>
                <a:spcPts val="0"/>
              </a:spcAft>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“Closures and Reductions”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closure, reduced testing, ceasing titration studies, reduced hours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“Challenges in practice”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PPE costs, cleaning procedures and associated costs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“Physician and staff changes”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reduction of staff, furloughs, new COVID-related hospital responsibilities</a:t>
            </a:r>
          </a:p>
        </p:txBody>
      </p:sp>
      <p:sp>
        <p:nvSpPr>
          <p:cNvPr id="4" name="Slide Number Placeholder 3"/>
          <p:cNvSpPr>
            <a:spLocks noGrp="1"/>
          </p:cNvSpPr>
          <p:nvPr>
            <p:ph type="sldNum" sz="quarter" idx="5"/>
          </p:nvPr>
        </p:nvSpPr>
        <p:spPr/>
        <p:txBody>
          <a:bodyPr/>
          <a:lstStyle/>
          <a:p>
            <a:fld id="{A59AD174-BC62-4EA3-9D2B-F44F5AC233D8}" type="slidenum">
              <a:rPr lang="en-US" smtClean="0"/>
              <a:t>27</a:t>
            </a:fld>
            <a:endParaRPr lang="en-US"/>
          </a:p>
        </p:txBody>
      </p:sp>
    </p:spTree>
    <p:extLst>
      <p:ext uri="{BB962C8B-B14F-4D97-AF65-F5344CB8AC3E}">
        <p14:creationId xmlns:p14="http://schemas.microsoft.com/office/powerpoint/2010/main" val="2542354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vaccinations for staff, patient education, work in other departments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“Infection control protocols”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screening at check in, masks, PPE use, disposables, social distancing.</a:t>
            </a:r>
          </a:p>
          <a:p>
            <a:pPr marL="0" marR="0">
              <a:lnSpc>
                <a:spcPct val="115000"/>
              </a:lnSpc>
              <a:spcBef>
                <a:spcPts val="0"/>
              </a:spcBef>
              <a:spcAft>
                <a:spcPts val="0"/>
              </a:spcAft>
            </a:pPr>
            <a:r>
              <a:rPr lang="en-US" sz="1800" b="1" i="0" dirty="0">
                <a:effectLst/>
                <a:latin typeface="Calibri" panose="020F0502020204030204" pitchFamily="34" charset="0"/>
                <a:ea typeface="Calibri" panose="020F0502020204030204" pitchFamily="34" charset="0"/>
                <a:cs typeface="Times New Roman" panose="02020603050405020304" pitchFamily="18" charset="0"/>
              </a:rPr>
              <a:t>“Telehealth implementation”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both phone and virtual options.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“Changes in operations”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staff furloughs/layoffs, flexibility in hours, office closure, additional training, no intake of simple cases.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9AD174-BC62-4EA3-9D2B-F44F5AC233D8}" type="slidenum">
              <a:rPr lang="en-US" smtClean="0"/>
              <a:t>28</a:t>
            </a:fld>
            <a:endParaRPr lang="en-US"/>
          </a:p>
        </p:txBody>
      </p:sp>
    </p:spTree>
    <p:extLst>
      <p:ext uri="{BB962C8B-B14F-4D97-AF65-F5344CB8AC3E}">
        <p14:creationId xmlns:p14="http://schemas.microsoft.com/office/powerpoint/2010/main" val="875093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29</a:t>
            </a:fld>
            <a:endParaRPr lang="en-US"/>
          </a:p>
        </p:txBody>
      </p:sp>
    </p:spTree>
    <p:extLst>
      <p:ext uri="{BB962C8B-B14F-4D97-AF65-F5344CB8AC3E}">
        <p14:creationId xmlns:p14="http://schemas.microsoft.com/office/powerpoint/2010/main" val="130861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vaccinations for staff, patient education, work in other departments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“Telehealth implementation”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both phone and virtual options.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“Infection control protocols”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screening at check in, masks, PPE use, disposables, social distancing.</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“Changes in operations”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staff furloughs/layoffs, flexibility in hours, office closure, additional training, no intake of simple cases.</a:t>
            </a:r>
          </a:p>
        </p:txBody>
      </p:sp>
      <p:sp>
        <p:nvSpPr>
          <p:cNvPr id="4" name="Slide Number Placeholder 3"/>
          <p:cNvSpPr>
            <a:spLocks noGrp="1"/>
          </p:cNvSpPr>
          <p:nvPr>
            <p:ph type="sldNum" sz="quarter" idx="5"/>
          </p:nvPr>
        </p:nvSpPr>
        <p:spPr/>
        <p:txBody>
          <a:bodyPr/>
          <a:lstStyle/>
          <a:p>
            <a:fld id="{A59AD174-BC62-4EA3-9D2B-F44F5AC233D8}" type="slidenum">
              <a:rPr lang="en-US" smtClean="0"/>
              <a:t>30</a:t>
            </a:fld>
            <a:endParaRPr lang="en-US"/>
          </a:p>
        </p:txBody>
      </p:sp>
    </p:spTree>
    <p:extLst>
      <p:ext uri="{BB962C8B-B14F-4D97-AF65-F5344CB8AC3E}">
        <p14:creationId xmlns:p14="http://schemas.microsoft.com/office/powerpoint/2010/main" val="16243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 </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Advocacy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reimbursement, telemedicine reimbursement (including phone encounters)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Member education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continuing education, podcasts, webinars, networking</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AASM funding and subsidies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free CME/MOC, reduced dues and fees, PPE</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Accreditation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more flexibility, extended deadlines, virtual site visits [All of these are being implemented by AASM Accreditation Dept.]</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Miscellaneous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Examples include: help getting more in-lab studies approved by insurance, work on home sleep studies for kids, Less restrictions</a:t>
            </a:r>
          </a:p>
        </p:txBody>
      </p:sp>
      <p:sp>
        <p:nvSpPr>
          <p:cNvPr id="4" name="Slide Number Placeholder 3"/>
          <p:cNvSpPr>
            <a:spLocks noGrp="1"/>
          </p:cNvSpPr>
          <p:nvPr>
            <p:ph type="sldNum" sz="quarter" idx="5"/>
          </p:nvPr>
        </p:nvSpPr>
        <p:spPr/>
        <p:txBody>
          <a:bodyPr/>
          <a:lstStyle/>
          <a:p>
            <a:fld id="{A59AD174-BC62-4EA3-9D2B-F44F5AC233D8}" type="slidenum">
              <a:rPr lang="en-US" smtClean="0"/>
              <a:t>31</a:t>
            </a:fld>
            <a:endParaRPr lang="en-US"/>
          </a:p>
        </p:txBody>
      </p:sp>
    </p:spTree>
    <p:extLst>
      <p:ext uri="{BB962C8B-B14F-4D97-AF65-F5344CB8AC3E}">
        <p14:creationId xmlns:p14="http://schemas.microsoft.com/office/powerpoint/2010/main" val="78245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 </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Advocacy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reimbursement, telemedicine reimbursement (including phone encounters)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Member education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continuing education, podcasts, webinars, networking</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AASM funding and subsidies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free CME/MOC, reduced dues and fees, PPE</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Accreditation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more flexibility, extended deadlines, virtual site visits [All of these are being implemented by AASM Accreditation Dept.]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Miscellaneous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Examples include:  Embrace collaborative models with other practitioners, thanks to AASM for free facility membership, multiple comments either thanked AASM for doing a great job or urged AASM to stop the panic/continue supporting labs</a:t>
            </a:r>
          </a:p>
        </p:txBody>
      </p:sp>
      <p:sp>
        <p:nvSpPr>
          <p:cNvPr id="4" name="Slide Number Placeholder 3"/>
          <p:cNvSpPr>
            <a:spLocks noGrp="1"/>
          </p:cNvSpPr>
          <p:nvPr>
            <p:ph type="sldNum" sz="quarter" idx="5"/>
          </p:nvPr>
        </p:nvSpPr>
        <p:spPr/>
        <p:txBody>
          <a:bodyPr/>
          <a:lstStyle/>
          <a:p>
            <a:fld id="{A59AD174-BC62-4EA3-9D2B-F44F5AC233D8}" type="slidenum">
              <a:rPr lang="en-US" smtClean="0"/>
              <a:t>32</a:t>
            </a:fld>
            <a:endParaRPr lang="en-US"/>
          </a:p>
        </p:txBody>
      </p:sp>
    </p:spTree>
    <p:extLst>
      <p:ext uri="{BB962C8B-B14F-4D97-AF65-F5344CB8AC3E}">
        <p14:creationId xmlns:p14="http://schemas.microsoft.com/office/powerpoint/2010/main" val="418453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includes clinical background, practice setting, and region.</a:t>
            </a:r>
          </a:p>
        </p:txBody>
      </p:sp>
      <p:sp>
        <p:nvSpPr>
          <p:cNvPr id="4" name="Slide Number Placeholder 3"/>
          <p:cNvSpPr>
            <a:spLocks noGrp="1"/>
          </p:cNvSpPr>
          <p:nvPr>
            <p:ph type="sldNum" sz="quarter" idx="5"/>
          </p:nvPr>
        </p:nvSpPr>
        <p:spPr/>
        <p:txBody>
          <a:bodyPr/>
          <a:lstStyle/>
          <a:p>
            <a:fld id="{A59AD174-BC62-4EA3-9D2B-F44F5AC233D8}" type="slidenum">
              <a:rPr lang="en-US" smtClean="0"/>
              <a:t>3</a:t>
            </a:fld>
            <a:endParaRPr lang="en-US"/>
          </a:p>
        </p:txBody>
      </p:sp>
    </p:spTree>
    <p:extLst>
      <p:ext uri="{BB962C8B-B14F-4D97-AF65-F5344CB8AC3E}">
        <p14:creationId xmlns:p14="http://schemas.microsoft.com/office/powerpoint/2010/main" val="3486283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33</a:t>
            </a:fld>
            <a:endParaRPr lang="en-US"/>
          </a:p>
        </p:txBody>
      </p:sp>
    </p:spTree>
    <p:extLst>
      <p:ext uri="{BB962C8B-B14F-4D97-AF65-F5344CB8AC3E}">
        <p14:creationId xmlns:p14="http://schemas.microsoft.com/office/powerpoint/2010/main" val="54752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E1354C-2CC0-4B19-99F3-56CC420E0222}" type="slidenum">
              <a:rPr lang="en-US" smtClean="0"/>
              <a:t>4</a:t>
            </a:fld>
            <a:endParaRPr lang="en-US"/>
          </a:p>
        </p:txBody>
      </p:sp>
    </p:spTree>
    <p:extLst>
      <p:ext uri="{BB962C8B-B14F-4D97-AF65-F5344CB8AC3E}">
        <p14:creationId xmlns:p14="http://schemas.microsoft.com/office/powerpoint/2010/main" val="257822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5</a:t>
            </a:fld>
            <a:endParaRPr lang="en-US"/>
          </a:p>
        </p:txBody>
      </p:sp>
    </p:spTree>
    <p:extLst>
      <p:ext uri="{BB962C8B-B14F-4D97-AF65-F5344CB8AC3E}">
        <p14:creationId xmlns:p14="http://schemas.microsoft.com/office/powerpoint/2010/main" val="200149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Some respondents expressed more than 1 answer, so the data are presented as a percentage of responses (not respondents).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0E1354C-2CC0-4B19-99F3-56CC420E0222}" type="slidenum">
              <a:rPr lang="en-US" smtClean="0"/>
              <a:t>6</a:t>
            </a:fld>
            <a:endParaRPr lang="en-US"/>
          </a:p>
        </p:txBody>
      </p:sp>
    </p:spTree>
    <p:extLst>
      <p:ext uri="{BB962C8B-B14F-4D97-AF65-F5344CB8AC3E}">
        <p14:creationId xmlns:p14="http://schemas.microsoft.com/office/powerpoint/2010/main" val="280781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E1354C-2CC0-4B19-99F3-56CC420E0222}" type="slidenum">
              <a:rPr lang="en-US" smtClean="0"/>
              <a:t>7</a:t>
            </a:fld>
            <a:endParaRPr lang="en-US"/>
          </a:p>
        </p:txBody>
      </p:sp>
    </p:spTree>
    <p:extLst>
      <p:ext uri="{BB962C8B-B14F-4D97-AF65-F5344CB8AC3E}">
        <p14:creationId xmlns:p14="http://schemas.microsoft.com/office/powerpoint/2010/main" val="214229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Regions are those designated by the U.S. Bureau of Economic Analysis.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KY, WV, VA, NC, Sc, TN, MS, AL, GA, LA, FL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Great lakes</a:t>
            </a:r>
            <a:r>
              <a:rPr lang="en-US" sz="1800" dirty="0">
                <a:effectLst/>
                <a:latin typeface="Calibri" panose="020F0502020204030204" pitchFamily="34" charset="0"/>
                <a:ea typeface="Calibri" panose="020F0502020204030204" pitchFamily="34" charset="0"/>
                <a:cs typeface="Times New Roman" panose="02020603050405020304" pitchFamily="18" charset="0"/>
              </a:rPr>
              <a:t> IL, IN, MI, WI, OH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Mideast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NY, PA, NJ, DE, MD, DC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Far 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CA, NV, OR, WA, HI, AK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AZ, NM, TX, OK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Plains</a:t>
            </a:r>
            <a:r>
              <a:rPr lang="en-US" sz="1800" dirty="0">
                <a:effectLst/>
                <a:latin typeface="Calibri" panose="020F0502020204030204" pitchFamily="34" charset="0"/>
                <a:ea typeface="Calibri" panose="020F0502020204030204" pitchFamily="34" charset="0"/>
                <a:cs typeface="Times New Roman" panose="02020603050405020304" pitchFamily="18" charset="0"/>
              </a:rPr>
              <a:t> ND, Sd, NE, KS, MO, IA, MN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New England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VT, NH, ME, CT, RI, MA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Rocky Mountain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ID, MT, WY, UT, CO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a:t>
            </a:r>
            <a:r>
              <a:rPr lang="en-US" sz="1800" dirty="0">
                <a:effectLst/>
                <a:latin typeface="Calibri" panose="020F0502020204030204" pitchFamily="34" charset="0"/>
                <a:ea typeface="Calibri" panose="020F0502020204030204" pitchFamily="34" charset="0"/>
                <a:cs typeface="Times New Roman" panose="02020603050405020304" pitchFamily="18" charset="0"/>
              </a:rPr>
              <a:t> denotes members from outside the U.S.:</a:t>
            </a:r>
          </a:p>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8</a:t>
            </a:fld>
            <a:endParaRPr lang="en-US"/>
          </a:p>
        </p:txBody>
      </p:sp>
    </p:spTree>
    <p:extLst>
      <p:ext uri="{BB962C8B-B14F-4D97-AF65-F5344CB8AC3E}">
        <p14:creationId xmlns:p14="http://schemas.microsoft.com/office/powerpoint/2010/main" val="137332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Regions are those designated by the U.S. Bureau of Economic Analysis.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More representation from Great Lakes, Far West, and New England regions in December survey. “Other” includes international respondents.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KY, WV, VA, NC, Sc, TN, MS, AL, GA, LA, FL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Great lakes</a:t>
            </a:r>
            <a:r>
              <a:rPr lang="en-US" sz="1800" dirty="0">
                <a:effectLst/>
                <a:latin typeface="Calibri" panose="020F0502020204030204" pitchFamily="34" charset="0"/>
                <a:ea typeface="Calibri" panose="020F0502020204030204" pitchFamily="34" charset="0"/>
                <a:cs typeface="Times New Roman" panose="02020603050405020304" pitchFamily="18" charset="0"/>
              </a:rPr>
              <a:t> IL, IN, MI, WI, OH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Mideast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NY, PA, NJ, DE, MD, DC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Far 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CA, NV, OR, WA, HI, AK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AZ, NM, TX, OK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Plains</a:t>
            </a:r>
            <a:r>
              <a:rPr lang="en-US" sz="1800" dirty="0">
                <a:effectLst/>
                <a:latin typeface="Calibri" panose="020F0502020204030204" pitchFamily="34" charset="0"/>
                <a:ea typeface="Calibri" panose="020F0502020204030204" pitchFamily="34" charset="0"/>
                <a:cs typeface="Times New Roman" panose="02020603050405020304" pitchFamily="18" charset="0"/>
              </a:rPr>
              <a:t> ND, Sd, NE, KS, MO, IA, MN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New England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VT, NH, ME, CT, RI, MA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Rocky Mountain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ID, MT, WY, UT, CO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9</a:t>
            </a:fld>
            <a:endParaRPr lang="en-US"/>
          </a:p>
        </p:txBody>
      </p:sp>
    </p:spTree>
    <p:extLst>
      <p:ext uri="{BB962C8B-B14F-4D97-AF65-F5344CB8AC3E}">
        <p14:creationId xmlns:p14="http://schemas.microsoft.com/office/powerpoint/2010/main" val="3511417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3678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6518234" y="6356351"/>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a:xfrm>
            <a:off x="10972800" y="6356351"/>
            <a:ext cx="609600" cy="365125"/>
          </a:xfrm>
        </p:spPr>
        <p:txBody>
          <a:bodyPr/>
          <a:lstStyle/>
          <a:p>
            <a:fld id="{A3E4E1E8-C509-42F3-9BF2-CBA306980EA5}" type="slidenum">
              <a:rPr lang="en-US" smtClean="0"/>
              <a:t>‹#›</a:t>
            </a:fld>
            <a:endParaRPr lang="en-US"/>
          </a:p>
        </p:txBody>
      </p:sp>
      <p:sp>
        <p:nvSpPr>
          <p:cNvPr id="9" name="Title 1">
            <a:extLst>
              <a:ext uri="{FF2B5EF4-FFF2-40B4-BE49-F238E27FC236}">
                <a16:creationId xmlns:a16="http://schemas.microsoft.com/office/drawing/2014/main" id="{41DE9CFB-5293-41F7-8F20-84F57396E087}"/>
              </a:ext>
            </a:extLst>
          </p:cNvPr>
          <p:cNvSpPr txBox="1">
            <a:spLocks/>
          </p:cNvSpPr>
          <p:nvPr userDrawn="1"/>
        </p:nvSpPr>
        <p:spPr>
          <a:xfrm>
            <a:off x="914400" y="5334001"/>
            <a:ext cx="10363200" cy="708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005089"/>
                </a:solidFill>
                <a:latin typeface="Arial" panose="020B0604020202020204" pitchFamily="34" charset="0"/>
                <a:ea typeface="+mj-ea"/>
                <a:cs typeface="Arial" panose="020B0604020202020204" pitchFamily="34" charset="0"/>
              </a:defRPr>
            </a:lvl1pPr>
          </a:lstStyle>
          <a:p>
            <a:r>
              <a:rPr lang="en-US" sz="2400" b="1" dirty="0"/>
              <a:t>aasm.org</a:t>
            </a:r>
          </a:p>
        </p:txBody>
      </p:sp>
      <p:pic>
        <p:nvPicPr>
          <p:cNvPr id="10" name="Picture 9">
            <a:extLst>
              <a:ext uri="{FF2B5EF4-FFF2-40B4-BE49-F238E27FC236}">
                <a16:creationId xmlns:a16="http://schemas.microsoft.com/office/drawing/2014/main" id="{979FA81E-8C11-41E8-9BA6-225637F82E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200" y="670688"/>
            <a:ext cx="8229600" cy="1080821"/>
          </a:xfrm>
          <a:prstGeom prst="rect">
            <a:avLst/>
          </a:prstGeom>
        </p:spPr>
      </p:pic>
    </p:spTree>
    <p:extLst>
      <p:ext uri="{BB962C8B-B14F-4D97-AF65-F5344CB8AC3E}">
        <p14:creationId xmlns:p14="http://schemas.microsoft.com/office/powerpoint/2010/main" val="252145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100584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428637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00F460-42E9-4D75-BF53-07C2D8FA8A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8" name="Subtitle 2">
            <a:extLst>
              <a:ext uri="{FF2B5EF4-FFF2-40B4-BE49-F238E27FC236}">
                <a16:creationId xmlns:a16="http://schemas.microsoft.com/office/drawing/2014/main" id="{56D783B5-F742-4E83-A645-1615AFDEB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007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383477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33480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7" name="Slide Number Placeholder 6"/>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5999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9" name="Slide Number Placeholder 8"/>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172427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5" name="Slide Number Placeholder 4"/>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874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4" name="Slide Number Placeholder 3"/>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117128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7" name="Slide Number Placeholder 6"/>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419637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7" name="Slide Number Placeholder 6"/>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54754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0D5AD-A347-40C1-B693-34C45180429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904678"/>
            <a:ext cx="12192000" cy="953322"/>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4E1E8-C509-42F3-9BF2-CBA306980EA5}" type="slidenum">
              <a:rPr lang="en-US" smtClean="0"/>
              <a:t>‹#›</a:t>
            </a:fld>
            <a:endParaRPr lang="en-US"/>
          </a:p>
        </p:txBody>
      </p:sp>
      <p:pic>
        <p:nvPicPr>
          <p:cNvPr id="8" name="Picture 7">
            <a:extLst>
              <a:ext uri="{FF2B5EF4-FFF2-40B4-BE49-F238E27FC236}">
                <a16:creationId xmlns:a16="http://schemas.microsoft.com/office/drawing/2014/main" id="{D3AB9A3C-1148-48FE-B1A2-B974BF976D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4285" y="6400800"/>
            <a:ext cx="5638800" cy="286679"/>
          </a:xfrm>
          <a:prstGeom prst="rect">
            <a:avLst/>
          </a:prstGeom>
        </p:spPr>
      </p:pic>
    </p:spTree>
    <p:extLst>
      <p:ext uri="{BB962C8B-B14F-4D97-AF65-F5344CB8AC3E}">
        <p14:creationId xmlns:p14="http://schemas.microsoft.com/office/powerpoint/2010/main" val="172796056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dt="0"/>
  <p:txStyles>
    <p:titleStyle>
      <a:lvl1pPr algn="ctr" defTabSz="914400" rtl="0" eaLnBrk="1" latinLnBrk="0" hangingPunct="1">
        <a:spcBef>
          <a:spcPct val="0"/>
        </a:spcBef>
        <a:buNone/>
        <a:defRPr sz="4000" kern="1200">
          <a:solidFill>
            <a:srgbClr val="00508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92929"/>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92929"/>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92929"/>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92929"/>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92929"/>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3200400"/>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accent6"/>
                </a:solidFill>
                <a:latin typeface="Arial" panose="020B0604020202020204" pitchFamily="34" charset="0"/>
                <a:cs typeface="Arial" panose="020B0604020202020204" pitchFamily="34" charset="0"/>
              </a:rPr>
              <a:t>COVID-19 PULSE SURVEY</a:t>
            </a:r>
          </a:p>
          <a:p>
            <a:r>
              <a:rPr lang="en-US" sz="4000" dirty="0">
                <a:solidFill>
                  <a:schemeClr val="tx2"/>
                </a:solidFill>
                <a:latin typeface="Arial" panose="020B0604020202020204" pitchFamily="34" charset="0"/>
                <a:cs typeface="Arial" panose="020B0604020202020204" pitchFamily="34" charset="0"/>
              </a:rPr>
              <a:t>APRIL 2021</a:t>
            </a:r>
          </a:p>
        </p:txBody>
      </p:sp>
    </p:spTree>
    <p:custDataLst>
      <p:tags r:id="rId1"/>
    </p:custDataLst>
    <p:extLst>
      <p:ext uri="{BB962C8B-B14F-4D97-AF65-F5344CB8AC3E}">
        <p14:creationId xmlns:p14="http://schemas.microsoft.com/office/powerpoint/2010/main" val="254067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A977-0507-4AD5-AA3F-141D82D01E36}"/>
              </a:ext>
            </a:extLst>
          </p:cNvPr>
          <p:cNvSpPr>
            <a:spLocks noGrp="1"/>
          </p:cNvSpPr>
          <p:nvPr>
            <p:ph type="title"/>
          </p:nvPr>
        </p:nvSpPr>
        <p:spPr>
          <a:xfrm>
            <a:off x="913615" y="72893"/>
            <a:ext cx="10515600" cy="1325563"/>
          </a:xfrm>
        </p:spPr>
        <p:txBody>
          <a:bodyPr>
            <a:normAutofit/>
          </a:bodyPr>
          <a:lstStyle/>
          <a:p>
            <a:pPr algn="ctr"/>
            <a:r>
              <a:rPr lang="en-US" sz="3200" dirty="0"/>
              <a:t>How has your patient volume changed since end of 2020? </a:t>
            </a:r>
            <a:endParaRPr lang="en-US" sz="2800" dirty="0"/>
          </a:p>
        </p:txBody>
      </p:sp>
      <p:sp>
        <p:nvSpPr>
          <p:cNvPr id="6" name="TextBox 5">
            <a:extLst>
              <a:ext uri="{FF2B5EF4-FFF2-40B4-BE49-F238E27FC236}">
                <a16:creationId xmlns:a16="http://schemas.microsoft.com/office/drawing/2014/main" id="{E19EC98F-877C-4ECE-81D1-5199A5134377}"/>
              </a:ext>
            </a:extLst>
          </p:cNvPr>
          <p:cNvSpPr txBox="1"/>
          <p:nvPr/>
        </p:nvSpPr>
        <p:spPr>
          <a:xfrm>
            <a:off x="8772699" y="1669822"/>
            <a:ext cx="1752600"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
        <p:nvSpPr>
          <p:cNvPr id="3" name="Footer Placeholder 2">
            <a:extLst>
              <a:ext uri="{FF2B5EF4-FFF2-40B4-BE49-F238E27FC236}">
                <a16:creationId xmlns:a16="http://schemas.microsoft.com/office/drawing/2014/main" id="{168163AE-D712-4F30-8596-27EC0434B859}"/>
              </a:ext>
            </a:extLst>
          </p:cNvPr>
          <p:cNvSpPr>
            <a:spLocks noGrp="1"/>
          </p:cNvSpPr>
          <p:nvPr>
            <p:ph type="ftr" sz="quarter" idx="11"/>
          </p:nvPr>
        </p:nvSpPr>
        <p:spPr/>
        <p:txBody>
          <a:bodyPr/>
          <a:lstStyle/>
          <a:p>
            <a:r>
              <a:rPr lang="en-US" dirty="0"/>
              <a:t>April 2021</a:t>
            </a:r>
          </a:p>
        </p:txBody>
      </p:sp>
      <p:graphicFrame>
        <p:nvGraphicFramePr>
          <p:cNvPr id="13" name="Content Placeholder 12">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842722985"/>
              </p:ext>
            </p:extLst>
          </p:nvPr>
        </p:nvGraphicFramePr>
        <p:xfrm>
          <a:off x="685800" y="1365595"/>
          <a:ext cx="11338751"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530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A977-0507-4AD5-AA3F-141D82D01E36}"/>
              </a:ext>
            </a:extLst>
          </p:cNvPr>
          <p:cNvSpPr>
            <a:spLocks noGrp="1"/>
          </p:cNvSpPr>
          <p:nvPr>
            <p:ph type="title"/>
          </p:nvPr>
        </p:nvSpPr>
        <p:spPr>
          <a:xfrm>
            <a:off x="913615" y="72893"/>
            <a:ext cx="10515600" cy="1325563"/>
          </a:xfrm>
        </p:spPr>
        <p:txBody>
          <a:bodyPr>
            <a:normAutofit/>
          </a:bodyPr>
          <a:lstStyle/>
          <a:p>
            <a:pPr algn="ctr"/>
            <a:r>
              <a:rPr lang="en-US" sz="3600" dirty="0"/>
              <a:t>Change in patient volume</a:t>
            </a:r>
            <a:endParaRPr lang="en-US" sz="3200" dirty="0"/>
          </a:p>
        </p:txBody>
      </p:sp>
      <p:sp>
        <p:nvSpPr>
          <p:cNvPr id="6" name="TextBox 5">
            <a:extLst>
              <a:ext uri="{FF2B5EF4-FFF2-40B4-BE49-F238E27FC236}">
                <a16:creationId xmlns:a16="http://schemas.microsoft.com/office/drawing/2014/main" id="{E19EC98F-877C-4ECE-81D1-5199A5134377}"/>
              </a:ext>
            </a:extLst>
          </p:cNvPr>
          <p:cNvSpPr txBox="1"/>
          <p:nvPr/>
        </p:nvSpPr>
        <p:spPr>
          <a:xfrm>
            <a:off x="8306585" y="1237078"/>
            <a:ext cx="2971800" cy="1077218"/>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2020: </a:t>
            </a:r>
            <a:r>
              <a:rPr lang="en-US" sz="1600" dirty="0"/>
              <a:t>551</a:t>
            </a:r>
          </a:p>
          <a:p>
            <a:r>
              <a:rPr lang="en-US" sz="1600" b="1" dirty="0"/>
              <a:t>December 2020: </a:t>
            </a:r>
            <a:r>
              <a:rPr lang="en-US" sz="1600" dirty="0"/>
              <a:t>495</a:t>
            </a:r>
          </a:p>
          <a:p>
            <a:r>
              <a:rPr lang="en-US" sz="1600" b="1" dirty="0"/>
              <a:t>April 2021: </a:t>
            </a:r>
            <a:r>
              <a:rPr lang="en-US" sz="1600" dirty="0"/>
              <a:t>234</a:t>
            </a:r>
          </a:p>
        </p:txBody>
      </p:sp>
      <p:sp>
        <p:nvSpPr>
          <p:cNvPr id="3" name="Footer Placeholder 2">
            <a:extLst>
              <a:ext uri="{FF2B5EF4-FFF2-40B4-BE49-F238E27FC236}">
                <a16:creationId xmlns:a16="http://schemas.microsoft.com/office/drawing/2014/main" id="{D2CA48B7-D932-401F-90E0-6A529F5DDEBB}"/>
              </a:ext>
            </a:extLst>
          </p:cNvPr>
          <p:cNvSpPr>
            <a:spLocks noGrp="1"/>
          </p:cNvSpPr>
          <p:nvPr>
            <p:ph type="ftr" sz="quarter" idx="11"/>
          </p:nvPr>
        </p:nvSpPr>
        <p:spPr/>
        <p:txBody>
          <a:bodyPr/>
          <a:lstStyle/>
          <a:p>
            <a:r>
              <a:rPr lang="en-US" dirty="0"/>
              <a:t>April 2021</a:t>
            </a:r>
          </a:p>
        </p:txBody>
      </p:sp>
      <p:graphicFrame>
        <p:nvGraphicFramePr>
          <p:cNvPr id="9" name="Content Placeholder 8">
            <a:extLst>
              <a:ext uri="{FF2B5EF4-FFF2-40B4-BE49-F238E27FC236}">
                <a16:creationId xmlns:a16="http://schemas.microsoft.com/office/drawing/2014/main" id="{3AEB2C76-4B95-4359-8DF6-6C3DF55A81F2}"/>
              </a:ext>
            </a:extLst>
          </p:cNvPr>
          <p:cNvGraphicFramePr>
            <a:graphicFrameLocks noGrp="1"/>
          </p:cNvGraphicFramePr>
          <p:nvPr>
            <p:ph idx="1"/>
            <p:extLst>
              <p:ext uri="{D42A27DB-BD31-4B8C-83A1-F6EECF244321}">
                <p14:modId xmlns:p14="http://schemas.microsoft.com/office/powerpoint/2010/main" val="3183351579"/>
              </p:ext>
            </p:extLst>
          </p:nvPr>
        </p:nvGraphicFramePr>
        <p:xfrm>
          <a:off x="443550" y="1166018"/>
          <a:ext cx="11215050" cy="5006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241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F68E-0780-4A9E-AD1A-78C87099A0F8}"/>
              </a:ext>
            </a:extLst>
          </p:cNvPr>
          <p:cNvSpPr>
            <a:spLocks noGrp="1"/>
          </p:cNvSpPr>
          <p:nvPr>
            <p:ph type="title"/>
          </p:nvPr>
        </p:nvSpPr>
        <p:spPr>
          <a:xfrm>
            <a:off x="838200" y="59629"/>
            <a:ext cx="10515600" cy="1325563"/>
          </a:xfrm>
        </p:spPr>
        <p:txBody>
          <a:bodyPr>
            <a:noAutofit/>
          </a:bodyPr>
          <a:lstStyle/>
          <a:p>
            <a:pPr algn="ctr"/>
            <a:r>
              <a:rPr lang="en-US" sz="3200" dirty="0"/>
              <a:t>Has your practice/facility had to apply for loans or other financial assistance due to COVID-19?</a:t>
            </a:r>
          </a:p>
        </p:txBody>
      </p:sp>
      <p:sp>
        <p:nvSpPr>
          <p:cNvPr id="6" name="TextBox 5">
            <a:extLst>
              <a:ext uri="{FF2B5EF4-FFF2-40B4-BE49-F238E27FC236}">
                <a16:creationId xmlns:a16="http://schemas.microsoft.com/office/drawing/2014/main" id="{BACB86AB-DAFE-4B69-B78F-DD72EB736481}"/>
              </a:ext>
            </a:extLst>
          </p:cNvPr>
          <p:cNvSpPr txBox="1"/>
          <p:nvPr/>
        </p:nvSpPr>
        <p:spPr>
          <a:xfrm>
            <a:off x="9220200" y="1404510"/>
            <a:ext cx="1752600"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
        <p:nvSpPr>
          <p:cNvPr id="3" name="Footer Placeholder 2">
            <a:extLst>
              <a:ext uri="{FF2B5EF4-FFF2-40B4-BE49-F238E27FC236}">
                <a16:creationId xmlns:a16="http://schemas.microsoft.com/office/drawing/2014/main" id="{498F0AAC-BE98-428D-A42D-D685E22D5422}"/>
              </a:ext>
            </a:extLst>
          </p:cNvPr>
          <p:cNvSpPr>
            <a:spLocks noGrp="1"/>
          </p:cNvSpPr>
          <p:nvPr>
            <p:ph type="ftr" sz="quarter" idx="11"/>
          </p:nvPr>
        </p:nvSpPr>
        <p:spPr/>
        <p:txBody>
          <a:bodyPr/>
          <a:lstStyle/>
          <a:p>
            <a:r>
              <a:rPr lang="en-US" dirty="0"/>
              <a:t>April 2021</a:t>
            </a:r>
          </a:p>
        </p:txBody>
      </p:sp>
      <p:graphicFrame>
        <p:nvGraphicFramePr>
          <p:cNvPr id="10" name="Content Placeholder 9">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70592373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277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F68E-0780-4A9E-AD1A-78C87099A0F8}"/>
              </a:ext>
            </a:extLst>
          </p:cNvPr>
          <p:cNvSpPr>
            <a:spLocks noGrp="1"/>
          </p:cNvSpPr>
          <p:nvPr>
            <p:ph type="title"/>
          </p:nvPr>
        </p:nvSpPr>
        <p:spPr>
          <a:xfrm>
            <a:off x="838200" y="59629"/>
            <a:ext cx="10515600" cy="1325563"/>
          </a:xfrm>
        </p:spPr>
        <p:txBody>
          <a:bodyPr>
            <a:noAutofit/>
          </a:bodyPr>
          <a:lstStyle/>
          <a:p>
            <a:pPr algn="ctr"/>
            <a:r>
              <a:rPr lang="en-US" sz="3200" dirty="0"/>
              <a:t>Has your practice/facility had to apply for loans or other financial assistance due to COVID-19?</a:t>
            </a:r>
          </a:p>
        </p:txBody>
      </p:sp>
      <p:sp>
        <p:nvSpPr>
          <p:cNvPr id="6" name="TextBox 5">
            <a:extLst>
              <a:ext uri="{FF2B5EF4-FFF2-40B4-BE49-F238E27FC236}">
                <a16:creationId xmlns:a16="http://schemas.microsoft.com/office/drawing/2014/main" id="{BACB86AB-DAFE-4B69-B78F-DD72EB736481}"/>
              </a:ext>
            </a:extLst>
          </p:cNvPr>
          <p:cNvSpPr txBox="1"/>
          <p:nvPr/>
        </p:nvSpPr>
        <p:spPr>
          <a:xfrm>
            <a:off x="8610600" y="1385192"/>
            <a:ext cx="2906486" cy="1077218"/>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2020: </a:t>
            </a:r>
            <a:r>
              <a:rPr lang="en-US" sz="1600" dirty="0"/>
              <a:t>551</a:t>
            </a:r>
          </a:p>
          <a:p>
            <a:r>
              <a:rPr lang="en-US" sz="1600" b="1" dirty="0"/>
              <a:t>December 2020: </a:t>
            </a:r>
            <a:r>
              <a:rPr lang="en-US" sz="1600" dirty="0"/>
              <a:t>495</a:t>
            </a:r>
          </a:p>
          <a:p>
            <a:r>
              <a:rPr lang="en-US" sz="1600" b="1" dirty="0"/>
              <a:t>April 2021</a:t>
            </a:r>
            <a:r>
              <a:rPr lang="en-US" sz="1600" dirty="0"/>
              <a:t>: 234</a:t>
            </a:r>
          </a:p>
        </p:txBody>
      </p:sp>
      <p:sp>
        <p:nvSpPr>
          <p:cNvPr id="3" name="Footer Placeholder 2">
            <a:extLst>
              <a:ext uri="{FF2B5EF4-FFF2-40B4-BE49-F238E27FC236}">
                <a16:creationId xmlns:a16="http://schemas.microsoft.com/office/drawing/2014/main" id="{4D35C3F7-E549-4BF3-ADAA-4C5438C094F9}"/>
              </a:ext>
            </a:extLst>
          </p:cNvPr>
          <p:cNvSpPr>
            <a:spLocks noGrp="1"/>
          </p:cNvSpPr>
          <p:nvPr>
            <p:ph type="ftr" sz="quarter" idx="11"/>
          </p:nvPr>
        </p:nvSpPr>
        <p:spPr/>
        <p:txBody>
          <a:bodyPr/>
          <a:lstStyle/>
          <a:p>
            <a:r>
              <a:rPr lang="en-US" dirty="0"/>
              <a:t>April 2021</a:t>
            </a:r>
          </a:p>
        </p:txBody>
      </p:sp>
      <p:graphicFrame>
        <p:nvGraphicFramePr>
          <p:cNvPr id="9" name="Content Placeholder 8">
            <a:extLst>
              <a:ext uri="{FF2B5EF4-FFF2-40B4-BE49-F238E27FC236}">
                <a16:creationId xmlns:a16="http://schemas.microsoft.com/office/drawing/2014/main" id="{5CBE0456-FE6E-41EE-A15F-1A04AF00ADE3}"/>
              </a:ext>
            </a:extLst>
          </p:cNvPr>
          <p:cNvGraphicFramePr>
            <a:graphicFrameLocks noGrp="1"/>
          </p:cNvGraphicFramePr>
          <p:nvPr>
            <p:ph idx="1"/>
            <p:extLst>
              <p:ext uri="{D42A27DB-BD31-4B8C-83A1-F6EECF244321}">
                <p14:modId xmlns:p14="http://schemas.microsoft.com/office/powerpoint/2010/main" val="109256189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57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153-45ED-4143-A5A2-5002698E44AD}"/>
              </a:ext>
            </a:extLst>
          </p:cNvPr>
          <p:cNvSpPr>
            <a:spLocks noGrp="1"/>
          </p:cNvSpPr>
          <p:nvPr>
            <p:ph type="title"/>
          </p:nvPr>
        </p:nvSpPr>
        <p:spPr>
          <a:xfrm>
            <a:off x="838200" y="69055"/>
            <a:ext cx="10515600" cy="1325563"/>
          </a:xfrm>
        </p:spPr>
        <p:txBody>
          <a:bodyPr>
            <a:noAutofit/>
          </a:bodyPr>
          <a:lstStyle/>
          <a:p>
            <a:pPr algn="ctr"/>
            <a:r>
              <a:rPr lang="en-US" sz="2800" dirty="0"/>
              <a:t>Are you concerned about the ability of your practice/facility to remain financially solvent going into 2021?</a:t>
            </a:r>
          </a:p>
        </p:txBody>
      </p:sp>
      <p:sp>
        <p:nvSpPr>
          <p:cNvPr id="6" name="TextBox 5">
            <a:extLst>
              <a:ext uri="{FF2B5EF4-FFF2-40B4-BE49-F238E27FC236}">
                <a16:creationId xmlns:a16="http://schemas.microsoft.com/office/drawing/2014/main" id="{F715FB1E-F29E-4B15-BD77-04F136013618}"/>
              </a:ext>
            </a:extLst>
          </p:cNvPr>
          <p:cNvSpPr txBox="1"/>
          <p:nvPr/>
        </p:nvSpPr>
        <p:spPr>
          <a:xfrm>
            <a:off x="8915400" y="1414671"/>
            <a:ext cx="2000794"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
        <p:nvSpPr>
          <p:cNvPr id="3" name="Footer Placeholder 2">
            <a:extLst>
              <a:ext uri="{FF2B5EF4-FFF2-40B4-BE49-F238E27FC236}">
                <a16:creationId xmlns:a16="http://schemas.microsoft.com/office/drawing/2014/main" id="{8FE2003E-CF78-4568-9C15-30FFC138DCAE}"/>
              </a:ext>
            </a:extLst>
          </p:cNvPr>
          <p:cNvSpPr>
            <a:spLocks noGrp="1"/>
          </p:cNvSpPr>
          <p:nvPr>
            <p:ph type="ftr" sz="quarter" idx="11"/>
          </p:nvPr>
        </p:nvSpPr>
        <p:spPr/>
        <p:txBody>
          <a:bodyPr/>
          <a:lstStyle/>
          <a:p>
            <a:r>
              <a:rPr lang="en-US" dirty="0"/>
              <a:t>April 2021</a:t>
            </a:r>
          </a:p>
        </p:txBody>
      </p:sp>
      <p:graphicFrame>
        <p:nvGraphicFramePr>
          <p:cNvPr id="9" name="Content Placeholder 8">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438171045"/>
              </p:ext>
            </p:extLst>
          </p:nvPr>
        </p:nvGraphicFramePr>
        <p:xfrm>
          <a:off x="381000" y="1394618"/>
          <a:ext cx="11049000" cy="4744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074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153-45ED-4143-A5A2-5002698E44AD}"/>
              </a:ext>
            </a:extLst>
          </p:cNvPr>
          <p:cNvSpPr>
            <a:spLocks noGrp="1"/>
          </p:cNvSpPr>
          <p:nvPr>
            <p:ph type="title"/>
          </p:nvPr>
        </p:nvSpPr>
        <p:spPr>
          <a:xfrm>
            <a:off x="838200" y="69055"/>
            <a:ext cx="10515600" cy="1325563"/>
          </a:xfrm>
        </p:spPr>
        <p:txBody>
          <a:bodyPr>
            <a:noAutofit/>
          </a:bodyPr>
          <a:lstStyle/>
          <a:p>
            <a:pPr algn="ctr"/>
            <a:r>
              <a:rPr lang="en-US" sz="3000" dirty="0"/>
              <a:t>Are you concerned about the ability of your practice/facility to remain financially solvent?</a:t>
            </a:r>
          </a:p>
        </p:txBody>
      </p:sp>
      <p:sp>
        <p:nvSpPr>
          <p:cNvPr id="6" name="TextBox 5">
            <a:extLst>
              <a:ext uri="{FF2B5EF4-FFF2-40B4-BE49-F238E27FC236}">
                <a16:creationId xmlns:a16="http://schemas.microsoft.com/office/drawing/2014/main" id="{F715FB1E-F29E-4B15-BD77-04F136013618}"/>
              </a:ext>
            </a:extLst>
          </p:cNvPr>
          <p:cNvSpPr txBox="1"/>
          <p:nvPr/>
        </p:nvSpPr>
        <p:spPr>
          <a:xfrm>
            <a:off x="8933447" y="1543745"/>
            <a:ext cx="2590800" cy="1077218"/>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2020: </a:t>
            </a:r>
            <a:r>
              <a:rPr lang="en-US" sz="1600" dirty="0"/>
              <a:t>551</a:t>
            </a:r>
          </a:p>
          <a:p>
            <a:r>
              <a:rPr lang="en-US" sz="1600" b="1" dirty="0"/>
              <a:t>December 2020: </a:t>
            </a:r>
            <a:r>
              <a:rPr lang="en-US" sz="1600" dirty="0"/>
              <a:t>495</a:t>
            </a:r>
          </a:p>
          <a:p>
            <a:r>
              <a:rPr lang="en-US" sz="1600" b="1" dirty="0"/>
              <a:t>April 2021</a:t>
            </a:r>
            <a:r>
              <a:rPr lang="en-US" sz="1600" dirty="0"/>
              <a:t>: 234</a:t>
            </a:r>
          </a:p>
        </p:txBody>
      </p:sp>
      <p:sp>
        <p:nvSpPr>
          <p:cNvPr id="3" name="Footer Placeholder 2">
            <a:extLst>
              <a:ext uri="{FF2B5EF4-FFF2-40B4-BE49-F238E27FC236}">
                <a16:creationId xmlns:a16="http://schemas.microsoft.com/office/drawing/2014/main" id="{401320B2-DA09-4F82-8333-51454D5B6613}"/>
              </a:ext>
            </a:extLst>
          </p:cNvPr>
          <p:cNvSpPr>
            <a:spLocks noGrp="1"/>
          </p:cNvSpPr>
          <p:nvPr>
            <p:ph type="ftr" sz="quarter" idx="11"/>
          </p:nvPr>
        </p:nvSpPr>
        <p:spPr/>
        <p:txBody>
          <a:bodyPr/>
          <a:lstStyle/>
          <a:p>
            <a:r>
              <a:rPr lang="en-US" dirty="0"/>
              <a:t>April 2021</a:t>
            </a:r>
          </a:p>
        </p:txBody>
      </p:sp>
      <p:graphicFrame>
        <p:nvGraphicFramePr>
          <p:cNvPr id="9" name="Content Placeholder 8">
            <a:extLst>
              <a:ext uri="{FF2B5EF4-FFF2-40B4-BE49-F238E27FC236}">
                <a16:creationId xmlns:a16="http://schemas.microsoft.com/office/drawing/2014/main" id="{3E0CBC17-B7E0-42A2-BB90-B30C74914DCB}"/>
              </a:ext>
            </a:extLst>
          </p:cNvPr>
          <p:cNvGraphicFramePr>
            <a:graphicFrameLocks noGrp="1"/>
          </p:cNvGraphicFramePr>
          <p:nvPr>
            <p:ph idx="1"/>
            <p:extLst>
              <p:ext uri="{D42A27DB-BD31-4B8C-83A1-F6EECF244321}">
                <p14:modId xmlns:p14="http://schemas.microsoft.com/office/powerpoint/2010/main" val="1564255695"/>
              </p:ext>
            </p:extLst>
          </p:nvPr>
        </p:nvGraphicFramePr>
        <p:xfrm>
          <a:off x="723900" y="1295400"/>
          <a:ext cx="10972800" cy="4731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124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D229-A181-4851-9137-963A6DBCCEC3}"/>
              </a:ext>
            </a:extLst>
          </p:cNvPr>
          <p:cNvSpPr>
            <a:spLocks noGrp="1"/>
          </p:cNvSpPr>
          <p:nvPr>
            <p:ph type="title"/>
          </p:nvPr>
        </p:nvSpPr>
        <p:spPr>
          <a:xfrm>
            <a:off x="838200" y="0"/>
            <a:ext cx="10515600" cy="1325563"/>
          </a:xfrm>
        </p:spPr>
        <p:txBody>
          <a:bodyPr>
            <a:normAutofit/>
          </a:bodyPr>
          <a:lstStyle/>
          <a:p>
            <a:pPr algn="ctr"/>
            <a:r>
              <a:rPr lang="en-US" sz="3200" dirty="0"/>
              <a:t>Post-pandemic utilization of telemedicine </a:t>
            </a:r>
            <a:br>
              <a:rPr lang="en-US" dirty="0"/>
            </a:br>
            <a:r>
              <a:rPr lang="en-US" sz="2400" dirty="0"/>
              <a:t>(if telemedicine services are adequately reimbursed) </a:t>
            </a:r>
            <a:endParaRPr lang="en-US" sz="4000" dirty="0"/>
          </a:p>
        </p:txBody>
      </p:sp>
      <p:sp>
        <p:nvSpPr>
          <p:cNvPr id="9" name="TextBox 8">
            <a:extLst>
              <a:ext uri="{FF2B5EF4-FFF2-40B4-BE49-F238E27FC236}">
                <a16:creationId xmlns:a16="http://schemas.microsoft.com/office/drawing/2014/main" id="{AD49EF1F-BADC-4A8A-8E61-8CB81879598F}"/>
              </a:ext>
            </a:extLst>
          </p:cNvPr>
          <p:cNvSpPr txBox="1"/>
          <p:nvPr/>
        </p:nvSpPr>
        <p:spPr>
          <a:xfrm>
            <a:off x="9372600" y="1447800"/>
            <a:ext cx="1759424"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
        <p:nvSpPr>
          <p:cNvPr id="3" name="Footer Placeholder 2">
            <a:extLst>
              <a:ext uri="{FF2B5EF4-FFF2-40B4-BE49-F238E27FC236}">
                <a16:creationId xmlns:a16="http://schemas.microsoft.com/office/drawing/2014/main" id="{B137F9C8-0BFA-4056-BE1F-BF7353D172FF}"/>
              </a:ext>
            </a:extLst>
          </p:cNvPr>
          <p:cNvSpPr>
            <a:spLocks noGrp="1"/>
          </p:cNvSpPr>
          <p:nvPr>
            <p:ph type="ftr" sz="quarter" idx="11"/>
          </p:nvPr>
        </p:nvSpPr>
        <p:spPr/>
        <p:txBody>
          <a:bodyPr/>
          <a:lstStyle/>
          <a:p>
            <a:r>
              <a:rPr lang="en-US" dirty="0"/>
              <a:t>April 2021</a:t>
            </a:r>
          </a:p>
        </p:txBody>
      </p:sp>
      <p:graphicFrame>
        <p:nvGraphicFramePr>
          <p:cNvPr id="10" name="Content Placeholder 9">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3554004527"/>
              </p:ext>
            </p:extLst>
          </p:nvPr>
        </p:nvGraphicFramePr>
        <p:xfrm>
          <a:off x="475846" y="1325563"/>
          <a:ext cx="11240308" cy="4752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634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D229-A181-4851-9137-963A6DBCCEC3}"/>
              </a:ext>
            </a:extLst>
          </p:cNvPr>
          <p:cNvSpPr>
            <a:spLocks noGrp="1"/>
          </p:cNvSpPr>
          <p:nvPr>
            <p:ph type="title"/>
          </p:nvPr>
        </p:nvSpPr>
        <p:spPr>
          <a:xfrm>
            <a:off x="838200" y="0"/>
            <a:ext cx="10515600" cy="1325563"/>
          </a:xfrm>
        </p:spPr>
        <p:txBody>
          <a:bodyPr>
            <a:normAutofit/>
          </a:bodyPr>
          <a:lstStyle/>
          <a:p>
            <a:pPr algn="ctr"/>
            <a:r>
              <a:rPr lang="en-US" sz="3200" dirty="0"/>
              <a:t>Post-pandemic utilization of telemedicine </a:t>
            </a:r>
            <a:br>
              <a:rPr lang="en-US" dirty="0"/>
            </a:br>
            <a:r>
              <a:rPr lang="en-US" sz="2400" dirty="0"/>
              <a:t>(if telemedicine services are adequately reimbursed) </a:t>
            </a:r>
            <a:endParaRPr lang="en-US" dirty="0"/>
          </a:p>
        </p:txBody>
      </p:sp>
      <p:sp>
        <p:nvSpPr>
          <p:cNvPr id="9" name="TextBox 8">
            <a:extLst>
              <a:ext uri="{FF2B5EF4-FFF2-40B4-BE49-F238E27FC236}">
                <a16:creationId xmlns:a16="http://schemas.microsoft.com/office/drawing/2014/main" id="{3D945D97-C017-4C50-AD6B-5738DF6EC228}"/>
              </a:ext>
            </a:extLst>
          </p:cNvPr>
          <p:cNvSpPr txBox="1"/>
          <p:nvPr/>
        </p:nvSpPr>
        <p:spPr>
          <a:xfrm>
            <a:off x="9677400" y="955830"/>
            <a:ext cx="2326405" cy="954107"/>
          </a:xfrm>
          <a:prstGeom prst="rect">
            <a:avLst/>
          </a:prstGeom>
          <a:noFill/>
          <a:ln>
            <a:solidFill>
              <a:schemeClr val="tx2"/>
            </a:solidFill>
          </a:ln>
        </p:spPr>
        <p:txBody>
          <a:bodyPr wrap="square" rtlCol="0">
            <a:spAutoFit/>
          </a:bodyPr>
          <a:lstStyle/>
          <a:p>
            <a:r>
              <a:rPr lang="en-US" sz="1400" b="1" dirty="0"/>
              <a:t>Total number of responses:  </a:t>
            </a:r>
          </a:p>
          <a:p>
            <a:r>
              <a:rPr lang="en-US" sz="1400" b="1" dirty="0"/>
              <a:t>August,2020: </a:t>
            </a:r>
            <a:r>
              <a:rPr lang="en-US" sz="1400" dirty="0"/>
              <a:t>551</a:t>
            </a:r>
          </a:p>
          <a:p>
            <a:r>
              <a:rPr lang="en-US" sz="1400" b="1" dirty="0"/>
              <a:t>December,2020 : </a:t>
            </a:r>
            <a:r>
              <a:rPr lang="en-US" sz="1400" dirty="0"/>
              <a:t>495</a:t>
            </a:r>
          </a:p>
          <a:p>
            <a:r>
              <a:rPr lang="en-US" sz="1400" b="1" dirty="0"/>
              <a:t>April, 2021</a:t>
            </a:r>
            <a:r>
              <a:rPr lang="en-US" sz="1400" dirty="0"/>
              <a:t>: 234</a:t>
            </a:r>
          </a:p>
        </p:txBody>
      </p:sp>
      <p:sp>
        <p:nvSpPr>
          <p:cNvPr id="3" name="Footer Placeholder 2">
            <a:extLst>
              <a:ext uri="{FF2B5EF4-FFF2-40B4-BE49-F238E27FC236}">
                <a16:creationId xmlns:a16="http://schemas.microsoft.com/office/drawing/2014/main" id="{5974EF75-06F2-4BD7-B796-172240EF205C}"/>
              </a:ext>
            </a:extLst>
          </p:cNvPr>
          <p:cNvSpPr>
            <a:spLocks noGrp="1"/>
          </p:cNvSpPr>
          <p:nvPr>
            <p:ph type="ftr" sz="quarter" idx="11"/>
          </p:nvPr>
        </p:nvSpPr>
        <p:spPr/>
        <p:txBody>
          <a:bodyPr/>
          <a:lstStyle/>
          <a:p>
            <a:r>
              <a:rPr lang="en-US" dirty="0"/>
              <a:t>April 2021</a:t>
            </a:r>
          </a:p>
        </p:txBody>
      </p:sp>
      <p:graphicFrame>
        <p:nvGraphicFramePr>
          <p:cNvPr id="10" name="Content Placeholder 9">
            <a:extLst>
              <a:ext uri="{FF2B5EF4-FFF2-40B4-BE49-F238E27FC236}">
                <a16:creationId xmlns:a16="http://schemas.microsoft.com/office/drawing/2014/main" id="{016D5D27-4B70-4FE5-9C8D-B289B89E47E4}"/>
              </a:ext>
            </a:extLst>
          </p:cNvPr>
          <p:cNvGraphicFramePr>
            <a:graphicFrameLocks noGrp="1"/>
          </p:cNvGraphicFramePr>
          <p:nvPr>
            <p:ph idx="1"/>
            <p:extLst>
              <p:ext uri="{D42A27DB-BD31-4B8C-83A1-F6EECF244321}">
                <p14:modId xmlns:p14="http://schemas.microsoft.com/office/powerpoint/2010/main" val="975385284"/>
              </p:ext>
            </p:extLst>
          </p:nvPr>
        </p:nvGraphicFramePr>
        <p:xfrm>
          <a:off x="533400" y="1540204"/>
          <a:ext cx="11125200" cy="4770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347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F7AF-8320-437D-A9A9-D024DC93E13D}"/>
              </a:ext>
            </a:extLst>
          </p:cNvPr>
          <p:cNvSpPr>
            <a:spLocks noGrp="1"/>
          </p:cNvSpPr>
          <p:nvPr>
            <p:ph type="title"/>
          </p:nvPr>
        </p:nvSpPr>
        <p:spPr>
          <a:xfrm>
            <a:off x="609600" y="0"/>
            <a:ext cx="10972800" cy="1143000"/>
          </a:xfrm>
        </p:spPr>
        <p:txBody>
          <a:bodyPr>
            <a:normAutofit/>
          </a:bodyPr>
          <a:lstStyle/>
          <a:p>
            <a:r>
              <a:rPr lang="en-US" dirty="0"/>
              <a:t>Use of HSAT for diagnostic testing</a:t>
            </a:r>
          </a:p>
        </p:txBody>
      </p:sp>
      <p:sp>
        <p:nvSpPr>
          <p:cNvPr id="4" name="Footer Placeholder 3">
            <a:extLst>
              <a:ext uri="{FF2B5EF4-FFF2-40B4-BE49-F238E27FC236}">
                <a16:creationId xmlns:a16="http://schemas.microsoft.com/office/drawing/2014/main" id="{53669323-ABDE-4C84-90B3-392AEAF1B3D5}"/>
              </a:ext>
            </a:extLst>
          </p:cNvPr>
          <p:cNvSpPr>
            <a:spLocks noGrp="1"/>
          </p:cNvSpPr>
          <p:nvPr>
            <p:ph type="ftr" sz="quarter" idx="11"/>
          </p:nvPr>
        </p:nvSpPr>
        <p:spPr/>
        <p:txBody>
          <a:bodyPr/>
          <a:lstStyle/>
          <a:p>
            <a:r>
              <a:rPr lang="en-US" dirty="0"/>
              <a:t>April 2021</a:t>
            </a:r>
          </a:p>
        </p:txBody>
      </p:sp>
      <p:graphicFrame>
        <p:nvGraphicFramePr>
          <p:cNvPr id="5" name="Content Placeholder 4">
            <a:extLst>
              <a:ext uri="{FF2B5EF4-FFF2-40B4-BE49-F238E27FC236}">
                <a16:creationId xmlns:a16="http://schemas.microsoft.com/office/drawing/2014/main" id="{56293882-C9C9-4F61-95C6-C52A719A6BDD}"/>
              </a:ext>
            </a:extLst>
          </p:cNvPr>
          <p:cNvGraphicFramePr>
            <a:graphicFrameLocks noGrp="1"/>
          </p:cNvGraphicFramePr>
          <p:nvPr>
            <p:ph idx="1"/>
            <p:extLst>
              <p:ext uri="{D42A27DB-BD31-4B8C-83A1-F6EECF244321}">
                <p14:modId xmlns:p14="http://schemas.microsoft.com/office/powerpoint/2010/main" val="2457438663"/>
              </p:ext>
            </p:extLst>
          </p:nvPr>
        </p:nvGraphicFramePr>
        <p:xfrm>
          <a:off x="533400" y="1403136"/>
          <a:ext cx="11049000" cy="46783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F3B7954-CBE7-4D76-9084-4D0492F695AD}"/>
              </a:ext>
            </a:extLst>
          </p:cNvPr>
          <p:cNvSpPr txBox="1"/>
          <p:nvPr/>
        </p:nvSpPr>
        <p:spPr>
          <a:xfrm>
            <a:off x="9220200" y="1766172"/>
            <a:ext cx="2667000" cy="830997"/>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Pre-pandemic: </a:t>
            </a:r>
            <a:r>
              <a:rPr lang="en-US" sz="1600" dirty="0"/>
              <a:t>219</a:t>
            </a:r>
          </a:p>
          <a:p>
            <a:r>
              <a:rPr lang="en-US" sz="1600" b="1" dirty="0"/>
              <a:t>Current: </a:t>
            </a:r>
            <a:r>
              <a:rPr lang="en-US" sz="1600" dirty="0"/>
              <a:t>216</a:t>
            </a:r>
          </a:p>
        </p:txBody>
      </p:sp>
    </p:spTree>
    <p:extLst>
      <p:ext uri="{BB962C8B-B14F-4D97-AF65-F5344CB8AC3E}">
        <p14:creationId xmlns:p14="http://schemas.microsoft.com/office/powerpoint/2010/main" val="250240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E5E6-0611-450D-80BA-18E28B00B37C}"/>
              </a:ext>
            </a:extLst>
          </p:cNvPr>
          <p:cNvSpPr>
            <a:spLocks noGrp="1"/>
          </p:cNvSpPr>
          <p:nvPr>
            <p:ph type="title"/>
          </p:nvPr>
        </p:nvSpPr>
        <p:spPr/>
        <p:txBody>
          <a:bodyPr>
            <a:normAutofit fontScale="90000"/>
          </a:bodyPr>
          <a:lstStyle/>
          <a:p>
            <a:r>
              <a:rPr lang="en-US" dirty="0"/>
              <a:t>Change in use of disposable HSAT devices since the start of the pandemic </a:t>
            </a:r>
          </a:p>
        </p:txBody>
      </p:sp>
      <p:sp>
        <p:nvSpPr>
          <p:cNvPr id="4" name="Footer Placeholder 3">
            <a:extLst>
              <a:ext uri="{FF2B5EF4-FFF2-40B4-BE49-F238E27FC236}">
                <a16:creationId xmlns:a16="http://schemas.microsoft.com/office/drawing/2014/main" id="{7FE7DEE9-0877-4074-8780-BE7D1DECDE4D}"/>
              </a:ext>
            </a:extLst>
          </p:cNvPr>
          <p:cNvSpPr>
            <a:spLocks noGrp="1"/>
          </p:cNvSpPr>
          <p:nvPr>
            <p:ph type="ftr" sz="quarter" idx="11"/>
          </p:nvPr>
        </p:nvSpPr>
        <p:spPr/>
        <p:txBody>
          <a:bodyPr/>
          <a:lstStyle/>
          <a:p>
            <a:r>
              <a:rPr lang="en-US" dirty="0"/>
              <a:t>April 2021</a:t>
            </a:r>
          </a:p>
        </p:txBody>
      </p:sp>
      <p:graphicFrame>
        <p:nvGraphicFramePr>
          <p:cNvPr id="5" name="Content Placeholder 4">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67571757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A7DDDA2-F87B-404F-A6F4-4C75BEFEFF2D}"/>
              </a:ext>
            </a:extLst>
          </p:cNvPr>
          <p:cNvSpPr txBox="1"/>
          <p:nvPr/>
        </p:nvSpPr>
        <p:spPr>
          <a:xfrm>
            <a:off x="9448800" y="1676400"/>
            <a:ext cx="1759424"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Tree>
    <p:extLst>
      <p:ext uri="{BB962C8B-B14F-4D97-AF65-F5344CB8AC3E}">
        <p14:creationId xmlns:p14="http://schemas.microsoft.com/office/powerpoint/2010/main" val="32833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tx1"/>
                </a:solidFill>
                <a:latin typeface="Arial" panose="020B0604020202020204" pitchFamily="34" charset="0"/>
                <a:cs typeface="Arial" panose="020B0604020202020204" pitchFamily="34" charset="0"/>
              </a:rPr>
              <a:t>To continue to gather data on the impact of COVID-19 on our members</a:t>
            </a:r>
          </a:p>
          <a:p>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Survey time period: </a:t>
            </a:r>
            <a:r>
              <a:rPr lang="en-US" b="0" i="0" dirty="0">
                <a:solidFill>
                  <a:schemeClr val="tx1"/>
                </a:solidFill>
                <a:effectLst/>
                <a:latin typeface="Arial" panose="020B0604020202020204" pitchFamily="34" charset="0"/>
                <a:cs typeface="Arial" panose="020B0604020202020204" pitchFamily="34" charset="0"/>
              </a:rPr>
              <a:t>April 1 – 18, 2021</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(2+ weeks)</a:t>
            </a:r>
          </a:p>
          <a:p>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Invitation was delivered by email to</a:t>
            </a: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b="1" i="0" dirty="0">
                <a:solidFill>
                  <a:schemeClr val="tx1"/>
                </a:solidFill>
                <a:effectLst/>
                <a:latin typeface="Segoe UI" panose="020B0502040204020203" pitchFamily="34" charset="0"/>
              </a:rPr>
              <a:t>9,515</a:t>
            </a: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members. </a:t>
            </a:r>
          </a:p>
          <a:p>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 by </a:t>
            </a: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234</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members (response rate: 2.5%)</a:t>
            </a:r>
          </a:p>
          <a:p>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Demographics and three open-ended questions</a:t>
            </a:r>
            <a:endPar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a:extLst>
              <a:ext uri="{FF2B5EF4-FFF2-40B4-BE49-F238E27FC236}">
                <a16:creationId xmlns:a16="http://schemas.microsoft.com/office/drawing/2014/main" id="{E49DED35-79D4-4E94-939F-E4B2E88AAE9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3600" dirty="0"/>
              <a:t>COVID-19 Pulse Survey</a:t>
            </a:r>
          </a:p>
        </p:txBody>
      </p:sp>
      <p:sp>
        <p:nvSpPr>
          <p:cNvPr id="2" name="Footer Placeholder 1">
            <a:extLst>
              <a:ext uri="{FF2B5EF4-FFF2-40B4-BE49-F238E27FC236}">
                <a16:creationId xmlns:a16="http://schemas.microsoft.com/office/drawing/2014/main" id="{59B6214C-168B-434E-98F8-E049FD325290}"/>
              </a:ext>
            </a:extLst>
          </p:cNvPr>
          <p:cNvSpPr>
            <a:spLocks noGrp="1"/>
          </p:cNvSpPr>
          <p:nvPr>
            <p:ph type="ftr" sz="quarter" idx="11"/>
          </p:nvPr>
        </p:nvSpPr>
        <p:spPr/>
        <p:txBody>
          <a:bodyPr/>
          <a:lstStyle/>
          <a:p>
            <a:r>
              <a:rPr lang="en-US" dirty="0"/>
              <a:t>April  2021</a:t>
            </a:r>
          </a:p>
        </p:txBody>
      </p:sp>
    </p:spTree>
    <p:extLst>
      <p:ext uri="{BB962C8B-B14F-4D97-AF65-F5344CB8AC3E}">
        <p14:creationId xmlns:p14="http://schemas.microsoft.com/office/powerpoint/2010/main" val="402519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1E1D-9271-442A-B378-B2D5E51D2DD4}"/>
              </a:ext>
            </a:extLst>
          </p:cNvPr>
          <p:cNvSpPr>
            <a:spLocks noGrp="1"/>
          </p:cNvSpPr>
          <p:nvPr>
            <p:ph type="title"/>
          </p:nvPr>
        </p:nvSpPr>
        <p:spPr/>
        <p:txBody>
          <a:bodyPr>
            <a:normAutofit fontScale="90000"/>
          </a:bodyPr>
          <a:lstStyle/>
          <a:p>
            <a:r>
              <a:rPr lang="en-US" dirty="0"/>
              <a:t>COVID-19 impact on workforce </a:t>
            </a:r>
            <a:br>
              <a:rPr lang="en-US" dirty="0"/>
            </a:br>
            <a:endParaRPr lang="en-US" dirty="0"/>
          </a:p>
        </p:txBody>
      </p:sp>
      <p:sp>
        <p:nvSpPr>
          <p:cNvPr id="4" name="Footer Placeholder 3">
            <a:extLst>
              <a:ext uri="{FF2B5EF4-FFF2-40B4-BE49-F238E27FC236}">
                <a16:creationId xmlns:a16="http://schemas.microsoft.com/office/drawing/2014/main" id="{9E70A8E4-71BF-48F9-9472-3C3785241180}"/>
              </a:ext>
            </a:extLst>
          </p:cNvPr>
          <p:cNvSpPr>
            <a:spLocks noGrp="1"/>
          </p:cNvSpPr>
          <p:nvPr>
            <p:ph type="ftr" sz="quarter" idx="11"/>
          </p:nvPr>
        </p:nvSpPr>
        <p:spPr/>
        <p:txBody>
          <a:bodyPr/>
          <a:lstStyle/>
          <a:p>
            <a:r>
              <a:rPr lang="en-US" dirty="0"/>
              <a:t>April 2021</a:t>
            </a:r>
          </a:p>
        </p:txBody>
      </p:sp>
      <p:graphicFrame>
        <p:nvGraphicFramePr>
          <p:cNvPr id="8" name="Content Placeholder 7">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281290443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48C16AC-ABCD-47ED-BD4B-9F14A67CA687}"/>
              </a:ext>
            </a:extLst>
          </p:cNvPr>
          <p:cNvSpPr txBox="1"/>
          <p:nvPr/>
        </p:nvSpPr>
        <p:spPr>
          <a:xfrm>
            <a:off x="9448800" y="1676400"/>
            <a:ext cx="1759424"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Tree>
    <p:extLst>
      <p:ext uri="{BB962C8B-B14F-4D97-AF65-F5344CB8AC3E}">
        <p14:creationId xmlns:p14="http://schemas.microsoft.com/office/powerpoint/2010/main" val="368865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F893-A4F0-43E0-B2BD-7DF5CED86C20}"/>
              </a:ext>
            </a:extLst>
          </p:cNvPr>
          <p:cNvSpPr>
            <a:spLocks noGrp="1"/>
          </p:cNvSpPr>
          <p:nvPr>
            <p:ph type="title"/>
          </p:nvPr>
        </p:nvSpPr>
        <p:spPr/>
        <p:txBody>
          <a:bodyPr>
            <a:normAutofit fontScale="90000"/>
          </a:bodyPr>
          <a:lstStyle/>
          <a:p>
            <a:r>
              <a:rPr lang="en-US" dirty="0"/>
              <a:t>COVID-19 impact on burnout </a:t>
            </a:r>
            <a:br>
              <a:rPr lang="en-US" dirty="0"/>
            </a:br>
            <a:r>
              <a:rPr lang="en-US" dirty="0"/>
              <a:t>(for self or workforce)</a:t>
            </a:r>
          </a:p>
        </p:txBody>
      </p:sp>
      <p:sp>
        <p:nvSpPr>
          <p:cNvPr id="4" name="Footer Placeholder 3">
            <a:extLst>
              <a:ext uri="{FF2B5EF4-FFF2-40B4-BE49-F238E27FC236}">
                <a16:creationId xmlns:a16="http://schemas.microsoft.com/office/drawing/2014/main" id="{BAE3D943-E435-44BF-B267-41BA4A9FF5A5}"/>
              </a:ext>
            </a:extLst>
          </p:cNvPr>
          <p:cNvSpPr>
            <a:spLocks noGrp="1"/>
          </p:cNvSpPr>
          <p:nvPr>
            <p:ph type="ftr" sz="quarter" idx="11"/>
          </p:nvPr>
        </p:nvSpPr>
        <p:spPr/>
        <p:txBody>
          <a:bodyPr/>
          <a:lstStyle/>
          <a:p>
            <a:r>
              <a:rPr lang="en-US" dirty="0"/>
              <a:t>April 2021</a:t>
            </a:r>
          </a:p>
        </p:txBody>
      </p:sp>
      <p:graphicFrame>
        <p:nvGraphicFramePr>
          <p:cNvPr id="5" name="Content Placeholder 4">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3125951630"/>
              </p:ext>
            </p:extLst>
          </p:nvPr>
        </p:nvGraphicFramePr>
        <p:xfrm>
          <a:off x="621632" y="1417638"/>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44E8EAE-8F28-45C4-9173-514D4F5CCCD3}"/>
              </a:ext>
            </a:extLst>
          </p:cNvPr>
          <p:cNvSpPr txBox="1"/>
          <p:nvPr/>
        </p:nvSpPr>
        <p:spPr>
          <a:xfrm>
            <a:off x="9448800" y="1676400"/>
            <a:ext cx="1759424"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Tree>
    <p:extLst>
      <p:ext uri="{BB962C8B-B14F-4D97-AF65-F5344CB8AC3E}">
        <p14:creationId xmlns:p14="http://schemas.microsoft.com/office/powerpoint/2010/main" val="366049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DAA4-8F4F-4F94-B726-3CA204BD2649}"/>
              </a:ext>
            </a:extLst>
          </p:cNvPr>
          <p:cNvSpPr>
            <a:spLocks noGrp="1"/>
          </p:cNvSpPr>
          <p:nvPr>
            <p:ph type="title"/>
          </p:nvPr>
        </p:nvSpPr>
        <p:spPr/>
        <p:txBody>
          <a:bodyPr/>
          <a:lstStyle/>
          <a:p>
            <a:r>
              <a:rPr lang="en-US" dirty="0"/>
              <a:t>Employer imposed travel restrictions</a:t>
            </a:r>
          </a:p>
        </p:txBody>
      </p:sp>
      <p:sp>
        <p:nvSpPr>
          <p:cNvPr id="4" name="Footer Placeholder 3">
            <a:extLst>
              <a:ext uri="{FF2B5EF4-FFF2-40B4-BE49-F238E27FC236}">
                <a16:creationId xmlns:a16="http://schemas.microsoft.com/office/drawing/2014/main" id="{0EDA8479-D4BC-4DA3-86CF-3B2702075AC5}"/>
              </a:ext>
            </a:extLst>
          </p:cNvPr>
          <p:cNvSpPr>
            <a:spLocks noGrp="1"/>
          </p:cNvSpPr>
          <p:nvPr>
            <p:ph type="ftr" sz="quarter" idx="11"/>
          </p:nvPr>
        </p:nvSpPr>
        <p:spPr/>
        <p:txBody>
          <a:bodyPr/>
          <a:lstStyle/>
          <a:p>
            <a:r>
              <a:rPr lang="en-US" dirty="0"/>
              <a:t>April 2021</a:t>
            </a:r>
          </a:p>
        </p:txBody>
      </p:sp>
      <p:graphicFrame>
        <p:nvGraphicFramePr>
          <p:cNvPr id="5" name="Content Placeholder 4">
            <a:extLst>
              <a:ext uri="{FF2B5EF4-FFF2-40B4-BE49-F238E27FC236}">
                <a16:creationId xmlns:a16="http://schemas.microsoft.com/office/drawing/2014/main" id="{BB266466-073B-4373-9485-F9FF3D58EAAF}"/>
              </a:ext>
            </a:extLst>
          </p:cNvPr>
          <p:cNvGraphicFramePr>
            <a:graphicFrameLocks noGrp="1"/>
          </p:cNvGraphicFramePr>
          <p:nvPr>
            <p:ph idx="1"/>
            <p:extLst>
              <p:ext uri="{D42A27DB-BD31-4B8C-83A1-F6EECF244321}">
                <p14:modId xmlns:p14="http://schemas.microsoft.com/office/powerpoint/2010/main" val="4094165681"/>
              </p:ext>
            </p:extLst>
          </p:nvPr>
        </p:nvGraphicFramePr>
        <p:xfrm>
          <a:off x="609600" y="1417638"/>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C93549E-93D8-40DE-BC34-8D1597DFDA4F}"/>
              </a:ext>
            </a:extLst>
          </p:cNvPr>
          <p:cNvSpPr txBox="1"/>
          <p:nvPr/>
        </p:nvSpPr>
        <p:spPr>
          <a:xfrm>
            <a:off x="9067800" y="1417638"/>
            <a:ext cx="2590800" cy="830997"/>
          </a:xfrm>
          <a:prstGeom prst="rect">
            <a:avLst/>
          </a:prstGeom>
          <a:noFill/>
          <a:ln>
            <a:solidFill>
              <a:schemeClr val="tx2"/>
            </a:solidFill>
          </a:ln>
        </p:spPr>
        <p:txBody>
          <a:bodyPr wrap="square" rtlCol="0">
            <a:spAutoFit/>
          </a:bodyPr>
          <a:lstStyle/>
          <a:p>
            <a:r>
              <a:rPr lang="en-US" sz="1600" b="1" dirty="0"/>
              <a:t>Total number of responses:  December 2020: </a:t>
            </a:r>
            <a:r>
              <a:rPr lang="en-US" sz="1600" dirty="0"/>
              <a:t>493</a:t>
            </a:r>
          </a:p>
          <a:p>
            <a:r>
              <a:rPr lang="en-US" sz="1600" b="1" dirty="0"/>
              <a:t>April 2021: </a:t>
            </a:r>
            <a:r>
              <a:rPr lang="en-US" sz="1600" dirty="0"/>
              <a:t>234</a:t>
            </a:r>
          </a:p>
        </p:txBody>
      </p:sp>
    </p:spTree>
    <p:extLst>
      <p:ext uri="{BB962C8B-B14F-4D97-AF65-F5344CB8AC3E}">
        <p14:creationId xmlns:p14="http://schemas.microsoft.com/office/powerpoint/2010/main" val="2114875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94F8-17B7-4872-B995-11EA9D3FFC1C}"/>
              </a:ext>
            </a:extLst>
          </p:cNvPr>
          <p:cNvSpPr>
            <a:spLocks noGrp="1"/>
          </p:cNvSpPr>
          <p:nvPr>
            <p:ph type="title"/>
          </p:nvPr>
        </p:nvSpPr>
        <p:spPr/>
        <p:txBody>
          <a:bodyPr>
            <a:normAutofit/>
          </a:bodyPr>
          <a:lstStyle/>
          <a:p>
            <a:pPr algn="ctr"/>
            <a:r>
              <a:rPr lang="en-US" sz="3600" b="1" dirty="0"/>
              <a:t>Sample Comments </a:t>
            </a:r>
            <a:br>
              <a:rPr lang="en-US" dirty="0"/>
            </a:br>
            <a:r>
              <a:rPr lang="en-US" sz="2400" i="1" dirty="0"/>
              <a:t>(those who responded “yes” to travel restrictions)</a:t>
            </a:r>
            <a:endParaRPr lang="en-US" i="1" dirty="0"/>
          </a:p>
        </p:txBody>
      </p:sp>
      <p:sp>
        <p:nvSpPr>
          <p:cNvPr id="3" name="Content Placeholder 2">
            <a:extLst>
              <a:ext uri="{FF2B5EF4-FFF2-40B4-BE49-F238E27FC236}">
                <a16:creationId xmlns:a16="http://schemas.microsoft.com/office/drawing/2014/main" id="{76483D48-EE33-48B0-BB6B-23585A2DBD3F}"/>
              </a:ext>
            </a:extLst>
          </p:cNvPr>
          <p:cNvSpPr>
            <a:spLocks noGrp="1"/>
          </p:cNvSpPr>
          <p:nvPr>
            <p:ph idx="1"/>
          </p:nvPr>
        </p:nvSpPr>
        <p:spPr>
          <a:xfrm>
            <a:off x="619018" y="1690687"/>
            <a:ext cx="10972800" cy="4561831"/>
          </a:xfrm>
        </p:spPr>
        <p:txBody>
          <a:bodyPr>
            <a:normAutofit/>
          </a:bodyPr>
          <a:lstStyle/>
          <a:p>
            <a:pPr>
              <a:lnSpc>
                <a:spcPct val="100000"/>
              </a:lnSpc>
            </a:pPr>
            <a:r>
              <a:rPr lang="en-US" dirty="0">
                <a:solidFill>
                  <a:schemeClr val="tx1"/>
                </a:solidFill>
              </a:rPr>
              <a:t>U</a:t>
            </a:r>
            <a:r>
              <a:rPr lang="en-US" sz="3200" dirty="0">
                <a:solidFill>
                  <a:schemeClr val="tx1"/>
                </a:solidFill>
              </a:rPr>
              <a:t>se of virtual conferences only at this time. </a:t>
            </a:r>
          </a:p>
          <a:p>
            <a:pPr>
              <a:lnSpc>
                <a:spcPct val="100000"/>
              </a:lnSpc>
            </a:pPr>
            <a:r>
              <a:rPr lang="en-US" sz="3200" dirty="0">
                <a:solidFill>
                  <a:schemeClr val="tx1"/>
                </a:solidFill>
              </a:rPr>
              <a:t>Required isolation post travel</a:t>
            </a:r>
          </a:p>
          <a:p>
            <a:pPr>
              <a:lnSpc>
                <a:spcPct val="100000"/>
              </a:lnSpc>
            </a:pPr>
            <a:r>
              <a:rPr lang="en-US" sz="3200" dirty="0">
                <a:solidFill>
                  <a:schemeClr val="tx1"/>
                </a:solidFill>
              </a:rPr>
              <a:t>After April 1 and/or vaccination</a:t>
            </a:r>
          </a:p>
          <a:p>
            <a:pPr>
              <a:lnSpc>
                <a:spcPct val="100000"/>
              </a:lnSpc>
            </a:pPr>
            <a:r>
              <a:rPr lang="en-US" sz="3200" dirty="0">
                <a:solidFill>
                  <a:schemeClr val="tx1"/>
                </a:solidFill>
              </a:rPr>
              <a:t>If not vaccinated must have negative test to return to work; no expiration yet</a:t>
            </a:r>
          </a:p>
          <a:p>
            <a:pPr>
              <a:lnSpc>
                <a:spcPct val="100000"/>
              </a:lnSpc>
            </a:pPr>
            <a:r>
              <a:rPr lang="en-US" sz="3200" dirty="0">
                <a:solidFill>
                  <a:schemeClr val="tx1"/>
                </a:solidFill>
              </a:rPr>
              <a:t>I do not know; especially in the midst of a fourth wave</a:t>
            </a:r>
          </a:p>
          <a:p>
            <a:pPr>
              <a:lnSpc>
                <a:spcPct val="100000"/>
              </a:lnSpc>
            </a:pPr>
            <a:r>
              <a:rPr lang="en-US" sz="3200" b="1" dirty="0">
                <a:solidFill>
                  <a:schemeClr val="tx1"/>
                </a:solidFill>
              </a:rPr>
              <a:t>Deadline</a:t>
            </a:r>
            <a:r>
              <a:rPr lang="en-US" sz="3200" dirty="0">
                <a:solidFill>
                  <a:schemeClr val="tx1"/>
                </a:solidFill>
              </a:rPr>
              <a:t> for travel restrictions - largely unknown, but in some cases lasting until June or July 2021</a:t>
            </a:r>
          </a:p>
        </p:txBody>
      </p:sp>
      <p:sp>
        <p:nvSpPr>
          <p:cNvPr id="4" name="Footer Placeholder 3">
            <a:extLst>
              <a:ext uri="{FF2B5EF4-FFF2-40B4-BE49-F238E27FC236}">
                <a16:creationId xmlns:a16="http://schemas.microsoft.com/office/drawing/2014/main" id="{28946683-A88B-4B91-ADA9-7B4C692C668C}"/>
              </a:ext>
            </a:extLst>
          </p:cNvPr>
          <p:cNvSpPr>
            <a:spLocks noGrp="1"/>
          </p:cNvSpPr>
          <p:nvPr>
            <p:ph type="ftr" sz="quarter" idx="11"/>
          </p:nvPr>
        </p:nvSpPr>
        <p:spPr/>
        <p:txBody>
          <a:bodyPr/>
          <a:lstStyle/>
          <a:p>
            <a:r>
              <a:rPr lang="en-US" dirty="0"/>
              <a:t>April 2021</a:t>
            </a:r>
          </a:p>
        </p:txBody>
      </p:sp>
    </p:spTree>
    <p:extLst>
      <p:ext uri="{BB962C8B-B14F-4D97-AF65-F5344CB8AC3E}">
        <p14:creationId xmlns:p14="http://schemas.microsoft.com/office/powerpoint/2010/main" val="298952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0F14-9E90-4319-8AB8-885B52ADD790}"/>
              </a:ext>
            </a:extLst>
          </p:cNvPr>
          <p:cNvSpPr>
            <a:spLocks noGrp="1"/>
          </p:cNvSpPr>
          <p:nvPr>
            <p:ph type="ctrTitle"/>
          </p:nvPr>
        </p:nvSpPr>
        <p:spPr/>
        <p:txBody>
          <a:bodyPr/>
          <a:lstStyle/>
          <a:p>
            <a:r>
              <a:rPr lang="en-US" cap="all" dirty="0"/>
              <a:t>Open-ended questions</a:t>
            </a:r>
          </a:p>
        </p:txBody>
      </p:sp>
    </p:spTree>
    <p:extLst>
      <p:ext uri="{BB962C8B-B14F-4D97-AF65-F5344CB8AC3E}">
        <p14:creationId xmlns:p14="http://schemas.microsoft.com/office/powerpoint/2010/main" val="203027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5631-F3F3-4964-BEC1-0DEC46C4E44F}"/>
              </a:ext>
            </a:extLst>
          </p:cNvPr>
          <p:cNvSpPr>
            <a:spLocks noGrp="1"/>
          </p:cNvSpPr>
          <p:nvPr>
            <p:ph type="title"/>
          </p:nvPr>
        </p:nvSpPr>
        <p:spPr>
          <a:xfrm>
            <a:off x="838200" y="123825"/>
            <a:ext cx="10515600" cy="1325563"/>
          </a:xfrm>
        </p:spPr>
        <p:txBody>
          <a:bodyPr>
            <a:normAutofit/>
          </a:bodyPr>
          <a:lstStyle/>
          <a:p>
            <a:pPr algn="ctr"/>
            <a:r>
              <a:rPr lang="en-US" sz="3200"/>
              <a:t>What are 1-2 ways that COVID-19 is now impacting your practice/facility?</a:t>
            </a:r>
            <a:endParaRPr lang="en-US" sz="3200" dirty="0"/>
          </a:p>
        </p:txBody>
      </p:sp>
      <p:sp>
        <p:nvSpPr>
          <p:cNvPr id="4" name="TextBox 3">
            <a:extLst>
              <a:ext uri="{FF2B5EF4-FFF2-40B4-BE49-F238E27FC236}">
                <a16:creationId xmlns:a16="http://schemas.microsoft.com/office/drawing/2014/main" id="{B47AAEC6-9426-40F5-9A51-E7C386530D86}"/>
              </a:ext>
            </a:extLst>
          </p:cNvPr>
          <p:cNvSpPr txBox="1"/>
          <p:nvPr/>
        </p:nvSpPr>
        <p:spPr>
          <a:xfrm>
            <a:off x="7967271" y="1415927"/>
            <a:ext cx="3676934" cy="338554"/>
          </a:xfrm>
          <a:prstGeom prst="rect">
            <a:avLst/>
          </a:prstGeom>
          <a:noFill/>
          <a:ln>
            <a:solidFill>
              <a:schemeClr val="tx2"/>
            </a:solidFill>
          </a:ln>
        </p:spPr>
        <p:txBody>
          <a:bodyPr wrap="square" rtlCol="0">
            <a:spAutoFit/>
          </a:bodyPr>
          <a:lstStyle/>
          <a:p>
            <a:r>
              <a:rPr lang="en-US" sz="1600" b="1" dirty="0"/>
              <a:t>Total number of respondents: 162 </a:t>
            </a:r>
          </a:p>
        </p:txBody>
      </p:sp>
      <p:sp>
        <p:nvSpPr>
          <p:cNvPr id="3" name="Footer Placeholder 2">
            <a:extLst>
              <a:ext uri="{FF2B5EF4-FFF2-40B4-BE49-F238E27FC236}">
                <a16:creationId xmlns:a16="http://schemas.microsoft.com/office/drawing/2014/main" id="{2C6F782C-F01A-48D7-96F3-8E5DA55BE691}"/>
              </a:ext>
            </a:extLst>
          </p:cNvPr>
          <p:cNvSpPr>
            <a:spLocks noGrp="1"/>
          </p:cNvSpPr>
          <p:nvPr>
            <p:ph type="ftr" sz="quarter" idx="11"/>
          </p:nvPr>
        </p:nvSpPr>
        <p:spPr/>
        <p:txBody>
          <a:bodyPr/>
          <a:lstStyle/>
          <a:p>
            <a:r>
              <a:rPr lang="en-US"/>
              <a:t>April 2021</a:t>
            </a:r>
            <a:endParaRPr lang="en-US" dirty="0"/>
          </a:p>
        </p:txBody>
      </p:sp>
      <p:graphicFrame>
        <p:nvGraphicFramePr>
          <p:cNvPr id="12" name="Content Placeholder 11">
            <a:extLst>
              <a:ext uri="{FF2B5EF4-FFF2-40B4-BE49-F238E27FC236}">
                <a16:creationId xmlns:a16="http://schemas.microsoft.com/office/drawing/2014/main" id="{3D8EE7A8-8B73-4922-83E0-DE8697566A32}"/>
              </a:ext>
            </a:extLst>
          </p:cNvPr>
          <p:cNvGraphicFramePr>
            <a:graphicFrameLocks noGrp="1"/>
          </p:cNvGraphicFramePr>
          <p:nvPr>
            <p:ph idx="1"/>
            <p:extLst>
              <p:ext uri="{D42A27DB-BD31-4B8C-83A1-F6EECF244321}">
                <p14:modId xmlns:p14="http://schemas.microsoft.com/office/powerpoint/2010/main" val="4214669862"/>
              </p:ext>
            </p:extLst>
          </p:nvPr>
        </p:nvGraphicFramePr>
        <p:xfrm>
          <a:off x="397762" y="1113921"/>
          <a:ext cx="11230401" cy="5029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33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A2A0-D49E-4FF5-AFB6-6A4F3B92108A}"/>
              </a:ext>
            </a:extLst>
          </p:cNvPr>
          <p:cNvSpPr>
            <a:spLocks noGrp="1"/>
          </p:cNvSpPr>
          <p:nvPr>
            <p:ph type="title"/>
          </p:nvPr>
        </p:nvSpPr>
        <p:spPr>
          <a:xfrm>
            <a:off x="683795" y="43959"/>
            <a:ext cx="10972800" cy="1396314"/>
          </a:xfrm>
        </p:spPr>
        <p:txBody>
          <a:bodyPr>
            <a:normAutofit/>
          </a:bodyPr>
          <a:lstStyle/>
          <a:p>
            <a:pPr algn="ctr"/>
            <a:r>
              <a:rPr lang="en-US" sz="3600" dirty="0"/>
              <a:t>April Sample Comments: Impact</a:t>
            </a:r>
          </a:p>
        </p:txBody>
      </p:sp>
      <p:sp>
        <p:nvSpPr>
          <p:cNvPr id="3" name="Content Placeholder 2">
            <a:extLst>
              <a:ext uri="{FF2B5EF4-FFF2-40B4-BE49-F238E27FC236}">
                <a16:creationId xmlns:a16="http://schemas.microsoft.com/office/drawing/2014/main" id="{29B61C9C-A6F1-475C-96BE-D34D928D51A9}"/>
              </a:ext>
            </a:extLst>
          </p:cNvPr>
          <p:cNvSpPr>
            <a:spLocks noGrp="1"/>
          </p:cNvSpPr>
          <p:nvPr>
            <p:ph idx="1"/>
          </p:nvPr>
        </p:nvSpPr>
        <p:spPr>
          <a:xfrm>
            <a:off x="683795" y="1437208"/>
            <a:ext cx="10972800" cy="4670854"/>
          </a:xfrm>
        </p:spPr>
        <p:txBody>
          <a:bodyPr>
            <a:normAutofit/>
          </a:bodyPr>
          <a:lstStyle/>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“Inappropriate increase in HSAT.  Many of these patients need in center studies.”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“Patients are </a:t>
            </a:r>
            <a:r>
              <a:rPr lang="en-US" sz="3000" b="1" dirty="0">
                <a:solidFill>
                  <a:srgbClr val="FF0000"/>
                </a:solidFill>
                <a:latin typeface="Arial" panose="020B0604020202020204" pitchFamily="34" charset="0"/>
                <a:cs typeface="Arial" panose="020B0604020202020204" pitchFamily="34" charset="0"/>
              </a:rPr>
              <a:t>not</a:t>
            </a:r>
            <a:r>
              <a:rPr lang="en-US" sz="3000" b="1" dirty="0">
                <a:solidFill>
                  <a:schemeClr val="tx1"/>
                </a:solidFill>
                <a:latin typeface="Arial" panose="020B0604020202020204" pitchFamily="34" charset="0"/>
                <a:cs typeface="Arial" panose="020B0604020202020204" pitchFamily="34" charset="0"/>
              </a:rPr>
              <a:t> </a:t>
            </a:r>
            <a:r>
              <a:rPr lang="en-US" sz="3000" dirty="0">
                <a:solidFill>
                  <a:schemeClr val="tx1"/>
                </a:solidFill>
                <a:latin typeface="Arial" panose="020B0604020202020204" pitchFamily="34" charset="0"/>
                <a:cs typeface="Arial" panose="020B0604020202020204" pitchFamily="34" charset="0"/>
              </a:rPr>
              <a:t>happy with Covid testing prior to in-lab studies, several have refused to schedule. ”</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“Pre-procedural Covid-19 testing is adding delays and scheduling complications”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“Reduced referrals from PCP’s.”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“Sleep disorders are not an emergency for some people.” </a:t>
            </a:r>
          </a:p>
          <a:p>
            <a:endParaRPr lang="en-US" dirty="0"/>
          </a:p>
        </p:txBody>
      </p:sp>
      <p:sp>
        <p:nvSpPr>
          <p:cNvPr id="4" name="Footer Placeholder 3">
            <a:extLst>
              <a:ext uri="{FF2B5EF4-FFF2-40B4-BE49-F238E27FC236}">
                <a16:creationId xmlns:a16="http://schemas.microsoft.com/office/drawing/2014/main" id="{D92D2E31-693C-44CC-B9D4-96286FDEE083}"/>
              </a:ext>
            </a:extLst>
          </p:cNvPr>
          <p:cNvSpPr>
            <a:spLocks noGrp="1"/>
          </p:cNvSpPr>
          <p:nvPr>
            <p:ph type="ftr" sz="quarter" idx="11"/>
          </p:nvPr>
        </p:nvSpPr>
        <p:spPr/>
        <p:txBody>
          <a:bodyPr/>
          <a:lstStyle/>
          <a:p>
            <a:r>
              <a:rPr lang="en-US" dirty="0"/>
              <a:t>April 2021</a:t>
            </a:r>
          </a:p>
        </p:txBody>
      </p:sp>
    </p:spTree>
    <p:extLst>
      <p:ext uri="{BB962C8B-B14F-4D97-AF65-F5344CB8AC3E}">
        <p14:creationId xmlns:p14="http://schemas.microsoft.com/office/powerpoint/2010/main" val="1273602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5631-F3F3-4964-BEC1-0DEC46C4E44F}"/>
              </a:ext>
            </a:extLst>
          </p:cNvPr>
          <p:cNvSpPr>
            <a:spLocks noGrp="1"/>
          </p:cNvSpPr>
          <p:nvPr>
            <p:ph type="title"/>
          </p:nvPr>
        </p:nvSpPr>
        <p:spPr>
          <a:xfrm>
            <a:off x="838200" y="123825"/>
            <a:ext cx="10515600" cy="1325563"/>
          </a:xfrm>
        </p:spPr>
        <p:txBody>
          <a:bodyPr>
            <a:normAutofit/>
          </a:bodyPr>
          <a:lstStyle/>
          <a:p>
            <a:pPr algn="ctr"/>
            <a:r>
              <a:rPr lang="en-US" sz="3200" dirty="0"/>
              <a:t>What are 1-2 ways that COVID-19 has had an impact on your practice/facility?</a:t>
            </a:r>
          </a:p>
        </p:txBody>
      </p:sp>
      <p:sp>
        <p:nvSpPr>
          <p:cNvPr id="4" name="TextBox 3">
            <a:extLst>
              <a:ext uri="{FF2B5EF4-FFF2-40B4-BE49-F238E27FC236}">
                <a16:creationId xmlns:a16="http://schemas.microsoft.com/office/drawing/2014/main" id="{B47AAEC6-9426-40F5-9A51-E7C386530D86}"/>
              </a:ext>
            </a:extLst>
          </p:cNvPr>
          <p:cNvSpPr txBox="1"/>
          <p:nvPr/>
        </p:nvSpPr>
        <p:spPr>
          <a:xfrm>
            <a:off x="8092440" y="1449388"/>
            <a:ext cx="3718560" cy="1077218"/>
          </a:xfrm>
          <a:prstGeom prst="rect">
            <a:avLst/>
          </a:prstGeom>
          <a:noFill/>
          <a:ln>
            <a:solidFill>
              <a:schemeClr val="tx2"/>
            </a:solidFill>
          </a:ln>
        </p:spPr>
        <p:txBody>
          <a:bodyPr wrap="square" rtlCol="0">
            <a:spAutoFit/>
          </a:bodyPr>
          <a:lstStyle/>
          <a:p>
            <a:r>
              <a:rPr lang="en-US" sz="1600" b="1" dirty="0"/>
              <a:t>Total number of respondents:</a:t>
            </a:r>
          </a:p>
          <a:p>
            <a:r>
              <a:rPr lang="en-US" sz="1600" b="1" dirty="0"/>
              <a:t>August 2020: </a:t>
            </a:r>
            <a:r>
              <a:rPr lang="en-US" sz="1600" dirty="0"/>
              <a:t>410</a:t>
            </a:r>
          </a:p>
          <a:p>
            <a:r>
              <a:rPr lang="en-US" sz="1600" b="1" dirty="0"/>
              <a:t>December 2020: </a:t>
            </a:r>
            <a:r>
              <a:rPr lang="en-US" sz="1600" dirty="0"/>
              <a:t>379</a:t>
            </a:r>
          </a:p>
          <a:p>
            <a:r>
              <a:rPr lang="en-US" sz="1600" b="1" dirty="0"/>
              <a:t>April 2021: </a:t>
            </a:r>
            <a:r>
              <a:rPr lang="en-US" sz="1600" dirty="0"/>
              <a:t>162</a:t>
            </a:r>
          </a:p>
        </p:txBody>
      </p:sp>
      <p:sp>
        <p:nvSpPr>
          <p:cNvPr id="3" name="Footer Placeholder 2">
            <a:extLst>
              <a:ext uri="{FF2B5EF4-FFF2-40B4-BE49-F238E27FC236}">
                <a16:creationId xmlns:a16="http://schemas.microsoft.com/office/drawing/2014/main" id="{7F6BF719-7C9A-4A45-A4CE-510F2741F363}"/>
              </a:ext>
            </a:extLst>
          </p:cNvPr>
          <p:cNvSpPr>
            <a:spLocks noGrp="1"/>
          </p:cNvSpPr>
          <p:nvPr>
            <p:ph type="ftr" sz="quarter" idx="11"/>
          </p:nvPr>
        </p:nvSpPr>
        <p:spPr/>
        <p:txBody>
          <a:bodyPr/>
          <a:lstStyle/>
          <a:p>
            <a:r>
              <a:rPr lang="en-US" dirty="0"/>
              <a:t>April 2021</a:t>
            </a:r>
          </a:p>
        </p:txBody>
      </p:sp>
      <p:graphicFrame>
        <p:nvGraphicFramePr>
          <p:cNvPr id="8" name="Content Placeholder 7">
            <a:extLst>
              <a:ext uri="{FF2B5EF4-FFF2-40B4-BE49-F238E27FC236}">
                <a16:creationId xmlns:a16="http://schemas.microsoft.com/office/drawing/2014/main" id="{F9EB1A63-CE5B-4411-866E-46611F6BB5D5}"/>
              </a:ext>
            </a:extLst>
          </p:cNvPr>
          <p:cNvGraphicFramePr>
            <a:graphicFrameLocks noGrp="1"/>
          </p:cNvGraphicFramePr>
          <p:nvPr>
            <p:ph idx="1"/>
            <p:extLst>
              <p:ext uri="{D42A27DB-BD31-4B8C-83A1-F6EECF244321}">
                <p14:modId xmlns:p14="http://schemas.microsoft.com/office/powerpoint/2010/main" val="3388773149"/>
              </p:ext>
            </p:extLst>
          </p:nvPr>
        </p:nvGraphicFramePr>
        <p:xfrm>
          <a:off x="381000" y="1295400"/>
          <a:ext cx="11125200" cy="4704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0965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BAC9-E560-494E-8A71-19D6A9D43951}"/>
              </a:ext>
            </a:extLst>
          </p:cNvPr>
          <p:cNvSpPr>
            <a:spLocks noGrp="1"/>
          </p:cNvSpPr>
          <p:nvPr>
            <p:ph type="title"/>
          </p:nvPr>
        </p:nvSpPr>
        <p:spPr>
          <a:xfrm>
            <a:off x="838200" y="18255"/>
            <a:ext cx="10515600" cy="1878784"/>
          </a:xfrm>
        </p:spPr>
        <p:txBody>
          <a:bodyPr>
            <a:noAutofit/>
          </a:bodyPr>
          <a:lstStyle/>
          <a:p>
            <a:pPr algn="ctr"/>
            <a:r>
              <a:rPr lang="en-US" sz="3200" dirty="0"/>
              <a:t>What are 1-2 strategies that are currently helping your practice/facility adapt during the pandemic?</a:t>
            </a:r>
          </a:p>
        </p:txBody>
      </p:sp>
      <p:sp>
        <p:nvSpPr>
          <p:cNvPr id="3" name="Footer Placeholder 2">
            <a:extLst>
              <a:ext uri="{FF2B5EF4-FFF2-40B4-BE49-F238E27FC236}">
                <a16:creationId xmlns:a16="http://schemas.microsoft.com/office/drawing/2014/main" id="{02422372-CE25-44B0-8A0B-3EE9B8A2E080}"/>
              </a:ext>
            </a:extLst>
          </p:cNvPr>
          <p:cNvSpPr>
            <a:spLocks noGrp="1"/>
          </p:cNvSpPr>
          <p:nvPr>
            <p:ph type="ftr" sz="quarter" idx="11"/>
          </p:nvPr>
        </p:nvSpPr>
        <p:spPr/>
        <p:txBody>
          <a:bodyPr/>
          <a:lstStyle/>
          <a:p>
            <a:r>
              <a:rPr lang="en-US" dirty="0"/>
              <a:t>April 2021</a:t>
            </a:r>
          </a:p>
        </p:txBody>
      </p:sp>
      <p:graphicFrame>
        <p:nvGraphicFramePr>
          <p:cNvPr id="8" name="Content Placeholder 7">
            <a:extLst>
              <a:ext uri="{FF2B5EF4-FFF2-40B4-BE49-F238E27FC236}">
                <a16:creationId xmlns:a16="http://schemas.microsoft.com/office/drawing/2014/main" id="{0CBA0899-4EEA-4EAA-BFC0-CCAC768655E3}"/>
              </a:ext>
            </a:extLst>
          </p:cNvPr>
          <p:cNvGraphicFramePr>
            <a:graphicFrameLocks noGrp="1"/>
          </p:cNvGraphicFramePr>
          <p:nvPr>
            <p:ph idx="1"/>
            <p:extLst>
              <p:ext uri="{D42A27DB-BD31-4B8C-83A1-F6EECF244321}">
                <p14:modId xmlns:p14="http://schemas.microsoft.com/office/powerpoint/2010/main" val="3972343799"/>
              </p:ext>
            </p:extLst>
          </p:nvPr>
        </p:nvGraphicFramePr>
        <p:xfrm>
          <a:off x="685800" y="12954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839026A-4CDA-4127-A47B-7D0DDBB45F7D}"/>
              </a:ext>
            </a:extLst>
          </p:cNvPr>
          <p:cNvSpPr txBox="1"/>
          <p:nvPr/>
        </p:nvSpPr>
        <p:spPr>
          <a:xfrm>
            <a:off x="7873382" y="1735068"/>
            <a:ext cx="3676934" cy="338554"/>
          </a:xfrm>
          <a:prstGeom prst="rect">
            <a:avLst/>
          </a:prstGeom>
          <a:noFill/>
          <a:ln>
            <a:solidFill>
              <a:schemeClr val="tx2"/>
            </a:solidFill>
          </a:ln>
        </p:spPr>
        <p:txBody>
          <a:bodyPr wrap="square" rtlCol="0">
            <a:spAutoFit/>
          </a:bodyPr>
          <a:lstStyle/>
          <a:p>
            <a:r>
              <a:rPr lang="en-US" sz="1600" b="1" dirty="0"/>
              <a:t>Total number of respondents: 138 </a:t>
            </a:r>
          </a:p>
        </p:txBody>
      </p:sp>
    </p:spTree>
    <p:extLst>
      <p:ext uri="{BB962C8B-B14F-4D97-AF65-F5344CB8AC3E}">
        <p14:creationId xmlns:p14="http://schemas.microsoft.com/office/powerpoint/2010/main" val="2694130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5AE7-DA85-4210-AB59-09459696AC1F}"/>
              </a:ext>
            </a:extLst>
          </p:cNvPr>
          <p:cNvSpPr>
            <a:spLocks noGrp="1"/>
          </p:cNvSpPr>
          <p:nvPr>
            <p:ph type="title"/>
          </p:nvPr>
        </p:nvSpPr>
        <p:spPr/>
        <p:txBody>
          <a:bodyPr>
            <a:normAutofit/>
          </a:bodyPr>
          <a:lstStyle/>
          <a:p>
            <a:pPr algn="ctr"/>
            <a:r>
              <a:rPr lang="en-US" sz="3600" dirty="0"/>
              <a:t>April Sample Comments: Strategies</a:t>
            </a:r>
          </a:p>
        </p:txBody>
      </p:sp>
      <p:sp>
        <p:nvSpPr>
          <p:cNvPr id="3" name="Content Placeholder 2">
            <a:extLst>
              <a:ext uri="{FF2B5EF4-FFF2-40B4-BE49-F238E27FC236}">
                <a16:creationId xmlns:a16="http://schemas.microsoft.com/office/drawing/2014/main" id="{F625E086-5F47-4D06-B444-BC449E1D4B6D}"/>
              </a:ext>
            </a:extLst>
          </p:cNvPr>
          <p:cNvSpPr>
            <a:spLocks noGrp="1"/>
          </p:cNvSpPr>
          <p:nvPr>
            <p:ph idx="1"/>
          </p:nvPr>
        </p:nvSpPr>
        <p:spPr>
          <a:xfrm>
            <a:off x="838200" y="1594022"/>
            <a:ext cx="10515600" cy="4707923"/>
          </a:xfrm>
        </p:spPr>
        <p:txBody>
          <a:bodyPr>
            <a:normAutofit lnSpcReduction="10000"/>
          </a:bodyPr>
          <a:lstStyle/>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“Calling the patients one by one if they don’t show up for routine exams”</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“Accepting vaccinations for titrations”</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“Getting folks vaccinated and addressing vaccine hesitancy”</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“100% telemedicine, more HSATs and curbside pickups”</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“Cross-trained/dual credentialled staff allowing flexibility to adjust to ever changing volumes/needs”</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“Judiciously recommend empiric PAP titrations that require manpower to follow-up with new PAP users”</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“Overtime and incentives to work more hours.”</a:t>
            </a:r>
          </a:p>
          <a:p>
            <a:pPr>
              <a:lnSpc>
                <a:spcPct val="100000"/>
              </a:lnSpc>
              <a:spcBef>
                <a:spcPts val="800"/>
              </a:spcBef>
            </a:pPr>
            <a:endParaRPr lang="en-US" dirty="0"/>
          </a:p>
        </p:txBody>
      </p:sp>
      <p:sp>
        <p:nvSpPr>
          <p:cNvPr id="4" name="Footer Placeholder 3">
            <a:extLst>
              <a:ext uri="{FF2B5EF4-FFF2-40B4-BE49-F238E27FC236}">
                <a16:creationId xmlns:a16="http://schemas.microsoft.com/office/drawing/2014/main" id="{3C8D4675-4889-4CF5-B077-DB71AEE26337}"/>
              </a:ext>
            </a:extLst>
          </p:cNvPr>
          <p:cNvSpPr>
            <a:spLocks noGrp="1"/>
          </p:cNvSpPr>
          <p:nvPr>
            <p:ph type="ftr" sz="quarter" idx="11"/>
          </p:nvPr>
        </p:nvSpPr>
        <p:spPr/>
        <p:txBody>
          <a:bodyPr/>
          <a:lstStyle/>
          <a:p>
            <a:r>
              <a:rPr lang="en-US" dirty="0"/>
              <a:t>April 2021</a:t>
            </a:r>
          </a:p>
        </p:txBody>
      </p:sp>
    </p:spTree>
    <p:extLst>
      <p:ext uri="{BB962C8B-B14F-4D97-AF65-F5344CB8AC3E}">
        <p14:creationId xmlns:p14="http://schemas.microsoft.com/office/powerpoint/2010/main" val="112147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EAB9-B216-4858-B7D4-4C6F6D6FA130}"/>
              </a:ext>
            </a:extLst>
          </p:cNvPr>
          <p:cNvSpPr>
            <a:spLocks noGrp="1"/>
          </p:cNvSpPr>
          <p:nvPr>
            <p:ph type="title"/>
          </p:nvPr>
        </p:nvSpPr>
        <p:spPr>
          <a:xfrm>
            <a:off x="1066800" y="2209800"/>
            <a:ext cx="10363200" cy="1981200"/>
          </a:xfrm>
        </p:spPr>
        <p:txBody>
          <a:bodyPr>
            <a:normAutofit/>
          </a:bodyPr>
          <a:lstStyle/>
          <a:p>
            <a:pPr algn="ctr"/>
            <a:r>
              <a:rPr lang="en-US" sz="6000" b="0" dirty="0"/>
              <a:t>CLINICAL DEMOGRAPHICS</a:t>
            </a:r>
            <a:br>
              <a:rPr lang="en-US" sz="4400" dirty="0"/>
            </a:br>
            <a:endParaRPr lang="en-US" sz="4400" dirty="0"/>
          </a:p>
        </p:txBody>
      </p:sp>
      <p:sp>
        <p:nvSpPr>
          <p:cNvPr id="3" name="Footer Placeholder 2">
            <a:extLst>
              <a:ext uri="{FF2B5EF4-FFF2-40B4-BE49-F238E27FC236}">
                <a16:creationId xmlns:a16="http://schemas.microsoft.com/office/drawing/2014/main" id="{5DD16909-3EEC-4558-8D4B-F8C2F28FFC9B}"/>
              </a:ext>
            </a:extLst>
          </p:cNvPr>
          <p:cNvSpPr>
            <a:spLocks noGrp="1"/>
          </p:cNvSpPr>
          <p:nvPr>
            <p:ph type="ftr" sz="quarter" idx="11"/>
          </p:nvPr>
        </p:nvSpPr>
        <p:spPr/>
        <p:txBody>
          <a:bodyPr/>
          <a:lstStyle/>
          <a:p>
            <a:r>
              <a:rPr lang="en-US" dirty="0"/>
              <a:t>April 2021</a:t>
            </a:r>
          </a:p>
        </p:txBody>
      </p:sp>
    </p:spTree>
    <p:extLst>
      <p:ext uri="{BB962C8B-B14F-4D97-AF65-F5344CB8AC3E}">
        <p14:creationId xmlns:p14="http://schemas.microsoft.com/office/powerpoint/2010/main" val="378742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BAC9-E560-494E-8A71-19D6A9D43951}"/>
              </a:ext>
            </a:extLst>
          </p:cNvPr>
          <p:cNvSpPr>
            <a:spLocks noGrp="1"/>
          </p:cNvSpPr>
          <p:nvPr>
            <p:ph type="title"/>
          </p:nvPr>
        </p:nvSpPr>
        <p:spPr>
          <a:xfrm>
            <a:off x="838200" y="136478"/>
            <a:ext cx="10515600" cy="1207340"/>
          </a:xfrm>
        </p:spPr>
        <p:txBody>
          <a:bodyPr>
            <a:noAutofit/>
          </a:bodyPr>
          <a:lstStyle/>
          <a:p>
            <a:pPr algn="ctr"/>
            <a:r>
              <a:rPr lang="en-US" sz="3200" dirty="0"/>
              <a:t>What are 1-2 strategies that have helped your practice/facility adapt during the pandemic?</a:t>
            </a:r>
          </a:p>
        </p:txBody>
      </p:sp>
      <p:sp>
        <p:nvSpPr>
          <p:cNvPr id="3" name="Footer Placeholder 2">
            <a:extLst>
              <a:ext uri="{FF2B5EF4-FFF2-40B4-BE49-F238E27FC236}">
                <a16:creationId xmlns:a16="http://schemas.microsoft.com/office/drawing/2014/main" id="{9F6F7FDB-0DF7-49BB-A379-4921B3F74033}"/>
              </a:ext>
            </a:extLst>
          </p:cNvPr>
          <p:cNvSpPr>
            <a:spLocks noGrp="1"/>
          </p:cNvSpPr>
          <p:nvPr>
            <p:ph type="ftr" sz="quarter" idx="11"/>
          </p:nvPr>
        </p:nvSpPr>
        <p:spPr/>
        <p:txBody>
          <a:bodyPr/>
          <a:lstStyle/>
          <a:p>
            <a:r>
              <a:rPr lang="en-US" dirty="0"/>
              <a:t>April 2021</a:t>
            </a:r>
          </a:p>
        </p:txBody>
      </p:sp>
      <p:graphicFrame>
        <p:nvGraphicFramePr>
          <p:cNvPr id="7" name="Content Placeholder 6">
            <a:extLst>
              <a:ext uri="{FF2B5EF4-FFF2-40B4-BE49-F238E27FC236}">
                <a16:creationId xmlns:a16="http://schemas.microsoft.com/office/drawing/2014/main" id="{E3278F8B-A4CE-4442-A72C-12923CBD3D33}"/>
              </a:ext>
            </a:extLst>
          </p:cNvPr>
          <p:cNvGraphicFramePr>
            <a:graphicFrameLocks noGrp="1"/>
          </p:cNvGraphicFramePr>
          <p:nvPr>
            <p:ph idx="1"/>
            <p:extLst>
              <p:ext uri="{D42A27DB-BD31-4B8C-83A1-F6EECF244321}">
                <p14:modId xmlns:p14="http://schemas.microsoft.com/office/powerpoint/2010/main" val="2527050367"/>
              </p:ext>
            </p:extLst>
          </p:nvPr>
        </p:nvGraphicFramePr>
        <p:xfrm>
          <a:off x="609600" y="1143000"/>
          <a:ext cx="11201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68F5F9-A59B-4AE4-ACBD-CF525D8C7393}"/>
              </a:ext>
            </a:extLst>
          </p:cNvPr>
          <p:cNvSpPr txBox="1"/>
          <p:nvPr/>
        </p:nvSpPr>
        <p:spPr>
          <a:xfrm>
            <a:off x="8001000" y="1461046"/>
            <a:ext cx="3718560" cy="1077218"/>
          </a:xfrm>
          <a:prstGeom prst="rect">
            <a:avLst/>
          </a:prstGeom>
          <a:noFill/>
          <a:ln>
            <a:solidFill>
              <a:schemeClr val="tx2"/>
            </a:solidFill>
          </a:ln>
        </p:spPr>
        <p:txBody>
          <a:bodyPr wrap="square" rtlCol="0">
            <a:spAutoFit/>
          </a:bodyPr>
          <a:lstStyle/>
          <a:p>
            <a:r>
              <a:rPr lang="en-US" sz="1600" b="1" dirty="0"/>
              <a:t>Total number of respondents:</a:t>
            </a:r>
          </a:p>
          <a:p>
            <a:r>
              <a:rPr lang="en-US" sz="1600" b="1" dirty="0"/>
              <a:t>August 2020: </a:t>
            </a:r>
            <a:r>
              <a:rPr lang="en-US" sz="1600" dirty="0"/>
              <a:t>379</a:t>
            </a:r>
          </a:p>
          <a:p>
            <a:r>
              <a:rPr lang="en-US" sz="1600" b="1" dirty="0"/>
              <a:t>December 2020: </a:t>
            </a:r>
            <a:r>
              <a:rPr lang="en-US" sz="1600" dirty="0"/>
              <a:t>346</a:t>
            </a:r>
          </a:p>
          <a:p>
            <a:r>
              <a:rPr lang="en-US" sz="1600" b="1" dirty="0"/>
              <a:t>April 2021: </a:t>
            </a:r>
            <a:r>
              <a:rPr lang="en-US" sz="1600" dirty="0"/>
              <a:t>138</a:t>
            </a:r>
          </a:p>
        </p:txBody>
      </p:sp>
    </p:spTree>
    <p:extLst>
      <p:ext uri="{BB962C8B-B14F-4D97-AF65-F5344CB8AC3E}">
        <p14:creationId xmlns:p14="http://schemas.microsoft.com/office/powerpoint/2010/main" val="764166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4A6B-70BE-4B88-ACCC-ACF510170B24}"/>
              </a:ext>
            </a:extLst>
          </p:cNvPr>
          <p:cNvSpPr>
            <a:spLocks noGrp="1"/>
          </p:cNvSpPr>
          <p:nvPr>
            <p:ph type="title"/>
          </p:nvPr>
        </p:nvSpPr>
        <p:spPr>
          <a:xfrm>
            <a:off x="838200" y="18255"/>
            <a:ext cx="10515600" cy="1325563"/>
          </a:xfrm>
        </p:spPr>
        <p:txBody>
          <a:bodyPr>
            <a:normAutofit/>
          </a:bodyPr>
          <a:lstStyle/>
          <a:p>
            <a:pPr algn="ctr"/>
            <a:r>
              <a:rPr lang="en-US" sz="3200" dirty="0"/>
              <a:t>How can the AASM help you and your practice/facility?</a:t>
            </a:r>
          </a:p>
        </p:txBody>
      </p:sp>
      <p:sp>
        <p:nvSpPr>
          <p:cNvPr id="7" name="TextBox 6">
            <a:extLst>
              <a:ext uri="{FF2B5EF4-FFF2-40B4-BE49-F238E27FC236}">
                <a16:creationId xmlns:a16="http://schemas.microsoft.com/office/drawing/2014/main" id="{324FD99B-D1BB-454E-8BD8-07BA2057C69E}"/>
              </a:ext>
            </a:extLst>
          </p:cNvPr>
          <p:cNvSpPr txBox="1"/>
          <p:nvPr/>
        </p:nvSpPr>
        <p:spPr>
          <a:xfrm>
            <a:off x="8077200" y="1086673"/>
            <a:ext cx="3505200" cy="338554"/>
          </a:xfrm>
          <a:prstGeom prst="rect">
            <a:avLst/>
          </a:prstGeom>
          <a:noFill/>
          <a:ln>
            <a:solidFill>
              <a:schemeClr val="tx2"/>
            </a:solidFill>
          </a:ln>
        </p:spPr>
        <p:txBody>
          <a:bodyPr wrap="square" rtlCol="0">
            <a:spAutoFit/>
          </a:bodyPr>
          <a:lstStyle/>
          <a:p>
            <a:r>
              <a:rPr lang="en-US" sz="1600" b="1" dirty="0"/>
              <a:t>Total number of respondents: </a:t>
            </a:r>
            <a:r>
              <a:rPr lang="en-US" sz="1600" dirty="0"/>
              <a:t>99</a:t>
            </a:r>
          </a:p>
        </p:txBody>
      </p:sp>
      <p:sp>
        <p:nvSpPr>
          <p:cNvPr id="3" name="Footer Placeholder 2">
            <a:extLst>
              <a:ext uri="{FF2B5EF4-FFF2-40B4-BE49-F238E27FC236}">
                <a16:creationId xmlns:a16="http://schemas.microsoft.com/office/drawing/2014/main" id="{D79508A4-9EA0-4695-AEEF-2B68D3912C36}"/>
              </a:ext>
            </a:extLst>
          </p:cNvPr>
          <p:cNvSpPr>
            <a:spLocks noGrp="1"/>
          </p:cNvSpPr>
          <p:nvPr>
            <p:ph type="ftr" sz="quarter" idx="11"/>
          </p:nvPr>
        </p:nvSpPr>
        <p:spPr/>
        <p:txBody>
          <a:bodyPr/>
          <a:lstStyle/>
          <a:p>
            <a:r>
              <a:rPr lang="en-US" dirty="0"/>
              <a:t>April 2021</a:t>
            </a:r>
          </a:p>
        </p:txBody>
      </p:sp>
      <p:graphicFrame>
        <p:nvGraphicFramePr>
          <p:cNvPr id="8" name="Content Placeholder 7">
            <a:extLst>
              <a:ext uri="{FF2B5EF4-FFF2-40B4-BE49-F238E27FC236}">
                <a16:creationId xmlns:a16="http://schemas.microsoft.com/office/drawing/2014/main" id="{612640A6-9D58-4FDE-82E8-FA2D7815AA82}"/>
              </a:ext>
            </a:extLst>
          </p:cNvPr>
          <p:cNvGraphicFramePr>
            <a:graphicFrameLocks noGrp="1"/>
          </p:cNvGraphicFramePr>
          <p:nvPr>
            <p:ph idx="1"/>
            <p:extLst>
              <p:ext uri="{D42A27DB-BD31-4B8C-83A1-F6EECF244321}">
                <p14:modId xmlns:p14="http://schemas.microsoft.com/office/powerpoint/2010/main" val="2206315681"/>
              </p:ext>
            </p:extLst>
          </p:nvPr>
        </p:nvGraphicFramePr>
        <p:xfrm>
          <a:off x="609600" y="914400"/>
          <a:ext cx="11201400" cy="5148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698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4A6B-70BE-4B88-ACCC-ACF510170B24}"/>
              </a:ext>
            </a:extLst>
          </p:cNvPr>
          <p:cNvSpPr>
            <a:spLocks noGrp="1"/>
          </p:cNvSpPr>
          <p:nvPr>
            <p:ph type="title"/>
          </p:nvPr>
        </p:nvSpPr>
        <p:spPr>
          <a:xfrm>
            <a:off x="838200" y="18255"/>
            <a:ext cx="10515600" cy="1325563"/>
          </a:xfrm>
        </p:spPr>
        <p:txBody>
          <a:bodyPr>
            <a:normAutofit/>
          </a:bodyPr>
          <a:lstStyle/>
          <a:p>
            <a:pPr algn="ctr"/>
            <a:r>
              <a:rPr lang="en-US" sz="3200" dirty="0"/>
              <a:t>How can the AASM help you and your practice/facility?</a:t>
            </a:r>
          </a:p>
        </p:txBody>
      </p:sp>
      <p:sp>
        <p:nvSpPr>
          <p:cNvPr id="3" name="Footer Placeholder 2">
            <a:extLst>
              <a:ext uri="{FF2B5EF4-FFF2-40B4-BE49-F238E27FC236}">
                <a16:creationId xmlns:a16="http://schemas.microsoft.com/office/drawing/2014/main" id="{F07329EE-6B70-470D-B74A-123BD4C4BC3E}"/>
              </a:ext>
            </a:extLst>
          </p:cNvPr>
          <p:cNvSpPr>
            <a:spLocks noGrp="1"/>
          </p:cNvSpPr>
          <p:nvPr>
            <p:ph type="ftr" sz="quarter" idx="11"/>
          </p:nvPr>
        </p:nvSpPr>
        <p:spPr/>
        <p:txBody>
          <a:bodyPr/>
          <a:lstStyle/>
          <a:p>
            <a:r>
              <a:rPr lang="en-US" dirty="0"/>
              <a:t>April 2021</a:t>
            </a:r>
          </a:p>
        </p:txBody>
      </p:sp>
      <p:graphicFrame>
        <p:nvGraphicFramePr>
          <p:cNvPr id="7" name="Content Placeholder 6">
            <a:extLst>
              <a:ext uri="{FF2B5EF4-FFF2-40B4-BE49-F238E27FC236}">
                <a16:creationId xmlns:a16="http://schemas.microsoft.com/office/drawing/2014/main" id="{22B42C89-2F75-4F98-9017-5043715AF406}"/>
              </a:ext>
            </a:extLst>
          </p:cNvPr>
          <p:cNvGraphicFramePr>
            <a:graphicFrameLocks noGrp="1"/>
          </p:cNvGraphicFramePr>
          <p:nvPr>
            <p:ph idx="1"/>
            <p:extLst>
              <p:ext uri="{D42A27DB-BD31-4B8C-83A1-F6EECF244321}">
                <p14:modId xmlns:p14="http://schemas.microsoft.com/office/powerpoint/2010/main" val="1820166902"/>
              </p:ext>
            </p:extLst>
          </p:nvPr>
        </p:nvGraphicFramePr>
        <p:xfrm>
          <a:off x="376988" y="1166018"/>
          <a:ext cx="11281611" cy="50823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FF19DBF-BE19-4962-ACBA-099ADCA69E9E}"/>
              </a:ext>
            </a:extLst>
          </p:cNvPr>
          <p:cNvSpPr txBox="1"/>
          <p:nvPr/>
        </p:nvSpPr>
        <p:spPr>
          <a:xfrm>
            <a:off x="8382000" y="1166018"/>
            <a:ext cx="2727960" cy="1077218"/>
          </a:xfrm>
          <a:prstGeom prst="rect">
            <a:avLst/>
          </a:prstGeom>
          <a:noFill/>
          <a:ln>
            <a:solidFill>
              <a:schemeClr val="tx2"/>
            </a:solidFill>
          </a:ln>
        </p:spPr>
        <p:txBody>
          <a:bodyPr wrap="square" rtlCol="0">
            <a:spAutoFit/>
          </a:bodyPr>
          <a:lstStyle/>
          <a:p>
            <a:r>
              <a:rPr lang="en-US" sz="1600" b="1" dirty="0"/>
              <a:t>Total number of respondents:</a:t>
            </a:r>
          </a:p>
          <a:p>
            <a:r>
              <a:rPr lang="en-US" sz="1600" b="1" dirty="0"/>
              <a:t>August 2020: </a:t>
            </a:r>
            <a:r>
              <a:rPr lang="en-US" sz="1600" dirty="0"/>
              <a:t>260</a:t>
            </a:r>
          </a:p>
          <a:p>
            <a:r>
              <a:rPr lang="en-US" sz="1600" b="1" dirty="0"/>
              <a:t>December 2020: </a:t>
            </a:r>
            <a:r>
              <a:rPr lang="en-US" sz="1600" dirty="0"/>
              <a:t>281</a:t>
            </a:r>
          </a:p>
          <a:p>
            <a:r>
              <a:rPr lang="en-US" sz="1600" b="1" dirty="0"/>
              <a:t>April 2021: </a:t>
            </a:r>
            <a:r>
              <a:rPr lang="en-US" sz="1600" dirty="0"/>
              <a:t>99</a:t>
            </a:r>
          </a:p>
        </p:txBody>
      </p:sp>
    </p:spTree>
    <p:extLst>
      <p:ext uri="{BB962C8B-B14F-4D97-AF65-F5344CB8AC3E}">
        <p14:creationId xmlns:p14="http://schemas.microsoft.com/office/powerpoint/2010/main" val="90723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DC80-0D1D-4B03-823F-C41DA38470EB}"/>
              </a:ext>
            </a:extLst>
          </p:cNvPr>
          <p:cNvSpPr>
            <a:spLocks noGrp="1"/>
          </p:cNvSpPr>
          <p:nvPr>
            <p:ph type="title"/>
          </p:nvPr>
        </p:nvSpPr>
        <p:spPr/>
        <p:txBody>
          <a:bodyPr>
            <a:normAutofit/>
          </a:bodyPr>
          <a:lstStyle/>
          <a:p>
            <a:pPr algn="ctr"/>
            <a:r>
              <a:rPr lang="en-US" sz="3600" dirty="0"/>
              <a:t>April Sample Comments: AASM Help</a:t>
            </a:r>
          </a:p>
        </p:txBody>
      </p:sp>
      <p:sp>
        <p:nvSpPr>
          <p:cNvPr id="3" name="Content Placeholder 2">
            <a:extLst>
              <a:ext uri="{FF2B5EF4-FFF2-40B4-BE49-F238E27FC236}">
                <a16:creationId xmlns:a16="http://schemas.microsoft.com/office/drawing/2014/main" id="{637531DD-22D3-43B6-AA98-B97C9F5E392D}"/>
              </a:ext>
            </a:extLst>
          </p:cNvPr>
          <p:cNvSpPr>
            <a:spLocks noGrp="1"/>
          </p:cNvSpPr>
          <p:nvPr>
            <p:ph idx="1"/>
          </p:nvPr>
        </p:nvSpPr>
        <p:spPr>
          <a:xfrm>
            <a:off x="838200" y="1569492"/>
            <a:ext cx="10515600" cy="4670669"/>
          </a:xfrm>
        </p:spPr>
        <p:txBody>
          <a:bodyPr>
            <a:normAutofit fontScale="77500" lnSpcReduction="20000"/>
          </a:bodyPr>
          <a:lstStyle/>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“Keep up educational items, increased national attention”</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“Rein in on unaccredited disposable HSAT practices being performed by accredited facilities”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“Loosening some of the posted COVID recommendations” </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“Extend ISR availability beyond 3 months”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“Work with ABIM to make remaining board certified easier and more meaningful ”</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“Continuing virtual conferences”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“Post virtual offerings for CEUs.  With the loss of live seminars, obtaining CEUs has been problematic.”</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“Advocate for permanent reimbursement for telemedicine”</a:t>
            </a:r>
          </a:p>
        </p:txBody>
      </p:sp>
      <p:sp>
        <p:nvSpPr>
          <p:cNvPr id="4" name="Footer Placeholder 3">
            <a:extLst>
              <a:ext uri="{FF2B5EF4-FFF2-40B4-BE49-F238E27FC236}">
                <a16:creationId xmlns:a16="http://schemas.microsoft.com/office/drawing/2014/main" id="{CECDD264-FA94-4E64-A653-D7A4C6B6A397}"/>
              </a:ext>
            </a:extLst>
          </p:cNvPr>
          <p:cNvSpPr>
            <a:spLocks noGrp="1"/>
          </p:cNvSpPr>
          <p:nvPr>
            <p:ph type="ftr" sz="quarter" idx="11"/>
          </p:nvPr>
        </p:nvSpPr>
        <p:spPr/>
        <p:txBody>
          <a:bodyPr/>
          <a:lstStyle/>
          <a:p>
            <a:r>
              <a:rPr lang="en-US" dirty="0"/>
              <a:t>April 2021</a:t>
            </a:r>
          </a:p>
        </p:txBody>
      </p:sp>
    </p:spTree>
    <p:extLst>
      <p:ext uri="{BB962C8B-B14F-4D97-AF65-F5344CB8AC3E}">
        <p14:creationId xmlns:p14="http://schemas.microsoft.com/office/powerpoint/2010/main" val="358288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8CBC-9EEF-452F-9B31-023996694003}"/>
              </a:ext>
            </a:extLst>
          </p:cNvPr>
          <p:cNvSpPr>
            <a:spLocks noGrp="1"/>
          </p:cNvSpPr>
          <p:nvPr>
            <p:ph type="title"/>
          </p:nvPr>
        </p:nvSpPr>
        <p:spPr/>
        <p:txBody>
          <a:bodyPr>
            <a:normAutofit/>
          </a:bodyPr>
          <a:lstStyle/>
          <a:p>
            <a:pPr algn="ctr"/>
            <a:r>
              <a:rPr lang="en-US" sz="3600" dirty="0"/>
              <a:t>Clinical background</a:t>
            </a:r>
            <a:br>
              <a:rPr lang="en-US" sz="3200" dirty="0"/>
            </a:br>
            <a:r>
              <a:rPr lang="en-US" sz="2800" b="1" dirty="0"/>
              <a:t>(April 2021)</a:t>
            </a:r>
            <a:endParaRPr lang="en-US" sz="3200" b="1" dirty="0"/>
          </a:p>
        </p:txBody>
      </p:sp>
      <p:sp>
        <p:nvSpPr>
          <p:cNvPr id="4" name="TextBox 3">
            <a:extLst>
              <a:ext uri="{FF2B5EF4-FFF2-40B4-BE49-F238E27FC236}">
                <a16:creationId xmlns:a16="http://schemas.microsoft.com/office/drawing/2014/main" id="{71FB6841-287C-4585-95B9-9B80F314DAF2}"/>
              </a:ext>
            </a:extLst>
          </p:cNvPr>
          <p:cNvSpPr txBox="1"/>
          <p:nvPr/>
        </p:nvSpPr>
        <p:spPr>
          <a:xfrm>
            <a:off x="9220200" y="1417638"/>
            <a:ext cx="1970163"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
        <p:nvSpPr>
          <p:cNvPr id="3" name="Footer Placeholder 2">
            <a:extLst>
              <a:ext uri="{FF2B5EF4-FFF2-40B4-BE49-F238E27FC236}">
                <a16:creationId xmlns:a16="http://schemas.microsoft.com/office/drawing/2014/main" id="{DAF7EC49-C253-4377-8EBF-5C6203E231EB}"/>
              </a:ext>
            </a:extLst>
          </p:cNvPr>
          <p:cNvSpPr>
            <a:spLocks noGrp="1"/>
          </p:cNvSpPr>
          <p:nvPr>
            <p:ph type="ftr" sz="quarter" idx="11"/>
          </p:nvPr>
        </p:nvSpPr>
        <p:spPr/>
        <p:txBody>
          <a:bodyPr/>
          <a:lstStyle/>
          <a:p>
            <a:r>
              <a:rPr lang="en-US" dirty="0"/>
              <a:t>April 2021</a:t>
            </a:r>
          </a:p>
        </p:txBody>
      </p:sp>
      <p:graphicFrame>
        <p:nvGraphicFramePr>
          <p:cNvPr id="11" name="Content Placeholder 10">
            <a:extLst>
              <a:ext uri="{FF2B5EF4-FFF2-40B4-BE49-F238E27FC236}">
                <a16:creationId xmlns:a16="http://schemas.microsoft.com/office/drawing/2014/main" id="{2BADC2E1-BBD0-4F50-8669-F3E393F26E7C}"/>
              </a:ext>
            </a:extLst>
          </p:cNvPr>
          <p:cNvGraphicFramePr>
            <a:graphicFrameLocks noGrp="1"/>
          </p:cNvGraphicFramePr>
          <p:nvPr>
            <p:ph idx="1"/>
            <p:extLst>
              <p:ext uri="{D42A27DB-BD31-4B8C-83A1-F6EECF244321}">
                <p14:modId xmlns:p14="http://schemas.microsoft.com/office/powerpoint/2010/main" val="221332121"/>
              </p:ext>
            </p:extLst>
          </p:nvPr>
        </p:nvGraphicFramePr>
        <p:xfrm>
          <a:off x="457200" y="1138525"/>
          <a:ext cx="11506200" cy="4805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78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4474-AD74-4750-B018-1B77D7D362A8}"/>
              </a:ext>
            </a:extLst>
          </p:cNvPr>
          <p:cNvSpPr>
            <a:spLocks noGrp="1"/>
          </p:cNvSpPr>
          <p:nvPr>
            <p:ph type="title"/>
          </p:nvPr>
        </p:nvSpPr>
        <p:spPr>
          <a:xfrm>
            <a:off x="609600" y="0"/>
            <a:ext cx="10972800" cy="1143000"/>
          </a:xfrm>
        </p:spPr>
        <p:txBody>
          <a:bodyPr/>
          <a:lstStyle/>
          <a:p>
            <a:r>
              <a:rPr lang="en-US" sz="4000" dirty="0"/>
              <a:t>Clinical background</a:t>
            </a:r>
            <a:endParaRPr lang="en-US" dirty="0"/>
          </a:p>
        </p:txBody>
      </p:sp>
      <p:sp>
        <p:nvSpPr>
          <p:cNvPr id="4" name="Footer Placeholder 3">
            <a:extLst>
              <a:ext uri="{FF2B5EF4-FFF2-40B4-BE49-F238E27FC236}">
                <a16:creationId xmlns:a16="http://schemas.microsoft.com/office/drawing/2014/main" id="{2D79C468-D78F-4B91-AD3D-87EBEBB8EE04}"/>
              </a:ext>
            </a:extLst>
          </p:cNvPr>
          <p:cNvSpPr>
            <a:spLocks noGrp="1"/>
          </p:cNvSpPr>
          <p:nvPr>
            <p:ph type="ftr" sz="quarter" idx="11"/>
          </p:nvPr>
        </p:nvSpPr>
        <p:spPr/>
        <p:txBody>
          <a:bodyPr/>
          <a:lstStyle/>
          <a:p>
            <a:r>
              <a:rPr lang="en-US" dirty="0"/>
              <a:t>April 2021</a:t>
            </a:r>
          </a:p>
        </p:txBody>
      </p:sp>
      <p:graphicFrame>
        <p:nvGraphicFramePr>
          <p:cNvPr id="5" name="Content Placeholder 4">
            <a:extLst>
              <a:ext uri="{FF2B5EF4-FFF2-40B4-BE49-F238E27FC236}">
                <a16:creationId xmlns:a16="http://schemas.microsoft.com/office/drawing/2014/main" id="{7EB186F6-49F7-4169-9AE5-71F34E296CDC}"/>
              </a:ext>
            </a:extLst>
          </p:cNvPr>
          <p:cNvGraphicFramePr>
            <a:graphicFrameLocks noGrp="1"/>
          </p:cNvGraphicFramePr>
          <p:nvPr>
            <p:ph idx="1"/>
            <p:extLst>
              <p:ext uri="{D42A27DB-BD31-4B8C-83A1-F6EECF244321}">
                <p14:modId xmlns:p14="http://schemas.microsoft.com/office/powerpoint/2010/main" val="2328192110"/>
              </p:ext>
            </p:extLst>
          </p:nvPr>
        </p:nvGraphicFramePr>
        <p:xfrm>
          <a:off x="152400" y="990600"/>
          <a:ext cx="11811000" cy="5135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08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814A-2C5B-4EC1-B1E0-57E7DAE699AA}"/>
              </a:ext>
            </a:extLst>
          </p:cNvPr>
          <p:cNvSpPr>
            <a:spLocks noGrp="1"/>
          </p:cNvSpPr>
          <p:nvPr>
            <p:ph type="title"/>
          </p:nvPr>
        </p:nvSpPr>
        <p:spPr>
          <a:xfrm>
            <a:off x="914400" y="148791"/>
            <a:ext cx="10515600" cy="1325563"/>
          </a:xfrm>
        </p:spPr>
        <p:txBody>
          <a:bodyPr>
            <a:normAutofit/>
          </a:bodyPr>
          <a:lstStyle/>
          <a:p>
            <a:pPr algn="ctr"/>
            <a:r>
              <a:rPr lang="en-US" sz="3200" dirty="0"/>
              <a:t>Which of the following best describes where you work? </a:t>
            </a:r>
            <a:r>
              <a:rPr lang="en-US" sz="2800" dirty="0"/>
              <a:t>(check all that apply)</a:t>
            </a:r>
            <a:endParaRPr lang="en-US" sz="3600" dirty="0"/>
          </a:p>
        </p:txBody>
      </p:sp>
      <p:sp>
        <p:nvSpPr>
          <p:cNvPr id="4" name="TextBox 3">
            <a:extLst>
              <a:ext uri="{FF2B5EF4-FFF2-40B4-BE49-F238E27FC236}">
                <a16:creationId xmlns:a16="http://schemas.microsoft.com/office/drawing/2014/main" id="{87A8D1ED-CA12-45FC-99E7-AC15958CDCEC}"/>
              </a:ext>
            </a:extLst>
          </p:cNvPr>
          <p:cNvSpPr txBox="1"/>
          <p:nvPr/>
        </p:nvSpPr>
        <p:spPr>
          <a:xfrm>
            <a:off x="7831089" y="1634336"/>
            <a:ext cx="3606932" cy="338554"/>
          </a:xfrm>
          <a:prstGeom prst="rect">
            <a:avLst/>
          </a:prstGeom>
          <a:noFill/>
          <a:ln>
            <a:solidFill>
              <a:schemeClr val="tx2"/>
            </a:solidFill>
          </a:ln>
        </p:spPr>
        <p:txBody>
          <a:bodyPr wrap="square" rtlCol="0">
            <a:spAutoFit/>
          </a:bodyPr>
          <a:lstStyle/>
          <a:p>
            <a:r>
              <a:rPr lang="en-US" sz="1600" b="1" dirty="0"/>
              <a:t>Total number of respondents:  </a:t>
            </a:r>
            <a:r>
              <a:rPr lang="en-US" sz="1600" dirty="0"/>
              <a:t>234</a:t>
            </a:r>
          </a:p>
        </p:txBody>
      </p:sp>
      <p:sp>
        <p:nvSpPr>
          <p:cNvPr id="3" name="Footer Placeholder 2">
            <a:extLst>
              <a:ext uri="{FF2B5EF4-FFF2-40B4-BE49-F238E27FC236}">
                <a16:creationId xmlns:a16="http://schemas.microsoft.com/office/drawing/2014/main" id="{961B2A9B-146B-44DC-A06A-E7C29B0502A4}"/>
              </a:ext>
            </a:extLst>
          </p:cNvPr>
          <p:cNvSpPr>
            <a:spLocks noGrp="1"/>
          </p:cNvSpPr>
          <p:nvPr>
            <p:ph type="ftr" sz="quarter" idx="11"/>
          </p:nvPr>
        </p:nvSpPr>
        <p:spPr/>
        <p:txBody>
          <a:bodyPr/>
          <a:lstStyle/>
          <a:p>
            <a:r>
              <a:rPr lang="en-US" dirty="0"/>
              <a:t>April 2021</a:t>
            </a:r>
          </a:p>
        </p:txBody>
      </p:sp>
      <p:graphicFrame>
        <p:nvGraphicFramePr>
          <p:cNvPr id="9" name="Content Placeholder 8">
            <a:extLst>
              <a:ext uri="{FF2B5EF4-FFF2-40B4-BE49-F238E27FC236}">
                <a16:creationId xmlns:a16="http://schemas.microsoft.com/office/drawing/2014/main" id="{00000000-0008-0000-0E00-000002000000}"/>
              </a:ext>
            </a:extLst>
          </p:cNvPr>
          <p:cNvGraphicFramePr>
            <a:graphicFrameLocks noGrp="1"/>
          </p:cNvGraphicFramePr>
          <p:nvPr>
            <p:ph idx="1"/>
            <p:extLst>
              <p:ext uri="{D42A27DB-BD31-4B8C-83A1-F6EECF244321}">
                <p14:modId xmlns:p14="http://schemas.microsoft.com/office/powerpoint/2010/main" val="659492143"/>
              </p:ext>
            </p:extLst>
          </p:nvPr>
        </p:nvGraphicFramePr>
        <p:xfrm>
          <a:off x="441158" y="13716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471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8CBC-9EEF-452F-9B31-023996694003}"/>
              </a:ext>
            </a:extLst>
          </p:cNvPr>
          <p:cNvSpPr>
            <a:spLocks noGrp="1"/>
          </p:cNvSpPr>
          <p:nvPr>
            <p:ph type="title"/>
          </p:nvPr>
        </p:nvSpPr>
        <p:spPr>
          <a:xfrm>
            <a:off x="609600" y="84002"/>
            <a:ext cx="10972800" cy="1143000"/>
          </a:xfrm>
        </p:spPr>
        <p:txBody>
          <a:bodyPr>
            <a:normAutofit fontScale="90000"/>
          </a:bodyPr>
          <a:lstStyle/>
          <a:p>
            <a:pPr algn="ctr"/>
            <a:r>
              <a:rPr lang="en-US" sz="3600" dirty="0"/>
              <a:t>Which of the following best describes where you work? (check all that apply)</a:t>
            </a:r>
          </a:p>
        </p:txBody>
      </p:sp>
      <p:sp>
        <p:nvSpPr>
          <p:cNvPr id="4" name="TextBox 3">
            <a:extLst>
              <a:ext uri="{FF2B5EF4-FFF2-40B4-BE49-F238E27FC236}">
                <a16:creationId xmlns:a16="http://schemas.microsoft.com/office/drawing/2014/main" id="{71FB6841-287C-4585-95B9-9B80F314DAF2}"/>
              </a:ext>
            </a:extLst>
          </p:cNvPr>
          <p:cNvSpPr txBox="1"/>
          <p:nvPr/>
        </p:nvSpPr>
        <p:spPr>
          <a:xfrm>
            <a:off x="8539249" y="1364629"/>
            <a:ext cx="3039140" cy="1077218"/>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2020: </a:t>
            </a:r>
            <a:r>
              <a:rPr lang="en-US" sz="1600" dirty="0"/>
              <a:t>551</a:t>
            </a:r>
          </a:p>
          <a:p>
            <a:r>
              <a:rPr lang="en-US" sz="1600" b="1" dirty="0"/>
              <a:t>December 2020: </a:t>
            </a:r>
            <a:r>
              <a:rPr lang="en-US" sz="1600" dirty="0"/>
              <a:t>495</a:t>
            </a:r>
          </a:p>
          <a:p>
            <a:r>
              <a:rPr lang="en-US" sz="1600" b="1" dirty="0"/>
              <a:t>April 2021</a:t>
            </a:r>
            <a:r>
              <a:rPr lang="en-US" sz="1600" dirty="0"/>
              <a:t>: 234</a:t>
            </a:r>
          </a:p>
        </p:txBody>
      </p:sp>
      <p:sp>
        <p:nvSpPr>
          <p:cNvPr id="3" name="Footer Placeholder 2">
            <a:extLst>
              <a:ext uri="{FF2B5EF4-FFF2-40B4-BE49-F238E27FC236}">
                <a16:creationId xmlns:a16="http://schemas.microsoft.com/office/drawing/2014/main" id="{23C791B0-D85B-445A-B01D-7B4FDBCF6CFA}"/>
              </a:ext>
            </a:extLst>
          </p:cNvPr>
          <p:cNvSpPr>
            <a:spLocks noGrp="1"/>
          </p:cNvSpPr>
          <p:nvPr>
            <p:ph type="ftr" sz="quarter" idx="11"/>
          </p:nvPr>
        </p:nvSpPr>
        <p:spPr/>
        <p:txBody>
          <a:bodyPr/>
          <a:lstStyle/>
          <a:p>
            <a:r>
              <a:rPr lang="en-US" dirty="0"/>
              <a:t>April 2021</a:t>
            </a:r>
          </a:p>
        </p:txBody>
      </p:sp>
      <p:graphicFrame>
        <p:nvGraphicFramePr>
          <p:cNvPr id="8" name="Content Placeholder 7">
            <a:extLst>
              <a:ext uri="{FF2B5EF4-FFF2-40B4-BE49-F238E27FC236}">
                <a16:creationId xmlns:a16="http://schemas.microsoft.com/office/drawing/2014/main" id="{D631B6A1-4305-464C-B52E-CFA9FEA7B30B}"/>
              </a:ext>
            </a:extLst>
          </p:cNvPr>
          <p:cNvGraphicFramePr>
            <a:graphicFrameLocks noGrp="1"/>
          </p:cNvGraphicFramePr>
          <p:nvPr>
            <p:ph idx="1"/>
            <p:extLst>
              <p:ext uri="{D42A27DB-BD31-4B8C-83A1-F6EECF244321}">
                <p14:modId xmlns:p14="http://schemas.microsoft.com/office/powerpoint/2010/main" val="399565853"/>
              </p:ext>
            </p:extLst>
          </p:nvPr>
        </p:nvGraphicFramePr>
        <p:xfrm>
          <a:off x="457200" y="762000"/>
          <a:ext cx="11353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15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C49F-CC53-4CAC-A791-0F6A314E7F98}"/>
              </a:ext>
            </a:extLst>
          </p:cNvPr>
          <p:cNvSpPr>
            <a:spLocks noGrp="1"/>
          </p:cNvSpPr>
          <p:nvPr>
            <p:ph type="title"/>
          </p:nvPr>
        </p:nvSpPr>
        <p:spPr>
          <a:xfrm>
            <a:off x="838200" y="27353"/>
            <a:ext cx="10515600" cy="1325563"/>
          </a:xfrm>
        </p:spPr>
        <p:txBody>
          <a:bodyPr>
            <a:normAutofit/>
          </a:bodyPr>
          <a:lstStyle/>
          <a:p>
            <a:pPr algn="ctr"/>
            <a:r>
              <a:rPr lang="en-US" sz="3600" dirty="0"/>
              <a:t>Practice location by region</a:t>
            </a:r>
          </a:p>
        </p:txBody>
      </p:sp>
      <p:sp>
        <p:nvSpPr>
          <p:cNvPr id="4" name="TextBox 3">
            <a:extLst>
              <a:ext uri="{FF2B5EF4-FFF2-40B4-BE49-F238E27FC236}">
                <a16:creationId xmlns:a16="http://schemas.microsoft.com/office/drawing/2014/main" id="{F467A883-3B0F-4A36-BE85-5A0CD4B7D406}"/>
              </a:ext>
            </a:extLst>
          </p:cNvPr>
          <p:cNvSpPr txBox="1"/>
          <p:nvPr/>
        </p:nvSpPr>
        <p:spPr>
          <a:xfrm>
            <a:off x="9067800" y="1167022"/>
            <a:ext cx="1968137"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234</a:t>
            </a:r>
          </a:p>
        </p:txBody>
      </p:sp>
      <p:sp>
        <p:nvSpPr>
          <p:cNvPr id="3" name="Footer Placeholder 2">
            <a:extLst>
              <a:ext uri="{FF2B5EF4-FFF2-40B4-BE49-F238E27FC236}">
                <a16:creationId xmlns:a16="http://schemas.microsoft.com/office/drawing/2014/main" id="{49173D10-7956-4028-95E8-021B73246EC3}"/>
              </a:ext>
            </a:extLst>
          </p:cNvPr>
          <p:cNvSpPr>
            <a:spLocks noGrp="1"/>
          </p:cNvSpPr>
          <p:nvPr>
            <p:ph type="ftr" sz="quarter" idx="11"/>
          </p:nvPr>
        </p:nvSpPr>
        <p:spPr/>
        <p:txBody>
          <a:bodyPr/>
          <a:lstStyle/>
          <a:p>
            <a:r>
              <a:rPr lang="en-US" dirty="0"/>
              <a:t>April 2021</a:t>
            </a:r>
          </a:p>
        </p:txBody>
      </p:sp>
      <p:graphicFrame>
        <p:nvGraphicFramePr>
          <p:cNvPr id="8" name="Content Placeholder 7">
            <a:extLst>
              <a:ext uri="{FF2B5EF4-FFF2-40B4-BE49-F238E27FC236}">
                <a16:creationId xmlns:a16="http://schemas.microsoft.com/office/drawing/2014/main" id="{E09DFFD1-73CD-4EDB-B792-7348CEA70747}"/>
              </a:ext>
            </a:extLst>
          </p:cNvPr>
          <p:cNvGraphicFramePr>
            <a:graphicFrameLocks noGrp="1"/>
          </p:cNvGraphicFramePr>
          <p:nvPr>
            <p:ph idx="1"/>
            <p:extLst>
              <p:ext uri="{D42A27DB-BD31-4B8C-83A1-F6EECF244321}">
                <p14:modId xmlns:p14="http://schemas.microsoft.com/office/powerpoint/2010/main" val="714668329"/>
              </p:ext>
            </p:extLst>
          </p:nvPr>
        </p:nvGraphicFramePr>
        <p:xfrm>
          <a:off x="609600" y="1167022"/>
          <a:ext cx="11049000" cy="50051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58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C49F-CC53-4CAC-A791-0F6A314E7F98}"/>
              </a:ext>
            </a:extLst>
          </p:cNvPr>
          <p:cNvSpPr>
            <a:spLocks noGrp="1"/>
          </p:cNvSpPr>
          <p:nvPr>
            <p:ph type="title"/>
          </p:nvPr>
        </p:nvSpPr>
        <p:spPr>
          <a:xfrm>
            <a:off x="838200" y="27353"/>
            <a:ext cx="10515600" cy="1325563"/>
          </a:xfrm>
        </p:spPr>
        <p:txBody>
          <a:bodyPr>
            <a:normAutofit/>
          </a:bodyPr>
          <a:lstStyle/>
          <a:p>
            <a:pPr algn="ctr"/>
            <a:r>
              <a:rPr lang="en-US" sz="3600" dirty="0"/>
              <a:t>Practice location by region</a:t>
            </a:r>
          </a:p>
        </p:txBody>
      </p:sp>
      <p:sp>
        <p:nvSpPr>
          <p:cNvPr id="4" name="TextBox 3">
            <a:extLst>
              <a:ext uri="{FF2B5EF4-FFF2-40B4-BE49-F238E27FC236}">
                <a16:creationId xmlns:a16="http://schemas.microsoft.com/office/drawing/2014/main" id="{F467A883-3B0F-4A36-BE85-5A0CD4B7D406}"/>
              </a:ext>
            </a:extLst>
          </p:cNvPr>
          <p:cNvSpPr txBox="1"/>
          <p:nvPr/>
        </p:nvSpPr>
        <p:spPr>
          <a:xfrm>
            <a:off x="8991600" y="1219200"/>
            <a:ext cx="2590800" cy="1077218"/>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a:t>
            </a:r>
            <a:r>
              <a:rPr lang="en-US" sz="1600" dirty="0"/>
              <a:t>551</a:t>
            </a:r>
          </a:p>
          <a:p>
            <a:r>
              <a:rPr lang="en-US" sz="1600" b="1" dirty="0"/>
              <a:t>December: </a:t>
            </a:r>
            <a:r>
              <a:rPr lang="en-US" sz="1600" dirty="0"/>
              <a:t>495</a:t>
            </a:r>
          </a:p>
          <a:p>
            <a:r>
              <a:rPr lang="en-US" sz="1600" b="1" dirty="0"/>
              <a:t>April 2021: </a:t>
            </a:r>
            <a:r>
              <a:rPr lang="en-US" sz="1600" dirty="0"/>
              <a:t>234</a:t>
            </a:r>
          </a:p>
        </p:txBody>
      </p:sp>
      <p:sp>
        <p:nvSpPr>
          <p:cNvPr id="3" name="Footer Placeholder 2">
            <a:extLst>
              <a:ext uri="{FF2B5EF4-FFF2-40B4-BE49-F238E27FC236}">
                <a16:creationId xmlns:a16="http://schemas.microsoft.com/office/drawing/2014/main" id="{13F438D4-FBF2-4B32-88CB-E3AC7BF970B4}"/>
              </a:ext>
            </a:extLst>
          </p:cNvPr>
          <p:cNvSpPr>
            <a:spLocks noGrp="1"/>
          </p:cNvSpPr>
          <p:nvPr>
            <p:ph type="ftr" sz="quarter" idx="11"/>
          </p:nvPr>
        </p:nvSpPr>
        <p:spPr/>
        <p:txBody>
          <a:bodyPr/>
          <a:lstStyle/>
          <a:p>
            <a:r>
              <a:rPr lang="en-US" dirty="0"/>
              <a:t>April 2021</a:t>
            </a:r>
          </a:p>
        </p:txBody>
      </p:sp>
      <p:graphicFrame>
        <p:nvGraphicFramePr>
          <p:cNvPr id="8" name="Content Placeholder 7">
            <a:extLst>
              <a:ext uri="{FF2B5EF4-FFF2-40B4-BE49-F238E27FC236}">
                <a16:creationId xmlns:a16="http://schemas.microsoft.com/office/drawing/2014/main" id="{70F757B5-2B81-4CBC-BEB1-FFE0B0AE17C5}"/>
              </a:ext>
            </a:extLst>
          </p:cNvPr>
          <p:cNvGraphicFramePr>
            <a:graphicFrameLocks noGrp="1"/>
          </p:cNvGraphicFramePr>
          <p:nvPr>
            <p:ph idx="1"/>
            <p:extLst>
              <p:ext uri="{D42A27DB-BD31-4B8C-83A1-F6EECF244321}">
                <p14:modId xmlns:p14="http://schemas.microsoft.com/office/powerpoint/2010/main" val="2690967932"/>
              </p:ext>
            </p:extLst>
          </p:nvPr>
        </p:nvGraphicFramePr>
        <p:xfrm>
          <a:off x="457200" y="914401"/>
          <a:ext cx="111252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4193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7FA637C8BB748A390852C0BFD1230" ma:contentTypeVersion="4" ma:contentTypeDescription="Create a new document." ma:contentTypeScope="" ma:versionID="8826193aa1e6fc597c94e9bea042ce8f">
  <xsd:schema xmlns:xsd="http://www.w3.org/2001/XMLSchema" xmlns:xs="http://www.w3.org/2001/XMLSchema" xmlns:p="http://schemas.microsoft.com/office/2006/metadata/properties" xmlns:ns2="41159878-03cd-4801-b413-405d1a93928c" targetNamespace="http://schemas.microsoft.com/office/2006/metadata/properties" ma:root="true" ma:fieldsID="91e4625d7be86f76ebdcfc6e0df6cfb3" ns2:_="">
    <xsd:import namespace="41159878-03cd-4801-b413-405d1a9392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59878-03cd-4801-b413-405d1a9392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BF888-D05A-4A3F-A867-6CB3A9D0930B}">
  <ds:schemaRefs>
    <ds:schemaRef ds:uri="http://schemas.microsoft.com/sharepoint/v3/contenttype/forms"/>
  </ds:schemaRefs>
</ds:datastoreItem>
</file>

<file path=customXml/itemProps2.xml><?xml version="1.0" encoding="utf-8"?>
<ds:datastoreItem xmlns:ds="http://schemas.openxmlformats.org/officeDocument/2006/customXml" ds:itemID="{59F10BB1-4F4A-44B6-8E41-E824F08D8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59878-03cd-4801-b413-405d1a9392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4EBE45-CCC0-490A-BCBC-36D10846F74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41159878-03cd-4801-b413-405d1a9392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3017</TotalTime>
  <Words>2265</Words>
  <Application>Microsoft Office PowerPoint</Application>
  <PresentationFormat>Widescreen</PresentationFormat>
  <Paragraphs>320</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Georgia</vt:lpstr>
      <vt:lpstr>Segoe UI</vt:lpstr>
      <vt:lpstr>Office Theme</vt:lpstr>
      <vt:lpstr>PowerPoint Presentation</vt:lpstr>
      <vt:lpstr>PowerPoint Presentation</vt:lpstr>
      <vt:lpstr>CLINICAL DEMOGRAPHICS </vt:lpstr>
      <vt:lpstr>Clinical background (April 2021)</vt:lpstr>
      <vt:lpstr>Clinical background</vt:lpstr>
      <vt:lpstr>Which of the following best describes where you work? (check all that apply)</vt:lpstr>
      <vt:lpstr>Which of the following best describes where you work? (check all that apply)</vt:lpstr>
      <vt:lpstr>Practice location by region</vt:lpstr>
      <vt:lpstr>Practice location by region</vt:lpstr>
      <vt:lpstr>How has your patient volume changed since end of 2020? </vt:lpstr>
      <vt:lpstr>Change in patient volume</vt:lpstr>
      <vt:lpstr>Has your practice/facility had to apply for loans or other financial assistance due to COVID-19?</vt:lpstr>
      <vt:lpstr>Has your practice/facility had to apply for loans or other financial assistance due to COVID-19?</vt:lpstr>
      <vt:lpstr>Are you concerned about the ability of your practice/facility to remain financially solvent going into 2021?</vt:lpstr>
      <vt:lpstr>Are you concerned about the ability of your practice/facility to remain financially solvent?</vt:lpstr>
      <vt:lpstr>Post-pandemic utilization of telemedicine  (if telemedicine services are adequately reimbursed) </vt:lpstr>
      <vt:lpstr>Post-pandemic utilization of telemedicine  (if telemedicine services are adequately reimbursed) </vt:lpstr>
      <vt:lpstr>Use of HSAT for diagnostic testing</vt:lpstr>
      <vt:lpstr>Change in use of disposable HSAT devices since the start of the pandemic </vt:lpstr>
      <vt:lpstr>COVID-19 impact on workforce  </vt:lpstr>
      <vt:lpstr>COVID-19 impact on burnout  (for self or workforce)</vt:lpstr>
      <vt:lpstr>Employer imposed travel restrictions</vt:lpstr>
      <vt:lpstr>Sample Comments  (those who responded “yes” to travel restrictions)</vt:lpstr>
      <vt:lpstr>Open-ended questions</vt:lpstr>
      <vt:lpstr>What are 1-2 ways that COVID-19 is now impacting your practice/facility?</vt:lpstr>
      <vt:lpstr>April Sample Comments: Impact</vt:lpstr>
      <vt:lpstr>What are 1-2 ways that COVID-19 has had an impact on your practice/facility?</vt:lpstr>
      <vt:lpstr>What are 1-2 strategies that are currently helping your practice/facility adapt during the pandemic?</vt:lpstr>
      <vt:lpstr>April Sample Comments: Strategies</vt:lpstr>
      <vt:lpstr>What are 1-2 strategies that have helped your practice/facility adapt during the pandemic?</vt:lpstr>
      <vt:lpstr>How can the AASM help you and your practice/facility?</vt:lpstr>
      <vt:lpstr>How can the AASM help you and your practice/facility?</vt:lpstr>
      <vt:lpstr>April Sample Comments: AASM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Salgado</dc:creator>
  <cp:lastModifiedBy>Thomas Heffron</cp:lastModifiedBy>
  <cp:revision>48</cp:revision>
  <dcterms:created xsi:type="dcterms:W3CDTF">2017-09-01T13:11:53Z</dcterms:created>
  <dcterms:modified xsi:type="dcterms:W3CDTF">2021-06-30T00:25:07Z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0x010100C6B7FA637C8BB748A390852C0BFD1230</vt:lpwstr>
  </property>
  <property fmtid="{D5CDD505-2E9C-101B-9397-08002B2CF9AE}" pid="3" name="ArticulateGUID">
    <vt:lpwstr>1C782270-8B20-4B1D-8A6A-693A1EF65587</vt:lpwstr>
  </property>
  <property fmtid="{D5CDD505-2E9C-101B-9397-08002B2CF9AE}" pid="4" name="ArticulatePath">
    <vt:lpwstr>AASM_PPT_Template_widescreen</vt:lpwstr>
  </property>
</Properties>
</file>