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7.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8.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1.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1.xml" ContentType="application/vnd.openxmlformats-officedocument.drawingml.chartshapes+xml"/>
  <Override PartName="/ppt/notesSlides/notesSlide24.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5.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6.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9"/>
  </p:notesMasterIdLst>
  <p:sldIdLst>
    <p:sldId id="259" r:id="rId5"/>
    <p:sldId id="499" r:id="rId6"/>
    <p:sldId id="500" r:id="rId7"/>
    <p:sldId id="501" r:id="rId8"/>
    <p:sldId id="262" r:id="rId9"/>
    <p:sldId id="260" r:id="rId10"/>
    <p:sldId id="505" r:id="rId11"/>
    <p:sldId id="261" r:id="rId12"/>
    <p:sldId id="506" r:id="rId13"/>
    <p:sldId id="271" r:id="rId14"/>
    <p:sldId id="507" r:id="rId15"/>
    <p:sldId id="264" r:id="rId16"/>
    <p:sldId id="508" r:id="rId17"/>
    <p:sldId id="268" r:id="rId18"/>
    <p:sldId id="509" r:id="rId19"/>
    <p:sldId id="270" r:id="rId20"/>
    <p:sldId id="510" r:id="rId21"/>
    <p:sldId id="269" r:id="rId22"/>
    <p:sldId id="511" r:id="rId23"/>
    <p:sldId id="512" r:id="rId24"/>
    <p:sldId id="513" r:id="rId25"/>
    <p:sldId id="514" r:id="rId26"/>
    <p:sldId id="515" r:id="rId27"/>
    <p:sldId id="272" r:id="rId28"/>
    <p:sldId id="502" r:id="rId29"/>
    <p:sldId id="273" r:id="rId30"/>
    <p:sldId id="516" r:id="rId31"/>
    <p:sldId id="503" r:id="rId32"/>
    <p:sldId id="274" r:id="rId33"/>
    <p:sldId id="517" r:id="rId34"/>
    <p:sldId id="504" r:id="rId35"/>
    <p:sldId id="518" r:id="rId36"/>
    <p:sldId id="519" r:id="rId37"/>
    <p:sldId id="520" r:id="rId38"/>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89"/>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107" autoAdjust="0"/>
  </p:normalViewPr>
  <p:slideViewPr>
    <p:cSldViewPr>
      <p:cViewPr varScale="1">
        <p:scale>
          <a:sx n="51" d="100"/>
          <a:sy n="51" d="100"/>
        </p:scale>
        <p:origin x="1164"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aasmorg-my.sharepoint.com/personal/shashmi_aasm_org/Documents/Desktop/Copy%20of%20AASM%20COVID-19%20Pulse%20Survey%20-%20Round%202%2012.41%20pm.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aasmorg-my.sharepoint.com/personal/shashmi_aasm_org/Documents/Desktop/Copy%20of%20AASM%20COVID-19%20Pulse%20Survey%20-%20Round%202%2012.41%20pm.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aasmorg-my.sharepoint.com/personal/shashmi_aasm_org/Documents/Desktop/Copy%20of%20AASM%20COVID-19%20Pulse%20Survey%20-%20Round%202%2012.41%20pm.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aasmorg-my.sharepoint.com/personal/shashmi_aasm_org/Documents/Desktop/Copy%20of%20AASM%20COVID-19%20Pulse%20Survey%20-%20Round%202%2012.41%20pm.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aasmorg-my.sharepoint.com/personal/shashmi_aasm_org/Documents/Desktop/Copy%20of%20AASM%20COVID-19%20Pulse%20Survey%20-%20Round%202%2012.41%20pm.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aasmorg-my.sharepoint.com/personal/shashmi_aasm_org/Documents/Desktop/Copy%20of%20AASM%20COVID-19%20Pulse%20Survey%20-%20Round%202%2012.41%20pm.xlsx" TargetMode="Externa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1.xml"/></Relationships>
</file>

<file path=ppt/charts/_rels/chart19.xml.rels><?xml version="1.0" encoding="UTF-8" standalone="yes"?>
<Relationships xmlns="http://schemas.openxmlformats.org/package/2006/relationships"><Relationship Id="rId3" Type="http://schemas.openxmlformats.org/officeDocument/2006/relationships/oleObject" Target="https://aasmorg-my.sharepoint.com/personal/shashmi_aasm_org/Documents/Desktop/Copy%20of%20AASM%20COVID-19%20Pulse%20Survey%20-%20Round%202%2012.41%20pm.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aasmorg-my.sharepoint.com/personal/shashmi_aasm_org/Documents/Desktop/Copy%20of%20AASM%20COVID-19%20Pulse%20Survey%20-%20Round%202%2012.41%20pm.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aasmorg-my.sharepoint.com/personal/shashmi_aasm_org/Documents/Desktop/Copy%20of%20AASM%20COVID-19%20Pulse%20Survey%20-%20Round%202%2012.41%20pm.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012784692236053E-2"/>
          <c:y val="1.2148206024918536E-2"/>
          <c:w val="0.94126797053594102"/>
          <c:h val="0.73503400114427098"/>
        </c:manualLayout>
      </c:layout>
      <c:barChart>
        <c:barDir val="col"/>
        <c:grouping val="clustered"/>
        <c:varyColors val="0"/>
        <c:ser>
          <c:idx val="0"/>
          <c:order val="0"/>
          <c:tx>
            <c:strRef>
              <c:f>'Question 9'!$B$3</c:f>
              <c:strCache>
                <c:ptCount val="1"/>
                <c:pt idx="0">
                  <c:v>Responses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'Question 9'!$A$4:$A$14</c:f>
              <c:strCache>
                <c:ptCount val="11"/>
                <c:pt idx="0">
                  <c:v>Physician</c:v>
                </c:pt>
                <c:pt idx="1">
                  <c:v>Director/Manager/Supervisor</c:v>
                </c:pt>
                <c:pt idx="2">
                  <c:v>Sleep technologist</c:v>
                </c:pt>
                <c:pt idx="3">
                  <c:v>Nurse practitioner</c:v>
                </c:pt>
                <c:pt idx="4">
                  <c:v>Other </c:v>
                </c:pt>
                <c:pt idx="5">
                  <c:v>Psychologist</c:v>
                </c:pt>
                <c:pt idx="6">
                  <c:v>Dentist</c:v>
                </c:pt>
                <c:pt idx="7">
                  <c:v>Physician assistant</c:v>
                </c:pt>
                <c:pt idx="8">
                  <c:v>Respiratory therapist</c:v>
                </c:pt>
                <c:pt idx="9">
                  <c:v>Researcher</c:v>
                </c:pt>
                <c:pt idx="10">
                  <c:v>Physician-in-training</c:v>
                </c:pt>
              </c:strCache>
            </c:strRef>
          </c:cat>
          <c:val>
            <c:numRef>
              <c:f>'Question 9'!$B$4:$B$14</c:f>
              <c:numCache>
                <c:formatCode>0.0%</c:formatCode>
                <c:ptCount val="11"/>
                <c:pt idx="0">
                  <c:v>0.40610000000000002</c:v>
                </c:pt>
                <c:pt idx="1">
                  <c:v>0.32319999999999999</c:v>
                </c:pt>
                <c:pt idx="2">
                  <c:v>9.6999999999999989E-2</c:v>
                </c:pt>
                <c:pt idx="3">
                  <c:v>5.0500000000000003E-2</c:v>
                </c:pt>
                <c:pt idx="4">
                  <c:v>4.4400000000000002E-2</c:v>
                </c:pt>
                <c:pt idx="5">
                  <c:v>3.4299999999999997E-2</c:v>
                </c:pt>
                <c:pt idx="6">
                  <c:v>1.8200000000000001E-2</c:v>
                </c:pt>
                <c:pt idx="7">
                  <c:v>1.41E-2</c:v>
                </c:pt>
                <c:pt idx="8">
                  <c:v>6.1000000000000004E-3</c:v>
                </c:pt>
                <c:pt idx="9">
                  <c:v>4.0000000000000001E-3</c:v>
                </c:pt>
                <c:pt idx="10">
                  <c:v>2E-3</c:v>
                </c:pt>
              </c:numCache>
            </c:numRef>
          </c:val>
          <c:extLst>
            <c:ext xmlns:c16="http://schemas.microsoft.com/office/drawing/2014/chart" uri="{C3380CC4-5D6E-409C-BE32-E72D297353CC}">
              <c16:uniqueId val="{00000000-EA7A-4F7D-BC1A-923045F80D7B}"/>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numFmt formatCode="0%"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
        <c:crosses val="autoZero"/>
        <c:crossBetween val="between"/>
      </c:valAx>
      <c:catAx>
        <c:axId val="10"/>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0"/>
          <a:lstStyle/>
          <a:p>
            <a:pPr>
              <a:defRPr sz="1100" b="0" i="0" u="none" strike="noStrike" kern="1200" baseline="0">
                <a:solidFill>
                  <a:schemeClr val="tx1"/>
                </a:solidFill>
                <a:latin typeface="+mn-lt"/>
                <a:ea typeface="+mn-ea"/>
                <a:cs typeface="+mn-cs"/>
              </a:defRPr>
            </a:pPr>
            <a:endParaRPr lang="en-US"/>
          </a:p>
        </c:txPr>
        <c:crossAx val="100"/>
        <c:crosses val="autoZero"/>
        <c:auto val="1"/>
        <c:lblAlgn val="ctr"/>
        <c:lblOffset val="100"/>
        <c:noMultiLvlLbl val="0"/>
      </c:catAx>
      <c:spPr>
        <a:noFill/>
        <a:ln>
          <a:noFill/>
        </a:ln>
        <a:effectLst/>
      </c:spPr>
    </c:plotArea>
    <c:plotVisOnly val="0"/>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60555437327096E-2"/>
          <c:y val="1.6771979436936917E-2"/>
          <c:w val="0.95337367879690715"/>
          <c:h val="0.80438237295775838"/>
        </c:manualLayout>
      </c:layout>
      <c:barChart>
        <c:barDir val="col"/>
        <c:grouping val="clustered"/>
        <c:varyColors val="0"/>
        <c:ser>
          <c:idx val="0"/>
          <c:order val="0"/>
          <c:tx>
            <c:strRef>
              <c:f>'Question 2'!$P$14</c:f>
              <c:strCache>
                <c:ptCount val="1"/>
                <c:pt idx="0">
                  <c:v>August, 2020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2'!$O$15:$O$17</c:f>
              <c:strCache>
                <c:ptCount val="3"/>
                <c:pt idx="0">
                  <c:v>Yes</c:v>
                </c:pt>
                <c:pt idx="1">
                  <c:v>No</c:v>
                </c:pt>
                <c:pt idx="2">
                  <c:v>I don’t know</c:v>
                </c:pt>
              </c:strCache>
            </c:strRef>
          </c:cat>
          <c:val>
            <c:numRef>
              <c:f>'Question 2'!$P$15:$P$17</c:f>
              <c:numCache>
                <c:formatCode>0.0%</c:formatCode>
                <c:ptCount val="3"/>
                <c:pt idx="0">
                  <c:v>0.35570000000000002</c:v>
                </c:pt>
                <c:pt idx="1">
                  <c:v>0.39929999999999999</c:v>
                </c:pt>
                <c:pt idx="2">
                  <c:v>0.245</c:v>
                </c:pt>
              </c:numCache>
            </c:numRef>
          </c:val>
          <c:extLst>
            <c:ext xmlns:c16="http://schemas.microsoft.com/office/drawing/2014/chart" uri="{C3380CC4-5D6E-409C-BE32-E72D297353CC}">
              <c16:uniqueId val="{00000000-94B9-4962-A1F7-8C186BB3F512}"/>
            </c:ext>
          </c:extLst>
        </c:ser>
        <c:ser>
          <c:idx val="1"/>
          <c:order val="1"/>
          <c:tx>
            <c:strRef>
              <c:f>'Question 2'!$Q$14</c:f>
              <c:strCache>
                <c:ptCount val="1"/>
                <c:pt idx="0">
                  <c:v>December, 2020</c:v>
                </c:pt>
              </c:strCache>
            </c:strRef>
          </c:tx>
          <c:spPr>
            <a:solidFill>
              <a:srgbClr val="0070C0"/>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3-94B9-4962-A1F7-8C186BB3F512}"/>
              </c:ext>
            </c:extLst>
          </c:dPt>
          <c:dPt>
            <c:idx val="1"/>
            <c:invertIfNegative val="0"/>
            <c:bubble3D val="0"/>
            <c:spPr>
              <a:solidFill>
                <a:srgbClr val="0070C0"/>
              </a:solidFill>
              <a:ln>
                <a:noFill/>
              </a:ln>
              <a:effectLst/>
            </c:spPr>
            <c:extLst>
              <c:ext xmlns:c16="http://schemas.microsoft.com/office/drawing/2014/chart" uri="{C3380CC4-5D6E-409C-BE32-E72D297353CC}">
                <c16:uniqueId val="{00000004-94B9-4962-A1F7-8C186BB3F512}"/>
              </c:ext>
            </c:extLst>
          </c:dPt>
          <c:dPt>
            <c:idx val="2"/>
            <c:invertIfNegative val="0"/>
            <c:bubble3D val="0"/>
            <c:spPr>
              <a:solidFill>
                <a:srgbClr val="0070C0"/>
              </a:solidFill>
              <a:ln>
                <a:noFill/>
              </a:ln>
              <a:effectLst/>
            </c:spPr>
            <c:extLst>
              <c:ext xmlns:c16="http://schemas.microsoft.com/office/drawing/2014/chart" uri="{C3380CC4-5D6E-409C-BE32-E72D297353CC}">
                <c16:uniqueId val="{00000005-94B9-4962-A1F7-8C186BB3F512}"/>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2'!$O$15:$O$17</c:f>
              <c:strCache>
                <c:ptCount val="3"/>
                <c:pt idx="0">
                  <c:v>Yes</c:v>
                </c:pt>
                <c:pt idx="1">
                  <c:v>No</c:v>
                </c:pt>
                <c:pt idx="2">
                  <c:v>I don’t know</c:v>
                </c:pt>
              </c:strCache>
            </c:strRef>
          </c:cat>
          <c:val>
            <c:numRef>
              <c:f>'Question 2'!$Q$15:$Q$17</c:f>
              <c:numCache>
                <c:formatCode>0.0%</c:formatCode>
                <c:ptCount val="3"/>
                <c:pt idx="0">
                  <c:v>0.32319999999999999</c:v>
                </c:pt>
                <c:pt idx="1">
                  <c:v>0.45450000000000002</c:v>
                </c:pt>
                <c:pt idx="2">
                  <c:v>0.22220000000000001</c:v>
                </c:pt>
              </c:numCache>
            </c:numRef>
          </c:val>
          <c:extLst>
            <c:ext xmlns:c16="http://schemas.microsoft.com/office/drawing/2014/chart" uri="{C3380CC4-5D6E-409C-BE32-E72D297353CC}">
              <c16:uniqueId val="{00000001-94B9-4962-A1F7-8C186BB3F512}"/>
            </c:ext>
          </c:extLst>
        </c:ser>
        <c:dLbls>
          <c:showLegendKey val="0"/>
          <c:showVal val="0"/>
          <c:showCatName val="0"/>
          <c:showSerName val="0"/>
          <c:showPercent val="0"/>
          <c:showBubbleSize val="0"/>
        </c:dLbls>
        <c:gapWidth val="219"/>
        <c:overlap val="-27"/>
        <c:axId val="871365120"/>
        <c:axId val="871362624"/>
      </c:barChart>
      <c:catAx>
        <c:axId val="871365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71362624"/>
        <c:crosses val="autoZero"/>
        <c:auto val="1"/>
        <c:lblAlgn val="ctr"/>
        <c:lblOffset val="100"/>
        <c:noMultiLvlLbl val="0"/>
      </c:catAx>
      <c:valAx>
        <c:axId val="871362624"/>
        <c:scaling>
          <c:orientation val="minMax"/>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1365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3'!$B$3</c:f>
              <c:strCache>
                <c:ptCount val="1"/>
                <c:pt idx="0">
                  <c:v>Responses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'Question 3'!$A$4:$A$6</c:f>
              <c:strCache>
                <c:ptCount val="3"/>
                <c:pt idx="0">
                  <c:v>Yes</c:v>
                </c:pt>
                <c:pt idx="1">
                  <c:v>No</c:v>
                </c:pt>
                <c:pt idx="2">
                  <c:v>I don’t know</c:v>
                </c:pt>
              </c:strCache>
            </c:strRef>
          </c:cat>
          <c:val>
            <c:numRef>
              <c:f>'Question 3'!$B$4:$B$6</c:f>
              <c:numCache>
                <c:formatCode>0.0%</c:formatCode>
                <c:ptCount val="3"/>
                <c:pt idx="0">
                  <c:v>0.44440000000000002</c:v>
                </c:pt>
                <c:pt idx="1">
                  <c:v>0.45250000000000001</c:v>
                </c:pt>
                <c:pt idx="2">
                  <c:v>0.10299999999999999</c:v>
                </c:pt>
              </c:numCache>
            </c:numRef>
          </c:val>
          <c:extLst>
            <c:ext xmlns:c16="http://schemas.microsoft.com/office/drawing/2014/chart" uri="{C3380CC4-5D6E-409C-BE32-E72D297353CC}">
              <c16:uniqueId val="{00000000-C50A-409D-A5A3-32ED86B85219}"/>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spPr>
            <a:ln w="9525" cap="flat" cmpd="sng" algn="ctr">
              <a:noFill/>
              <a:prstDash val="solid"/>
              <a:round/>
            </a:ln>
            <a:effectLst/>
          </c:spPr>
        </c:majorGridlines>
        <c:numFmt formatCode="0%"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
        <c:crosses val="autoZero"/>
        <c:crossBetween val="between"/>
      </c:valAx>
      <c:catAx>
        <c:axId val="10"/>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00"/>
        <c:crosses val="autoZero"/>
        <c:auto val="0"/>
        <c:lblAlgn val="ctr"/>
        <c:lblOffset val="100"/>
        <c:noMultiLvlLbl val="0"/>
      </c:catAx>
      <c:spPr>
        <a:noFill/>
        <a:ln>
          <a:noFill/>
        </a:ln>
        <a:effectLst/>
      </c:spPr>
    </c:plotArea>
    <c:plotVisOnly val="0"/>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'Question 3'!$N$16</c:f>
              <c:strCache>
                <c:ptCount val="1"/>
                <c:pt idx="0">
                  <c:v>August, 2020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3'!$M$17:$M$19</c:f>
              <c:strCache>
                <c:ptCount val="3"/>
                <c:pt idx="0">
                  <c:v>Yes</c:v>
                </c:pt>
                <c:pt idx="1">
                  <c:v>No</c:v>
                </c:pt>
                <c:pt idx="2">
                  <c:v>I don’t know</c:v>
                </c:pt>
              </c:strCache>
            </c:strRef>
          </c:cat>
          <c:val>
            <c:numRef>
              <c:f>'Question 3'!$N$17:$N$19</c:f>
              <c:numCache>
                <c:formatCode>0.0%</c:formatCode>
                <c:ptCount val="3"/>
                <c:pt idx="0">
                  <c:v>0.4592</c:v>
                </c:pt>
                <c:pt idx="1">
                  <c:v>0.41560000000000002</c:v>
                </c:pt>
                <c:pt idx="2">
                  <c:v>0.12520000000000001</c:v>
                </c:pt>
              </c:numCache>
            </c:numRef>
          </c:val>
          <c:extLst>
            <c:ext xmlns:c16="http://schemas.microsoft.com/office/drawing/2014/chart" uri="{C3380CC4-5D6E-409C-BE32-E72D297353CC}">
              <c16:uniqueId val="{00000000-09B4-4594-8373-6FA54D0B1F57}"/>
            </c:ext>
          </c:extLst>
        </c:ser>
        <c:ser>
          <c:idx val="2"/>
          <c:order val="2"/>
          <c:tx>
            <c:strRef>
              <c:f>'Question 3'!$O$16</c:f>
              <c:strCache>
                <c:ptCount val="1"/>
                <c:pt idx="0">
                  <c:v>December, 2020</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3'!$M$17:$M$19</c:f>
              <c:strCache>
                <c:ptCount val="3"/>
                <c:pt idx="0">
                  <c:v>Yes</c:v>
                </c:pt>
                <c:pt idx="1">
                  <c:v>No</c:v>
                </c:pt>
                <c:pt idx="2">
                  <c:v>I don’t know</c:v>
                </c:pt>
              </c:strCache>
            </c:strRef>
          </c:cat>
          <c:val>
            <c:numRef>
              <c:f>'Question 3'!$O$17:$O$19</c:f>
              <c:numCache>
                <c:formatCode>0.0%</c:formatCode>
                <c:ptCount val="3"/>
                <c:pt idx="0">
                  <c:v>0.44440000000000002</c:v>
                </c:pt>
                <c:pt idx="1">
                  <c:v>0.45250000000000001</c:v>
                </c:pt>
                <c:pt idx="2">
                  <c:v>0.10299999999999999</c:v>
                </c:pt>
              </c:numCache>
            </c:numRef>
          </c:val>
          <c:extLst>
            <c:ext xmlns:c16="http://schemas.microsoft.com/office/drawing/2014/chart" uri="{C3380CC4-5D6E-409C-BE32-E72D297353CC}">
              <c16:uniqueId val="{00000001-09B4-4594-8373-6FA54D0B1F57}"/>
            </c:ext>
          </c:extLst>
        </c:ser>
        <c:dLbls>
          <c:showLegendKey val="0"/>
          <c:showVal val="0"/>
          <c:showCatName val="0"/>
          <c:showSerName val="0"/>
          <c:showPercent val="0"/>
          <c:showBubbleSize val="0"/>
        </c:dLbls>
        <c:gapWidth val="219"/>
        <c:overlap val="-27"/>
        <c:axId val="1066277296"/>
        <c:axId val="1066275632"/>
        <c:extLst>
          <c:ext xmlns:c15="http://schemas.microsoft.com/office/drawing/2012/chart" uri="{02D57815-91ED-43cb-92C2-25804820EDAC}">
            <c15:filteredBarSeries>
              <c15:ser>
                <c:idx val="0"/>
                <c:order val="0"/>
                <c:tx>
                  <c:strRef>
                    <c:extLst>
                      <c:ext uri="{02D57815-91ED-43cb-92C2-25804820EDAC}">
                        <c15:formulaRef>
                          <c15:sqref>'Question 3'!$M$16</c15:sqref>
                        </c15:formulaRef>
                      </c:ext>
                    </c:extLst>
                    <c:strCache>
                      <c:ptCount val="1"/>
                    </c:strCache>
                  </c:strRef>
                </c:tx>
                <c:spPr>
                  <a:solidFill>
                    <a:schemeClr val="accent1"/>
                  </a:solidFill>
                  <a:ln>
                    <a:noFill/>
                  </a:ln>
                  <a:effectLst/>
                </c:spPr>
                <c:invertIfNegative val="0"/>
                <c:cat>
                  <c:strRef>
                    <c:extLst>
                      <c:ext uri="{02D57815-91ED-43cb-92C2-25804820EDAC}">
                        <c15:formulaRef>
                          <c15:sqref>'Question 3'!$M$17:$M$19</c15:sqref>
                        </c15:formulaRef>
                      </c:ext>
                    </c:extLst>
                    <c:strCache>
                      <c:ptCount val="3"/>
                      <c:pt idx="0">
                        <c:v>Yes</c:v>
                      </c:pt>
                      <c:pt idx="1">
                        <c:v>No</c:v>
                      </c:pt>
                      <c:pt idx="2">
                        <c:v>I don’t know</c:v>
                      </c:pt>
                    </c:strCache>
                  </c:strRef>
                </c:cat>
                <c:val>
                  <c:numRef>
                    <c:extLst>
                      <c:ext uri="{02D57815-91ED-43cb-92C2-25804820EDAC}">
                        <c15:formulaRef>
                          <c15:sqref>'Question 3'!$M$17:$M$19</c15:sqref>
                        </c15:formulaRef>
                      </c:ext>
                    </c:extLst>
                    <c:numCache>
                      <c:formatCode>General</c:formatCode>
                      <c:ptCount val="3"/>
                      <c:pt idx="0">
                        <c:v>0</c:v>
                      </c:pt>
                      <c:pt idx="1">
                        <c:v>0</c:v>
                      </c:pt>
                      <c:pt idx="2">
                        <c:v>0</c:v>
                      </c:pt>
                    </c:numCache>
                  </c:numRef>
                </c:val>
                <c:extLst>
                  <c:ext xmlns:c16="http://schemas.microsoft.com/office/drawing/2014/chart" uri="{C3380CC4-5D6E-409C-BE32-E72D297353CC}">
                    <c16:uniqueId val="{00000002-09B4-4594-8373-6FA54D0B1F57}"/>
                  </c:ext>
                </c:extLst>
              </c15:ser>
            </c15:filteredBarSeries>
          </c:ext>
        </c:extLst>
      </c:barChart>
      <c:catAx>
        <c:axId val="1066277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066275632"/>
        <c:crosses val="autoZero"/>
        <c:auto val="1"/>
        <c:lblAlgn val="ctr"/>
        <c:lblOffset val="100"/>
        <c:noMultiLvlLbl val="0"/>
      </c:catAx>
      <c:valAx>
        <c:axId val="1066275632"/>
        <c:scaling>
          <c:orientation val="minMax"/>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6277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862943456571237E-2"/>
          <c:y val="2.503736786829305E-2"/>
          <c:w val="0.95903330378404683"/>
          <c:h val="0.90428915023496059"/>
        </c:manualLayout>
      </c:layout>
      <c:barChart>
        <c:barDir val="col"/>
        <c:grouping val="clustered"/>
        <c:varyColors val="0"/>
        <c:ser>
          <c:idx val="0"/>
          <c:order val="0"/>
          <c:tx>
            <c:strRef>
              <c:f>'Question 4'!$B$3</c:f>
              <c:strCache>
                <c:ptCount val="1"/>
                <c:pt idx="0">
                  <c:v>Responses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'Question 4'!$A$4:$A$7</c:f>
              <c:strCache>
                <c:ptCount val="4"/>
                <c:pt idx="0">
                  <c:v>Less than pre-pandemic level</c:v>
                </c:pt>
                <c:pt idx="1">
                  <c:v>The same as pre-pandemic level</c:v>
                </c:pt>
                <c:pt idx="2">
                  <c:v>Greater than pre-pandemic level</c:v>
                </c:pt>
                <c:pt idx="3">
                  <c:v>I don’t know</c:v>
                </c:pt>
              </c:strCache>
            </c:strRef>
          </c:cat>
          <c:val>
            <c:numRef>
              <c:f>'Question 4'!$B$4:$B$7</c:f>
              <c:numCache>
                <c:formatCode>0.0%</c:formatCode>
                <c:ptCount val="4"/>
                <c:pt idx="0">
                  <c:v>9.2899999999999996E-2</c:v>
                </c:pt>
                <c:pt idx="1">
                  <c:v>0.1232</c:v>
                </c:pt>
                <c:pt idx="2">
                  <c:v>0.66670000000000007</c:v>
                </c:pt>
                <c:pt idx="3">
                  <c:v>0.1172</c:v>
                </c:pt>
              </c:numCache>
            </c:numRef>
          </c:val>
          <c:extLst>
            <c:ext xmlns:c16="http://schemas.microsoft.com/office/drawing/2014/chart" uri="{C3380CC4-5D6E-409C-BE32-E72D297353CC}">
              <c16:uniqueId val="{00000000-179C-40A9-B266-3580ACA4FA0C}"/>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spPr>
            <a:ln w="9525" cap="flat" cmpd="sng" algn="ctr">
              <a:noFill/>
              <a:prstDash val="solid"/>
              <a:round/>
            </a:ln>
            <a:effectLst/>
          </c:spPr>
        </c:majorGridlines>
        <c:numFmt formatCode="0%"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
        <c:crosses val="autoZero"/>
        <c:crossBetween val="between"/>
      </c:valAx>
      <c:catAx>
        <c:axId val="10"/>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00"/>
        <c:crosses val="autoZero"/>
        <c:auto val="0"/>
        <c:lblAlgn val="ctr"/>
        <c:lblOffset val="100"/>
        <c:noMultiLvlLbl val="0"/>
      </c:catAx>
      <c:spPr>
        <a:noFill/>
        <a:ln>
          <a:noFill/>
        </a:ln>
        <a:effectLst/>
      </c:spPr>
    </c:plotArea>
    <c:plotVisOnly val="0"/>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4'!$N$13</c:f>
              <c:strCache>
                <c:ptCount val="1"/>
                <c:pt idx="0">
                  <c:v>August, 2020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4'!$M$14:$M$17</c:f>
              <c:strCache>
                <c:ptCount val="4"/>
                <c:pt idx="0">
                  <c:v>Less than pre-pandemic level</c:v>
                </c:pt>
                <c:pt idx="1">
                  <c:v>The same as pre-pandemic level</c:v>
                </c:pt>
                <c:pt idx="2">
                  <c:v>Greater than pre-pandemic level</c:v>
                </c:pt>
                <c:pt idx="3">
                  <c:v>I don’t know</c:v>
                </c:pt>
              </c:strCache>
            </c:strRef>
          </c:cat>
          <c:val>
            <c:numRef>
              <c:f>'Question 4'!$N$14:$N$17</c:f>
              <c:numCache>
                <c:formatCode>0.0%</c:formatCode>
                <c:ptCount val="4"/>
                <c:pt idx="0">
                  <c:v>0.10340000000000001</c:v>
                </c:pt>
                <c:pt idx="1">
                  <c:v>0.12520000000000001</c:v>
                </c:pt>
                <c:pt idx="2">
                  <c:v>0.62070000000000003</c:v>
                </c:pt>
                <c:pt idx="3">
                  <c:v>0.15060000000000001</c:v>
                </c:pt>
              </c:numCache>
            </c:numRef>
          </c:val>
          <c:extLst>
            <c:ext xmlns:c16="http://schemas.microsoft.com/office/drawing/2014/chart" uri="{C3380CC4-5D6E-409C-BE32-E72D297353CC}">
              <c16:uniqueId val="{00000000-50E4-461B-9235-63F2C284F401}"/>
            </c:ext>
          </c:extLst>
        </c:ser>
        <c:ser>
          <c:idx val="1"/>
          <c:order val="1"/>
          <c:tx>
            <c:strRef>
              <c:f>'Question 4'!$O$13</c:f>
              <c:strCache>
                <c:ptCount val="1"/>
                <c:pt idx="0">
                  <c:v>December, 2020</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4'!$M$14:$M$17</c:f>
              <c:strCache>
                <c:ptCount val="4"/>
                <c:pt idx="0">
                  <c:v>Less than pre-pandemic level</c:v>
                </c:pt>
                <c:pt idx="1">
                  <c:v>The same as pre-pandemic level</c:v>
                </c:pt>
                <c:pt idx="2">
                  <c:v>Greater than pre-pandemic level</c:v>
                </c:pt>
                <c:pt idx="3">
                  <c:v>I don’t know</c:v>
                </c:pt>
              </c:strCache>
            </c:strRef>
          </c:cat>
          <c:val>
            <c:numRef>
              <c:f>'Question 4'!$O$14:$O$17</c:f>
              <c:numCache>
                <c:formatCode>0.0%</c:formatCode>
                <c:ptCount val="4"/>
                <c:pt idx="0">
                  <c:v>9.2899999999999996E-2</c:v>
                </c:pt>
                <c:pt idx="1">
                  <c:v>0.1232</c:v>
                </c:pt>
                <c:pt idx="2">
                  <c:v>0.66670000000000007</c:v>
                </c:pt>
                <c:pt idx="3">
                  <c:v>0.1172</c:v>
                </c:pt>
              </c:numCache>
            </c:numRef>
          </c:val>
          <c:extLst>
            <c:ext xmlns:c16="http://schemas.microsoft.com/office/drawing/2014/chart" uri="{C3380CC4-5D6E-409C-BE32-E72D297353CC}">
              <c16:uniqueId val="{00000001-50E4-461B-9235-63F2C284F401}"/>
            </c:ext>
          </c:extLst>
        </c:ser>
        <c:dLbls>
          <c:showLegendKey val="0"/>
          <c:showVal val="0"/>
          <c:showCatName val="0"/>
          <c:showSerName val="0"/>
          <c:showPercent val="0"/>
          <c:showBubbleSize val="0"/>
        </c:dLbls>
        <c:gapWidth val="219"/>
        <c:overlap val="-27"/>
        <c:axId val="1063066288"/>
        <c:axId val="1063064624"/>
      </c:barChart>
      <c:catAx>
        <c:axId val="1063066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063064624"/>
        <c:crosses val="autoZero"/>
        <c:auto val="1"/>
        <c:lblAlgn val="ctr"/>
        <c:lblOffset val="100"/>
        <c:noMultiLvlLbl val="0"/>
      </c:catAx>
      <c:valAx>
        <c:axId val="1063064624"/>
        <c:scaling>
          <c:orientation val="minMax"/>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3066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5'!$A$5:$A$7</c:f>
              <c:strCache>
                <c:ptCount val="3"/>
                <c:pt idx="0">
                  <c:v>No</c:v>
                </c:pt>
                <c:pt idx="1">
                  <c:v>I don't know</c:v>
                </c:pt>
                <c:pt idx="2">
                  <c:v>Yes</c:v>
                </c:pt>
              </c:strCache>
            </c:strRef>
          </c:cat>
          <c:val>
            <c:numRef>
              <c:f>'Question 5'!$B$5:$B$7</c:f>
              <c:numCache>
                <c:formatCode>0.0%</c:formatCode>
                <c:ptCount val="3"/>
                <c:pt idx="0">
                  <c:v>0.43200000000000011</c:v>
                </c:pt>
                <c:pt idx="1">
                  <c:v>0.1055</c:v>
                </c:pt>
                <c:pt idx="2">
                  <c:v>0.46250000000000002</c:v>
                </c:pt>
              </c:numCache>
            </c:numRef>
          </c:val>
          <c:extLst>
            <c:ext xmlns:c16="http://schemas.microsoft.com/office/drawing/2014/chart" uri="{C3380CC4-5D6E-409C-BE32-E72D297353CC}">
              <c16:uniqueId val="{00000000-7326-4FB4-A9F7-CE3C7AFA7412}"/>
            </c:ext>
          </c:extLst>
        </c:ser>
        <c:dLbls>
          <c:showLegendKey val="0"/>
          <c:showVal val="0"/>
          <c:showCatName val="0"/>
          <c:showSerName val="0"/>
          <c:showPercent val="0"/>
          <c:showBubbleSize val="0"/>
        </c:dLbls>
        <c:gapWidth val="219"/>
        <c:overlap val="-27"/>
        <c:axId val="869555136"/>
        <c:axId val="869555552"/>
      </c:barChart>
      <c:catAx>
        <c:axId val="869555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869555552"/>
        <c:crosses val="autoZero"/>
        <c:auto val="1"/>
        <c:lblAlgn val="ctr"/>
        <c:lblOffset val="100"/>
        <c:noMultiLvlLbl val="0"/>
      </c:catAx>
      <c:valAx>
        <c:axId val="869555552"/>
        <c:scaling>
          <c:orientation val="minMax"/>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9555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6'!$F$399:$F$407</c:f>
              <c:strCache>
                <c:ptCount val="9"/>
                <c:pt idx="0">
                  <c:v>Challenges in practice </c:v>
                </c:pt>
                <c:pt idx="1">
                  <c:v>Patient volumes decrease  /more call offs</c:v>
                </c:pt>
                <c:pt idx="2">
                  <c:v>Closures and reductions</c:v>
                </c:pt>
                <c:pt idx="3">
                  <c:v>Telehealth implementation </c:v>
                </c:pt>
                <c:pt idx="4">
                  <c:v>Dealing with fear </c:v>
                </c:pt>
                <c:pt idx="5">
                  <c:v>Physician and Staff changes</c:v>
                </c:pt>
                <c:pt idx="6">
                  <c:v>Telehealth implementation challenges (costs)</c:v>
                </c:pt>
                <c:pt idx="7">
                  <c:v> Payments / reimbursements</c:v>
                </c:pt>
                <c:pt idx="8">
                  <c:v>Patient volumes increase</c:v>
                </c:pt>
              </c:strCache>
            </c:strRef>
          </c:cat>
          <c:val>
            <c:numRef>
              <c:f>'Question 6'!$H$399:$H$407</c:f>
              <c:numCache>
                <c:formatCode>0.0%</c:formatCode>
                <c:ptCount val="9"/>
                <c:pt idx="0">
                  <c:v>0.32119914346895073</c:v>
                </c:pt>
                <c:pt idx="1">
                  <c:v>0.19700214132762311</c:v>
                </c:pt>
                <c:pt idx="2">
                  <c:v>0.15417558886509636</c:v>
                </c:pt>
                <c:pt idx="3">
                  <c:v>0.1006423982869379</c:v>
                </c:pt>
                <c:pt idx="4">
                  <c:v>8.9935760171306209E-2</c:v>
                </c:pt>
                <c:pt idx="5">
                  <c:v>7.7087794432548179E-2</c:v>
                </c:pt>
                <c:pt idx="6">
                  <c:v>2.7837259100642397E-2</c:v>
                </c:pt>
                <c:pt idx="7">
                  <c:v>2.569593147751606E-2</c:v>
                </c:pt>
                <c:pt idx="8">
                  <c:v>6.4239828693790149E-3</c:v>
                </c:pt>
              </c:numCache>
            </c:numRef>
          </c:val>
          <c:extLst>
            <c:ext xmlns:c16="http://schemas.microsoft.com/office/drawing/2014/chart" uri="{C3380CC4-5D6E-409C-BE32-E72D297353CC}">
              <c16:uniqueId val="{00000000-1436-4667-AE81-142CE39AE1ED}"/>
            </c:ext>
          </c:extLst>
        </c:ser>
        <c:dLbls>
          <c:showLegendKey val="0"/>
          <c:showVal val="0"/>
          <c:showCatName val="0"/>
          <c:showSerName val="0"/>
          <c:showPercent val="0"/>
          <c:showBubbleSize val="0"/>
        </c:dLbls>
        <c:gapWidth val="219"/>
        <c:overlap val="-27"/>
        <c:axId val="460399423"/>
        <c:axId val="460401919"/>
      </c:barChart>
      <c:catAx>
        <c:axId val="460399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60401919"/>
        <c:crosses val="autoZero"/>
        <c:auto val="1"/>
        <c:lblAlgn val="ctr"/>
        <c:lblOffset val="100"/>
        <c:noMultiLvlLbl val="0"/>
      </c:catAx>
      <c:valAx>
        <c:axId val="460401919"/>
        <c:scaling>
          <c:orientation val="minMax"/>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6039942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6'!$H$414</c:f>
              <c:strCache>
                <c:ptCount val="1"/>
                <c:pt idx="0">
                  <c:v>August 2020</c:v>
                </c:pt>
              </c:strCache>
            </c:strRef>
          </c:tx>
          <c:spPr>
            <a:solidFill>
              <a:schemeClr val="accent3"/>
            </a:solidFill>
            <a:ln>
              <a:noFill/>
            </a:ln>
            <a:effectLst/>
          </c:spPr>
          <c:invertIfNegative val="0"/>
          <c:dLbls>
            <c:dLbl>
              <c:idx val="1"/>
              <c:layout>
                <c:manualLayout>
                  <c:x val="-1.1034482758620689E-2"/>
                  <c:y val="3.62976406533572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00D-47ED-9850-FF69493E67A1}"/>
                </c:ext>
              </c:extLst>
            </c:dLbl>
            <c:dLbl>
              <c:idx val="2"/>
              <c:layout>
                <c:manualLayout>
                  <c:x val="-1.471264367816095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0D-47ED-9850-FF69493E67A1}"/>
                </c:ext>
              </c:extLst>
            </c:dLbl>
            <c:dLbl>
              <c:idx val="4"/>
              <c:layout>
                <c:manualLayout>
                  <c:x val="-1.2873563218390872E-2"/>
                  <c:y val="1.08892921960072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00D-47ED-9850-FF69493E67A1}"/>
                </c:ext>
              </c:extLst>
            </c:dLbl>
            <c:dLbl>
              <c:idx val="7"/>
              <c:layout>
                <c:manualLayout>
                  <c:x val="-1.3486434241874971E-16"/>
                  <c:y val="1.08892921960072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00D-47ED-9850-FF69493E67A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6'!$G$415:$G$423</c:f>
              <c:strCache>
                <c:ptCount val="9"/>
                <c:pt idx="0">
                  <c:v>Closures and reductions</c:v>
                </c:pt>
                <c:pt idx="1">
                  <c:v>Challenges in practice </c:v>
                </c:pt>
                <c:pt idx="2">
                  <c:v>Patient volumes decrease  </c:v>
                </c:pt>
                <c:pt idx="3">
                  <c:v>Telehealth implementation </c:v>
                </c:pt>
                <c:pt idx="4">
                  <c:v>Physician and Staff changes </c:v>
                </c:pt>
                <c:pt idx="5">
                  <c:v>Dealing with fear </c:v>
                </c:pt>
                <c:pt idx="6">
                  <c:v>Telehealth implementation challenges (costs)</c:v>
                </c:pt>
                <c:pt idx="7">
                  <c:v> Payments / reimbursements</c:v>
                </c:pt>
                <c:pt idx="8">
                  <c:v>Patient volumes increase</c:v>
                </c:pt>
              </c:strCache>
            </c:strRef>
          </c:cat>
          <c:val>
            <c:numRef>
              <c:f>'Question 6'!$H$415:$H$423</c:f>
              <c:numCache>
                <c:formatCode>0.0%</c:formatCode>
                <c:ptCount val="9"/>
                <c:pt idx="0">
                  <c:v>0.28867924528301886</c:v>
                </c:pt>
                <c:pt idx="1">
                  <c:v>0.22452830188679246</c:v>
                </c:pt>
                <c:pt idx="2">
                  <c:v>0.19245283018867926</c:v>
                </c:pt>
                <c:pt idx="3">
                  <c:v>0.13018867924528302</c:v>
                </c:pt>
                <c:pt idx="4">
                  <c:v>8.1132075471698109E-2</c:v>
                </c:pt>
                <c:pt idx="5">
                  <c:v>5.849056603773585E-2</c:v>
                </c:pt>
                <c:pt idx="6">
                  <c:v>1.3207547169811321E-2</c:v>
                </c:pt>
                <c:pt idx="7">
                  <c:v>9.433962264150943E-3</c:v>
                </c:pt>
                <c:pt idx="8" formatCode="0%">
                  <c:v>1.8867924528301887E-3</c:v>
                </c:pt>
              </c:numCache>
            </c:numRef>
          </c:val>
          <c:extLst>
            <c:ext xmlns:c16="http://schemas.microsoft.com/office/drawing/2014/chart" uri="{C3380CC4-5D6E-409C-BE32-E72D297353CC}">
              <c16:uniqueId val="{00000004-700D-47ED-9850-FF69493E67A1}"/>
            </c:ext>
          </c:extLst>
        </c:ser>
        <c:ser>
          <c:idx val="1"/>
          <c:order val="1"/>
          <c:tx>
            <c:strRef>
              <c:f>'Question 6'!$I$414</c:f>
              <c:strCache>
                <c:ptCount val="1"/>
                <c:pt idx="0">
                  <c:v>December 2020</c:v>
                </c:pt>
              </c:strCache>
            </c:strRef>
          </c:tx>
          <c:spPr>
            <a:solidFill>
              <a:srgbClr val="0070C0"/>
            </a:solidFill>
            <a:ln>
              <a:noFill/>
            </a:ln>
            <a:effectLst/>
          </c:spPr>
          <c:invertIfNegative val="0"/>
          <c:dLbls>
            <c:dLbl>
              <c:idx val="0"/>
              <c:layout>
                <c:manualLayout>
                  <c:x val="1.2873563218390787E-2"/>
                  <c:y val="7.25952813067150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00D-47ED-9850-FF69493E67A1}"/>
                </c:ext>
              </c:extLst>
            </c:dLbl>
            <c:dLbl>
              <c:idx val="2"/>
              <c:layout>
                <c:manualLayout>
                  <c:x val="1.8390804597701149E-2"/>
                  <c:y val="1.08892921960072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00D-47ED-9850-FF69493E67A1}"/>
                </c:ext>
              </c:extLst>
            </c:dLbl>
            <c:dLbl>
              <c:idx val="4"/>
              <c:layout>
                <c:manualLayout>
                  <c:x val="1.1034482758620623E-2"/>
                  <c:y val="1.08892921960071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00D-47ED-9850-FF69493E67A1}"/>
                </c:ext>
              </c:extLst>
            </c:dLbl>
            <c:dLbl>
              <c:idx val="8"/>
              <c:layout>
                <c:manualLayout>
                  <c:x val="1.6551724137930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00D-47ED-9850-FF69493E67A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6'!$G$415:$G$423</c:f>
              <c:strCache>
                <c:ptCount val="9"/>
                <c:pt idx="0">
                  <c:v>Closures and reductions</c:v>
                </c:pt>
                <c:pt idx="1">
                  <c:v>Challenges in practice </c:v>
                </c:pt>
                <c:pt idx="2">
                  <c:v>Patient volumes decrease  </c:v>
                </c:pt>
                <c:pt idx="3">
                  <c:v>Telehealth implementation </c:v>
                </c:pt>
                <c:pt idx="4">
                  <c:v>Physician and Staff changes </c:v>
                </c:pt>
                <c:pt idx="5">
                  <c:v>Dealing with fear </c:v>
                </c:pt>
                <c:pt idx="6">
                  <c:v>Telehealth implementation challenges (costs)</c:v>
                </c:pt>
                <c:pt idx="7">
                  <c:v> Payments / reimbursements</c:v>
                </c:pt>
                <c:pt idx="8">
                  <c:v>Patient volumes increase</c:v>
                </c:pt>
              </c:strCache>
            </c:strRef>
          </c:cat>
          <c:val>
            <c:numRef>
              <c:f>'Question 6'!$I$415:$I$423</c:f>
              <c:numCache>
                <c:formatCode>0.0%</c:formatCode>
                <c:ptCount val="9"/>
                <c:pt idx="0">
                  <c:v>0.154</c:v>
                </c:pt>
                <c:pt idx="1">
                  <c:v>0.32100000000000001</c:v>
                </c:pt>
                <c:pt idx="2">
                  <c:v>0.19700000000000001</c:v>
                </c:pt>
                <c:pt idx="3">
                  <c:v>2.8000000000000001E-2</c:v>
                </c:pt>
                <c:pt idx="4">
                  <c:v>7.6999999999999999E-2</c:v>
                </c:pt>
                <c:pt idx="5">
                  <c:v>0.09</c:v>
                </c:pt>
                <c:pt idx="6">
                  <c:v>0.10100000000000001</c:v>
                </c:pt>
                <c:pt idx="7">
                  <c:v>2.5999999999999999E-2</c:v>
                </c:pt>
                <c:pt idx="8">
                  <c:v>6.0000000000000001E-3</c:v>
                </c:pt>
              </c:numCache>
            </c:numRef>
          </c:val>
          <c:extLst>
            <c:ext xmlns:c16="http://schemas.microsoft.com/office/drawing/2014/chart" uri="{C3380CC4-5D6E-409C-BE32-E72D297353CC}">
              <c16:uniqueId val="{00000009-700D-47ED-9850-FF69493E67A1}"/>
            </c:ext>
          </c:extLst>
        </c:ser>
        <c:dLbls>
          <c:showLegendKey val="0"/>
          <c:showVal val="0"/>
          <c:showCatName val="0"/>
          <c:showSerName val="0"/>
          <c:showPercent val="0"/>
          <c:showBubbleSize val="0"/>
        </c:dLbls>
        <c:gapWidth val="219"/>
        <c:overlap val="-27"/>
        <c:axId val="1903751615"/>
        <c:axId val="1903764511"/>
      </c:barChart>
      <c:catAx>
        <c:axId val="1903751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903764511"/>
        <c:crosses val="autoZero"/>
        <c:auto val="1"/>
        <c:lblAlgn val="ctr"/>
        <c:lblOffset val="100"/>
        <c:noMultiLvlLbl val="0"/>
      </c:catAx>
      <c:valAx>
        <c:axId val="1903764511"/>
        <c:scaling>
          <c:orientation val="minMax"/>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3751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444353310002927E-2"/>
          <c:y val="1.5848688843291252E-2"/>
          <c:w val="0.90675304834302595"/>
          <c:h val="0.60774633432541325"/>
        </c:manualLayout>
      </c:layout>
      <c:barChart>
        <c:barDir val="col"/>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7'!$H$354:$H$364</c:f>
              <c:strCache>
                <c:ptCount val="11"/>
                <c:pt idx="0">
                  <c:v>Screening protocol at check in</c:v>
                </c:pt>
                <c:pt idx="1">
                  <c:v>Infection control protocols </c:v>
                </c:pt>
                <c:pt idx="2">
                  <c:v>COVID testing (prior to sleep study) </c:v>
                </c:pt>
                <c:pt idx="3">
                  <c:v>Telehealth implementation </c:v>
                </c:pt>
                <c:pt idx="4">
                  <c:v> HSAT or APAP expansion</c:v>
                </c:pt>
                <c:pt idx="5">
                  <c:v>Staff furloughs/ lay -offs</c:v>
                </c:pt>
                <c:pt idx="6">
                  <c:v>Changes in operations</c:v>
                </c:pt>
                <c:pt idx="7">
                  <c:v>Following CDC &amp; AASM guidelines</c:v>
                </c:pt>
                <c:pt idx="8">
                  <c:v>Recieved Financial assistance</c:v>
                </c:pt>
                <c:pt idx="9">
                  <c:v>Other</c:v>
                </c:pt>
                <c:pt idx="10">
                  <c:v>Closed office</c:v>
                </c:pt>
              </c:strCache>
            </c:strRef>
          </c:cat>
          <c:val>
            <c:numRef>
              <c:f>'Question 7'!$J$354:$J$364</c:f>
              <c:numCache>
                <c:formatCode>0.0%</c:formatCode>
                <c:ptCount val="11"/>
                <c:pt idx="0">
                  <c:v>6.9605568445475635E-2</c:v>
                </c:pt>
                <c:pt idx="1">
                  <c:v>0.11600928074245939</c:v>
                </c:pt>
                <c:pt idx="2">
                  <c:v>7.6566125290023199E-2</c:v>
                </c:pt>
                <c:pt idx="3">
                  <c:v>0.38979118329466356</c:v>
                </c:pt>
                <c:pt idx="4">
                  <c:v>0.12529002320185614</c:v>
                </c:pt>
                <c:pt idx="5">
                  <c:v>1.1600928074245939E-2</c:v>
                </c:pt>
                <c:pt idx="6">
                  <c:v>0.18097447795823665</c:v>
                </c:pt>
                <c:pt idx="7">
                  <c:v>1.3921113689095127E-2</c:v>
                </c:pt>
                <c:pt idx="8">
                  <c:v>6.9605568445475635E-3</c:v>
                </c:pt>
                <c:pt idx="9">
                  <c:v>9.2807424593967514E-3</c:v>
                </c:pt>
                <c:pt idx="10">
                  <c:v>0</c:v>
                </c:pt>
              </c:numCache>
            </c:numRef>
          </c:val>
          <c:extLst>
            <c:ext xmlns:c16="http://schemas.microsoft.com/office/drawing/2014/chart" uri="{C3380CC4-5D6E-409C-BE32-E72D297353CC}">
              <c16:uniqueId val="{00000000-38A6-441B-AEAB-6DD4FE315D0E}"/>
            </c:ext>
          </c:extLst>
        </c:ser>
        <c:dLbls>
          <c:showLegendKey val="0"/>
          <c:showVal val="0"/>
          <c:showCatName val="0"/>
          <c:showSerName val="0"/>
          <c:showPercent val="0"/>
          <c:showBubbleSize val="0"/>
        </c:dLbls>
        <c:gapWidth val="219"/>
        <c:overlap val="-27"/>
        <c:axId val="1473817247"/>
        <c:axId val="1473815167"/>
      </c:barChart>
      <c:catAx>
        <c:axId val="1473817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473815167"/>
        <c:crosses val="autoZero"/>
        <c:auto val="1"/>
        <c:lblAlgn val="ctr"/>
        <c:lblOffset val="100"/>
        <c:noMultiLvlLbl val="0"/>
      </c:catAx>
      <c:valAx>
        <c:axId val="1473815167"/>
        <c:scaling>
          <c:orientation val="minMax"/>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38172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500018226888313E-2"/>
          <c:y val="3.5516087908909422E-2"/>
          <c:w val="0.9033981299212599"/>
          <c:h val="0.50709482795471683"/>
        </c:manualLayout>
      </c:layout>
      <c:barChart>
        <c:barDir val="col"/>
        <c:grouping val="clustered"/>
        <c:varyColors val="0"/>
        <c:ser>
          <c:idx val="0"/>
          <c:order val="0"/>
          <c:tx>
            <c:strRef>
              <c:f>'Question 7'!$G$369</c:f>
              <c:strCache>
                <c:ptCount val="1"/>
                <c:pt idx="0">
                  <c:v>August 2020</c:v>
                </c:pt>
              </c:strCache>
            </c:strRef>
          </c:tx>
          <c:spPr>
            <a:solidFill>
              <a:schemeClr val="accent3"/>
            </a:solidFill>
            <a:ln>
              <a:noFill/>
            </a:ln>
            <a:effectLst/>
          </c:spPr>
          <c:invertIfNegative val="0"/>
          <c:dLbls>
            <c:dLbl>
              <c:idx val="2"/>
              <c:layout>
                <c:manualLayout>
                  <c:x val="-7.3076028991044782E-3"/>
                  <c:y val="1.85614849187935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DD-4039-8CD2-E71BC7AE09BD}"/>
                </c:ext>
              </c:extLst>
            </c:dLbl>
            <c:dLbl>
              <c:idx val="3"/>
              <c:layout>
                <c:manualLayout>
                  <c:x val="-5.4807021743283335E-3"/>
                  <c:y val="9.28074245939675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DD-4039-8CD2-E71BC7AE09BD}"/>
                </c:ext>
              </c:extLst>
            </c:dLbl>
            <c:dLbl>
              <c:idx val="5"/>
              <c:layout>
                <c:manualLayout>
                  <c:x val="-3.6538014495522222E-3"/>
                  <c:y val="9.28074245939675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EDD-4039-8CD2-E71BC7AE09BD}"/>
                </c:ext>
              </c:extLst>
            </c:dLbl>
            <c:dLbl>
              <c:idx val="6"/>
              <c:layout>
                <c:manualLayout>
                  <c:x val="-7.3076028991045788E-3"/>
                  <c:y val="1.54679040989945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EDD-4039-8CD2-E71BC7AE09BD}"/>
                </c:ext>
              </c:extLst>
            </c:dLbl>
            <c:dLbl>
              <c:idx val="9"/>
              <c:layout>
                <c:manualLayout>
                  <c:x val="-1.8269007247761111E-3"/>
                  <c:y val="1.23743232791955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EDD-4039-8CD2-E71BC7AE09BD}"/>
                </c:ext>
              </c:extLst>
            </c:dLbl>
            <c:dLbl>
              <c:idx val="10"/>
              <c:layout>
                <c:manualLayout>
                  <c:x val="-7.3076028991045788E-3"/>
                  <c:y val="6.187161639597834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EDD-4039-8CD2-E71BC7AE09BD}"/>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7'!$F$370:$F$380</c:f>
              <c:strCache>
                <c:ptCount val="11"/>
                <c:pt idx="0">
                  <c:v>Telehealth implementation </c:v>
                </c:pt>
                <c:pt idx="1">
                  <c:v> HSAT or APAP expansion</c:v>
                </c:pt>
                <c:pt idx="2">
                  <c:v>Infection control protocols </c:v>
                </c:pt>
                <c:pt idx="3">
                  <c:v>Changes in operations </c:v>
                </c:pt>
                <c:pt idx="4">
                  <c:v>Other</c:v>
                </c:pt>
                <c:pt idx="5">
                  <c:v>COVID testing (prior to sleep study) </c:v>
                </c:pt>
                <c:pt idx="6">
                  <c:v>Screening protocol at check in</c:v>
                </c:pt>
                <c:pt idx="7">
                  <c:v>Staff furloughs/ lay -offs</c:v>
                </c:pt>
                <c:pt idx="8">
                  <c:v>Recieved Financial assistance</c:v>
                </c:pt>
                <c:pt idx="9">
                  <c:v>CDC and AASM guidelines</c:v>
                </c:pt>
                <c:pt idx="10">
                  <c:v>Closed office</c:v>
                </c:pt>
              </c:strCache>
            </c:strRef>
          </c:cat>
          <c:val>
            <c:numRef>
              <c:f>'Question 7'!$G$370:$G$380</c:f>
              <c:numCache>
                <c:formatCode>0.0%</c:formatCode>
                <c:ptCount val="11"/>
                <c:pt idx="0">
                  <c:v>0.45929018789144049</c:v>
                </c:pt>
                <c:pt idx="1">
                  <c:v>0.16075156576200417</c:v>
                </c:pt>
                <c:pt idx="2">
                  <c:v>9.1858037578288101E-2</c:v>
                </c:pt>
                <c:pt idx="3">
                  <c:v>8.9770354906054284E-2</c:v>
                </c:pt>
                <c:pt idx="4">
                  <c:v>7.0981210855949897E-2</c:v>
                </c:pt>
                <c:pt idx="5">
                  <c:v>6.6805845511482248E-2</c:v>
                </c:pt>
                <c:pt idx="6">
                  <c:v>2.7139874739039668E-2</c:v>
                </c:pt>
                <c:pt idx="7">
                  <c:v>2.2964509394572025E-2</c:v>
                </c:pt>
                <c:pt idx="8">
                  <c:v>1.8789144050104383E-2</c:v>
                </c:pt>
                <c:pt idx="9">
                  <c:v>1.0438413361169102E-2</c:v>
                </c:pt>
                <c:pt idx="10">
                  <c:v>4.1753653444676405E-3</c:v>
                </c:pt>
              </c:numCache>
            </c:numRef>
          </c:val>
          <c:extLst>
            <c:ext xmlns:c16="http://schemas.microsoft.com/office/drawing/2014/chart" uri="{C3380CC4-5D6E-409C-BE32-E72D297353CC}">
              <c16:uniqueId val="{00000006-8EDD-4039-8CD2-E71BC7AE09BD}"/>
            </c:ext>
          </c:extLst>
        </c:ser>
        <c:ser>
          <c:idx val="1"/>
          <c:order val="1"/>
          <c:tx>
            <c:strRef>
              <c:f>'Question 7'!$H$369</c:f>
              <c:strCache>
                <c:ptCount val="1"/>
                <c:pt idx="0">
                  <c:v>December 2020</c:v>
                </c:pt>
              </c:strCache>
            </c:strRef>
          </c:tx>
          <c:spPr>
            <a:solidFill>
              <a:srgbClr val="0070C0"/>
            </a:solidFill>
            <a:ln>
              <a:noFill/>
            </a:ln>
            <a:effectLst/>
          </c:spPr>
          <c:invertIfNegative val="0"/>
          <c:dLbls>
            <c:dLbl>
              <c:idx val="0"/>
              <c:layout>
                <c:manualLayout>
                  <c:x val="1.6442106522985001E-2"/>
                  <c:y val="9.28074245939675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EDD-4039-8CD2-E71BC7AE09BD}"/>
                </c:ext>
              </c:extLst>
            </c:dLbl>
            <c:dLbl>
              <c:idx val="1"/>
              <c:layout>
                <c:manualLayout>
                  <c:x val="1.0961404348656667E-2"/>
                  <c:y val="6.187161639597834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EDD-4039-8CD2-E71BC7AE09BD}"/>
                </c:ext>
              </c:extLst>
            </c:dLbl>
            <c:dLbl>
              <c:idx val="4"/>
              <c:layout>
                <c:manualLayout>
                  <c:x val="9.1345036238805553E-3"/>
                  <c:y val="6.18716163959772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EDD-4039-8CD2-E71BC7AE09BD}"/>
                </c:ext>
              </c:extLst>
            </c:dLbl>
            <c:dLbl>
              <c:idx val="5"/>
              <c:layout>
                <c:manualLayout>
                  <c:x val="1.0961404348656667E-2"/>
                  <c:y val="6.18716163959772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EDD-4039-8CD2-E71BC7AE09BD}"/>
                </c:ext>
              </c:extLst>
            </c:dLbl>
            <c:dLbl>
              <c:idx val="7"/>
              <c:layout>
                <c:manualLayout>
                  <c:x val="1.0961404348656533E-2"/>
                  <c:y val="6.187161639597834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EDD-4039-8CD2-E71BC7AE09BD}"/>
                </c:ext>
              </c:extLst>
            </c:dLbl>
            <c:dLbl>
              <c:idx val="8"/>
              <c:layout>
                <c:manualLayout>
                  <c:x val="5.4807021743283335E-3"/>
                  <c:y val="9.28074245939675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EDD-4039-8CD2-E71BC7AE09BD}"/>
                </c:ext>
              </c:extLst>
            </c:dLbl>
            <c:dLbl>
              <c:idx val="9"/>
              <c:layout>
                <c:manualLayout>
                  <c:x val="9.1345036238805553E-3"/>
                  <c:y val="-3.09358081979891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EDD-4039-8CD2-E71BC7AE09BD}"/>
                </c:ext>
              </c:extLst>
            </c:dLbl>
            <c:dLbl>
              <c:idx val="10"/>
              <c:layout>
                <c:manualLayout>
                  <c:x val="1.2788305073432779E-2"/>
                  <c:y val="3.09358081979891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EDD-4039-8CD2-E71BC7AE09BD}"/>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7'!$F$370:$F$380</c:f>
              <c:strCache>
                <c:ptCount val="11"/>
                <c:pt idx="0">
                  <c:v>Telehealth implementation </c:v>
                </c:pt>
                <c:pt idx="1">
                  <c:v> HSAT or APAP expansion</c:v>
                </c:pt>
                <c:pt idx="2">
                  <c:v>Infection control protocols </c:v>
                </c:pt>
                <c:pt idx="3">
                  <c:v>Changes in operations </c:v>
                </c:pt>
                <c:pt idx="4">
                  <c:v>Other</c:v>
                </c:pt>
                <c:pt idx="5">
                  <c:v>COVID testing (prior to sleep study) </c:v>
                </c:pt>
                <c:pt idx="6">
                  <c:v>Screening protocol at check in</c:v>
                </c:pt>
                <c:pt idx="7">
                  <c:v>Staff furloughs/ lay -offs</c:v>
                </c:pt>
                <c:pt idx="8">
                  <c:v>Recieved Financial assistance</c:v>
                </c:pt>
                <c:pt idx="9">
                  <c:v>CDC and AASM guidelines</c:v>
                </c:pt>
                <c:pt idx="10">
                  <c:v>Closed office</c:v>
                </c:pt>
              </c:strCache>
            </c:strRef>
          </c:cat>
          <c:val>
            <c:numRef>
              <c:f>'Question 7'!$H$370:$H$380</c:f>
              <c:numCache>
                <c:formatCode>0.0%</c:formatCode>
                <c:ptCount val="11"/>
                <c:pt idx="0">
                  <c:v>0.39</c:v>
                </c:pt>
                <c:pt idx="1">
                  <c:v>0.125</c:v>
                </c:pt>
                <c:pt idx="2">
                  <c:v>0.11600000000000001</c:v>
                </c:pt>
                <c:pt idx="3">
                  <c:v>0.18099999999999999</c:v>
                </c:pt>
                <c:pt idx="4">
                  <c:v>8.9999999999999993E-3</c:v>
                </c:pt>
                <c:pt idx="5">
                  <c:v>7.6999999999999999E-2</c:v>
                </c:pt>
                <c:pt idx="6">
                  <c:v>7.0000000000000007E-2</c:v>
                </c:pt>
                <c:pt idx="7">
                  <c:v>1.2E-2</c:v>
                </c:pt>
                <c:pt idx="8">
                  <c:v>7.0000000000000001E-3</c:v>
                </c:pt>
                <c:pt idx="9">
                  <c:v>1.4E-2</c:v>
                </c:pt>
                <c:pt idx="10">
                  <c:v>0</c:v>
                </c:pt>
              </c:numCache>
            </c:numRef>
          </c:val>
          <c:extLst>
            <c:ext xmlns:c16="http://schemas.microsoft.com/office/drawing/2014/chart" uri="{C3380CC4-5D6E-409C-BE32-E72D297353CC}">
              <c16:uniqueId val="{0000000F-8EDD-4039-8CD2-E71BC7AE09BD}"/>
            </c:ext>
          </c:extLst>
        </c:ser>
        <c:dLbls>
          <c:showLegendKey val="0"/>
          <c:showVal val="0"/>
          <c:showCatName val="0"/>
          <c:showSerName val="0"/>
          <c:showPercent val="0"/>
          <c:showBubbleSize val="0"/>
        </c:dLbls>
        <c:gapWidth val="219"/>
        <c:overlap val="-27"/>
        <c:axId val="1619267279"/>
        <c:axId val="1619271023"/>
      </c:barChart>
      <c:catAx>
        <c:axId val="1619267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619271023"/>
        <c:crosses val="autoZero"/>
        <c:auto val="1"/>
        <c:lblAlgn val="ctr"/>
        <c:lblOffset val="100"/>
        <c:noMultiLvlLbl val="0"/>
      </c:catAx>
      <c:valAx>
        <c:axId val="1619271023"/>
        <c:scaling>
          <c:orientation val="minMax"/>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9267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20410683958623E-2"/>
          <c:y val="3.8907619597363663E-2"/>
          <c:w val="0.87796540612689067"/>
          <c:h val="0.58472938756426773"/>
        </c:manualLayout>
      </c:layout>
      <c:barChart>
        <c:barDir val="col"/>
        <c:grouping val="clustered"/>
        <c:varyColors val="0"/>
        <c:ser>
          <c:idx val="0"/>
          <c:order val="0"/>
          <c:tx>
            <c:strRef>
              <c:f>'Question 9'!$K$21</c:f>
              <c:strCache>
                <c:ptCount val="1"/>
                <c:pt idx="0">
                  <c:v>August, 2020</c:v>
                </c:pt>
              </c:strCache>
            </c:strRef>
          </c:tx>
          <c:spPr>
            <a:solidFill>
              <a:schemeClr val="accent3"/>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E055-42FC-82EF-9FCACD3BF2D4}"/>
                </c:ext>
              </c:extLst>
            </c:dLbl>
            <c:dLbl>
              <c:idx val="3"/>
              <c:layout>
                <c:manualLayout>
                  <c:x val="0"/>
                  <c:y val="-5.68450886291024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55-42FC-82EF-9FCACD3BF2D4}"/>
                </c:ext>
              </c:extLst>
            </c:dLbl>
            <c:dLbl>
              <c:idx val="5"/>
              <c:layout>
                <c:manualLayout>
                  <c:x val="0"/>
                  <c:y val="-5.6845088629102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055-42FC-82EF-9FCACD3BF2D4}"/>
                </c:ext>
              </c:extLst>
            </c:dLbl>
            <c:dLbl>
              <c:idx val="7"/>
              <c:layout>
                <c:manualLayout>
                  <c:x val="-1.3617917584065954E-16"/>
                  <c:y val="-4.54760709032818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55-42FC-82EF-9FCACD3BF2D4}"/>
                </c:ext>
              </c:extLst>
            </c:dLbl>
            <c:dLbl>
              <c:idx val="8"/>
              <c:layout>
                <c:manualLayout>
                  <c:x val="1.8570102135560384E-3"/>
                  <c:y val="-3.41070531774614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055-42FC-82EF-9FCACD3BF2D4}"/>
                </c:ext>
              </c:extLst>
            </c:dLbl>
            <c:dLbl>
              <c:idx val="9"/>
              <c:layout>
                <c:manualLayout>
                  <c:x val="1.8570102135561746E-3"/>
                  <c:y val="-5.6845088629102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055-42FC-82EF-9FCACD3BF2D4}"/>
                </c:ext>
              </c:extLst>
            </c:dLbl>
            <c:dLbl>
              <c:idx val="10"/>
              <c:layout>
                <c:manualLayout>
                  <c:x val="0"/>
                  <c:y val="-7.5793302305762117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424319522733753E-2"/>
                      <c:h val="4.9209047589633952E-2"/>
                    </c:manualLayout>
                  </c15:layout>
                </c:ext>
                <c:ext xmlns:c16="http://schemas.microsoft.com/office/drawing/2014/chart" uri="{C3380CC4-5D6E-409C-BE32-E72D297353CC}">
                  <c16:uniqueId val="{00000006-E055-42FC-82EF-9FCACD3BF2D4}"/>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9'!$J$22:$J$32</c:f>
              <c:strCache>
                <c:ptCount val="11"/>
                <c:pt idx="0">
                  <c:v>Physician</c:v>
                </c:pt>
                <c:pt idx="1">
                  <c:v>Director/Manager/Supervisor</c:v>
                </c:pt>
                <c:pt idx="2">
                  <c:v>Sleep technologist</c:v>
                </c:pt>
                <c:pt idx="3">
                  <c:v>Nurse practitioner</c:v>
                </c:pt>
                <c:pt idx="4">
                  <c:v>Other </c:v>
                </c:pt>
                <c:pt idx="5">
                  <c:v>Psychologist</c:v>
                </c:pt>
                <c:pt idx="6">
                  <c:v>Dentist</c:v>
                </c:pt>
                <c:pt idx="7">
                  <c:v>Physician assistant</c:v>
                </c:pt>
                <c:pt idx="8">
                  <c:v>Respiratory therapist</c:v>
                </c:pt>
                <c:pt idx="9">
                  <c:v>Researcher</c:v>
                </c:pt>
                <c:pt idx="10">
                  <c:v>Physician-in-training</c:v>
                </c:pt>
              </c:strCache>
            </c:strRef>
          </c:cat>
          <c:val>
            <c:numRef>
              <c:f>'Question 9'!$K$22:$K$32</c:f>
              <c:numCache>
                <c:formatCode>0.0%</c:formatCode>
                <c:ptCount val="11"/>
                <c:pt idx="0">
                  <c:v>0.49399999999999999</c:v>
                </c:pt>
                <c:pt idx="1">
                  <c:v>0</c:v>
                </c:pt>
                <c:pt idx="2">
                  <c:v>0.23100000000000001</c:v>
                </c:pt>
                <c:pt idx="3">
                  <c:v>3.5999999999999997E-2</c:v>
                </c:pt>
                <c:pt idx="4">
                  <c:v>0.14899999999999999</c:v>
                </c:pt>
                <c:pt idx="5">
                  <c:v>0.02</c:v>
                </c:pt>
                <c:pt idx="6">
                  <c:v>8.9999999999999993E-3</c:v>
                </c:pt>
                <c:pt idx="7">
                  <c:v>2.1999999999999999E-2</c:v>
                </c:pt>
                <c:pt idx="8">
                  <c:v>3.1E-2</c:v>
                </c:pt>
                <c:pt idx="9">
                  <c:v>7.0000000000000001E-3</c:v>
                </c:pt>
                <c:pt idx="10">
                  <c:v>2E-3</c:v>
                </c:pt>
              </c:numCache>
            </c:numRef>
          </c:val>
          <c:extLst>
            <c:ext xmlns:c16="http://schemas.microsoft.com/office/drawing/2014/chart" uri="{C3380CC4-5D6E-409C-BE32-E72D297353CC}">
              <c16:uniqueId val="{00000007-E055-42FC-82EF-9FCACD3BF2D4}"/>
            </c:ext>
          </c:extLst>
        </c:ser>
        <c:ser>
          <c:idx val="1"/>
          <c:order val="1"/>
          <c:tx>
            <c:strRef>
              <c:f>'Question 9'!$L$21</c:f>
              <c:strCache>
                <c:ptCount val="1"/>
                <c:pt idx="0">
                  <c:v>December, 2020</c:v>
                </c:pt>
              </c:strCache>
            </c:strRef>
          </c:tx>
          <c:spPr>
            <a:solidFill>
              <a:srgbClr val="0070C0"/>
            </a:solidFill>
            <a:ln>
              <a:noFill/>
            </a:ln>
            <a:effectLst/>
          </c:spPr>
          <c:invertIfNegative val="0"/>
          <c:dLbls>
            <c:dLbl>
              <c:idx val="0"/>
              <c:layout>
                <c:manualLayout>
                  <c:x val="1.6713091922005572E-2"/>
                  <c:y val="-3.47382639739505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055-42FC-82EF-9FCACD3BF2D4}"/>
                </c:ext>
              </c:extLst>
            </c:dLbl>
            <c:dLbl>
              <c:idx val="2"/>
              <c:layout>
                <c:manualLayout>
                  <c:x val="7.4280408542246644E-3"/>
                  <c:y val="3.78967257527342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055-42FC-82EF-9FCACD3BF2D4}"/>
                </c:ext>
              </c:extLst>
            </c:dLbl>
            <c:dLbl>
              <c:idx val="4"/>
              <c:layout>
                <c:manualLayout>
                  <c:x val="7.4280408542246983E-3"/>
                  <c:y val="-3.78967257527349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055-42FC-82EF-9FCACD3BF2D4}"/>
                </c:ext>
              </c:extLst>
            </c:dLbl>
            <c:dLbl>
              <c:idx val="5"/>
              <c:layout>
                <c:manualLayout>
                  <c:x val="-8.0940933984762867E-17"/>
                  <c:y val="1.10433880950066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055-42FC-82EF-9FCACD3BF2D4}"/>
                </c:ext>
              </c:extLst>
            </c:dLbl>
            <c:dLbl>
              <c:idx val="6"/>
              <c:layout>
                <c:manualLayout>
                  <c:x val="1.8570102135560384E-3"/>
                  <c:y val="-4.92657434785554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055-42FC-82EF-9FCACD3BF2D4}"/>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9'!$J$22:$J$32</c:f>
              <c:strCache>
                <c:ptCount val="11"/>
                <c:pt idx="0">
                  <c:v>Physician</c:v>
                </c:pt>
                <c:pt idx="1">
                  <c:v>Director/Manager/Supervisor</c:v>
                </c:pt>
                <c:pt idx="2">
                  <c:v>Sleep technologist</c:v>
                </c:pt>
                <c:pt idx="3">
                  <c:v>Nurse practitioner</c:v>
                </c:pt>
                <c:pt idx="4">
                  <c:v>Other </c:v>
                </c:pt>
                <c:pt idx="5">
                  <c:v>Psychologist</c:v>
                </c:pt>
                <c:pt idx="6">
                  <c:v>Dentist</c:v>
                </c:pt>
                <c:pt idx="7">
                  <c:v>Physician assistant</c:v>
                </c:pt>
                <c:pt idx="8">
                  <c:v>Respiratory therapist</c:v>
                </c:pt>
                <c:pt idx="9">
                  <c:v>Researcher</c:v>
                </c:pt>
                <c:pt idx="10">
                  <c:v>Physician-in-training</c:v>
                </c:pt>
              </c:strCache>
            </c:strRef>
          </c:cat>
          <c:val>
            <c:numRef>
              <c:f>'Question 9'!$L$22:$L$32</c:f>
              <c:numCache>
                <c:formatCode>0.0%</c:formatCode>
                <c:ptCount val="11"/>
                <c:pt idx="0">
                  <c:v>0.40610000000000002</c:v>
                </c:pt>
                <c:pt idx="1">
                  <c:v>0.32319999999999999</c:v>
                </c:pt>
                <c:pt idx="2">
                  <c:v>9.6999999999999989E-2</c:v>
                </c:pt>
                <c:pt idx="3">
                  <c:v>5.0500000000000003E-2</c:v>
                </c:pt>
                <c:pt idx="4">
                  <c:v>4.4400000000000002E-2</c:v>
                </c:pt>
                <c:pt idx="5">
                  <c:v>3.4299999999999997E-2</c:v>
                </c:pt>
                <c:pt idx="6">
                  <c:v>1.8200000000000001E-2</c:v>
                </c:pt>
                <c:pt idx="7">
                  <c:v>1.41E-2</c:v>
                </c:pt>
                <c:pt idx="8">
                  <c:v>6.1000000000000004E-3</c:v>
                </c:pt>
                <c:pt idx="9">
                  <c:v>4.0000000000000001E-3</c:v>
                </c:pt>
                <c:pt idx="10">
                  <c:v>2E-3</c:v>
                </c:pt>
              </c:numCache>
            </c:numRef>
          </c:val>
          <c:extLst>
            <c:ext xmlns:c16="http://schemas.microsoft.com/office/drawing/2014/chart" uri="{C3380CC4-5D6E-409C-BE32-E72D297353CC}">
              <c16:uniqueId val="{0000000D-E055-42FC-82EF-9FCACD3BF2D4}"/>
            </c:ext>
          </c:extLst>
        </c:ser>
        <c:dLbls>
          <c:showLegendKey val="0"/>
          <c:showVal val="0"/>
          <c:showCatName val="0"/>
          <c:showSerName val="0"/>
          <c:showPercent val="0"/>
          <c:showBubbleSize val="0"/>
        </c:dLbls>
        <c:gapWidth val="219"/>
        <c:overlap val="-27"/>
        <c:axId val="713174687"/>
        <c:axId val="713178015"/>
      </c:barChart>
      <c:catAx>
        <c:axId val="713174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13178015"/>
        <c:crosses val="autoZero"/>
        <c:auto val="1"/>
        <c:lblAlgn val="ctr"/>
        <c:lblOffset val="100"/>
        <c:noMultiLvlLbl val="0"/>
      </c:catAx>
      <c:valAx>
        <c:axId val="713178015"/>
        <c:scaling>
          <c:orientation val="minMax"/>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131746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8'!$H$229:$H$237</c:f>
              <c:strCache>
                <c:ptCount val="9"/>
                <c:pt idx="0">
                  <c:v>Advocacy </c:v>
                </c:pt>
                <c:pt idx="1">
                  <c:v>AASM Guidelines</c:v>
                </c:pt>
                <c:pt idx="2">
                  <c:v>Member education</c:v>
                </c:pt>
                <c:pt idx="3">
                  <c:v>AASM  funding  and subsidies</c:v>
                </c:pt>
                <c:pt idx="4">
                  <c:v>Periodic updates</c:v>
                </c:pt>
                <c:pt idx="5">
                  <c:v>Telemedicine platform implementation &amp; improvement</c:v>
                </c:pt>
                <c:pt idx="6">
                  <c:v>Accreditation </c:v>
                </c:pt>
                <c:pt idx="7">
                  <c:v>Patient/ Public education, Liaison </c:v>
                </c:pt>
                <c:pt idx="8">
                  <c:v>Miscellaneous</c:v>
                </c:pt>
              </c:strCache>
            </c:strRef>
          </c:cat>
          <c:val>
            <c:numRef>
              <c:f>'Question 8'!$J$229:$J$237</c:f>
              <c:numCache>
                <c:formatCode>0.0%</c:formatCode>
                <c:ptCount val="9"/>
                <c:pt idx="0">
                  <c:v>0.2767857142857143</c:v>
                </c:pt>
                <c:pt idx="1">
                  <c:v>0.16964285714285715</c:v>
                </c:pt>
                <c:pt idx="2">
                  <c:v>4.0178571428571432E-2</c:v>
                </c:pt>
                <c:pt idx="3">
                  <c:v>8.4821428571428575E-2</c:v>
                </c:pt>
                <c:pt idx="4">
                  <c:v>0.16517857142857142</c:v>
                </c:pt>
                <c:pt idx="5">
                  <c:v>1.7857142857142856E-2</c:v>
                </c:pt>
                <c:pt idx="6">
                  <c:v>4.0178571428571432E-2</c:v>
                </c:pt>
                <c:pt idx="7">
                  <c:v>5.8035714285714288E-2</c:v>
                </c:pt>
                <c:pt idx="8">
                  <c:v>0.14732142857142858</c:v>
                </c:pt>
              </c:numCache>
            </c:numRef>
          </c:val>
          <c:extLst>
            <c:ext xmlns:c16="http://schemas.microsoft.com/office/drawing/2014/chart" uri="{C3380CC4-5D6E-409C-BE32-E72D297353CC}">
              <c16:uniqueId val="{00000000-39B4-43DC-A932-1C0AE74FFFFF}"/>
            </c:ext>
          </c:extLst>
        </c:ser>
        <c:dLbls>
          <c:showLegendKey val="0"/>
          <c:showVal val="0"/>
          <c:showCatName val="0"/>
          <c:showSerName val="0"/>
          <c:showPercent val="0"/>
          <c:showBubbleSize val="0"/>
        </c:dLbls>
        <c:gapWidth val="219"/>
        <c:overlap val="-27"/>
        <c:axId val="1028432543"/>
        <c:axId val="1028437535"/>
      </c:barChart>
      <c:catAx>
        <c:axId val="1028432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028437535"/>
        <c:crosses val="autoZero"/>
        <c:auto val="1"/>
        <c:lblAlgn val="ctr"/>
        <c:lblOffset val="100"/>
        <c:noMultiLvlLbl val="0"/>
      </c:catAx>
      <c:valAx>
        <c:axId val="1028437535"/>
        <c:scaling>
          <c:orientation val="minMax"/>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84325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8'!$I$242</c:f>
              <c:strCache>
                <c:ptCount val="1"/>
                <c:pt idx="0">
                  <c:v>August 2020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8'!$H$243:$H$251</c:f>
              <c:strCache>
                <c:ptCount val="9"/>
                <c:pt idx="0">
                  <c:v>Advocacy </c:v>
                </c:pt>
                <c:pt idx="1">
                  <c:v>AASM Guidelines</c:v>
                </c:pt>
                <c:pt idx="2">
                  <c:v>Member education</c:v>
                </c:pt>
                <c:pt idx="3">
                  <c:v>AASM  funding  and subsidies</c:v>
                </c:pt>
                <c:pt idx="4">
                  <c:v>Periodic updates</c:v>
                </c:pt>
                <c:pt idx="5">
                  <c:v>Telemedicine platform implementation &amp; improvement</c:v>
                </c:pt>
                <c:pt idx="6">
                  <c:v>Accreditation </c:v>
                </c:pt>
                <c:pt idx="7">
                  <c:v>Patient/ Public education, Liaison </c:v>
                </c:pt>
                <c:pt idx="8">
                  <c:v>Miscellaneous</c:v>
                </c:pt>
              </c:strCache>
            </c:strRef>
          </c:cat>
          <c:val>
            <c:numRef>
              <c:f>'Question 8'!$I$243:$I$251</c:f>
              <c:numCache>
                <c:formatCode>0.0%</c:formatCode>
                <c:ptCount val="9"/>
                <c:pt idx="0">
                  <c:v>0.34285714285714286</c:v>
                </c:pt>
                <c:pt idx="1">
                  <c:v>0.3</c:v>
                </c:pt>
                <c:pt idx="2">
                  <c:v>7.1428571428571425E-2</c:v>
                </c:pt>
                <c:pt idx="3">
                  <c:v>6.0714285714285714E-2</c:v>
                </c:pt>
                <c:pt idx="4">
                  <c:v>6.0714285714285714E-2</c:v>
                </c:pt>
                <c:pt idx="5">
                  <c:v>3.5714285714285712E-2</c:v>
                </c:pt>
                <c:pt idx="6">
                  <c:v>3.5714285714285712E-2</c:v>
                </c:pt>
                <c:pt idx="7">
                  <c:v>2.8571428571428571E-2</c:v>
                </c:pt>
                <c:pt idx="8">
                  <c:v>6.4285714285714279E-2</c:v>
                </c:pt>
              </c:numCache>
            </c:numRef>
          </c:val>
          <c:extLst>
            <c:ext xmlns:c16="http://schemas.microsoft.com/office/drawing/2014/chart" uri="{C3380CC4-5D6E-409C-BE32-E72D297353CC}">
              <c16:uniqueId val="{00000000-A676-4186-8078-A2A96D1EDF7E}"/>
            </c:ext>
          </c:extLst>
        </c:ser>
        <c:ser>
          <c:idx val="1"/>
          <c:order val="1"/>
          <c:tx>
            <c:strRef>
              <c:f>'Question 8'!$J$242</c:f>
              <c:strCache>
                <c:ptCount val="1"/>
                <c:pt idx="0">
                  <c:v>December 2020</c:v>
                </c:pt>
              </c:strCache>
            </c:strRef>
          </c:tx>
          <c:spPr>
            <a:solidFill>
              <a:srgbClr val="0070C0"/>
            </a:solidFill>
            <a:ln>
              <a:noFill/>
            </a:ln>
            <a:effectLst/>
          </c:spPr>
          <c:invertIfNegative val="0"/>
          <c:dLbls>
            <c:dLbl>
              <c:idx val="0"/>
              <c:layout>
                <c:manualLayout>
                  <c:x val="9.0847130174924202E-3"/>
                  <c:y val="6.63074750713914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76-4186-8078-A2A96D1EDF7E}"/>
                </c:ext>
              </c:extLst>
            </c:dLbl>
            <c:dLbl>
              <c:idx val="1"/>
              <c:layout>
                <c:manualLayout>
                  <c:x val="1.2718598224489411E-2"/>
                  <c:y val="6.63074750713914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76-4186-8078-A2A96D1EDF7E}"/>
                </c:ext>
              </c:extLst>
            </c:dLbl>
            <c:dLbl>
              <c:idx val="6"/>
              <c:layout>
                <c:manualLayout>
                  <c:x val="9.0847130174924358E-3"/>
                  <c:y val="-9.94612126070872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676-4186-8078-A2A96D1EDF7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8'!$H$243:$H$251</c:f>
              <c:strCache>
                <c:ptCount val="9"/>
                <c:pt idx="0">
                  <c:v>Advocacy </c:v>
                </c:pt>
                <c:pt idx="1">
                  <c:v>AASM Guidelines</c:v>
                </c:pt>
                <c:pt idx="2">
                  <c:v>Member education</c:v>
                </c:pt>
                <c:pt idx="3">
                  <c:v>AASM  funding  and subsidies</c:v>
                </c:pt>
                <c:pt idx="4">
                  <c:v>Periodic updates</c:v>
                </c:pt>
                <c:pt idx="5">
                  <c:v>Telemedicine platform implementation &amp; improvement</c:v>
                </c:pt>
                <c:pt idx="6">
                  <c:v>Accreditation </c:v>
                </c:pt>
                <c:pt idx="7">
                  <c:v>Patient/ Public education, Liaison </c:v>
                </c:pt>
                <c:pt idx="8">
                  <c:v>Miscellaneous</c:v>
                </c:pt>
              </c:strCache>
            </c:strRef>
          </c:cat>
          <c:val>
            <c:numRef>
              <c:f>'Question 8'!$J$243:$J$251</c:f>
              <c:numCache>
                <c:formatCode>0.0%</c:formatCode>
                <c:ptCount val="9"/>
                <c:pt idx="0">
                  <c:v>0.2767857142857143</c:v>
                </c:pt>
                <c:pt idx="1">
                  <c:v>0.16964285714285715</c:v>
                </c:pt>
                <c:pt idx="2">
                  <c:v>4.0178571428571432E-2</c:v>
                </c:pt>
                <c:pt idx="3">
                  <c:v>8.4821428571428575E-2</c:v>
                </c:pt>
                <c:pt idx="4">
                  <c:v>0.16517857142857142</c:v>
                </c:pt>
                <c:pt idx="5">
                  <c:v>1.7857142857142856E-2</c:v>
                </c:pt>
                <c:pt idx="6">
                  <c:v>4.0178571428571432E-2</c:v>
                </c:pt>
                <c:pt idx="7">
                  <c:v>5.8035714285714288E-2</c:v>
                </c:pt>
                <c:pt idx="8">
                  <c:v>0.14732142857142858</c:v>
                </c:pt>
              </c:numCache>
            </c:numRef>
          </c:val>
          <c:extLst>
            <c:ext xmlns:c16="http://schemas.microsoft.com/office/drawing/2014/chart" uri="{C3380CC4-5D6E-409C-BE32-E72D297353CC}">
              <c16:uniqueId val="{00000004-A676-4186-8078-A2A96D1EDF7E}"/>
            </c:ext>
          </c:extLst>
        </c:ser>
        <c:dLbls>
          <c:showLegendKey val="0"/>
          <c:showVal val="0"/>
          <c:showCatName val="0"/>
          <c:showSerName val="0"/>
          <c:showPercent val="0"/>
          <c:showBubbleSize val="0"/>
        </c:dLbls>
        <c:gapWidth val="219"/>
        <c:overlap val="-27"/>
        <c:axId val="1149075999"/>
        <c:axId val="1149088895"/>
      </c:barChart>
      <c:catAx>
        <c:axId val="1149075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149088895"/>
        <c:crosses val="autoZero"/>
        <c:auto val="1"/>
        <c:lblAlgn val="ctr"/>
        <c:lblOffset val="100"/>
        <c:noMultiLvlLbl val="0"/>
      </c:catAx>
      <c:valAx>
        <c:axId val="1149088895"/>
        <c:scaling>
          <c:orientation val="minMax"/>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90759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10'!$B$3</c:f>
              <c:strCache>
                <c:ptCount val="1"/>
                <c:pt idx="0">
                  <c:v>Responses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'Question 10'!$A$4:$A$9</c:f>
              <c:strCache>
                <c:ptCount val="6"/>
                <c:pt idx="0">
                  <c:v>Academic hospital or health system</c:v>
                </c:pt>
                <c:pt idx="1">
                  <c:v>Nonacademic hospital or health system</c:v>
                </c:pt>
                <c:pt idx="2">
                  <c:v>Solo practice/clinic/lab, group practice, IDTF</c:v>
                </c:pt>
                <c:pt idx="3">
                  <c:v>Military or Veterans Administration</c:v>
                </c:pt>
                <c:pt idx="4">
                  <c:v>Health Maintenance Organization (HMO)</c:v>
                </c:pt>
                <c:pt idx="5">
                  <c:v>Other </c:v>
                </c:pt>
              </c:strCache>
            </c:strRef>
          </c:cat>
          <c:val>
            <c:numRef>
              <c:f>'Question 10'!$B$4:$B$9</c:f>
              <c:numCache>
                <c:formatCode>0.0%</c:formatCode>
                <c:ptCount val="6"/>
                <c:pt idx="0">
                  <c:v>0.33539999999999998</c:v>
                </c:pt>
                <c:pt idx="1">
                  <c:v>0.32319999999999999</c:v>
                </c:pt>
                <c:pt idx="2">
                  <c:v>0.29089999999999999</c:v>
                </c:pt>
                <c:pt idx="3">
                  <c:v>3.4299999999999997E-2</c:v>
                </c:pt>
                <c:pt idx="4">
                  <c:v>1.41E-2</c:v>
                </c:pt>
                <c:pt idx="5">
                  <c:v>4.6500000000000007E-2</c:v>
                </c:pt>
              </c:numCache>
            </c:numRef>
          </c:val>
          <c:extLst>
            <c:ext xmlns:c16="http://schemas.microsoft.com/office/drawing/2014/chart" uri="{C3380CC4-5D6E-409C-BE32-E72D297353CC}">
              <c16:uniqueId val="{00000000-F83B-4A00-B301-4D9428FCA0F2}"/>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spPr>
            <a:ln w="9525" cap="flat" cmpd="sng" algn="ctr">
              <a:noFill/>
              <a:prstDash val="solid"/>
              <a:round/>
            </a:ln>
            <a:effectLst/>
          </c:spPr>
        </c:majorGridlines>
        <c:numFmt formatCode="0%"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
        <c:crosses val="autoZero"/>
        <c:crossBetween val="between"/>
      </c:valAx>
      <c:catAx>
        <c:axId val="10"/>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0"/>
        <c:crosses val="autoZero"/>
        <c:auto val="0"/>
        <c:lblAlgn val="ctr"/>
        <c:lblOffset val="100"/>
        <c:noMultiLvlLbl val="0"/>
      </c:catAx>
      <c:spPr>
        <a:noFill/>
        <a:ln>
          <a:noFill/>
        </a:ln>
        <a:effectLst/>
      </c:spPr>
    </c:plotArea>
    <c:plotVisOnly val="0"/>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10'!$J$18</c:f>
              <c:strCache>
                <c:ptCount val="1"/>
                <c:pt idx="0">
                  <c:v>August, 2020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10'!$I$19:$I$24</c:f>
              <c:strCache>
                <c:ptCount val="6"/>
                <c:pt idx="0">
                  <c:v>Solo practice/clinic/lab, group practice, IDTF</c:v>
                </c:pt>
                <c:pt idx="1">
                  <c:v>Academic hospital or health system</c:v>
                </c:pt>
                <c:pt idx="2">
                  <c:v>Non-academic hospital or health system</c:v>
                </c:pt>
                <c:pt idx="3">
                  <c:v>Military or Veterans Administration</c:v>
                </c:pt>
                <c:pt idx="4">
                  <c:v>Health Maintenance Organization (HMO)</c:v>
                </c:pt>
                <c:pt idx="5">
                  <c:v>Other </c:v>
                </c:pt>
              </c:strCache>
            </c:strRef>
          </c:cat>
          <c:val>
            <c:numRef>
              <c:f>'Question 10'!$J$19:$J$24</c:f>
              <c:numCache>
                <c:formatCode>0.0%</c:formatCode>
                <c:ptCount val="6"/>
                <c:pt idx="0">
                  <c:v>0.37209999999999999</c:v>
                </c:pt>
                <c:pt idx="1">
                  <c:v>0.33210000000000001</c:v>
                </c:pt>
                <c:pt idx="2">
                  <c:v>0.31580000000000003</c:v>
                </c:pt>
                <c:pt idx="3">
                  <c:v>3.6299999999999999E-2</c:v>
                </c:pt>
                <c:pt idx="4">
                  <c:v>1.4500000000000001E-2</c:v>
                </c:pt>
                <c:pt idx="5">
                  <c:v>4.1700000000000001E-2</c:v>
                </c:pt>
              </c:numCache>
            </c:numRef>
          </c:val>
          <c:extLst>
            <c:ext xmlns:c16="http://schemas.microsoft.com/office/drawing/2014/chart" uri="{C3380CC4-5D6E-409C-BE32-E72D297353CC}">
              <c16:uniqueId val="{00000000-5933-4D4D-BE80-927C6F80D07B}"/>
            </c:ext>
          </c:extLst>
        </c:ser>
        <c:ser>
          <c:idx val="1"/>
          <c:order val="1"/>
          <c:tx>
            <c:strRef>
              <c:f>'Question 10'!$K$18</c:f>
              <c:strCache>
                <c:ptCount val="1"/>
                <c:pt idx="0">
                  <c:v>December, 2020</c:v>
                </c:pt>
              </c:strCache>
            </c:strRef>
          </c:tx>
          <c:spPr>
            <a:solidFill>
              <a:srgbClr val="0070C0"/>
            </a:solidFill>
            <a:ln>
              <a:noFill/>
            </a:ln>
            <a:effectLst/>
          </c:spPr>
          <c:invertIfNegative val="0"/>
          <c:dLbls>
            <c:dLbl>
              <c:idx val="1"/>
              <c:layout>
                <c:manualLayout>
                  <c:x val="1.8301982714794066E-2"/>
                  <c:y val="1.00967566090692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933-4D4D-BE80-927C6F80D07B}"/>
                </c:ext>
              </c:extLst>
            </c:dLbl>
            <c:dLbl>
              <c:idx val="2"/>
              <c:layout>
                <c:manualLayout>
                  <c:x val="3.0503304524656837E-2"/>
                  <c:y val="1.00967566090692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933-4D4D-BE80-927C6F80D07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10'!$I$19:$I$24</c:f>
              <c:strCache>
                <c:ptCount val="6"/>
                <c:pt idx="0">
                  <c:v>Solo practice/clinic/lab, group practice, IDTF</c:v>
                </c:pt>
                <c:pt idx="1">
                  <c:v>Academic hospital or health system</c:v>
                </c:pt>
                <c:pt idx="2">
                  <c:v>Non-academic hospital or health system</c:v>
                </c:pt>
                <c:pt idx="3">
                  <c:v>Military or Veterans Administration</c:v>
                </c:pt>
                <c:pt idx="4">
                  <c:v>Health Maintenance Organization (HMO)</c:v>
                </c:pt>
                <c:pt idx="5">
                  <c:v>Other </c:v>
                </c:pt>
              </c:strCache>
            </c:strRef>
          </c:cat>
          <c:val>
            <c:numRef>
              <c:f>'Question 10'!$K$19:$K$24</c:f>
              <c:numCache>
                <c:formatCode>0.0%</c:formatCode>
                <c:ptCount val="6"/>
                <c:pt idx="0">
                  <c:v>0.29089999999999999</c:v>
                </c:pt>
                <c:pt idx="1">
                  <c:v>0.33539999999999998</c:v>
                </c:pt>
                <c:pt idx="2">
                  <c:v>0.32319999999999999</c:v>
                </c:pt>
                <c:pt idx="3">
                  <c:v>3.4299999999999997E-2</c:v>
                </c:pt>
                <c:pt idx="4">
                  <c:v>1.41E-2</c:v>
                </c:pt>
                <c:pt idx="5">
                  <c:v>4.6500000000000007E-2</c:v>
                </c:pt>
              </c:numCache>
            </c:numRef>
          </c:val>
          <c:extLst>
            <c:ext xmlns:c16="http://schemas.microsoft.com/office/drawing/2014/chart" uri="{C3380CC4-5D6E-409C-BE32-E72D297353CC}">
              <c16:uniqueId val="{00000003-5933-4D4D-BE80-927C6F80D07B}"/>
            </c:ext>
          </c:extLst>
        </c:ser>
        <c:dLbls>
          <c:showLegendKey val="0"/>
          <c:showVal val="0"/>
          <c:showCatName val="0"/>
          <c:showSerName val="0"/>
          <c:showPercent val="0"/>
          <c:showBubbleSize val="0"/>
        </c:dLbls>
        <c:gapWidth val="219"/>
        <c:overlap val="-27"/>
        <c:axId val="1915826735"/>
        <c:axId val="1915821327"/>
      </c:barChart>
      <c:catAx>
        <c:axId val="1915826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15821327"/>
        <c:crosses val="autoZero"/>
        <c:auto val="1"/>
        <c:lblAlgn val="ctr"/>
        <c:lblOffset val="100"/>
        <c:noMultiLvlLbl val="0"/>
      </c:catAx>
      <c:valAx>
        <c:axId val="1915821327"/>
        <c:scaling>
          <c:orientation val="minMax"/>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5826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11'!$N$14</c:f>
              <c:strCache>
                <c:ptCount val="1"/>
                <c:pt idx="0">
                  <c:v>Percent</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11'!$K$15:$L$23</c:f>
              <c:strCache>
                <c:ptCount val="9"/>
                <c:pt idx="0">
                  <c:v>Southeast</c:v>
                </c:pt>
                <c:pt idx="1">
                  <c:v>Great lakes</c:v>
                </c:pt>
                <c:pt idx="2">
                  <c:v>Far west</c:v>
                </c:pt>
                <c:pt idx="3">
                  <c:v>Mideast</c:v>
                </c:pt>
                <c:pt idx="4">
                  <c:v>Southwest</c:v>
                </c:pt>
                <c:pt idx="5">
                  <c:v>Plains</c:v>
                </c:pt>
                <c:pt idx="6">
                  <c:v>New England</c:v>
                </c:pt>
                <c:pt idx="7">
                  <c:v>Rocky Mountain</c:v>
                </c:pt>
                <c:pt idx="8">
                  <c:v>Other</c:v>
                </c:pt>
              </c:strCache>
              <c:extLst/>
            </c:strRef>
          </c:cat>
          <c:val>
            <c:numRef>
              <c:f>'Question 11'!$N$15:$N$23</c:f>
              <c:numCache>
                <c:formatCode>0.0%</c:formatCode>
                <c:ptCount val="9"/>
                <c:pt idx="0">
                  <c:v>0.21414141414141413</c:v>
                </c:pt>
                <c:pt idx="1">
                  <c:v>0.19393939393939394</c:v>
                </c:pt>
                <c:pt idx="2">
                  <c:v>0.12121212121212122</c:v>
                </c:pt>
                <c:pt idx="3">
                  <c:v>0.10707070707070707</c:v>
                </c:pt>
                <c:pt idx="4">
                  <c:v>9.2929292929292931E-2</c:v>
                </c:pt>
                <c:pt idx="5">
                  <c:v>8.8888888888888892E-2</c:v>
                </c:pt>
                <c:pt idx="6">
                  <c:v>7.8787878787878782E-2</c:v>
                </c:pt>
                <c:pt idx="7">
                  <c:v>4.2424242424242427E-2</c:v>
                </c:pt>
                <c:pt idx="8">
                  <c:v>6.0606060606060608E-2</c:v>
                </c:pt>
              </c:numCache>
            </c:numRef>
          </c:val>
          <c:extLst>
            <c:ext xmlns:c16="http://schemas.microsoft.com/office/drawing/2014/chart" uri="{C3380CC4-5D6E-409C-BE32-E72D297353CC}">
              <c16:uniqueId val="{00000000-B87A-4BC7-866C-A28F862FE8CD}"/>
            </c:ext>
          </c:extLst>
        </c:ser>
        <c:dLbls>
          <c:showLegendKey val="0"/>
          <c:showVal val="0"/>
          <c:showCatName val="0"/>
          <c:showSerName val="0"/>
          <c:showPercent val="0"/>
          <c:showBubbleSize val="0"/>
        </c:dLbls>
        <c:gapWidth val="219"/>
        <c:overlap val="-27"/>
        <c:axId val="1953491007"/>
        <c:axId val="1953478111"/>
      </c:barChart>
      <c:catAx>
        <c:axId val="1953491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53478111"/>
        <c:crosses val="autoZero"/>
        <c:auto val="1"/>
        <c:lblAlgn val="ctr"/>
        <c:lblOffset val="100"/>
        <c:noMultiLvlLbl val="0"/>
      </c:catAx>
      <c:valAx>
        <c:axId val="1953478111"/>
        <c:scaling>
          <c:orientation val="minMax"/>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34910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11'!$L$28</c:f>
              <c:strCache>
                <c:ptCount val="1"/>
                <c:pt idx="0">
                  <c:v>August 2020</c:v>
                </c:pt>
              </c:strCache>
            </c:strRef>
          </c:tx>
          <c:spPr>
            <a:solidFill>
              <a:schemeClr val="accent3"/>
            </a:solidFill>
            <a:ln>
              <a:noFill/>
            </a:ln>
            <a:effectLst/>
          </c:spPr>
          <c:invertIfNegative val="0"/>
          <c:dLbls>
            <c:dLbl>
              <c:idx val="1"/>
              <c:layout>
                <c:manualLayout>
                  <c:x val="-1.760175712658939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C28-4767-A1B9-35339452B149}"/>
                </c:ext>
              </c:extLst>
            </c:dLbl>
            <c:dLbl>
              <c:idx val="3"/>
              <c:layout>
                <c:manualLayout>
                  <c:x val="2.2002196408236721E-3"/>
                  <c:y val="-5.3104783003620627E-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6.245314788195943E-2"/>
                      <c:h val="5.8192846523415123E-2"/>
                    </c:manualLayout>
                  </c15:layout>
                </c:ext>
                <c:ext xmlns:c16="http://schemas.microsoft.com/office/drawing/2014/chart" uri="{C3380CC4-5D6E-409C-BE32-E72D297353CC}">
                  <c16:uniqueId val="{00000001-CC28-4767-A1B9-35339452B149}"/>
                </c:ext>
              </c:extLst>
            </c:dLbl>
            <c:dLbl>
              <c:idx val="6"/>
              <c:layout>
                <c:manualLayout>
                  <c:x val="-8.8008785632946885E-3"/>
                  <c:y val="2.05567424091800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C28-4767-A1B9-35339452B149}"/>
                </c:ext>
              </c:extLst>
            </c:dLbl>
            <c:dLbl>
              <c:idx val="7"/>
              <c:layout>
                <c:manualLayout>
                  <c:x val="-4.4004392816473442E-3"/>
                  <c:y val="-1.02783712045900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C28-4767-A1B9-35339452B149}"/>
                </c:ext>
              </c:extLst>
            </c:dLbl>
            <c:dLbl>
              <c:idx val="8"/>
              <c:layout>
                <c:manualLayout>
                  <c:x val="-6.6006589224711781E-3"/>
                  <c:y val="6.85224746972668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C28-4767-A1B9-35339452B14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11'!$K$29:$K$37</c:f>
              <c:strCache>
                <c:ptCount val="9"/>
                <c:pt idx="0">
                  <c:v>Southeast</c:v>
                </c:pt>
                <c:pt idx="1">
                  <c:v>Great lakes</c:v>
                </c:pt>
                <c:pt idx="2">
                  <c:v>Mideast</c:v>
                </c:pt>
                <c:pt idx="3">
                  <c:v>Far west</c:v>
                </c:pt>
                <c:pt idx="4">
                  <c:v>Southwest</c:v>
                </c:pt>
                <c:pt idx="5">
                  <c:v>Plains</c:v>
                </c:pt>
                <c:pt idx="6">
                  <c:v>New England</c:v>
                </c:pt>
                <c:pt idx="7">
                  <c:v>Rocky Mountain</c:v>
                </c:pt>
                <c:pt idx="8">
                  <c:v>Other</c:v>
                </c:pt>
              </c:strCache>
            </c:strRef>
          </c:cat>
          <c:val>
            <c:numRef>
              <c:f>'Question 11'!$L$29:$L$37</c:f>
              <c:numCache>
                <c:formatCode>0.0%</c:formatCode>
                <c:ptCount val="9"/>
                <c:pt idx="0">
                  <c:v>0.25408348457350272</c:v>
                </c:pt>
                <c:pt idx="1">
                  <c:v>0.14700544464609799</c:v>
                </c:pt>
                <c:pt idx="2">
                  <c:v>0.12522686025408347</c:v>
                </c:pt>
                <c:pt idx="3">
                  <c:v>0.11433756805807622</c:v>
                </c:pt>
                <c:pt idx="4">
                  <c:v>9.9818511796733206E-2</c:v>
                </c:pt>
                <c:pt idx="5">
                  <c:v>9.8003629764065334E-2</c:v>
                </c:pt>
                <c:pt idx="6">
                  <c:v>6.7150635208711437E-2</c:v>
                </c:pt>
                <c:pt idx="7">
                  <c:v>5.6261343012704176E-2</c:v>
                </c:pt>
                <c:pt idx="8">
                  <c:v>3.8112522686025406E-2</c:v>
                </c:pt>
              </c:numCache>
            </c:numRef>
          </c:val>
          <c:extLst>
            <c:ext xmlns:c16="http://schemas.microsoft.com/office/drawing/2014/chart" uri="{C3380CC4-5D6E-409C-BE32-E72D297353CC}">
              <c16:uniqueId val="{00000005-CC28-4767-A1B9-35339452B149}"/>
            </c:ext>
          </c:extLst>
        </c:ser>
        <c:ser>
          <c:idx val="1"/>
          <c:order val="1"/>
          <c:tx>
            <c:strRef>
              <c:f>'Question 11'!$M$28</c:f>
              <c:strCache>
                <c:ptCount val="1"/>
                <c:pt idx="0">
                  <c:v>December 2020</c:v>
                </c:pt>
              </c:strCache>
            </c:strRef>
          </c:tx>
          <c:spPr>
            <a:solidFill>
              <a:srgbClr val="0070C0"/>
            </a:solidFill>
            <a:ln>
              <a:noFill/>
            </a:ln>
            <a:effectLst/>
          </c:spPr>
          <c:invertIfNegative val="0"/>
          <c:dLbls>
            <c:dLbl>
              <c:idx val="0"/>
              <c:layout>
                <c:manualLayout>
                  <c:x val="1.100109820411836E-2"/>
                  <c:y val="6.85224746972665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C28-4767-A1B9-35339452B149}"/>
                </c:ext>
              </c:extLst>
            </c:dLbl>
            <c:dLbl>
              <c:idx val="2"/>
              <c:layout>
                <c:manualLayout>
                  <c:x val="1.7601757126589377E-2"/>
                  <c:y val="1.37044949394533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C28-4767-A1B9-35339452B149}"/>
                </c:ext>
              </c:extLst>
            </c:dLbl>
            <c:dLbl>
              <c:idx val="3"/>
              <c:layout>
                <c:manualLayout>
                  <c:x val="1.9801976767413049E-2"/>
                  <c:y val="6.85224746972662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C28-4767-A1B9-35339452B149}"/>
                </c:ext>
              </c:extLst>
            </c:dLbl>
            <c:dLbl>
              <c:idx val="4"/>
              <c:layout>
                <c:manualLayout>
                  <c:x val="1.3201317844942034E-2"/>
                  <c:y val="1.37044949394533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C28-4767-A1B9-35339452B149}"/>
                </c:ext>
              </c:extLst>
            </c:dLbl>
            <c:dLbl>
              <c:idx val="5"/>
              <c:layout>
                <c:manualLayout>
                  <c:x val="8.8008785632946885E-3"/>
                  <c:y val="2.05567424091800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C28-4767-A1B9-35339452B149}"/>
                </c:ext>
              </c:extLst>
            </c:dLbl>
            <c:dLbl>
              <c:idx val="7"/>
              <c:layout>
                <c:manualLayout>
                  <c:x val="8.8008785632946885E-3"/>
                  <c:y val="6.85224746972668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C28-4767-A1B9-35339452B149}"/>
                </c:ext>
              </c:extLst>
            </c:dLbl>
            <c:dLbl>
              <c:idx val="8"/>
              <c:layout>
                <c:manualLayout>
                  <c:x val="1.100109820411836E-2"/>
                  <c:y val="1.02783712045899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C28-4767-A1B9-35339452B14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11'!$K$29:$K$37</c:f>
              <c:strCache>
                <c:ptCount val="9"/>
                <c:pt idx="0">
                  <c:v>Southeast</c:v>
                </c:pt>
                <c:pt idx="1">
                  <c:v>Great lakes</c:v>
                </c:pt>
                <c:pt idx="2">
                  <c:v>Mideast</c:v>
                </c:pt>
                <c:pt idx="3">
                  <c:v>Far west</c:v>
                </c:pt>
                <c:pt idx="4">
                  <c:v>Southwest</c:v>
                </c:pt>
                <c:pt idx="5">
                  <c:v>Plains</c:v>
                </c:pt>
                <c:pt idx="6">
                  <c:v>New England</c:v>
                </c:pt>
                <c:pt idx="7">
                  <c:v>Rocky Mountain</c:v>
                </c:pt>
                <c:pt idx="8">
                  <c:v>Other</c:v>
                </c:pt>
              </c:strCache>
            </c:strRef>
          </c:cat>
          <c:val>
            <c:numRef>
              <c:f>'Question 11'!$M$29:$M$37</c:f>
              <c:numCache>
                <c:formatCode>0.0%</c:formatCode>
                <c:ptCount val="9"/>
                <c:pt idx="0">
                  <c:v>0.21414141414141413</c:v>
                </c:pt>
                <c:pt idx="1">
                  <c:v>0.19393939393939394</c:v>
                </c:pt>
                <c:pt idx="2">
                  <c:v>0.107</c:v>
                </c:pt>
                <c:pt idx="3">
                  <c:v>0.121</c:v>
                </c:pt>
                <c:pt idx="4">
                  <c:v>9.2929292929292931E-2</c:v>
                </c:pt>
                <c:pt idx="5">
                  <c:v>8.8888888888888892E-2</c:v>
                </c:pt>
                <c:pt idx="6">
                  <c:v>7.8787878787878782E-2</c:v>
                </c:pt>
                <c:pt idx="7">
                  <c:v>4.2424242424242427E-2</c:v>
                </c:pt>
                <c:pt idx="8">
                  <c:v>6.0606060606060608E-2</c:v>
                </c:pt>
              </c:numCache>
            </c:numRef>
          </c:val>
          <c:extLst>
            <c:ext xmlns:c16="http://schemas.microsoft.com/office/drawing/2014/chart" uri="{C3380CC4-5D6E-409C-BE32-E72D297353CC}">
              <c16:uniqueId val="{0000000D-CC28-4767-A1B9-35339452B149}"/>
            </c:ext>
          </c:extLst>
        </c:ser>
        <c:dLbls>
          <c:showLegendKey val="0"/>
          <c:showVal val="0"/>
          <c:showCatName val="0"/>
          <c:showSerName val="0"/>
          <c:showPercent val="0"/>
          <c:showBubbleSize val="0"/>
        </c:dLbls>
        <c:gapWidth val="219"/>
        <c:overlap val="-27"/>
        <c:axId val="1953539679"/>
        <c:axId val="1953540511"/>
      </c:barChart>
      <c:catAx>
        <c:axId val="1953539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53540511"/>
        <c:crosses val="autoZero"/>
        <c:auto val="1"/>
        <c:lblAlgn val="ctr"/>
        <c:lblOffset val="100"/>
        <c:noMultiLvlLbl val="0"/>
      </c:catAx>
      <c:valAx>
        <c:axId val="1953540511"/>
        <c:scaling>
          <c:orientation val="minMax"/>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35396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765925925925933E-2"/>
          <c:y val="4.7877456753391806E-2"/>
          <c:w val="0.8807340879265092"/>
          <c:h val="0.87178310184499663"/>
        </c:manualLayout>
      </c:layout>
      <c:barChart>
        <c:barDir val="col"/>
        <c:grouping val="clustered"/>
        <c:varyColors val="0"/>
        <c:ser>
          <c:idx val="0"/>
          <c:order val="0"/>
          <c:tx>
            <c:strRef>
              <c:f>'Question 1'!$B$3</c:f>
              <c:strCache>
                <c:ptCount val="1"/>
                <c:pt idx="0">
                  <c:v>Responses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'Question 1'!$A$4:$A$7</c:f>
              <c:strCache>
                <c:ptCount val="4"/>
                <c:pt idx="0">
                  <c:v>More patients</c:v>
                </c:pt>
                <c:pt idx="1">
                  <c:v>Fewer patients</c:v>
                </c:pt>
                <c:pt idx="2">
                  <c:v>No change</c:v>
                </c:pt>
                <c:pt idx="3">
                  <c:v>I don’t know</c:v>
                </c:pt>
              </c:strCache>
            </c:strRef>
          </c:cat>
          <c:val>
            <c:numRef>
              <c:f>'Question 1'!$B$4:$B$7</c:f>
              <c:numCache>
                <c:formatCode>0.0%</c:formatCode>
                <c:ptCount val="4"/>
                <c:pt idx="0">
                  <c:v>0.32529999999999998</c:v>
                </c:pt>
                <c:pt idx="1">
                  <c:v>0.46060000000000001</c:v>
                </c:pt>
                <c:pt idx="2">
                  <c:v>0.20200000000000001</c:v>
                </c:pt>
                <c:pt idx="3">
                  <c:v>1.21E-2</c:v>
                </c:pt>
              </c:numCache>
            </c:numRef>
          </c:val>
          <c:extLst>
            <c:ext xmlns:c16="http://schemas.microsoft.com/office/drawing/2014/chart" uri="{C3380CC4-5D6E-409C-BE32-E72D297353CC}">
              <c16:uniqueId val="{00000000-929A-4EF6-B366-815A92AACCA8}"/>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spPr>
            <a:ln w="9525" cap="flat" cmpd="sng" algn="ctr">
              <a:noFill/>
              <a:prstDash val="solid"/>
              <a:round/>
            </a:ln>
            <a:effectLst/>
          </c:spPr>
        </c:majorGridlines>
        <c:numFmt formatCode="0%"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
        <c:crosses val="autoZero"/>
        <c:crossBetween val="between"/>
      </c:valAx>
      <c:catAx>
        <c:axId val="10"/>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00"/>
        <c:crosses val="autoZero"/>
        <c:auto val="0"/>
        <c:lblAlgn val="ctr"/>
        <c:lblOffset val="100"/>
        <c:noMultiLvlLbl val="0"/>
      </c:catAx>
      <c:spPr>
        <a:noFill/>
        <a:ln>
          <a:noFill/>
        </a:ln>
        <a:effectLst/>
      </c:spPr>
    </c:plotArea>
    <c:plotVisOnly val="0"/>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233869203849522E-2"/>
          <c:y val="1.6667513281810369E-2"/>
          <c:w val="0.92279217701953919"/>
          <c:h val="0.80272022387008013"/>
        </c:manualLayout>
      </c:layout>
      <c:barChart>
        <c:barDir val="col"/>
        <c:grouping val="clustered"/>
        <c:varyColors val="0"/>
        <c:ser>
          <c:idx val="0"/>
          <c:order val="0"/>
          <c:tx>
            <c:strRef>
              <c:f>'Question 1'!$N$14</c:f>
              <c:strCache>
                <c:ptCount val="1"/>
                <c:pt idx="0">
                  <c:v>August, 2020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1'!$M$15:$M$18</c:f>
              <c:strCache>
                <c:ptCount val="4"/>
                <c:pt idx="0">
                  <c:v>More patients</c:v>
                </c:pt>
                <c:pt idx="1">
                  <c:v>Fewer patients</c:v>
                </c:pt>
                <c:pt idx="2">
                  <c:v>No change</c:v>
                </c:pt>
                <c:pt idx="3">
                  <c:v>I don’t know</c:v>
                </c:pt>
              </c:strCache>
            </c:strRef>
          </c:cat>
          <c:val>
            <c:numRef>
              <c:f>'Question 1'!$N$15:$N$18</c:f>
              <c:numCache>
                <c:formatCode>0.0%</c:formatCode>
                <c:ptCount val="4"/>
                <c:pt idx="0">
                  <c:v>0.15790000000000001</c:v>
                </c:pt>
                <c:pt idx="1">
                  <c:v>0.6552</c:v>
                </c:pt>
                <c:pt idx="2">
                  <c:v>0.1779</c:v>
                </c:pt>
                <c:pt idx="3">
                  <c:v>9.1000000000000004E-3</c:v>
                </c:pt>
              </c:numCache>
            </c:numRef>
          </c:val>
          <c:extLst>
            <c:ext xmlns:c16="http://schemas.microsoft.com/office/drawing/2014/chart" uri="{C3380CC4-5D6E-409C-BE32-E72D297353CC}">
              <c16:uniqueId val="{00000000-DCB5-4438-8497-9D7A9EA9FF2A}"/>
            </c:ext>
          </c:extLst>
        </c:ser>
        <c:ser>
          <c:idx val="1"/>
          <c:order val="1"/>
          <c:tx>
            <c:strRef>
              <c:f>'Question 1'!$O$14</c:f>
              <c:strCache>
                <c:ptCount val="1"/>
                <c:pt idx="0">
                  <c:v>December, 2020</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1'!$M$15:$M$18</c:f>
              <c:strCache>
                <c:ptCount val="4"/>
                <c:pt idx="0">
                  <c:v>More patients</c:v>
                </c:pt>
                <c:pt idx="1">
                  <c:v>Fewer patients</c:v>
                </c:pt>
                <c:pt idx="2">
                  <c:v>No change</c:v>
                </c:pt>
                <c:pt idx="3">
                  <c:v>I don’t know</c:v>
                </c:pt>
              </c:strCache>
            </c:strRef>
          </c:cat>
          <c:val>
            <c:numRef>
              <c:f>'Question 1'!$O$15:$O$18</c:f>
              <c:numCache>
                <c:formatCode>0.0%</c:formatCode>
                <c:ptCount val="4"/>
                <c:pt idx="0">
                  <c:v>0.32529999999999998</c:v>
                </c:pt>
                <c:pt idx="1">
                  <c:v>0.46060000000000001</c:v>
                </c:pt>
                <c:pt idx="2">
                  <c:v>0.20200000000000001</c:v>
                </c:pt>
                <c:pt idx="3">
                  <c:v>1.21E-2</c:v>
                </c:pt>
              </c:numCache>
            </c:numRef>
          </c:val>
          <c:extLst>
            <c:ext xmlns:c16="http://schemas.microsoft.com/office/drawing/2014/chart" uri="{C3380CC4-5D6E-409C-BE32-E72D297353CC}">
              <c16:uniqueId val="{00000001-DCB5-4438-8497-9D7A9EA9FF2A}"/>
            </c:ext>
          </c:extLst>
        </c:ser>
        <c:dLbls>
          <c:showLegendKey val="0"/>
          <c:showVal val="0"/>
          <c:showCatName val="0"/>
          <c:showSerName val="0"/>
          <c:showPercent val="0"/>
          <c:showBubbleSize val="0"/>
        </c:dLbls>
        <c:gapWidth val="219"/>
        <c:overlap val="-27"/>
        <c:axId val="869554304"/>
        <c:axId val="869554720"/>
      </c:barChart>
      <c:catAx>
        <c:axId val="869554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69554720"/>
        <c:crosses val="autoZero"/>
        <c:auto val="1"/>
        <c:lblAlgn val="ctr"/>
        <c:lblOffset val="100"/>
        <c:noMultiLvlLbl val="0"/>
      </c:catAx>
      <c:valAx>
        <c:axId val="869554720"/>
        <c:scaling>
          <c:orientation val="minMax"/>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9554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2'!$B$3</c:f>
              <c:strCache>
                <c:ptCount val="1"/>
                <c:pt idx="0">
                  <c:v>Responses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'Question 2'!$A$4:$A$6</c:f>
              <c:strCache>
                <c:ptCount val="3"/>
                <c:pt idx="0">
                  <c:v>Yes</c:v>
                </c:pt>
                <c:pt idx="1">
                  <c:v>No</c:v>
                </c:pt>
                <c:pt idx="2">
                  <c:v>I don’t know</c:v>
                </c:pt>
              </c:strCache>
            </c:strRef>
          </c:cat>
          <c:val>
            <c:numRef>
              <c:f>'Question 2'!$B$4:$B$6</c:f>
              <c:numCache>
                <c:formatCode>0.0%</c:formatCode>
                <c:ptCount val="3"/>
                <c:pt idx="0">
                  <c:v>0.32319999999999999</c:v>
                </c:pt>
                <c:pt idx="1">
                  <c:v>0.45450000000000002</c:v>
                </c:pt>
                <c:pt idx="2">
                  <c:v>0.22220000000000001</c:v>
                </c:pt>
              </c:numCache>
            </c:numRef>
          </c:val>
          <c:extLst>
            <c:ext xmlns:c16="http://schemas.microsoft.com/office/drawing/2014/chart" uri="{C3380CC4-5D6E-409C-BE32-E72D297353CC}">
              <c16:uniqueId val="{00000000-65BF-4DD5-922C-6876C8E2E545}"/>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spPr>
            <a:ln w="9525" cap="flat" cmpd="sng" algn="ctr">
              <a:noFill/>
              <a:prstDash val="solid"/>
              <a:round/>
            </a:ln>
            <a:effectLst/>
          </c:spPr>
        </c:majorGridlines>
        <c:numFmt formatCode="0%"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
        <c:crosses val="autoZero"/>
        <c:crossBetween val="between"/>
      </c:valAx>
      <c:catAx>
        <c:axId val="10"/>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00"/>
        <c:crosses val="autoZero"/>
        <c:auto val="0"/>
        <c:lblAlgn val="ctr"/>
        <c:lblOffset val="100"/>
        <c:noMultiLvlLbl val="0"/>
      </c:catAx>
      <c:spPr>
        <a:noFill/>
        <a:ln>
          <a:noFill/>
        </a:ln>
        <a:effectLst/>
      </c:spPr>
    </c:plotArea>
    <c:plotVisOnly val="0"/>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0.65986</cdr:x>
      <cdr:y>0</cdr:y>
    </cdr:from>
    <cdr:to>
      <cdr:x>0.98611</cdr:x>
      <cdr:y>0.13532</cdr:y>
    </cdr:to>
    <cdr:sp macro="" textlink="">
      <cdr:nvSpPr>
        <cdr:cNvPr id="2" name="TextBox 1">
          <a:extLst xmlns:a="http://schemas.openxmlformats.org/drawingml/2006/main">
            <a:ext uri="{FF2B5EF4-FFF2-40B4-BE49-F238E27FC236}">
              <a16:creationId xmlns:a16="http://schemas.microsoft.com/office/drawing/2014/main" id="{9576D05F-F438-4F22-B595-58133E384258}"/>
            </a:ext>
          </a:extLst>
        </cdr:cNvPr>
        <cdr:cNvSpPr txBox="1"/>
      </cdr:nvSpPr>
      <cdr:spPr>
        <a:xfrm xmlns:a="http://schemas.openxmlformats.org/drawingml/2006/main">
          <a:off x="7240524" y="-2761487"/>
          <a:ext cx="3579876" cy="471849"/>
        </a:xfrm>
        <a:prstGeom xmlns:a="http://schemas.openxmlformats.org/drawingml/2006/main" prst="rect">
          <a:avLst/>
        </a:prstGeom>
        <a:ln xmlns:a="http://schemas.openxmlformats.org/drawingml/2006/main">
          <a:solidFill>
            <a:schemeClr val="tx2"/>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chemeClr val="tx1"/>
              </a:solidFill>
            </a:rPr>
            <a:t>Total number of respondents:  </a:t>
          </a:r>
          <a:r>
            <a:rPr lang="en-US" sz="1600" dirty="0">
              <a:solidFill>
                <a:schemeClr val="tx1"/>
              </a:solidFill>
            </a:rPr>
            <a:t>346</a:t>
          </a:r>
        </a:p>
        <a:p xmlns:a="http://schemas.openxmlformats.org/drawingml/2006/main">
          <a:r>
            <a:rPr lang="en-US" sz="1600" b="1" dirty="0">
              <a:solidFill>
                <a:schemeClr val="tx1"/>
              </a:solidFill>
            </a:rPr>
            <a:t>Total number of responses:  </a:t>
          </a:r>
          <a:r>
            <a:rPr lang="en-US" sz="1600" dirty="0">
              <a:solidFill>
                <a:schemeClr val="tx1"/>
              </a:solidFill>
            </a:rPr>
            <a:t>431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273ECF-2F22-46EF-B660-36530846C347}" type="datetimeFigureOut">
              <a:rPr lang="en-US" smtClean="0"/>
              <a:t>1/21/2021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E1354C-2CC0-4B19-99F3-56CC420E0222}" type="slidenum">
              <a:rPr lang="en-US" smtClean="0"/>
              <a:t>‹#›</a:t>
            </a:fld>
            <a:endParaRPr lang="en-US"/>
          </a:p>
        </p:txBody>
      </p:sp>
    </p:spTree>
    <p:extLst>
      <p:ext uri="{BB962C8B-B14F-4D97-AF65-F5344CB8AC3E}">
        <p14:creationId xmlns:p14="http://schemas.microsoft.com/office/powerpoint/2010/main" val="3729468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E1354C-2CC0-4B19-99F3-56CC420E0222}" type="slidenum">
              <a:rPr lang="en-US" smtClean="0"/>
              <a:t>2</a:t>
            </a:fld>
            <a:endParaRPr lang="en-US" dirty="0"/>
          </a:p>
        </p:txBody>
      </p:sp>
    </p:spTree>
    <p:extLst>
      <p:ext uri="{BB962C8B-B14F-4D97-AF65-F5344CB8AC3E}">
        <p14:creationId xmlns:p14="http://schemas.microsoft.com/office/powerpoint/2010/main" val="1463914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Regions are those designated by the U.S. Bureau of Economic Analysis.</a:t>
            </a:r>
          </a:p>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More representation from Great Lakes, Far West, and New England regions in December survey. “Other” includes international respondents.</a:t>
            </a: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15000"/>
              </a:lnSpc>
              <a:spcBef>
                <a:spcPts val="0"/>
              </a:spcBef>
              <a:spcAft>
                <a:spcPts val="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Southeast</a:t>
            </a:r>
            <a:r>
              <a:rPr lang="en-US" sz="1800" dirty="0">
                <a:effectLst/>
                <a:latin typeface="Calibri" panose="020F0502020204030204" pitchFamily="34" charset="0"/>
                <a:ea typeface="Calibri" panose="020F0502020204030204" pitchFamily="34" charset="0"/>
                <a:cs typeface="Times New Roman" panose="02020603050405020304" pitchFamily="18" charset="0"/>
              </a:rPr>
              <a:t> AR, KY, WV, VA, NC, Sc, TN, MS, AL, GA, LA, FL </a:t>
            </a:r>
          </a:p>
          <a:p>
            <a:pPr marL="285750" marR="0" indent="-285750">
              <a:lnSpc>
                <a:spcPct val="115000"/>
              </a:lnSpc>
              <a:spcBef>
                <a:spcPts val="0"/>
              </a:spcBef>
              <a:spcAft>
                <a:spcPts val="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Great lakes</a:t>
            </a:r>
            <a:r>
              <a:rPr lang="en-US" sz="1800" dirty="0">
                <a:effectLst/>
                <a:latin typeface="Calibri" panose="020F0502020204030204" pitchFamily="34" charset="0"/>
                <a:ea typeface="Calibri" panose="020F0502020204030204" pitchFamily="34" charset="0"/>
                <a:cs typeface="Times New Roman" panose="02020603050405020304" pitchFamily="18" charset="0"/>
              </a:rPr>
              <a:t> IL, IN, MI, WI, OH </a:t>
            </a:r>
          </a:p>
          <a:p>
            <a:pPr marL="285750" marR="0" indent="-285750">
              <a:lnSpc>
                <a:spcPct val="115000"/>
              </a:lnSpc>
              <a:spcBef>
                <a:spcPts val="0"/>
              </a:spcBef>
              <a:spcAft>
                <a:spcPts val="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Mideast</a:t>
            </a:r>
            <a:r>
              <a:rPr lang="en-US" sz="1800" dirty="0">
                <a:effectLst/>
                <a:latin typeface="Calibri" panose="020F0502020204030204" pitchFamily="34" charset="0"/>
                <a:ea typeface="Calibri" panose="020F0502020204030204" pitchFamily="34" charset="0"/>
                <a:cs typeface="Times New Roman" panose="02020603050405020304" pitchFamily="18" charset="0"/>
              </a:rPr>
              <a:t> NY, PA, NJ, DE, MD, DC </a:t>
            </a:r>
          </a:p>
          <a:p>
            <a:pPr marL="285750" marR="0" indent="-285750">
              <a:lnSpc>
                <a:spcPct val="115000"/>
              </a:lnSpc>
              <a:spcBef>
                <a:spcPts val="0"/>
              </a:spcBef>
              <a:spcAft>
                <a:spcPts val="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Far west</a:t>
            </a:r>
            <a:r>
              <a:rPr lang="en-US" sz="1800" dirty="0">
                <a:effectLst/>
                <a:latin typeface="Calibri" panose="020F0502020204030204" pitchFamily="34" charset="0"/>
                <a:ea typeface="Calibri" panose="020F0502020204030204" pitchFamily="34" charset="0"/>
                <a:cs typeface="Times New Roman" panose="02020603050405020304" pitchFamily="18" charset="0"/>
              </a:rPr>
              <a:t> CA, NV, OR, WA, HI, AK </a:t>
            </a:r>
          </a:p>
          <a:p>
            <a:pPr marL="285750" marR="0" indent="-285750">
              <a:lnSpc>
                <a:spcPct val="115000"/>
              </a:lnSpc>
              <a:spcBef>
                <a:spcPts val="0"/>
              </a:spcBef>
              <a:spcAft>
                <a:spcPts val="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Southwest</a:t>
            </a:r>
            <a:r>
              <a:rPr lang="en-US" sz="1800" dirty="0">
                <a:effectLst/>
                <a:latin typeface="Calibri" panose="020F0502020204030204" pitchFamily="34" charset="0"/>
                <a:ea typeface="Calibri" panose="020F0502020204030204" pitchFamily="34" charset="0"/>
                <a:cs typeface="Times New Roman" panose="02020603050405020304" pitchFamily="18" charset="0"/>
              </a:rPr>
              <a:t> AZ, NM, TX, OK </a:t>
            </a:r>
          </a:p>
          <a:p>
            <a:pPr marL="285750" marR="0" indent="-285750">
              <a:lnSpc>
                <a:spcPct val="115000"/>
              </a:lnSpc>
              <a:spcBef>
                <a:spcPts val="0"/>
              </a:spcBef>
              <a:spcAft>
                <a:spcPts val="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Plains</a:t>
            </a:r>
            <a:r>
              <a:rPr lang="en-US" sz="1800" dirty="0">
                <a:effectLst/>
                <a:latin typeface="Calibri" panose="020F0502020204030204" pitchFamily="34" charset="0"/>
                <a:ea typeface="Calibri" panose="020F0502020204030204" pitchFamily="34" charset="0"/>
                <a:cs typeface="Times New Roman" panose="02020603050405020304" pitchFamily="18" charset="0"/>
              </a:rPr>
              <a:t> ND, Sd, NE, KS, MO, IA, MN </a:t>
            </a:r>
          </a:p>
          <a:p>
            <a:pPr marL="285750" marR="0" indent="-285750">
              <a:lnSpc>
                <a:spcPct val="115000"/>
              </a:lnSpc>
              <a:spcBef>
                <a:spcPts val="0"/>
              </a:spcBef>
              <a:spcAft>
                <a:spcPts val="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New England</a:t>
            </a:r>
            <a:r>
              <a:rPr lang="en-US" sz="1800" dirty="0">
                <a:effectLst/>
                <a:latin typeface="Calibri" panose="020F0502020204030204" pitchFamily="34" charset="0"/>
                <a:ea typeface="Calibri" panose="020F0502020204030204" pitchFamily="34" charset="0"/>
                <a:cs typeface="Times New Roman" panose="02020603050405020304" pitchFamily="18" charset="0"/>
              </a:rPr>
              <a:t> VT, NH, ME, CT, RI, MA </a:t>
            </a:r>
          </a:p>
          <a:p>
            <a:pPr marL="285750" marR="0" indent="-285750">
              <a:lnSpc>
                <a:spcPct val="115000"/>
              </a:lnSpc>
              <a:spcBef>
                <a:spcPts val="0"/>
              </a:spcBef>
              <a:spcAft>
                <a:spcPts val="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Rocky Mountain</a:t>
            </a:r>
            <a:r>
              <a:rPr lang="en-US" sz="1800" dirty="0">
                <a:effectLst/>
                <a:latin typeface="Calibri" panose="020F0502020204030204" pitchFamily="34" charset="0"/>
                <a:ea typeface="Calibri" panose="020F0502020204030204" pitchFamily="34" charset="0"/>
                <a:cs typeface="Times New Roman" panose="02020603050405020304" pitchFamily="18" charset="0"/>
              </a:rPr>
              <a:t> ID, MT, WY, UT, CO </a:t>
            </a: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59AD174-BC62-4EA3-9D2B-F44F5AC233D8}" type="slidenum">
              <a:rPr lang="en-US" smtClean="0"/>
              <a:t>11</a:t>
            </a:fld>
            <a:endParaRPr lang="en-US"/>
          </a:p>
        </p:txBody>
      </p:sp>
    </p:spTree>
    <p:extLst>
      <p:ext uri="{BB962C8B-B14F-4D97-AF65-F5344CB8AC3E}">
        <p14:creationId xmlns:p14="http://schemas.microsoft.com/office/powerpoint/2010/main" val="3511417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9AD174-BC62-4EA3-9D2B-F44F5AC233D8}" type="slidenum">
              <a:rPr lang="en-US" smtClean="0"/>
              <a:t>12</a:t>
            </a:fld>
            <a:endParaRPr lang="en-US"/>
          </a:p>
        </p:txBody>
      </p:sp>
    </p:spTree>
    <p:extLst>
      <p:ext uri="{BB962C8B-B14F-4D97-AF65-F5344CB8AC3E}">
        <p14:creationId xmlns:p14="http://schemas.microsoft.com/office/powerpoint/2010/main" val="672831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asked </a:t>
            </a:r>
          </a:p>
          <a:p>
            <a:pPr marL="228600" indent="-228600">
              <a:buAutoNum type="arabicPeriod"/>
            </a:pPr>
            <a:r>
              <a:rPr lang="en-US" dirty="0"/>
              <a:t>In August: Change in patient volume </a:t>
            </a:r>
            <a:r>
              <a:rPr lang="en-US" b="1" i="1" dirty="0"/>
              <a:t>in the last month</a:t>
            </a:r>
          </a:p>
          <a:p>
            <a:pPr marL="228600" indent="-228600">
              <a:buAutoNum type="arabicPeriod"/>
            </a:pPr>
            <a:r>
              <a:rPr lang="en-US" dirty="0"/>
              <a:t>In December: Change in patient volume </a:t>
            </a:r>
            <a:r>
              <a:rPr lang="en-US" b="1" i="1" dirty="0"/>
              <a:t>since July 2020</a:t>
            </a:r>
          </a:p>
          <a:p>
            <a:pPr marL="0" indent="0">
              <a:buNone/>
            </a:pPr>
            <a:r>
              <a:rPr lang="en-US" dirty="0"/>
              <a:t>Note:  While the “more patients” percentage doubled from August to December, it doesn’t mean that their patient volume had returned to pre-pandemic levels; they were seeing more patients toward the end of the year than they were in July. </a:t>
            </a:r>
          </a:p>
        </p:txBody>
      </p:sp>
      <p:sp>
        <p:nvSpPr>
          <p:cNvPr id="4" name="Slide Number Placeholder 3"/>
          <p:cNvSpPr>
            <a:spLocks noGrp="1"/>
          </p:cNvSpPr>
          <p:nvPr>
            <p:ph type="sldNum" sz="quarter" idx="5"/>
          </p:nvPr>
        </p:nvSpPr>
        <p:spPr/>
        <p:txBody>
          <a:bodyPr/>
          <a:lstStyle/>
          <a:p>
            <a:fld id="{A59AD174-BC62-4EA3-9D2B-F44F5AC233D8}" type="slidenum">
              <a:rPr lang="en-US" smtClean="0"/>
              <a:t>13</a:t>
            </a:fld>
            <a:endParaRPr lang="en-US"/>
          </a:p>
        </p:txBody>
      </p:sp>
    </p:spTree>
    <p:extLst>
      <p:ext uri="{BB962C8B-B14F-4D97-AF65-F5344CB8AC3E}">
        <p14:creationId xmlns:p14="http://schemas.microsoft.com/office/powerpoint/2010/main" val="1003240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results suggest that at least some of the respondents to each survey were different. (If the same respondents completed each survey, then you would expect the “yes” response to be the same or higher in December.)</a:t>
            </a:r>
          </a:p>
        </p:txBody>
      </p:sp>
      <p:sp>
        <p:nvSpPr>
          <p:cNvPr id="4" name="Slide Number Placeholder 3"/>
          <p:cNvSpPr>
            <a:spLocks noGrp="1"/>
          </p:cNvSpPr>
          <p:nvPr>
            <p:ph type="sldNum" sz="quarter" idx="5"/>
          </p:nvPr>
        </p:nvSpPr>
        <p:spPr/>
        <p:txBody>
          <a:bodyPr/>
          <a:lstStyle/>
          <a:p>
            <a:fld id="{A59AD174-BC62-4EA3-9D2B-F44F5AC233D8}" type="slidenum">
              <a:rPr lang="en-US" smtClean="0"/>
              <a:t>15</a:t>
            </a:fld>
            <a:endParaRPr lang="en-US"/>
          </a:p>
        </p:txBody>
      </p:sp>
    </p:spTree>
    <p:extLst>
      <p:ext uri="{BB962C8B-B14F-4D97-AF65-F5344CB8AC3E}">
        <p14:creationId xmlns:p14="http://schemas.microsoft.com/office/powerpoint/2010/main" val="1793980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9AD174-BC62-4EA3-9D2B-F44F5AC233D8}" type="slidenum">
              <a:rPr lang="en-US" smtClean="0"/>
              <a:t>16</a:t>
            </a:fld>
            <a:endParaRPr lang="en-US"/>
          </a:p>
        </p:txBody>
      </p:sp>
    </p:spTree>
    <p:extLst>
      <p:ext uri="{BB962C8B-B14F-4D97-AF65-F5344CB8AC3E}">
        <p14:creationId xmlns:p14="http://schemas.microsoft.com/office/powerpoint/2010/main" val="462658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August</a:t>
            </a:r>
            <a:r>
              <a:rPr lang="en-US" dirty="0"/>
              <a:t>: </a:t>
            </a:r>
            <a:r>
              <a:rPr lang="en-US" sz="1200" dirty="0"/>
              <a:t>Are you concerned about the ability of your practice/facility to remain financially solvent </a:t>
            </a:r>
            <a:r>
              <a:rPr lang="en-US" sz="1200" b="1" i="1" dirty="0"/>
              <a:t>through the end of the year</a:t>
            </a:r>
            <a:r>
              <a:rPr lang="en-US" sz="1200" dirty="0"/>
              <a:t>?</a:t>
            </a:r>
          </a:p>
          <a:p>
            <a:r>
              <a:rPr lang="en-US" sz="1200" b="1" dirty="0"/>
              <a:t>December</a:t>
            </a:r>
            <a:r>
              <a:rPr lang="en-US" sz="1200" dirty="0"/>
              <a:t>: Are you concerned about the ability of your practice/facility to remain financially solvent </a:t>
            </a:r>
            <a:r>
              <a:rPr lang="en-US" sz="1200" b="1" i="1" dirty="0"/>
              <a:t>going into 2021.</a:t>
            </a:r>
          </a:p>
          <a:p>
            <a:r>
              <a:rPr lang="en-US" sz="1200" b="0" i="0" dirty="0"/>
              <a:t>- These numbers are extremely close, showing that financial concerns continue to remain high among sleep medicine professionals.</a:t>
            </a:r>
            <a:endParaRPr lang="en-US" b="0" i="0" dirty="0"/>
          </a:p>
        </p:txBody>
      </p:sp>
      <p:sp>
        <p:nvSpPr>
          <p:cNvPr id="4" name="Slide Number Placeholder 3"/>
          <p:cNvSpPr>
            <a:spLocks noGrp="1"/>
          </p:cNvSpPr>
          <p:nvPr>
            <p:ph type="sldNum" sz="quarter" idx="5"/>
          </p:nvPr>
        </p:nvSpPr>
        <p:spPr/>
        <p:txBody>
          <a:bodyPr/>
          <a:lstStyle/>
          <a:p>
            <a:fld id="{A59AD174-BC62-4EA3-9D2B-F44F5AC233D8}" type="slidenum">
              <a:rPr lang="en-US" smtClean="0"/>
              <a:t>17</a:t>
            </a:fld>
            <a:endParaRPr lang="en-US"/>
          </a:p>
        </p:txBody>
      </p:sp>
    </p:spTree>
    <p:extLst>
      <p:ext uri="{BB962C8B-B14F-4D97-AF65-F5344CB8AC3E}">
        <p14:creationId xmlns:p14="http://schemas.microsoft.com/office/powerpoint/2010/main" val="413341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9AD174-BC62-4EA3-9D2B-F44F5AC233D8}" type="slidenum">
              <a:rPr lang="en-US" smtClean="0"/>
              <a:t>18</a:t>
            </a:fld>
            <a:endParaRPr lang="en-US"/>
          </a:p>
        </p:txBody>
      </p:sp>
    </p:spTree>
    <p:extLst>
      <p:ext uri="{BB962C8B-B14F-4D97-AF65-F5344CB8AC3E}">
        <p14:creationId xmlns:p14="http://schemas.microsoft.com/office/powerpoint/2010/main" val="4009980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December survey confirms that sleep medicine professionals continue to anticipate that telemedicine will play a greater role in the sleep field going forward.</a:t>
            </a:r>
          </a:p>
        </p:txBody>
      </p:sp>
      <p:sp>
        <p:nvSpPr>
          <p:cNvPr id="4" name="Slide Number Placeholder 3"/>
          <p:cNvSpPr>
            <a:spLocks noGrp="1"/>
          </p:cNvSpPr>
          <p:nvPr>
            <p:ph type="sldNum" sz="quarter" idx="5"/>
          </p:nvPr>
        </p:nvSpPr>
        <p:spPr/>
        <p:txBody>
          <a:bodyPr/>
          <a:lstStyle/>
          <a:p>
            <a:fld id="{A59AD174-BC62-4EA3-9D2B-F44F5AC233D8}" type="slidenum">
              <a:rPr lang="en-US" smtClean="0"/>
              <a:t>19</a:t>
            </a:fld>
            <a:endParaRPr lang="en-US"/>
          </a:p>
        </p:txBody>
      </p:sp>
    </p:spTree>
    <p:extLst>
      <p:ext uri="{BB962C8B-B14F-4D97-AF65-F5344CB8AC3E}">
        <p14:creationId xmlns:p14="http://schemas.microsoft.com/office/powerpoint/2010/main" val="2384714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your employer currently have travel restrictions that prevent you from attending conferences and other in-person events?</a:t>
            </a:r>
          </a:p>
          <a:p>
            <a:r>
              <a:rPr lang="en-US" dirty="0"/>
              <a:t>- We gathered these responses to inform our event planning for 2021.</a:t>
            </a:r>
          </a:p>
        </p:txBody>
      </p:sp>
      <p:sp>
        <p:nvSpPr>
          <p:cNvPr id="4" name="Slide Number Placeholder 3"/>
          <p:cNvSpPr>
            <a:spLocks noGrp="1"/>
          </p:cNvSpPr>
          <p:nvPr>
            <p:ph type="sldNum" sz="quarter" idx="5"/>
          </p:nvPr>
        </p:nvSpPr>
        <p:spPr/>
        <p:txBody>
          <a:bodyPr/>
          <a:lstStyle/>
          <a:p>
            <a:fld id="{40E1354C-2CC0-4B19-99F3-56CC420E0222}" type="slidenum">
              <a:rPr lang="en-US" smtClean="0"/>
              <a:t>20</a:t>
            </a:fld>
            <a:endParaRPr lang="en-US"/>
          </a:p>
        </p:txBody>
      </p:sp>
    </p:spTree>
    <p:extLst>
      <p:ext uri="{BB962C8B-B14F-4D97-AF65-F5344CB8AC3E}">
        <p14:creationId xmlns:p14="http://schemas.microsoft.com/office/powerpoint/2010/main" val="3654430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While current restrictions are variable, the results support the APSS decision to make the June SLEEP meeting a virtual event.</a:t>
            </a:r>
          </a:p>
          <a:p>
            <a:pPr marL="171450" indent="-171450">
              <a:buFontTx/>
              <a:buChar char="-"/>
            </a:pPr>
            <a:r>
              <a:rPr lang="en-US" dirty="0"/>
              <a:t>The AASM anticipates that travel will open up this summer, allowing members to attend the in-person Sleep Medicine Trends and Sleep Medicine Essentials courses in Austin, Texas, in September.</a:t>
            </a:r>
          </a:p>
        </p:txBody>
      </p:sp>
      <p:sp>
        <p:nvSpPr>
          <p:cNvPr id="4" name="Slide Number Placeholder 3"/>
          <p:cNvSpPr>
            <a:spLocks noGrp="1"/>
          </p:cNvSpPr>
          <p:nvPr>
            <p:ph type="sldNum" sz="quarter" idx="5"/>
          </p:nvPr>
        </p:nvSpPr>
        <p:spPr/>
        <p:txBody>
          <a:bodyPr/>
          <a:lstStyle/>
          <a:p>
            <a:fld id="{A59AD174-BC62-4EA3-9D2B-F44F5AC233D8}" type="slidenum">
              <a:rPr lang="en-US" smtClean="0"/>
              <a:t>21</a:t>
            </a:fld>
            <a:endParaRPr lang="en-US"/>
          </a:p>
        </p:txBody>
      </p:sp>
    </p:spTree>
    <p:extLst>
      <p:ext uri="{BB962C8B-B14F-4D97-AF65-F5344CB8AC3E}">
        <p14:creationId xmlns:p14="http://schemas.microsoft.com/office/powerpoint/2010/main" val="2495347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E1354C-2CC0-4B19-99F3-56CC420E0222}" type="slidenum">
              <a:rPr lang="en-US" smtClean="0"/>
              <a:t>3</a:t>
            </a:fld>
            <a:endParaRPr lang="en-US" dirty="0"/>
          </a:p>
        </p:txBody>
      </p:sp>
    </p:spTree>
    <p:extLst>
      <p:ext uri="{BB962C8B-B14F-4D97-AF65-F5344CB8AC3E}">
        <p14:creationId xmlns:p14="http://schemas.microsoft.com/office/powerpoint/2010/main" val="1539738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This was an optional question, and some respondents described more than 1 impact, so the data are presented as the percentage of responses (not respondents).</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“Challenges in practice” includes</a:t>
            </a:r>
            <a:r>
              <a:rPr lang="en-US" sz="1800" dirty="0">
                <a:effectLst/>
                <a:latin typeface="Calibri" panose="020F0502020204030204" pitchFamily="34" charset="0"/>
                <a:ea typeface="Calibri" panose="020F0502020204030204" pitchFamily="34" charset="0"/>
                <a:cs typeface="Times New Roman" panose="02020603050405020304" pitchFamily="18" charset="0"/>
              </a:rPr>
              <a:t>:  PPE costs, cleaning procedures and associated costs</a:t>
            </a:r>
          </a:p>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“Closures and Reductions” includes</a:t>
            </a:r>
            <a:r>
              <a:rPr lang="en-US" sz="1800" dirty="0">
                <a:effectLst/>
                <a:latin typeface="Calibri" panose="020F0502020204030204" pitchFamily="34" charset="0"/>
                <a:ea typeface="Calibri" panose="020F0502020204030204" pitchFamily="34" charset="0"/>
                <a:cs typeface="Times New Roman" panose="02020603050405020304" pitchFamily="18" charset="0"/>
              </a:rPr>
              <a:t>:  closure, reduced testing, ceasing titration studies, reduced hours</a:t>
            </a:r>
          </a:p>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“Physician and staff changes” includes</a:t>
            </a:r>
            <a:r>
              <a:rPr lang="en-US" sz="1800" dirty="0">
                <a:effectLst/>
                <a:latin typeface="Calibri" panose="020F0502020204030204" pitchFamily="34" charset="0"/>
                <a:ea typeface="Calibri" panose="020F0502020204030204" pitchFamily="34" charset="0"/>
                <a:cs typeface="Times New Roman" panose="02020603050405020304" pitchFamily="18" charset="0"/>
              </a:rPr>
              <a:t>:  reduction of staff, furloughs, new COVID-related hospital responsibilities. </a:t>
            </a:r>
          </a:p>
          <a:p>
            <a:pPr marL="0" marR="0">
              <a:lnSpc>
                <a:spcPct val="115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NEW challenge mentioned in December - </a:t>
            </a:r>
            <a:r>
              <a:rPr lang="en-US" sz="1800" b="0" i="0" dirty="0">
                <a:effectLst/>
                <a:latin typeface="Calibri" panose="020F0502020204030204" pitchFamily="34" charset="0"/>
                <a:ea typeface="Calibri" panose="020F0502020204030204" pitchFamily="34" charset="0"/>
                <a:cs typeface="Times New Roman" panose="02020603050405020304" pitchFamily="18" charset="0"/>
              </a:rPr>
              <a:t>rescheduling more patients who have tested p</a:t>
            </a:r>
            <a:r>
              <a:rPr lang="en-US" sz="1800" b="0" dirty="0">
                <a:effectLst/>
                <a:latin typeface="Calibri" panose="020F0502020204030204" pitchFamily="34" charset="0"/>
                <a:ea typeface="Calibri" panose="020F0502020204030204" pitchFamily="34" charset="0"/>
                <a:cs typeface="Times New Roman" panose="02020603050405020304" pitchFamily="18" charset="0"/>
              </a:rPr>
              <a:t>ositive for COVID</a:t>
            </a:r>
          </a:p>
        </p:txBody>
      </p:sp>
      <p:sp>
        <p:nvSpPr>
          <p:cNvPr id="4" name="Slide Number Placeholder 3"/>
          <p:cNvSpPr>
            <a:spLocks noGrp="1"/>
          </p:cNvSpPr>
          <p:nvPr>
            <p:ph type="sldNum" sz="quarter" idx="5"/>
          </p:nvPr>
        </p:nvSpPr>
        <p:spPr/>
        <p:txBody>
          <a:bodyPr/>
          <a:lstStyle/>
          <a:p>
            <a:fld id="{A59AD174-BC62-4EA3-9D2B-F44F5AC233D8}" type="slidenum">
              <a:rPr lang="en-US" smtClean="0"/>
              <a:t>23</a:t>
            </a:fld>
            <a:endParaRPr lang="en-US"/>
          </a:p>
        </p:txBody>
      </p:sp>
    </p:spTree>
    <p:extLst>
      <p:ext uri="{BB962C8B-B14F-4D97-AF65-F5344CB8AC3E}">
        <p14:creationId xmlns:p14="http://schemas.microsoft.com/office/powerpoint/2010/main" val="3456782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This was an optional question, and some respondents described more than 1 impact, so the data are presented as the percentage of responses (not respondents).</a:t>
            </a:r>
          </a:p>
          <a:p>
            <a:pPr marL="0" marR="0">
              <a:lnSpc>
                <a:spcPct val="115000"/>
              </a:lnSpc>
              <a:spcBef>
                <a:spcPts val="0"/>
              </a:spcBef>
              <a:spcAft>
                <a:spcPts val="0"/>
              </a:spcAft>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“Closures and Reductions” includes</a:t>
            </a:r>
            <a:r>
              <a:rPr lang="en-US" sz="1800" dirty="0">
                <a:effectLst/>
                <a:latin typeface="Calibri" panose="020F0502020204030204" pitchFamily="34" charset="0"/>
                <a:ea typeface="Calibri" panose="020F0502020204030204" pitchFamily="34" charset="0"/>
                <a:cs typeface="Times New Roman" panose="02020603050405020304" pitchFamily="18" charset="0"/>
              </a:rPr>
              <a:t>:  closure, reduced testing, ceasing titration studies, reduced hours</a:t>
            </a:r>
          </a:p>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“Challenges in practice” includes</a:t>
            </a:r>
            <a:r>
              <a:rPr lang="en-US" sz="1800" dirty="0">
                <a:effectLst/>
                <a:latin typeface="Calibri" panose="020F0502020204030204" pitchFamily="34" charset="0"/>
                <a:ea typeface="Calibri" panose="020F0502020204030204" pitchFamily="34" charset="0"/>
                <a:cs typeface="Times New Roman" panose="02020603050405020304" pitchFamily="18" charset="0"/>
              </a:rPr>
              <a:t>:  PPE costs, cleaning procedures and associated costs</a:t>
            </a:r>
          </a:p>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“Physician and staff changes” includes</a:t>
            </a:r>
            <a:r>
              <a:rPr lang="en-US" sz="1800" dirty="0">
                <a:effectLst/>
                <a:latin typeface="Calibri" panose="020F0502020204030204" pitchFamily="34" charset="0"/>
                <a:ea typeface="Calibri" panose="020F0502020204030204" pitchFamily="34" charset="0"/>
                <a:cs typeface="Times New Roman" panose="02020603050405020304" pitchFamily="18" charset="0"/>
              </a:rPr>
              <a:t>:  reduction of staff, furloughs, new COVID-related hospital responsibilities</a:t>
            </a:r>
          </a:p>
        </p:txBody>
      </p:sp>
      <p:sp>
        <p:nvSpPr>
          <p:cNvPr id="4" name="Slide Number Placeholder 3"/>
          <p:cNvSpPr>
            <a:spLocks noGrp="1"/>
          </p:cNvSpPr>
          <p:nvPr>
            <p:ph type="sldNum" sz="quarter" idx="5"/>
          </p:nvPr>
        </p:nvSpPr>
        <p:spPr/>
        <p:txBody>
          <a:bodyPr/>
          <a:lstStyle/>
          <a:p>
            <a:fld id="{A59AD174-BC62-4EA3-9D2B-F44F5AC233D8}" type="slidenum">
              <a:rPr lang="en-US" smtClean="0"/>
              <a:t>24</a:t>
            </a:fld>
            <a:endParaRPr lang="en-US"/>
          </a:p>
        </p:txBody>
      </p:sp>
    </p:spTree>
    <p:extLst>
      <p:ext uri="{BB962C8B-B14F-4D97-AF65-F5344CB8AC3E}">
        <p14:creationId xmlns:p14="http://schemas.microsoft.com/office/powerpoint/2010/main" val="2542354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E1354C-2CC0-4B19-99F3-56CC420E0222}" type="slidenum">
              <a:rPr lang="en-US" smtClean="0"/>
              <a:t>25</a:t>
            </a:fld>
            <a:endParaRPr lang="en-US"/>
          </a:p>
        </p:txBody>
      </p:sp>
    </p:spTree>
    <p:extLst>
      <p:ext uri="{BB962C8B-B14F-4D97-AF65-F5344CB8AC3E}">
        <p14:creationId xmlns:p14="http://schemas.microsoft.com/office/powerpoint/2010/main" val="3272774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This was an optional question, and some respondents described more than 1 impact, so the data are presented as the percentage of responses (not respondents).</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“Infection control protocols”</a:t>
            </a:r>
            <a:r>
              <a:rPr lang="en-US" sz="1800" dirty="0">
                <a:effectLst/>
                <a:latin typeface="Calibri" panose="020F0502020204030204" pitchFamily="34" charset="0"/>
                <a:ea typeface="Calibri" panose="020F0502020204030204" pitchFamily="34" charset="0"/>
                <a:cs typeface="Times New Roman" panose="02020603050405020304" pitchFamily="18" charset="0"/>
              </a:rPr>
              <a:t> includes:  screening at check in, masks, PPE use, disposables, social distancing.</a:t>
            </a:r>
          </a:p>
          <a:p>
            <a:pPr marL="0" marR="0">
              <a:lnSpc>
                <a:spcPct val="115000"/>
              </a:lnSpc>
              <a:spcBef>
                <a:spcPts val="0"/>
              </a:spcBef>
              <a:spcAft>
                <a:spcPts val="0"/>
              </a:spcAft>
            </a:pPr>
            <a:r>
              <a:rPr lang="en-US" sz="1800" b="1" i="0" dirty="0">
                <a:effectLst/>
                <a:latin typeface="Calibri" panose="020F0502020204030204" pitchFamily="34" charset="0"/>
                <a:ea typeface="Calibri" panose="020F0502020204030204" pitchFamily="34" charset="0"/>
                <a:cs typeface="Times New Roman" panose="02020603050405020304" pitchFamily="18" charset="0"/>
              </a:rPr>
              <a:t>“Telehealth implementation”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includes both phone and virtual options.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“Changes in operations” </a:t>
            </a:r>
            <a:r>
              <a:rPr lang="en-US" sz="1800" dirty="0">
                <a:effectLst/>
                <a:latin typeface="Calibri" panose="020F0502020204030204" pitchFamily="34" charset="0"/>
                <a:ea typeface="Calibri" panose="020F0502020204030204" pitchFamily="34" charset="0"/>
                <a:cs typeface="Times New Roman" panose="02020603050405020304" pitchFamily="18" charset="0"/>
              </a:rPr>
              <a:t>includes: staff furloughs/layoffs, flexibility in hours, office closure, additional training, no intake of simple cases. </a:t>
            </a:r>
          </a:p>
          <a:p>
            <a:pPr marL="0" marR="0">
              <a:lnSpc>
                <a:spcPct val="115000"/>
              </a:lnSpc>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NEW strategies mentioned in December</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work from home policy for staff, </a:t>
            </a:r>
            <a:r>
              <a:rPr lang="fr-FR" sz="1800" b="0" dirty="0">
                <a:effectLst/>
                <a:latin typeface="Calibri" panose="020F0502020204030204" pitchFamily="34" charset="0"/>
                <a:ea typeface="Calibri" panose="020F0502020204030204" pitchFamily="34" charset="0"/>
                <a:cs typeface="Times New Roman" panose="02020603050405020304" pitchFamily="18" charset="0"/>
              </a:rPr>
              <a:t>patient </a:t>
            </a:r>
            <a:r>
              <a:rPr lang="fr-FR" sz="1800" b="0" dirty="0" err="1">
                <a:effectLst/>
                <a:latin typeface="Calibri" panose="020F0502020204030204" pitchFamily="34" charset="0"/>
                <a:ea typeface="Calibri" panose="020F0502020204030204" pitchFamily="34" charset="0"/>
                <a:cs typeface="Times New Roman" panose="02020603050405020304" pitchFamily="18" charset="0"/>
              </a:rPr>
              <a:t>education</a:t>
            </a:r>
            <a:r>
              <a:rPr lang="fr-FR" sz="1800" b="0" dirty="0">
                <a:effectLst/>
                <a:latin typeface="Calibri" panose="020F0502020204030204" pitchFamily="34" charset="0"/>
                <a:ea typeface="Calibri" panose="020F0502020204030204" pitchFamily="34" charset="0"/>
                <a:cs typeface="Times New Roman" panose="02020603050405020304" pitchFamily="18" charset="0"/>
              </a:rPr>
              <a:t>, flexible </a:t>
            </a:r>
            <a:r>
              <a:rPr lang="fr-FR" sz="1800" b="0" dirty="0" err="1">
                <a:effectLst/>
                <a:latin typeface="Calibri" panose="020F0502020204030204" pitchFamily="34" charset="0"/>
                <a:ea typeface="Calibri" panose="020F0502020204030204" pitchFamily="34" charset="0"/>
                <a:cs typeface="Times New Roman" panose="02020603050405020304" pitchFamily="18" charset="0"/>
              </a:rPr>
              <a:t>cancellation</a:t>
            </a:r>
            <a:r>
              <a:rPr lang="fr-FR" sz="1800" b="0" dirty="0">
                <a:effectLst/>
                <a:latin typeface="Calibri" panose="020F0502020204030204" pitchFamily="34" charset="0"/>
                <a:ea typeface="Calibri" panose="020F0502020204030204" pitchFamily="34" charset="0"/>
                <a:cs typeface="Times New Roman" panose="02020603050405020304" pitchFamily="18" charset="0"/>
              </a:rPr>
              <a:t> </a:t>
            </a:r>
            <a:r>
              <a:rPr lang="fr-FR" sz="1800" b="0" dirty="0" err="1">
                <a:effectLst/>
                <a:latin typeface="Calibri" panose="020F0502020204030204" pitchFamily="34" charset="0"/>
                <a:ea typeface="Calibri" panose="020F0502020204030204" pitchFamily="34" charset="0"/>
                <a:cs typeface="Times New Roman" panose="02020603050405020304" pitchFamily="18" charset="0"/>
              </a:rPr>
              <a:t>policies</a:t>
            </a:r>
            <a:endParaRPr lang="fr-FR"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59AD174-BC62-4EA3-9D2B-F44F5AC233D8}" type="slidenum">
              <a:rPr lang="en-US" smtClean="0"/>
              <a:t>26</a:t>
            </a:fld>
            <a:endParaRPr lang="en-US"/>
          </a:p>
        </p:txBody>
      </p:sp>
    </p:spTree>
    <p:extLst>
      <p:ext uri="{BB962C8B-B14F-4D97-AF65-F5344CB8AC3E}">
        <p14:creationId xmlns:p14="http://schemas.microsoft.com/office/powerpoint/2010/main" val="875093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This was an optional question, and some respondents described more than 1 impact, so the data are presented as the percentage of responses (not respondents).</a:t>
            </a:r>
          </a:p>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“Telehealth implementation”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includes both phone and virtual options.</a:t>
            </a:r>
          </a:p>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“Infection control protocols”</a:t>
            </a:r>
            <a:r>
              <a:rPr lang="en-US" sz="1800" dirty="0">
                <a:effectLst/>
                <a:latin typeface="Calibri" panose="020F0502020204030204" pitchFamily="34" charset="0"/>
                <a:ea typeface="Calibri" panose="020F0502020204030204" pitchFamily="34" charset="0"/>
                <a:cs typeface="Times New Roman" panose="02020603050405020304" pitchFamily="18" charset="0"/>
              </a:rPr>
              <a:t> includes:  screening at check in, masks, PPE use, disposables, social distancing.</a:t>
            </a:r>
          </a:p>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“Changes in operations”  </a:t>
            </a:r>
            <a:r>
              <a:rPr lang="en-US" sz="1800" dirty="0">
                <a:effectLst/>
                <a:latin typeface="Calibri" panose="020F0502020204030204" pitchFamily="34" charset="0"/>
                <a:ea typeface="Calibri" panose="020F0502020204030204" pitchFamily="34" charset="0"/>
                <a:cs typeface="Times New Roman" panose="02020603050405020304" pitchFamily="18" charset="0"/>
              </a:rPr>
              <a:t>includes:  staff furloughs/layoffs, flexibility in hours, office closure, additional training, no intake of simple cases.</a:t>
            </a:r>
          </a:p>
        </p:txBody>
      </p:sp>
      <p:sp>
        <p:nvSpPr>
          <p:cNvPr id="4" name="Slide Number Placeholder 3"/>
          <p:cNvSpPr>
            <a:spLocks noGrp="1"/>
          </p:cNvSpPr>
          <p:nvPr>
            <p:ph type="sldNum" sz="quarter" idx="5"/>
          </p:nvPr>
        </p:nvSpPr>
        <p:spPr/>
        <p:txBody>
          <a:bodyPr/>
          <a:lstStyle/>
          <a:p>
            <a:fld id="{A59AD174-BC62-4EA3-9D2B-F44F5AC233D8}" type="slidenum">
              <a:rPr lang="en-US" smtClean="0"/>
              <a:t>27</a:t>
            </a:fld>
            <a:endParaRPr lang="en-US"/>
          </a:p>
        </p:txBody>
      </p:sp>
    </p:spTree>
    <p:extLst>
      <p:ext uri="{BB962C8B-B14F-4D97-AF65-F5344CB8AC3E}">
        <p14:creationId xmlns:p14="http://schemas.microsoft.com/office/powerpoint/2010/main" val="1624388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This was an optional question, and some respondents described more than 1 impact, so the data are presented as the percentage of responses (not respondents). </a:t>
            </a:r>
          </a:p>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Advocacy</a:t>
            </a:r>
            <a:r>
              <a:rPr lang="en-US" sz="1800" dirty="0">
                <a:effectLst/>
                <a:latin typeface="Calibri" panose="020F0502020204030204" pitchFamily="34" charset="0"/>
                <a:ea typeface="Calibri" panose="020F0502020204030204" pitchFamily="34" charset="0"/>
                <a:cs typeface="Times New Roman" panose="02020603050405020304" pitchFamily="18" charset="0"/>
              </a:rPr>
              <a:t>:  reimbursement, telemedicine reimbursement (including phone encounters)</a:t>
            </a:r>
          </a:p>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Member education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continuing education, podcasts, webinars, networking</a:t>
            </a:r>
          </a:p>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AASM funding and subsidies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free CME/MOC, reduced dues and fees, PPE</a:t>
            </a:r>
          </a:p>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Accreditation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more flexibility, extended deadlines, virtual site visits [All of these are being implemented by AASM Accreditation Dept.]</a:t>
            </a:r>
          </a:p>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Miscellaneous</a:t>
            </a:r>
            <a:r>
              <a:rPr lang="en-US" sz="1800" dirty="0">
                <a:effectLst/>
                <a:latin typeface="Calibri" panose="020F0502020204030204" pitchFamily="34" charset="0"/>
                <a:ea typeface="Calibri" panose="020F0502020204030204" pitchFamily="34" charset="0"/>
                <a:cs typeface="Times New Roman" panose="02020603050405020304" pitchFamily="18" charset="0"/>
              </a:rPr>
              <a:t>: Examples include:  Embrace collaborative models with other practitioners, thanks to AASM for free facility membership, multiple comments either thanked AASM for doing a great job or urged AASM to stop the panic/continue supporting labs</a:t>
            </a:r>
          </a:p>
        </p:txBody>
      </p:sp>
      <p:sp>
        <p:nvSpPr>
          <p:cNvPr id="4" name="Slide Number Placeholder 3"/>
          <p:cNvSpPr>
            <a:spLocks noGrp="1"/>
          </p:cNvSpPr>
          <p:nvPr>
            <p:ph type="sldNum" sz="quarter" idx="5"/>
          </p:nvPr>
        </p:nvSpPr>
        <p:spPr/>
        <p:txBody>
          <a:bodyPr/>
          <a:lstStyle/>
          <a:p>
            <a:fld id="{A59AD174-BC62-4EA3-9D2B-F44F5AC233D8}" type="slidenum">
              <a:rPr lang="en-US" smtClean="0"/>
              <a:t>29</a:t>
            </a:fld>
            <a:endParaRPr lang="en-US"/>
          </a:p>
        </p:txBody>
      </p:sp>
    </p:spTree>
    <p:extLst>
      <p:ext uri="{BB962C8B-B14F-4D97-AF65-F5344CB8AC3E}">
        <p14:creationId xmlns:p14="http://schemas.microsoft.com/office/powerpoint/2010/main" val="782453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This was an optional question, and some respondents described more than 1 impact, so the data are presented as the percentage of responses (not respondents). </a:t>
            </a:r>
          </a:p>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Advocacy</a:t>
            </a:r>
            <a:r>
              <a:rPr lang="en-US" sz="1800" dirty="0">
                <a:effectLst/>
                <a:latin typeface="Calibri" panose="020F0502020204030204" pitchFamily="34" charset="0"/>
                <a:ea typeface="Calibri" panose="020F0502020204030204" pitchFamily="34" charset="0"/>
                <a:cs typeface="Times New Roman" panose="02020603050405020304" pitchFamily="18" charset="0"/>
              </a:rPr>
              <a:t>:  reimbursement, telemedicine reimbursement (including phone encounters)</a:t>
            </a:r>
          </a:p>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Member education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continuing education, podcasts, webinars, networking</a:t>
            </a:r>
          </a:p>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AASM funding and subsidies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free CME/MOC, reduced dues and fees, PPE</a:t>
            </a:r>
          </a:p>
          <a:p>
            <a:pPr marL="0" marR="0">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Accreditation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more flexibility, extended deadlines, virtual site visits [All of these are being implemented by AASM Accreditation Dept.]</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Miscellaneous</a:t>
            </a:r>
            <a:r>
              <a:rPr lang="en-US" sz="1800" dirty="0">
                <a:effectLst/>
                <a:latin typeface="Calibri" panose="020F0502020204030204" pitchFamily="34" charset="0"/>
                <a:ea typeface="Calibri" panose="020F0502020204030204" pitchFamily="34" charset="0"/>
                <a:cs typeface="Times New Roman" panose="02020603050405020304" pitchFamily="18" charset="0"/>
              </a:rPr>
              <a:t>: Examples include:  Embrace collaborative models with other practitioners, thanks to AASM for free facility membership, multiple comments either thanked AASM for doing a great job or urged AASM to stop the panic/continue supporting labs</a:t>
            </a:r>
          </a:p>
        </p:txBody>
      </p:sp>
      <p:sp>
        <p:nvSpPr>
          <p:cNvPr id="4" name="Slide Number Placeholder 3"/>
          <p:cNvSpPr>
            <a:spLocks noGrp="1"/>
          </p:cNvSpPr>
          <p:nvPr>
            <p:ph type="sldNum" sz="quarter" idx="5"/>
          </p:nvPr>
        </p:nvSpPr>
        <p:spPr/>
        <p:txBody>
          <a:bodyPr/>
          <a:lstStyle/>
          <a:p>
            <a:fld id="{A59AD174-BC62-4EA3-9D2B-F44F5AC233D8}" type="slidenum">
              <a:rPr lang="en-US" smtClean="0"/>
              <a:t>30</a:t>
            </a:fld>
            <a:endParaRPr lang="en-US"/>
          </a:p>
        </p:txBody>
      </p:sp>
    </p:spTree>
    <p:extLst>
      <p:ext uri="{BB962C8B-B14F-4D97-AF65-F5344CB8AC3E}">
        <p14:creationId xmlns:p14="http://schemas.microsoft.com/office/powerpoint/2010/main" val="4184536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9AD174-BC62-4EA3-9D2B-F44F5AC233D8}" type="slidenum">
              <a:rPr lang="en-US" smtClean="0"/>
              <a:t>31</a:t>
            </a:fld>
            <a:endParaRPr lang="en-US"/>
          </a:p>
        </p:txBody>
      </p:sp>
    </p:spTree>
    <p:extLst>
      <p:ext uri="{BB962C8B-B14F-4D97-AF65-F5344CB8AC3E}">
        <p14:creationId xmlns:p14="http://schemas.microsoft.com/office/powerpoint/2010/main" val="5475281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pulse survey:  March or April</a:t>
            </a:r>
          </a:p>
        </p:txBody>
      </p:sp>
      <p:sp>
        <p:nvSpPr>
          <p:cNvPr id="4" name="Slide Number Placeholder 3"/>
          <p:cNvSpPr>
            <a:spLocks noGrp="1"/>
          </p:cNvSpPr>
          <p:nvPr>
            <p:ph type="sldNum" sz="quarter" idx="5"/>
          </p:nvPr>
        </p:nvSpPr>
        <p:spPr/>
        <p:txBody>
          <a:bodyPr/>
          <a:lstStyle/>
          <a:p>
            <a:fld id="{A59AD174-BC62-4EA3-9D2B-F44F5AC233D8}" type="slidenum">
              <a:rPr lang="en-US" smtClean="0"/>
              <a:t>32</a:t>
            </a:fld>
            <a:endParaRPr lang="en-US"/>
          </a:p>
        </p:txBody>
      </p:sp>
    </p:spTree>
    <p:extLst>
      <p:ext uri="{BB962C8B-B14F-4D97-AF65-F5344CB8AC3E}">
        <p14:creationId xmlns:p14="http://schemas.microsoft.com/office/powerpoint/2010/main" val="42187012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9AD174-BC62-4EA3-9D2B-F44F5AC233D8}" type="slidenum">
              <a:rPr lang="en-US" smtClean="0"/>
              <a:t>33</a:t>
            </a:fld>
            <a:endParaRPr lang="en-US"/>
          </a:p>
        </p:txBody>
      </p:sp>
    </p:spTree>
    <p:extLst>
      <p:ext uri="{BB962C8B-B14F-4D97-AF65-F5344CB8AC3E}">
        <p14:creationId xmlns:p14="http://schemas.microsoft.com/office/powerpoint/2010/main" val="4176167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0E1354C-2CC0-4B19-99F3-56CC420E0222}" type="slidenum">
              <a:rPr lang="en-US" smtClean="0"/>
              <a:t>4</a:t>
            </a:fld>
            <a:endParaRPr lang="en-US"/>
          </a:p>
        </p:txBody>
      </p:sp>
    </p:spTree>
    <p:extLst>
      <p:ext uri="{BB962C8B-B14F-4D97-AF65-F5344CB8AC3E}">
        <p14:creationId xmlns:p14="http://schemas.microsoft.com/office/powerpoint/2010/main" val="8229452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9AD174-BC62-4EA3-9D2B-F44F5AC233D8}" type="slidenum">
              <a:rPr lang="en-US" smtClean="0"/>
              <a:t>34</a:t>
            </a:fld>
            <a:endParaRPr lang="en-US"/>
          </a:p>
        </p:txBody>
      </p:sp>
    </p:spTree>
    <p:extLst>
      <p:ext uri="{BB962C8B-B14F-4D97-AF65-F5344CB8AC3E}">
        <p14:creationId xmlns:p14="http://schemas.microsoft.com/office/powerpoint/2010/main" val="998719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includes clinical background, practice setting, and region.</a:t>
            </a:r>
          </a:p>
        </p:txBody>
      </p:sp>
      <p:sp>
        <p:nvSpPr>
          <p:cNvPr id="4" name="Slide Number Placeholder 3"/>
          <p:cNvSpPr>
            <a:spLocks noGrp="1"/>
          </p:cNvSpPr>
          <p:nvPr>
            <p:ph type="sldNum" sz="quarter" idx="5"/>
          </p:nvPr>
        </p:nvSpPr>
        <p:spPr/>
        <p:txBody>
          <a:bodyPr/>
          <a:lstStyle/>
          <a:p>
            <a:fld id="{A59AD174-BC62-4EA3-9D2B-F44F5AC233D8}" type="slidenum">
              <a:rPr lang="en-US" smtClean="0"/>
              <a:t>5</a:t>
            </a:fld>
            <a:endParaRPr lang="en-US"/>
          </a:p>
        </p:txBody>
      </p:sp>
    </p:spTree>
    <p:extLst>
      <p:ext uri="{BB962C8B-B14F-4D97-AF65-F5344CB8AC3E}">
        <p14:creationId xmlns:p14="http://schemas.microsoft.com/office/powerpoint/2010/main" val="3486283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Based on responses in the “Other” category in the August survey, “Director/Manager/Supervisor” was added as a new category in the December survey.</a:t>
            </a:r>
          </a:p>
        </p:txBody>
      </p:sp>
      <p:sp>
        <p:nvSpPr>
          <p:cNvPr id="4" name="Slide Number Placeholder 3"/>
          <p:cNvSpPr>
            <a:spLocks noGrp="1"/>
          </p:cNvSpPr>
          <p:nvPr>
            <p:ph type="sldNum" sz="quarter" idx="5"/>
          </p:nvPr>
        </p:nvSpPr>
        <p:spPr/>
        <p:txBody>
          <a:bodyPr/>
          <a:lstStyle/>
          <a:p>
            <a:fld id="{40E1354C-2CC0-4B19-99F3-56CC420E0222}" type="slidenum">
              <a:rPr lang="en-US" smtClean="0"/>
              <a:t>6</a:t>
            </a:fld>
            <a:endParaRPr lang="en-US"/>
          </a:p>
        </p:txBody>
      </p:sp>
    </p:spTree>
    <p:extLst>
      <p:ext uri="{BB962C8B-B14F-4D97-AF65-F5344CB8AC3E}">
        <p14:creationId xmlns:p14="http://schemas.microsoft.com/office/powerpoint/2010/main" val="2578228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Director/Manager/Supervisor was a new category in December. Many of these respondents were captured in the “Other” category in August.</a:t>
            </a:r>
          </a:p>
        </p:txBody>
      </p:sp>
      <p:sp>
        <p:nvSpPr>
          <p:cNvPr id="4" name="Slide Number Placeholder 3"/>
          <p:cNvSpPr>
            <a:spLocks noGrp="1"/>
          </p:cNvSpPr>
          <p:nvPr>
            <p:ph type="sldNum" sz="quarter" idx="5"/>
          </p:nvPr>
        </p:nvSpPr>
        <p:spPr/>
        <p:txBody>
          <a:bodyPr/>
          <a:lstStyle/>
          <a:p>
            <a:fld id="{40E1354C-2CC0-4B19-99F3-56CC420E0222}" type="slidenum">
              <a:rPr lang="en-US" smtClean="0"/>
              <a:t>7</a:t>
            </a:fld>
            <a:endParaRPr lang="en-US"/>
          </a:p>
        </p:txBody>
      </p:sp>
    </p:spTree>
    <p:extLst>
      <p:ext uri="{BB962C8B-B14F-4D97-AF65-F5344CB8AC3E}">
        <p14:creationId xmlns:p14="http://schemas.microsoft.com/office/powerpoint/2010/main" val="2142297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Some respondents expressed more than 1 answer, so the data are presented as a percentage of responses (not respondents).</a:t>
            </a:r>
          </a:p>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40E1354C-2CC0-4B19-99F3-56CC420E0222}" type="slidenum">
              <a:rPr lang="en-US" smtClean="0"/>
              <a:t>8</a:t>
            </a:fld>
            <a:endParaRPr lang="en-US"/>
          </a:p>
        </p:txBody>
      </p:sp>
    </p:spTree>
    <p:extLst>
      <p:ext uri="{BB962C8B-B14F-4D97-AF65-F5344CB8AC3E}">
        <p14:creationId xmlns:p14="http://schemas.microsoft.com/office/powerpoint/2010/main" val="2807810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Some respondents expressed more than 1 answer, so the data are presented as a percentage of responses (not respondents).</a:t>
            </a:r>
          </a:p>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Smaller percentage of solo practices/clinics/labs, group practices and IDTFs in December survey.</a:t>
            </a:r>
          </a:p>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40E1354C-2CC0-4B19-99F3-56CC420E0222}" type="slidenum">
              <a:rPr lang="en-US" smtClean="0"/>
              <a:t>9</a:t>
            </a:fld>
            <a:endParaRPr lang="en-US"/>
          </a:p>
        </p:txBody>
      </p:sp>
    </p:spTree>
    <p:extLst>
      <p:ext uri="{BB962C8B-B14F-4D97-AF65-F5344CB8AC3E}">
        <p14:creationId xmlns:p14="http://schemas.microsoft.com/office/powerpoint/2010/main" val="4180528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Regions are those designated by the U.S. Bureau of Economic Analysis.</a:t>
            </a: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15000"/>
              </a:lnSpc>
              <a:spcBef>
                <a:spcPts val="0"/>
              </a:spcBef>
              <a:spcAft>
                <a:spcPts val="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Southeast</a:t>
            </a:r>
            <a:r>
              <a:rPr lang="en-US" sz="1800" dirty="0">
                <a:effectLst/>
                <a:latin typeface="Calibri" panose="020F0502020204030204" pitchFamily="34" charset="0"/>
                <a:ea typeface="Calibri" panose="020F0502020204030204" pitchFamily="34" charset="0"/>
                <a:cs typeface="Times New Roman" panose="02020603050405020304" pitchFamily="18" charset="0"/>
              </a:rPr>
              <a:t> AR, KY, WV, VA, NC, Sc, TN, MS, AL, GA, LA, FL </a:t>
            </a:r>
          </a:p>
          <a:p>
            <a:pPr marL="285750" marR="0" indent="-285750">
              <a:lnSpc>
                <a:spcPct val="115000"/>
              </a:lnSpc>
              <a:spcBef>
                <a:spcPts val="0"/>
              </a:spcBef>
              <a:spcAft>
                <a:spcPts val="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Great lakes</a:t>
            </a:r>
            <a:r>
              <a:rPr lang="en-US" sz="1800" dirty="0">
                <a:effectLst/>
                <a:latin typeface="Calibri" panose="020F0502020204030204" pitchFamily="34" charset="0"/>
                <a:ea typeface="Calibri" panose="020F0502020204030204" pitchFamily="34" charset="0"/>
                <a:cs typeface="Times New Roman" panose="02020603050405020304" pitchFamily="18" charset="0"/>
              </a:rPr>
              <a:t> IL, IN, MI, WI, OH </a:t>
            </a:r>
          </a:p>
          <a:p>
            <a:pPr marL="285750" marR="0" indent="-285750">
              <a:lnSpc>
                <a:spcPct val="115000"/>
              </a:lnSpc>
              <a:spcBef>
                <a:spcPts val="0"/>
              </a:spcBef>
              <a:spcAft>
                <a:spcPts val="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Mideast</a:t>
            </a:r>
            <a:r>
              <a:rPr lang="en-US" sz="1800" dirty="0">
                <a:effectLst/>
                <a:latin typeface="Calibri" panose="020F0502020204030204" pitchFamily="34" charset="0"/>
                <a:ea typeface="Calibri" panose="020F0502020204030204" pitchFamily="34" charset="0"/>
                <a:cs typeface="Times New Roman" panose="02020603050405020304" pitchFamily="18" charset="0"/>
              </a:rPr>
              <a:t> NY, PA, NJ, DE, MD, DC </a:t>
            </a:r>
          </a:p>
          <a:p>
            <a:pPr marL="285750" marR="0" indent="-285750">
              <a:lnSpc>
                <a:spcPct val="115000"/>
              </a:lnSpc>
              <a:spcBef>
                <a:spcPts val="0"/>
              </a:spcBef>
              <a:spcAft>
                <a:spcPts val="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Far west</a:t>
            </a:r>
            <a:r>
              <a:rPr lang="en-US" sz="1800" dirty="0">
                <a:effectLst/>
                <a:latin typeface="Calibri" panose="020F0502020204030204" pitchFamily="34" charset="0"/>
                <a:ea typeface="Calibri" panose="020F0502020204030204" pitchFamily="34" charset="0"/>
                <a:cs typeface="Times New Roman" panose="02020603050405020304" pitchFamily="18" charset="0"/>
              </a:rPr>
              <a:t> CA, NV, OR, WA, HI, AK </a:t>
            </a:r>
          </a:p>
          <a:p>
            <a:pPr marL="285750" marR="0" indent="-285750">
              <a:lnSpc>
                <a:spcPct val="115000"/>
              </a:lnSpc>
              <a:spcBef>
                <a:spcPts val="0"/>
              </a:spcBef>
              <a:spcAft>
                <a:spcPts val="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Southwest</a:t>
            </a:r>
            <a:r>
              <a:rPr lang="en-US" sz="1800" dirty="0">
                <a:effectLst/>
                <a:latin typeface="Calibri" panose="020F0502020204030204" pitchFamily="34" charset="0"/>
                <a:ea typeface="Calibri" panose="020F0502020204030204" pitchFamily="34" charset="0"/>
                <a:cs typeface="Times New Roman" panose="02020603050405020304" pitchFamily="18" charset="0"/>
              </a:rPr>
              <a:t> AZ, NM, TX, OK </a:t>
            </a:r>
          </a:p>
          <a:p>
            <a:pPr marL="285750" marR="0" indent="-285750">
              <a:lnSpc>
                <a:spcPct val="115000"/>
              </a:lnSpc>
              <a:spcBef>
                <a:spcPts val="0"/>
              </a:spcBef>
              <a:spcAft>
                <a:spcPts val="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Plains</a:t>
            </a:r>
            <a:r>
              <a:rPr lang="en-US" sz="1800" dirty="0">
                <a:effectLst/>
                <a:latin typeface="Calibri" panose="020F0502020204030204" pitchFamily="34" charset="0"/>
                <a:ea typeface="Calibri" panose="020F0502020204030204" pitchFamily="34" charset="0"/>
                <a:cs typeface="Times New Roman" panose="02020603050405020304" pitchFamily="18" charset="0"/>
              </a:rPr>
              <a:t> ND, Sd, NE, KS, MO, IA, MN </a:t>
            </a:r>
          </a:p>
          <a:p>
            <a:pPr marL="285750" marR="0" indent="-285750">
              <a:lnSpc>
                <a:spcPct val="115000"/>
              </a:lnSpc>
              <a:spcBef>
                <a:spcPts val="0"/>
              </a:spcBef>
              <a:spcAft>
                <a:spcPts val="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New England</a:t>
            </a:r>
            <a:r>
              <a:rPr lang="en-US" sz="1800" dirty="0">
                <a:effectLst/>
                <a:latin typeface="Calibri" panose="020F0502020204030204" pitchFamily="34" charset="0"/>
                <a:ea typeface="Calibri" panose="020F0502020204030204" pitchFamily="34" charset="0"/>
                <a:cs typeface="Times New Roman" panose="02020603050405020304" pitchFamily="18" charset="0"/>
              </a:rPr>
              <a:t> VT, NH, ME, CT, RI, MA </a:t>
            </a:r>
          </a:p>
          <a:p>
            <a:pPr marL="285750" marR="0" indent="-285750">
              <a:lnSpc>
                <a:spcPct val="115000"/>
              </a:lnSpc>
              <a:spcBef>
                <a:spcPts val="0"/>
              </a:spcBef>
              <a:spcAft>
                <a:spcPts val="0"/>
              </a:spcAft>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Rocky Mountain</a:t>
            </a:r>
            <a:r>
              <a:rPr lang="en-US" sz="1800" dirty="0">
                <a:effectLst/>
                <a:latin typeface="Calibri" panose="020F0502020204030204" pitchFamily="34" charset="0"/>
                <a:ea typeface="Calibri" panose="020F0502020204030204" pitchFamily="34" charset="0"/>
                <a:cs typeface="Times New Roman" panose="02020603050405020304" pitchFamily="18" charset="0"/>
              </a:rPr>
              <a:t> ID, MT, WY, UT, CO </a:t>
            </a: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other”</a:t>
            </a:r>
            <a:r>
              <a:rPr lang="en-US" sz="1800" dirty="0">
                <a:effectLst/>
                <a:latin typeface="Calibri" panose="020F0502020204030204" pitchFamily="34" charset="0"/>
                <a:ea typeface="Calibri" panose="020F0502020204030204" pitchFamily="34" charset="0"/>
                <a:cs typeface="Times New Roman" panose="02020603050405020304" pitchFamily="18" charset="0"/>
              </a:rPr>
              <a:t> denotes members from outside the U.S.:</a:t>
            </a:r>
          </a:p>
          <a:p>
            <a:endParaRPr lang="en-US" dirty="0"/>
          </a:p>
        </p:txBody>
      </p:sp>
      <p:sp>
        <p:nvSpPr>
          <p:cNvPr id="4" name="Slide Number Placeholder 3"/>
          <p:cNvSpPr>
            <a:spLocks noGrp="1"/>
          </p:cNvSpPr>
          <p:nvPr>
            <p:ph type="sldNum" sz="quarter" idx="5"/>
          </p:nvPr>
        </p:nvSpPr>
        <p:spPr/>
        <p:txBody>
          <a:bodyPr/>
          <a:lstStyle/>
          <a:p>
            <a:fld id="{A59AD174-BC62-4EA3-9D2B-F44F5AC233D8}" type="slidenum">
              <a:rPr lang="en-US" smtClean="0"/>
              <a:t>10</a:t>
            </a:fld>
            <a:endParaRPr lang="en-US"/>
          </a:p>
        </p:txBody>
      </p:sp>
    </p:spTree>
    <p:extLst>
      <p:ext uri="{BB962C8B-B14F-4D97-AF65-F5344CB8AC3E}">
        <p14:creationId xmlns:p14="http://schemas.microsoft.com/office/powerpoint/2010/main" val="1373324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36788"/>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06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6518234" y="6356351"/>
            <a:ext cx="3860800" cy="365125"/>
          </a:xfrm>
          <a:prstGeom prst="rect">
            <a:avLst/>
          </a:prstGeom>
        </p:spPr>
        <p:txBody>
          <a:bodyPr/>
          <a:lstStyle/>
          <a:p>
            <a:r>
              <a:rPr lang="en-US"/>
              <a:t>January 2021</a:t>
            </a:r>
          </a:p>
        </p:txBody>
      </p:sp>
      <p:sp>
        <p:nvSpPr>
          <p:cNvPr id="6" name="Slide Number Placeholder 5"/>
          <p:cNvSpPr>
            <a:spLocks noGrp="1"/>
          </p:cNvSpPr>
          <p:nvPr>
            <p:ph type="sldNum" sz="quarter" idx="12"/>
          </p:nvPr>
        </p:nvSpPr>
        <p:spPr>
          <a:xfrm>
            <a:off x="10972800" y="6356351"/>
            <a:ext cx="609600" cy="365125"/>
          </a:xfrm>
        </p:spPr>
        <p:txBody>
          <a:bodyPr/>
          <a:lstStyle/>
          <a:p>
            <a:fld id="{A3E4E1E8-C509-42F3-9BF2-CBA306980EA5}" type="slidenum">
              <a:rPr lang="en-US" smtClean="0"/>
              <a:t>‹#›</a:t>
            </a:fld>
            <a:endParaRPr lang="en-US"/>
          </a:p>
        </p:txBody>
      </p:sp>
      <p:sp>
        <p:nvSpPr>
          <p:cNvPr id="9" name="Title 1">
            <a:extLst>
              <a:ext uri="{FF2B5EF4-FFF2-40B4-BE49-F238E27FC236}">
                <a16:creationId xmlns:a16="http://schemas.microsoft.com/office/drawing/2014/main" id="{41DE9CFB-5293-41F7-8F20-84F57396E087}"/>
              </a:ext>
            </a:extLst>
          </p:cNvPr>
          <p:cNvSpPr txBox="1">
            <a:spLocks/>
          </p:cNvSpPr>
          <p:nvPr userDrawn="1"/>
        </p:nvSpPr>
        <p:spPr>
          <a:xfrm>
            <a:off x="914400" y="5334001"/>
            <a:ext cx="10363200" cy="70868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kern="1200">
                <a:solidFill>
                  <a:srgbClr val="005089"/>
                </a:solidFill>
                <a:latin typeface="Arial" panose="020B0604020202020204" pitchFamily="34" charset="0"/>
                <a:ea typeface="+mj-ea"/>
                <a:cs typeface="Arial" panose="020B0604020202020204" pitchFamily="34" charset="0"/>
              </a:defRPr>
            </a:lvl1pPr>
          </a:lstStyle>
          <a:p>
            <a:r>
              <a:rPr lang="en-US" sz="2400" b="1" dirty="0"/>
              <a:t>aasm.org</a:t>
            </a:r>
          </a:p>
        </p:txBody>
      </p:sp>
      <p:pic>
        <p:nvPicPr>
          <p:cNvPr id="10" name="Picture 9">
            <a:extLst>
              <a:ext uri="{FF2B5EF4-FFF2-40B4-BE49-F238E27FC236}">
                <a16:creationId xmlns:a16="http://schemas.microsoft.com/office/drawing/2014/main" id="{979FA81E-8C11-41E8-9BA6-225637F82E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1200" y="670688"/>
            <a:ext cx="8229600" cy="1080821"/>
          </a:xfrm>
          <a:prstGeom prst="rect">
            <a:avLst/>
          </a:prstGeom>
        </p:spPr>
      </p:pic>
    </p:spTree>
    <p:extLst>
      <p:ext uri="{BB962C8B-B14F-4D97-AF65-F5344CB8AC3E}">
        <p14:creationId xmlns:p14="http://schemas.microsoft.com/office/powerpoint/2010/main" val="2521453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911899" y="6448916"/>
            <a:ext cx="3860800" cy="365125"/>
          </a:xfrm>
          <a:prstGeom prst="rect">
            <a:avLst/>
          </a:prstGeom>
        </p:spPr>
        <p:txBody>
          <a:bodyPr/>
          <a:lstStyle/>
          <a:p>
            <a:r>
              <a:rPr lang="en-US"/>
              <a:t>January 2021</a:t>
            </a:r>
          </a:p>
        </p:txBody>
      </p:sp>
      <p:sp>
        <p:nvSpPr>
          <p:cNvPr id="6" name="Slide Number Placeholder 5"/>
          <p:cNvSpPr>
            <a:spLocks noGrp="1"/>
          </p:cNvSpPr>
          <p:nvPr>
            <p:ph type="sldNum" sz="quarter" idx="12"/>
          </p:nvPr>
        </p:nvSpPr>
        <p:spPr/>
        <p:txBody>
          <a:bodyPr/>
          <a:lstStyle/>
          <a:p>
            <a:fld id="{A3E4E1E8-C509-42F3-9BF2-CBA306980EA5}" type="slidenum">
              <a:rPr lang="en-US" smtClean="0"/>
              <a:t>‹#›</a:t>
            </a:fld>
            <a:endParaRPr lang="en-US"/>
          </a:p>
        </p:txBody>
      </p:sp>
    </p:spTree>
    <p:extLst>
      <p:ext uri="{BB962C8B-B14F-4D97-AF65-F5344CB8AC3E}">
        <p14:creationId xmlns:p14="http://schemas.microsoft.com/office/powerpoint/2010/main" val="1005848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911899" y="6448916"/>
            <a:ext cx="3860800" cy="365125"/>
          </a:xfrm>
          <a:prstGeom prst="rect">
            <a:avLst/>
          </a:prstGeom>
        </p:spPr>
        <p:txBody>
          <a:bodyPr/>
          <a:lstStyle/>
          <a:p>
            <a:r>
              <a:rPr lang="en-US"/>
              <a:t>January 2021</a:t>
            </a:r>
          </a:p>
        </p:txBody>
      </p:sp>
      <p:sp>
        <p:nvSpPr>
          <p:cNvPr id="6" name="Slide Number Placeholder 5"/>
          <p:cNvSpPr>
            <a:spLocks noGrp="1"/>
          </p:cNvSpPr>
          <p:nvPr>
            <p:ph type="sldNum" sz="quarter" idx="12"/>
          </p:nvPr>
        </p:nvSpPr>
        <p:spPr/>
        <p:txBody>
          <a:bodyPr/>
          <a:lstStyle/>
          <a:p>
            <a:fld id="{A3E4E1E8-C509-42F3-9BF2-CBA306980EA5}" type="slidenum">
              <a:rPr lang="en-US" smtClean="0"/>
              <a:t>‹#›</a:t>
            </a:fld>
            <a:endParaRPr lang="en-US"/>
          </a:p>
        </p:txBody>
      </p:sp>
    </p:spTree>
    <p:extLst>
      <p:ext uri="{BB962C8B-B14F-4D97-AF65-F5344CB8AC3E}">
        <p14:creationId xmlns:p14="http://schemas.microsoft.com/office/powerpoint/2010/main" val="4286379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800F460-42E9-4D75-BF53-07C2D8FA8A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8" name="Subtitle 2">
            <a:extLst>
              <a:ext uri="{FF2B5EF4-FFF2-40B4-BE49-F238E27FC236}">
                <a16:creationId xmlns:a16="http://schemas.microsoft.com/office/drawing/2014/main" id="{56D783B5-F742-4E83-A645-1615AFDEB8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10076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911899" y="6448916"/>
            <a:ext cx="3860800" cy="365125"/>
          </a:xfrm>
          <a:prstGeom prst="rect">
            <a:avLst/>
          </a:prstGeom>
        </p:spPr>
        <p:txBody>
          <a:bodyPr/>
          <a:lstStyle/>
          <a:p>
            <a:r>
              <a:rPr lang="en-US"/>
              <a:t>January 2021</a:t>
            </a:r>
          </a:p>
        </p:txBody>
      </p:sp>
      <p:sp>
        <p:nvSpPr>
          <p:cNvPr id="6" name="Slide Number Placeholder 5"/>
          <p:cNvSpPr>
            <a:spLocks noGrp="1"/>
          </p:cNvSpPr>
          <p:nvPr>
            <p:ph type="sldNum" sz="quarter" idx="12"/>
          </p:nvPr>
        </p:nvSpPr>
        <p:spPr/>
        <p:txBody>
          <a:bodyPr/>
          <a:lstStyle/>
          <a:p>
            <a:fld id="{A3E4E1E8-C509-42F3-9BF2-CBA306980EA5}" type="slidenum">
              <a:rPr lang="en-US" smtClean="0"/>
              <a:t>‹#›</a:t>
            </a:fld>
            <a:endParaRPr lang="en-US"/>
          </a:p>
        </p:txBody>
      </p:sp>
    </p:spTree>
    <p:extLst>
      <p:ext uri="{BB962C8B-B14F-4D97-AF65-F5344CB8AC3E}">
        <p14:creationId xmlns:p14="http://schemas.microsoft.com/office/powerpoint/2010/main" val="3834778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911899" y="6448916"/>
            <a:ext cx="3860800" cy="365125"/>
          </a:xfrm>
          <a:prstGeom prst="rect">
            <a:avLst/>
          </a:prstGeom>
        </p:spPr>
        <p:txBody>
          <a:bodyPr/>
          <a:lstStyle/>
          <a:p>
            <a:r>
              <a:rPr lang="en-US"/>
              <a:t>January 2021</a:t>
            </a:r>
          </a:p>
        </p:txBody>
      </p:sp>
      <p:sp>
        <p:nvSpPr>
          <p:cNvPr id="6" name="Slide Number Placeholder 5"/>
          <p:cNvSpPr>
            <a:spLocks noGrp="1"/>
          </p:cNvSpPr>
          <p:nvPr>
            <p:ph type="sldNum" sz="quarter" idx="12"/>
          </p:nvPr>
        </p:nvSpPr>
        <p:spPr/>
        <p:txBody>
          <a:bodyPr/>
          <a:lstStyle/>
          <a:p>
            <a:fld id="{A3E4E1E8-C509-42F3-9BF2-CBA306980EA5}" type="slidenum">
              <a:rPr lang="en-US" smtClean="0"/>
              <a:t>‹#›</a:t>
            </a:fld>
            <a:endParaRPr lang="en-US"/>
          </a:p>
        </p:txBody>
      </p:sp>
    </p:spTree>
    <p:extLst>
      <p:ext uri="{BB962C8B-B14F-4D97-AF65-F5344CB8AC3E}">
        <p14:creationId xmlns:p14="http://schemas.microsoft.com/office/powerpoint/2010/main" val="3348029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4911899" y="6448916"/>
            <a:ext cx="3860800" cy="365125"/>
          </a:xfrm>
          <a:prstGeom prst="rect">
            <a:avLst/>
          </a:prstGeom>
        </p:spPr>
        <p:txBody>
          <a:bodyPr/>
          <a:lstStyle/>
          <a:p>
            <a:r>
              <a:rPr lang="en-US"/>
              <a:t>January 2021</a:t>
            </a:r>
          </a:p>
        </p:txBody>
      </p:sp>
      <p:sp>
        <p:nvSpPr>
          <p:cNvPr id="7" name="Slide Number Placeholder 6"/>
          <p:cNvSpPr>
            <a:spLocks noGrp="1"/>
          </p:cNvSpPr>
          <p:nvPr>
            <p:ph type="sldNum" sz="quarter" idx="12"/>
          </p:nvPr>
        </p:nvSpPr>
        <p:spPr/>
        <p:txBody>
          <a:bodyPr/>
          <a:lstStyle/>
          <a:p>
            <a:fld id="{A3E4E1E8-C509-42F3-9BF2-CBA306980EA5}" type="slidenum">
              <a:rPr lang="en-US" smtClean="0"/>
              <a:t>‹#›</a:t>
            </a:fld>
            <a:endParaRPr lang="en-US"/>
          </a:p>
        </p:txBody>
      </p:sp>
    </p:spTree>
    <p:extLst>
      <p:ext uri="{BB962C8B-B14F-4D97-AF65-F5344CB8AC3E}">
        <p14:creationId xmlns:p14="http://schemas.microsoft.com/office/powerpoint/2010/main" val="59999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4911899" y="6448916"/>
            <a:ext cx="3860800" cy="365125"/>
          </a:xfrm>
          <a:prstGeom prst="rect">
            <a:avLst/>
          </a:prstGeom>
        </p:spPr>
        <p:txBody>
          <a:bodyPr/>
          <a:lstStyle/>
          <a:p>
            <a:r>
              <a:rPr lang="en-US"/>
              <a:t>January 2021</a:t>
            </a:r>
          </a:p>
        </p:txBody>
      </p:sp>
      <p:sp>
        <p:nvSpPr>
          <p:cNvPr id="9" name="Slide Number Placeholder 8"/>
          <p:cNvSpPr>
            <a:spLocks noGrp="1"/>
          </p:cNvSpPr>
          <p:nvPr>
            <p:ph type="sldNum" sz="quarter" idx="12"/>
          </p:nvPr>
        </p:nvSpPr>
        <p:spPr/>
        <p:txBody>
          <a:bodyPr/>
          <a:lstStyle/>
          <a:p>
            <a:fld id="{A3E4E1E8-C509-42F3-9BF2-CBA306980EA5}" type="slidenum">
              <a:rPr lang="en-US" smtClean="0"/>
              <a:t>‹#›</a:t>
            </a:fld>
            <a:endParaRPr lang="en-US"/>
          </a:p>
        </p:txBody>
      </p:sp>
    </p:spTree>
    <p:extLst>
      <p:ext uri="{BB962C8B-B14F-4D97-AF65-F5344CB8AC3E}">
        <p14:creationId xmlns:p14="http://schemas.microsoft.com/office/powerpoint/2010/main" val="1724276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4911899" y="6448916"/>
            <a:ext cx="3860800" cy="365125"/>
          </a:xfrm>
          <a:prstGeom prst="rect">
            <a:avLst/>
          </a:prstGeom>
        </p:spPr>
        <p:txBody>
          <a:bodyPr/>
          <a:lstStyle/>
          <a:p>
            <a:r>
              <a:rPr lang="en-US"/>
              <a:t>January 2021</a:t>
            </a:r>
          </a:p>
        </p:txBody>
      </p:sp>
      <p:sp>
        <p:nvSpPr>
          <p:cNvPr id="5" name="Slide Number Placeholder 4"/>
          <p:cNvSpPr>
            <a:spLocks noGrp="1"/>
          </p:cNvSpPr>
          <p:nvPr>
            <p:ph type="sldNum" sz="quarter" idx="12"/>
          </p:nvPr>
        </p:nvSpPr>
        <p:spPr/>
        <p:txBody>
          <a:bodyPr/>
          <a:lstStyle/>
          <a:p>
            <a:fld id="{A3E4E1E8-C509-42F3-9BF2-CBA306980EA5}" type="slidenum">
              <a:rPr lang="en-US" smtClean="0"/>
              <a:t>‹#›</a:t>
            </a:fld>
            <a:endParaRPr lang="en-US"/>
          </a:p>
        </p:txBody>
      </p:sp>
    </p:spTree>
    <p:extLst>
      <p:ext uri="{BB962C8B-B14F-4D97-AF65-F5344CB8AC3E}">
        <p14:creationId xmlns:p14="http://schemas.microsoft.com/office/powerpoint/2010/main" val="874832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4911899" y="6448916"/>
            <a:ext cx="3860800" cy="365125"/>
          </a:xfrm>
          <a:prstGeom prst="rect">
            <a:avLst/>
          </a:prstGeom>
        </p:spPr>
        <p:txBody>
          <a:bodyPr/>
          <a:lstStyle/>
          <a:p>
            <a:r>
              <a:rPr lang="en-US"/>
              <a:t>January 2021</a:t>
            </a:r>
          </a:p>
        </p:txBody>
      </p:sp>
      <p:sp>
        <p:nvSpPr>
          <p:cNvPr id="4" name="Slide Number Placeholder 3"/>
          <p:cNvSpPr>
            <a:spLocks noGrp="1"/>
          </p:cNvSpPr>
          <p:nvPr>
            <p:ph type="sldNum" sz="quarter" idx="12"/>
          </p:nvPr>
        </p:nvSpPr>
        <p:spPr/>
        <p:txBody>
          <a:bodyPr/>
          <a:lstStyle/>
          <a:p>
            <a:fld id="{A3E4E1E8-C509-42F3-9BF2-CBA306980EA5}" type="slidenum">
              <a:rPr lang="en-US" smtClean="0"/>
              <a:t>‹#›</a:t>
            </a:fld>
            <a:endParaRPr lang="en-US"/>
          </a:p>
        </p:txBody>
      </p:sp>
    </p:spTree>
    <p:extLst>
      <p:ext uri="{BB962C8B-B14F-4D97-AF65-F5344CB8AC3E}">
        <p14:creationId xmlns:p14="http://schemas.microsoft.com/office/powerpoint/2010/main" val="1171283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4911899" y="6448916"/>
            <a:ext cx="3860800" cy="365125"/>
          </a:xfrm>
          <a:prstGeom prst="rect">
            <a:avLst/>
          </a:prstGeom>
        </p:spPr>
        <p:txBody>
          <a:bodyPr/>
          <a:lstStyle/>
          <a:p>
            <a:r>
              <a:rPr lang="en-US"/>
              <a:t>January 2021</a:t>
            </a:r>
          </a:p>
        </p:txBody>
      </p:sp>
      <p:sp>
        <p:nvSpPr>
          <p:cNvPr id="7" name="Slide Number Placeholder 6"/>
          <p:cNvSpPr>
            <a:spLocks noGrp="1"/>
          </p:cNvSpPr>
          <p:nvPr>
            <p:ph type="sldNum" sz="quarter" idx="12"/>
          </p:nvPr>
        </p:nvSpPr>
        <p:spPr/>
        <p:txBody>
          <a:bodyPr/>
          <a:lstStyle/>
          <a:p>
            <a:fld id="{A3E4E1E8-C509-42F3-9BF2-CBA306980EA5}" type="slidenum">
              <a:rPr lang="en-US" smtClean="0"/>
              <a:t>‹#›</a:t>
            </a:fld>
            <a:endParaRPr lang="en-US"/>
          </a:p>
        </p:txBody>
      </p:sp>
    </p:spTree>
    <p:extLst>
      <p:ext uri="{BB962C8B-B14F-4D97-AF65-F5344CB8AC3E}">
        <p14:creationId xmlns:p14="http://schemas.microsoft.com/office/powerpoint/2010/main" val="4196379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4911899" y="6448916"/>
            <a:ext cx="3860800" cy="365125"/>
          </a:xfrm>
          <a:prstGeom prst="rect">
            <a:avLst/>
          </a:prstGeom>
        </p:spPr>
        <p:txBody>
          <a:bodyPr/>
          <a:lstStyle/>
          <a:p>
            <a:r>
              <a:rPr lang="en-US"/>
              <a:t>January 2021</a:t>
            </a:r>
          </a:p>
        </p:txBody>
      </p:sp>
      <p:sp>
        <p:nvSpPr>
          <p:cNvPr id="7" name="Slide Number Placeholder 6"/>
          <p:cNvSpPr>
            <a:spLocks noGrp="1"/>
          </p:cNvSpPr>
          <p:nvPr>
            <p:ph type="sldNum" sz="quarter" idx="12"/>
          </p:nvPr>
        </p:nvSpPr>
        <p:spPr/>
        <p:txBody>
          <a:bodyPr/>
          <a:lstStyle/>
          <a:p>
            <a:fld id="{A3E4E1E8-C509-42F3-9BF2-CBA306980EA5}" type="slidenum">
              <a:rPr lang="en-US" smtClean="0"/>
              <a:t>‹#›</a:t>
            </a:fld>
            <a:endParaRPr lang="en-US"/>
          </a:p>
        </p:txBody>
      </p:sp>
    </p:spTree>
    <p:extLst>
      <p:ext uri="{BB962C8B-B14F-4D97-AF65-F5344CB8AC3E}">
        <p14:creationId xmlns:p14="http://schemas.microsoft.com/office/powerpoint/2010/main" val="547541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40D5AD-A347-40C1-B693-34C45180429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5904678"/>
            <a:ext cx="12192000" cy="953322"/>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E4E1E8-C509-42F3-9BF2-CBA306980EA5}" type="slidenum">
              <a:rPr lang="en-US" smtClean="0"/>
              <a:t>‹#›</a:t>
            </a:fld>
            <a:endParaRPr lang="en-US"/>
          </a:p>
        </p:txBody>
      </p:sp>
      <p:pic>
        <p:nvPicPr>
          <p:cNvPr id="8" name="Picture 7">
            <a:extLst>
              <a:ext uri="{FF2B5EF4-FFF2-40B4-BE49-F238E27FC236}">
                <a16:creationId xmlns:a16="http://schemas.microsoft.com/office/drawing/2014/main" id="{D3AB9A3C-1148-48FE-B1A2-B974BF976D8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44285" y="6400800"/>
            <a:ext cx="5638800" cy="286679"/>
          </a:xfrm>
          <a:prstGeom prst="rect">
            <a:avLst/>
          </a:prstGeom>
        </p:spPr>
      </p:pic>
    </p:spTree>
    <p:extLst>
      <p:ext uri="{BB962C8B-B14F-4D97-AF65-F5344CB8AC3E}">
        <p14:creationId xmlns:p14="http://schemas.microsoft.com/office/powerpoint/2010/main" val="1727960569"/>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hf sldNum="0" hdr="0" dt="0"/>
  <p:txStyles>
    <p:titleStyle>
      <a:lvl1pPr algn="ctr" defTabSz="914400" rtl="0" eaLnBrk="1" latinLnBrk="0" hangingPunct="1">
        <a:spcBef>
          <a:spcPct val="0"/>
        </a:spcBef>
        <a:buNone/>
        <a:defRPr sz="4000" kern="1200">
          <a:solidFill>
            <a:srgbClr val="005089"/>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292929"/>
          </a:solidFill>
          <a:latin typeface="Georgia" panose="020405020504050203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92929"/>
          </a:solidFill>
          <a:latin typeface="Georgia" panose="020405020504050203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92929"/>
          </a:solidFill>
          <a:latin typeface="Georgia" panose="020405020504050203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92929"/>
          </a:solidFill>
          <a:latin typeface="Georgia" panose="020405020504050203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292929"/>
          </a:solidFill>
          <a:latin typeface="Georgia" panose="020405020504050203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covid@aasm.or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aasm.org/clinical-resources/coding-reimbursement/telemedicine-codes/" TargetMode="External"/><Relationship Id="rId5" Type="http://schemas.openxmlformats.org/officeDocument/2006/relationships/hyperlink" Target="mailto:coding@aasm.org" TargetMode="External"/><Relationship Id="rId4" Type="http://schemas.openxmlformats.org/officeDocument/2006/relationships/hyperlink" Target="https://aasm.org/covid-19-resources/" TargetMode="External"/></Relationships>
</file>

<file path=ppt/slides/_rels/slide3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doi.org/10.5664/jcsm.9068"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mailto:covid@aasm.org"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kramar@aasm.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81200" y="3200400"/>
            <a:ext cx="8229600" cy="11430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accent6"/>
                </a:solidFill>
                <a:latin typeface="Arial" panose="020B0604020202020204" pitchFamily="34" charset="0"/>
                <a:cs typeface="Arial" panose="020B0604020202020204" pitchFamily="34" charset="0"/>
              </a:rPr>
              <a:t>COVID-19 PULSE SURVEY</a:t>
            </a:r>
          </a:p>
          <a:p>
            <a:r>
              <a:rPr lang="en-US" sz="4000" dirty="0">
                <a:solidFill>
                  <a:schemeClr val="tx2"/>
                </a:solidFill>
                <a:latin typeface="Arial" panose="020B0604020202020204" pitchFamily="34" charset="0"/>
                <a:cs typeface="Arial" panose="020B0604020202020204" pitchFamily="34" charset="0"/>
              </a:rPr>
              <a:t>November – December 2020</a:t>
            </a:r>
          </a:p>
        </p:txBody>
      </p:sp>
    </p:spTree>
    <p:custDataLst>
      <p:tags r:id="rId1"/>
    </p:custDataLst>
    <p:extLst>
      <p:ext uri="{BB962C8B-B14F-4D97-AF65-F5344CB8AC3E}">
        <p14:creationId xmlns:p14="http://schemas.microsoft.com/office/powerpoint/2010/main" val="2540672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FC49F-CC53-4CAC-A791-0F6A314E7F98}"/>
              </a:ext>
            </a:extLst>
          </p:cNvPr>
          <p:cNvSpPr>
            <a:spLocks noGrp="1"/>
          </p:cNvSpPr>
          <p:nvPr>
            <p:ph type="title"/>
          </p:nvPr>
        </p:nvSpPr>
        <p:spPr>
          <a:xfrm>
            <a:off x="838200" y="27353"/>
            <a:ext cx="10515600" cy="1325563"/>
          </a:xfrm>
        </p:spPr>
        <p:txBody>
          <a:bodyPr>
            <a:normAutofit/>
          </a:bodyPr>
          <a:lstStyle/>
          <a:p>
            <a:pPr algn="ctr"/>
            <a:r>
              <a:rPr lang="en-US" sz="3600" dirty="0"/>
              <a:t>Practice location by region</a:t>
            </a:r>
          </a:p>
        </p:txBody>
      </p:sp>
      <p:sp>
        <p:nvSpPr>
          <p:cNvPr id="4" name="TextBox 3">
            <a:extLst>
              <a:ext uri="{FF2B5EF4-FFF2-40B4-BE49-F238E27FC236}">
                <a16:creationId xmlns:a16="http://schemas.microsoft.com/office/drawing/2014/main" id="{F467A883-3B0F-4A36-BE85-5A0CD4B7D406}"/>
              </a:ext>
            </a:extLst>
          </p:cNvPr>
          <p:cNvSpPr txBox="1"/>
          <p:nvPr/>
        </p:nvSpPr>
        <p:spPr>
          <a:xfrm>
            <a:off x="9091749" y="1060528"/>
            <a:ext cx="1968137" cy="584775"/>
          </a:xfrm>
          <a:prstGeom prst="rect">
            <a:avLst/>
          </a:prstGeom>
          <a:noFill/>
          <a:ln>
            <a:solidFill>
              <a:schemeClr val="tx2"/>
            </a:solidFill>
          </a:ln>
        </p:spPr>
        <p:txBody>
          <a:bodyPr wrap="square" rtlCol="0">
            <a:spAutoFit/>
          </a:bodyPr>
          <a:lstStyle/>
          <a:p>
            <a:r>
              <a:rPr lang="en-US" sz="1600" b="1" dirty="0"/>
              <a:t>Total number of responses:  </a:t>
            </a:r>
            <a:r>
              <a:rPr lang="en-US" sz="1600" dirty="0"/>
              <a:t>495</a:t>
            </a:r>
          </a:p>
        </p:txBody>
      </p:sp>
      <p:graphicFrame>
        <p:nvGraphicFramePr>
          <p:cNvPr id="9" name="Content Placeholder 8">
            <a:extLst>
              <a:ext uri="{FF2B5EF4-FFF2-40B4-BE49-F238E27FC236}">
                <a16:creationId xmlns:a16="http://schemas.microsoft.com/office/drawing/2014/main" id="{3C9BCADB-9213-44F7-8A45-F86D4F63BB48}"/>
              </a:ext>
            </a:extLst>
          </p:cNvPr>
          <p:cNvGraphicFramePr>
            <a:graphicFrameLocks noGrp="1"/>
          </p:cNvGraphicFramePr>
          <p:nvPr>
            <p:ph idx="1"/>
          </p:nvPr>
        </p:nvGraphicFramePr>
        <p:xfrm>
          <a:off x="401548" y="586854"/>
          <a:ext cx="10972800" cy="5378707"/>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49173D10-7956-4028-95E8-021B73246EC3}"/>
              </a:ext>
            </a:extLst>
          </p:cNvPr>
          <p:cNvSpPr>
            <a:spLocks noGrp="1"/>
          </p:cNvSpPr>
          <p:nvPr>
            <p:ph type="ftr" sz="quarter" idx="11"/>
          </p:nvPr>
        </p:nvSpPr>
        <p:spPr/>
        <p:txBody>
          <a:bodyPr/>
          <a:lstStyle/>
          <a:p>
            <a:r>
              <a:rPr lang="en-US"/>
              <a:t>January 2021</a:t>
            </a:r>
          </a:p>
        </p:txBody>
      </p:sp>
    </p:spTree>
    <p:extLst>
      <p:ext uri="{BB962C8B-B14F-4D97-AF65-F5344CB8AC3E}">
        <p14:creationId xmlns:p14="http://schemas.microsoft.com/office/powerpoint/2010/main" val="2861585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FC49F-CC53-4CAC-A791-0F6A314E7F98}"/>
              </a:ext>
            </a:extLst>
          </p:cNvPr>
          <p:cNvSpPr>
            <a:spLocks noGrp="1"/>
          </p:cNvSpPr>
          <p:nvPr>
            <p:ph type="title"/>
          </p:nvPr>
        </p:nvSpPr>
        <p:spPr>
          <a:xfrm>
            <a:off x="838200" y="27353"/>
            <a:ext cx="10515600" cy="1325563"/>
          </a:xfrm>
        </p:spPr>
        <p:txBody>
          <a:bodyPr>
            <a:normAutofit/>
          </a:bodyPr>
          <a:lstStyle/>
          <a:p>
            <a:pPr algn="ctr"/>
            <a:r>
              <a:rPr lang="en-US" sz="3600" dirty="0"/>
              <a:t>Practice location by region</a:t>
            </a:r>
          </a:p>
        </p:txBody>
      </p:sp>
      <p:sp>
        <p:nvSpPr>
          <p:cNvPr id="4" name="TextBox 3">
            <a:extLst>
              <a:ext uri="{FF2B5EF4-FFF2-40B4-BE49-F238E27FC236}">
                <a16:creationId xmlns:a16="http://schemas.microsoft.com/office/drawing/2014/main" id="{F467A883-3B0F-4A36-BE85-5A0CD4B7D406}"/>
              </a:ext>
            </a:extLst>
          </p:cNvPr>
          <p:cNvSpPr txBox="1"/>
          <p:nvPr/>
        </p:nvSpPr>
        <p:spPr>
          <a:xfrm>
            <a:off x="9639300" y="990600"/>
            <a:ext cx="1905000" cy="1077218"/>
          </a:xfrm>
          <a:prstGeom prst="rect">
            <a:avLst/>
          </a:prstGeom>
          <a:noFill/>
          <a:ln>
            <a:solidFill>
              <a:schemeClr val="tx2"/>
            </a:solidFill>
          </a:ln>
        </p:spPr>
        <p:txBody>
          <a:bodyPr wrap="square" rtlCol="0">
            <a:spAutoFit/>
          </a:bodyPr>
          <a:lstStyle/>
          <a:p>
            <a:r>
              <a:rPr lang="en-US" sz="1600" b="1" dirty="0"/>
              <a:t>Total number of responses:  </a:t>
            </a:r>
          </a:p>
          <a:p>
            <a:r>
              <a:rPr lang="en-US" sz="1600" b="1" dirty="0"/>
              <a:t>August: </a:t>
            </a:r>
            <a:r>
              <a:rPr lang="en-US" sz="1600" dirty="0"/>
              <a:t>551</a:t>
            </a:r>
          </a:p>
          <a:p>
            <a:r>
              <a:rPr lang="en-US" sz="1600" b="1" dirty="0"/>
              <a:t>December: </a:t>
            </a:r>
            <a:r>
              <a:rPr lang="en-US" sz="1600" dirty="0"/>
              <a:t>495</a:t>
            </a:r>
          </a:p>
        </p:txBody>
      </p:sp>
      <p:graphicFrame>
        <p:nvGraphicFramePr>
          <p:cNvPr id="9" name="Content Placeholder 8">
            <a:extLst>
              <a:ext uri="{FF2B5EF4-FFF2-40B4-BE49-F238E27FC236}">
                <a16:creationId xmlns:a16="http://schemas.microsoft.com/office/drawing/2014/main" id="{00B18A3E-4667-4B83-A947-B6DAE8D6C9C7}"/>
              </a:ext>
            </a:extLst>
          </p:cNvPr>
          <p:cNvGraphicFramePr>
            <a:graphicFrameLocks noGrp="1"/>
          </p:cNvGraphicFramePr>
          <p:nvPr>
            <p:ph idx="1"/>
          </p:nvPr>
        </p:nvGraphicFramePr>
        <p:xfrm>
          <a:off x="228600" y="504968"/>
          <a:ext cx="11506200" cy="5715632"/>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13F438D4-FBF2-4B32-88CB-E3AC7BF970B4}"/>
              </a:ext>
            </a:extLst>
          </p:cNvPr>
          <p:cNvSpPr>
            <a:spLocks noGrp="1"/>
          </p:cNvSpPr>
          <p:nvPr>
            <p:ph type="ftr" sz="quarter" idx="11"/>
          </p:nvPr>
        </p:nvSpPr>
        <p:spPr/>
        <p:txBody>
          <a:bodyPr/>
          <a:lstStyle/>
          <a:p>
            <a:r>
              <a:rPr lang="en-US"/>
              <a:t>January 2021</a:t>
            </a:r>
          </a:p>
        </p:txBody>
      </p:sp>
    </p:spTree>
    <p:extLst>
      <p:ext uri="{BB962C8B-B14F-4D97-AF65-F5344CB8AC3E}">
        <p14:creationId xmlns:p14="http://schemas.microsoft.com/office/powerpoint/2010/main" val="634193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A977-0507-4AD5-AA3F-141D82D01E36}"/>
              </a:ext>
            </a:extLst>
          </p:cNvPr>
          <p:cNvSpPr>
            <a:spLocks noGrp="1"/>
          </p:cNvSpPr>
          <p:nvPr>
            <p:ph type="title"/>
          </p:nvPr>
        </p:nvSpPr>
        <p:spPr>
          <a:xfrm>
            <a:off x="913615" y="72893"/>
            <a:ext cx="10515600" cy="1325563"/>
          </a:xfrm>
        </p:spPr>
        <p:txBody>
          <a:bodyPr>
            <a:normAutofit/>
          </a:bodyPr>
          <a:lstStyle/>
          <a:p>
            <a:pPr algn="ctr"/>
            <a:r>
              <a:rPr lang="en-US" sz="3200" dirty="0"/>
              <a:t>How has your patient volume changed since July 2020? </a:t>
            </a:r>
            <a:endParaRPr lang="en-US" sz="2800" dirty="0"/>
          </a:p>
        </p:txBody>
      </p:sp>
      <p:sp>
        <p:nvSpPr>
          <p:cNvPr id="6" name="TextBox 5">
            <a:extLst>
              <a:ext uri="{FF2B5EF4-FFF2-40B4-BE49-F238E27FC236}">
                <a16:creationId xmlns:a16="http://schemas.microsoft.com/office/drawing/2014/main" id="{E19EC98F-877C-4ECE-81D1-5199A5134377}"/>
              </a:ext>
            </a:extLst>
          </p:cNvPr>
          <p:cNvSpPr txBox="1"/>
          <p:nvPr/>
        </p:nvSpPr>
        <p:spPr>
          <a:xfrm>
            <a:off x="9542052" y="1295400"/>
            <a:ext cx="1752600" cy="584775"/>
          </a:xfrm>
          <a:prstGeom prst="rect">
            <a:avLst/>
          </a:prstGeom>
          <a:noFill/>
          <a:ln>
            <a:solidFill>
              <a:schemeClr val="tx2"/>
            </a:solidFill>
          </a:ln>
        </p:spPr>
        <p:txBody>
          <a:bodyPr wrap="square" rtlCol="0">
            <a:spAutoFit/>
          </a:bodyPr>
          <a:lstStyle/>
          <a:p>
            <a:r>
              <a:rPr lang="en-US" sz="1600" b="1" dirty="0"/>
              <a:t>Total number of responses:  </a:t>
            </a:r>
            <a:r>
              <a:rPr lang="en-US" sz="1600" dirty="0"/>
              <a:t>495</a:t>
            </a:r>
          </a:p>
        </p:txBody>
      </p:sp>
      <p:graphicFrame>
        <p:nvGraphicFramePr>
          <p:cNvPr id="11" name="Content Placeholder 10">
            <a:extLst>
              <a:ext uri="{FF2B5EF4-FFF2-40B4-BE49-F238E27FC236}">
                <a16:creationId xmlns:a16="http://schemas.microsoft.com/office/drawing/2014/main" id="{00000000-0008-0000-0000-000002000000}"/>
              </a:ext>
            </a:extLst>
          </p:cNvPr>
          <p:cNvGraphicFramePr>
            <a:graphicFrameLocks noGrp="1"/>
          </p:cNvGraphicFramePr>
          <p:nvPr>
            <p:ph idx="1"/>
          </p:nvPr>
        </p:nvGraphicFramePr>
        <p:xfrm>
          <a:off x="456415" y="1110343"/>
          <a:ext cx="10972800" cy="4985657"/>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168163AE-D712-4F30-8596-27EC0434B859}"/>
              </a:ext>
            </a:extLst>
          </p:cNvPr>
          <p:cNvSpPr>
            <a:spLocks noGrp="1"/>
          </p:cNvSpPr>
          <p:nvPr>
            <p:ph type="ftr" sz="quarter" idx="11"/>
          </p:nvPr>
        </p:nvSpPr>
        <p:spPr/>
        <p:txBody>
          <a:bodyPr/>
          <a:lstStyle/>
          <a:p>
            <a:r>
              <a:rPr lang="en-US"/>
              <a:t>January 2021</a:t>
            </a:r>
          </a:p>
        </p:txBody>
      </p:sp>
    </p:spTree>
    <p:extLst>
      <p:ext uri="{BB962C8B-B14F-4D97-AF65-F5344CB8AC3E}">
        <p14:creationId xmlns:p14="http://schemas.microsoft.com/office/powerpoint/2010/main" val="1415303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A977-0507-4AD5-AA3F-141D82D01E36}"/>
              </a:ext>
            </a:extLst>
          </p:cNvPr>
          <p:cNvSpPr>
            <a:spLocks noGrp="1"/>
          </p:cNvSpPr>
          <p:nvPr>
            <p:ph type="title"/>
          </p:nvPr>
        </p:nvSpPr>
        <p:spPr>
          <a:xfrm>
            <a:off x="913615" y="72893"/>
            <a:ext cx="10515600" cy="1325563"/>
          </a:xfrm>
        </p:spPr>
        <p:txBody>
          <a:bodyPr>
            <a:normAutofit/>
          </a:bodyPr>
          <a:lstStyle/>
          <a:p>
            <a:pPr algn="ctr"/>
            <a:r>
              <a:rPr lang="en-US" sz="3600" dirty="0"/>
              <a:t>Change in patient volume</a:t>
            </a:r>
            <a:endParaRPr lang="en-US" sz="3200" dirty="0"/>
          </a:p>
        </p:txBody>
      </p:sp>
      <p:sp>
        <p:nvSpPr>
          <p:cNvPr id="6" name="TextBox 5">
            <a:extLst>
              <a:ext uri="{FF2B5EF4-FFF2-40B4-BE49-F238E27FC236}">
                <a16:creationId xmlns:a16="http://schemas.microsoft.com/office/drawing/2014/main" id="{E19EC98F-877C-4ECE-81D1-5199A5134377}"/>
              </a:ext>
            </a:extLst>
          </p:cNvPr>
          <p:cNvSpPr txBox="1"/>
          <p:nvPr/>
        </p:nvSpPr>
        <p:spPr>
          <a:xfrm>
            <a:off x="8637142" y="1295400"/>
            <a:ext cx="2971800" cy="830997"/>
          </a:xfrm>
          <a:prstGeom prst="rect">
            <a:avLst/>
          </a:prstGeom>
          <a:noFill/>
          <a:ln>
            <a:solidFill>
              <a:schemeClr val="tx2"/>
            </a:solidFill>
          </a:ln>
        </p:spPr>
        <p:txBody>
          <a:bodyPr wrap="square" rtlCol="0">
            <a:spAutoFit/>
          </a:bodyPr>
          <a:lstStyle/>
          <a:p>
            <a:r>
              <a:rPr lang="en-US" sz="1600" b="1" dirty="0"/>
              <a:t>Total number of responses:  </a:t>
            </a:r>
          </a:p>
          <a:p>
            <a:r>
              <a:rPr lang="en-US" sz="1600" b="1" dirty="0"/>
              <a:t>August: </a:t>
            </a:r>
            <a:r>
              <a:rPr lang="en-US" sz="1600" dirty="0"/>
              <a:t>551</a:t>
            </a:r>
          </a:p>
          <a:p>
            <a:r>
              <a:rPr lang="en-US" sz="1600" b="1" dirty="0"/>
              <a:t>December: </a:t>
            </a:r>
            <a:r>
              <a:rPr lang="en-US" sz="1600" dirty="0"/>
              <a:t>495</a:t>
            </a:r>
          </a:p>
        </p:txBody>
      </p:sp>
      <p:graphicFrame>
        <p:nvGraphicFramePr>
          <p:cNvPr id="8" name="Content Placeholder 7">
            <a:extLst>
              <a:ext uri="{FF2B5EF4-FFF2-40B4-BE49-F238E27FC236}">
                <a16:creationId xmlns:a16="http://schemas.microsoft.com/office/drawing/2014/main" id="{97050C7D-EC21-4E04-9A6C-5BCA8F4D52C8}"/>
              </a:ext>
            </a:extLst>
          </p:cNvPr>
          <p:cNvGraphicFramePr>
            <a:graphicFrameLocks noGrp="1"/>
          </p:cNvGraphicFramePr>
          <p:nvPr>
            <p:ph idx="1"/>
          </p:nvPr>
        </p:nvGraphicFramePr>
        <p:xfrm>
          <a:off x="609600" y="1066800"/>
          <a:ext cx="10972800" cy="5059363"/>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D2CA48B7-D932-401F-90E0-6A529F5DDEBB}"/>
              </a:ext>
            </a:extLst>
          </p:cNvPr>
          <p:cNvSpPr>
            <a:spLocks noGrp="1"/>
          </p:cNvSpPr>
          <p:nvPr>
            <p:ph type="ftr" sz="quarter" idx="11"/>
          </p:nvPr>
        </p:nvSpPr>
        <p:spPr/>
        <p:txBody>
          <a:bodyPr/>
          <a:lstStyle/>
          <a:p>
            <a:r>
              <a:rPr lang="en-US"/>
              <a:t>January 2021</a:t>
            </a:r>
          </a:p>
        </p:txBody>
      </p:sp>
    </p:spTree>
    <p:extLst>
      <p:ext uri="{BB962C8B-B14F-4D97-AF65-F5344CB8AC3E}">
        <p14:creationId xmlns:p14="http://schemas.microsoft.com/office/powerpoint/2010/main" val="148241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BF68E-0780-4A9E-AD1A-78C87099A0F8}"/>
              </a:ext>
            </a:extLst>
          </p:cNvPr>
          <p:cNvSpPr>
            <a:spLocks noGrp="1"/>
          </p:cNvSpPr>
          <p:nvPr>
            <p:ph type="title"/>
          </p:nvPr>
        </p:nvSpPr>
        <p:spPr>
          <a:xfrm>
            <a:off x="838200" y="59629"/>
            <a:ext cx="10515600" cy="1325563"/>
          </a:xfrm>
        </p:spPr>
        <p:txBody>
          <a:bodyPr>
            <a:noAutofit/>
          </a:bodyPr>
          <a:lstStyle/>
          <a:p>
            <a:pPr algn="ctr"/>
            <a:r>
              <a:rPr lang="en-US" sz="3200" dirty="0"/>
              <a:t>Has your practice/facility had to apply for loans or other financial assistance due to COVID-19?</a:t>
            </a:r>
          </a:p>
        </p:txBody>
      </p:sp>
      <p:sp>
        <p:nvSpPr>
          <p:cNvPr id="6" name="TextBox 5">
            <a:extLst>
              <a:ext uri="{FF2B5EF4-FFF2-40B4-BE49-F238E27FC236}">
                <a16:creationId xmlns:a16="http://schemas.microsoft.com/office/drawing/2014/main" id="{BACB86AB-DAFE-4B69-B78F-DD72EB736481}"/>
              </a:ext>
            </a:extLst>
          </p:cNvPr>
          <p:cNvSpPr txBox="1"/>
          <p:nvPr/>
        </p:nvSpPr>
        <p:spPr>
          <a:xfrm>
            <a:off x="9810536" y="1385192"/>
            <a:ext cx="1752600" cy="584775"/>
          </a:xfrm>
          <a:prstGeom prst="rect">
            <a:avLst/>
          </a:prstGeom>
          <a:noFill/>
          <a:ln>
            <a:solidFill>
              <a:schemeClr val="tx2"/>
            </a:solidFill>
          </a:ln>
        </p:spPr>
        <p:txBody>
          <a:bodyPr wrap="square" rtlCol="0">
            <a:spAutoFit/>
          </a:bodyPr>
          <a:lstStyle/>
          <a:p>
            <a:r>
              <a:rPr lang="en-US" sz="1600" b="1" dirty="0"/>
              <a:t>Total number of responses:  </a:t>
            </a:r>
            <a:r>
              <a:rPr lang="en-US" sz="1600" dirty="0"/>
              <a:t>495</a:t>
            </a:r>
          </a:p>
        </p:txBody>
      </p:sp>
      <p:graphicFrame>
        <p:nvGraphicFramePr>
          <p:cNvPr id="8" name="Content Placeholder 7">
            <a:extLst>
              <a:ext uri="{FF2B5EF4-FFF2-40B4-BE49-F238E27FC236}">
                <a16:creationId xmlns:a16="http://schemas.microsoft.com/office/drawing/2014/main" id="{00000000-0008-0000-0100-000002000000}"/>
              </a:ext>
            </a:extLst>
          </p:cNvPr>
          <p:cNvGraphicFramePr>
            <a:graphicFrameLocks noGrp="1"/>
          </p:cNvGraphicFramePr>
          <p:nvPr>
            <p:ph idx="1"/>
          </p:nvPr>
        </p:nvGraphicFramePr>
        <p:xfrm>
          <a:off x="571500" y="1356341"/>
          <a:ext cx="109728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a:extLst>
              <a:ext uri="{FF2B5EF4-FFF2-40B4-BE49-F238E27FC236}">
                <a16:creationId xmlns:a16="http://schemas.microsoft.com/office/drawing/2014/main" id="{498F0AAC-BE98-428D-A42D-D685E22D5422}"/>
              </a:ext>
            </a:extLst>
          </p:cNvPr>
          <p:cNvSpPr>
            <a:spLocks noGrp="1"/>
          </p:cNvSpPr>
          <p:nvPr>
            <p:ph type="ftr" sz="quarter" idx="11"/>
          </p:nvPr>
        </p:nvSpPr>
        <p:spPr/>
        <p:txBody>
          <a:bodyPr/>
          <a:lstStyle/>
          <a:p>
            <a:r>
              <a:rPr lang="en-US"/>
              <a:t>January 2021</a:t>
            </a:r>
          </a:p>
        </p:txBody>
      </p:sp>
    </p:spTree>
    <p:extLst>
      <p:ext uri="{BB962C8B-B14F-4D97-AF65-F5344CB8AC3E}">
        <p14:creationId xmlns:p14="http://schemas.microsoft.com/office/powerpoint/2010/main" val="882776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BF68E-0780-4A9E-AD1A-78C87099A0F8}"/>
              </a:ext>
            </a:extLst>
          </p:cNvPr>
          <p:cNvSpPr>
            <a:spLocks noGrp="1"/>
          </p:cNvSpPr>
          <p:nvPr>
            <p:ph type="title"/>
          </p:nvPr>
        </p:nvSpPr>
        <p:spPr>
          <a:xfrm>
            <a:off x="838200" y="59629"/>
            <a:ext cx="10515600" cy="1325563"/>
          </a:xfrm>
        </p:spPr>
        <p:txBody>
          <a:bodyPr>
            <a:noAutofit/>
          </a:bodyPr>
          <a:lstStyle/>
          <a:p>
            <a:pPr algn="ctr"/>
            <a:r>
              <a:rPr lang="en-US" sz="3200" dirty="0"/>
              <a:t>Has your practice/facility had to apply for loans or other financial assistance due to COVID-19?</a:t>
            </a:r>
          </a:p>
        </p:txBody>
      </p:sp>
      <p:sp>
        <p:nvSpPr>
          <p:cNvPr id="6" name="TextBox 5">
            <a:extLst>
              <a:ext uri="{FF2B5EF4-FFF2-40B4-BE49-F238E27FC236}">
                <a16:creationId xmlns:a16="http://schemas.microsoft.com/office/drawing/2014/main" id="{BACB86AB-DAFE-4B69-B78F-DD72EB736481}"/>
              </a:ext>
            </a:extLst>
          </p:cNvPr>
          <p:cNvSpPr txBox="1"/>
          <p:nvPr/>
        </p:nvSpPr>
        <p:spPr>
          <a:xfrm>
            <a:off x="8752114" y="1295400"/>
            <a:ext cx="2906486" cy="830997"/>
          </a:xfrm>
          <a:prstGeom prst="rect">
            <a:avLst/>
          </a:prstGeom>
          <a:noFill/>
          <a:ln>
            <a:solidFill>
              <a:schemeClr val="tx2"/>
            </a:solidFill>
          </a:ln>
        </p:spPr>
        <p:txBody>
          <a:bodyPr wrap="square" rtlCol="0">
            <a:spAutoFit/>
          </a:bodyPr>
          <a:lstStyle/>
          <a:p>
            <a:r>
              <a:rPr lang="en-US" sz="1600" b="1" dirty="0"/>
              <a:t>Total number of responses:  </a:t>
            </a:r>
          </a:p>
          <a:p>
            <a:r>
              <a:rPr lang="en-US" sz="1600" b="1" dirty="0"/>
              <a:t>August: </a:t>
            </a:r>
            <a:r>
              <a:rPr lang="en-US" sz="1600" dirty="0"/>
              <a:t>551</a:t>
            </a:r>
          </a:p>
          <a:p>
            <a:r>
              <a:rPr lang="en-US" sz="1600" b="1" dirty="0"/>
              <a:t>December: </a:t>
            </a:r>
            <a:r>
              <a:rPr lang="en-US" sz="1600" dirty="0"/>
              <a:t>495</a:t>
            </a:r>
          </a:p>
        </p:txBody>
      </p:sp>
      <p:graphicFrame>
        <p:nvGraphicFramePr>
          <p:cNvPr id="8" name="Content Placeholder 7">
            <a:extLst>
              <a:ext uri="{FF2B5EF4-FFF2-40B4-BE49-F238E27FC236}">
                <a16:creationId xmlns:a16="http://schemas.microsoft.com/office/drawing/2014/main" id="{25261C39-BA11-488C-9501-B3AF7F08645C}"/>
              </a:ext>
            </a:extLst>
          </p:cNvPr>
          <p:cNvGraphicFramePr>
            <a:graphicFrameLocks noGrp="1"/>
          </p:cNvGraphicFramePr>
          <p:nvPr>
            <p:ph idx="1"/>
            <p:extLst>
              <p:ext uri="{D42A27DB-BD31-4B8C-83A1-F6EECF244321}">
                <p14:modId xmlns:p14="http://schemas.microsoft.com/office/powerpoint/2010/main" val="4090777745"/>
              </p:ext>
            </p:extLst>
          </p:nvPr>
        </p:nvGraphicFramePr>
        <p:xfrm>
          <a:off x="381000" y="1175657"/>
          <a:ext cx="11277600" cy="489648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4D35C3F7-E549-4BF3-ADAA-4C5438C094F9}"/>
              </a:ext>
            </a:extLst>
          </p:cNvPr>
          <p:cNvSpPr>
            <a:spLocks noGrp="1"/>
          </p:cNvSpPr>
          <p:nvPr>
            <p:ph type="ftr" sz="quarter" idx="11"/>
          </p:nvPr>
        </p:nvSpPr>
        <p:spPr/>
        <p:txBody>
          <a:bodyPr/>
          <a:lstStyle/>
          <a:p>
            <a:r>
              <a:rPr lang="en-US"/>
              <a:t>January 2021</a:t>
            </a:r>
          </a:p>
        </p:txBody>
      </p:sp>
    </p:spTree>
    <p:extLst>
      <p:ext uri="{BB962C8B-B14F-4D97-AF65-F5344CB8AC3E}">
        <p14:creationId xmlns:p14="http://schemas.microsoft.com/office/powerpoint/2010/main" val="2535570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D4153-45ED-4143-A5A2-5002698E44AD}"/>
              </a:ext>
            </a:extLst>
          </p:cNvPr>
          <p:cNvSpPr>
            <a:spLocks noGrp="1"/>
          </p:cNvSpPr>
          <p:nvPr>
            <p:ph type="title"/>
          </p:nvPr>
        </p:nvSpPr>
        <p:spPr>
          <a:xfrm>
            <a:off x="838200" y="69055"/>
            <a:ext cx="10515600" cy="1325563"/>
          </a:xfrm>
        </p:spPr>
        <p:txBody>
          <a:bodyPr>
            <a:noAutofit/>
          </a:bodyPr>
          <a:lstStyle/>
          <a:p>
            <a:pPr algn="ctr"/>
            <a:r>
              <a:rPr lang="en-US" sz="2800" dirty="0"/>
              <a:t>Are you concerned about the ability of your practice/facility to remain financially solvent going into 2021?</a:t>
            </a:r>
          </a:p>
        </p:txBody>
      </p:sp>
      <p:sp>
        <p:nvSpPr>
          <p:cNvPr id="6" name="TextBox 5">
            <a:extLst>
              <a:ext uri="{FF2B5EF4-FFF2-40B4-BE49-F238E27FC236}">
                <a16:creationId xmlns:a16="http://schemas.microsoft.com/office/drawing/2014/main" id="{F715FB1E-F29E-4B15-BD77-04F136013618}"/>
              </a:ext>
            </a:extLst>
          </p:cNvPr>
          <p:cNvSpPr txBox="1"/>
          <p:nvPr/>
        </p:nvSpPr>
        <p:spPr>
          <a:xfrm>
            <a:off x="9353006" y="1394618"/>
            <a:ext cx="2000794" cy="584775"/>
          </a:xfrm>
          <a:prstGeom prst="rect">
            <a:avLst/>
          </a:prstGeom>
          <a:noFill/>
          <a:ln>
            <a:solidFill>
              <a:schemeClr val="tx2"/>
            </a:solidFill>
          </a:ln>
        </p:spPr>
        <p:txBody>
          <a:bodyPr wrap="square" rtlCol="0">
            <a:spAutoFit/>
          </a:bodyPr>
          <a:lstStyle/>
          <a:p>
            <a:r>
              <a:rPr lang="en-US" sz="1600" b="1" dirty="0"/>
              <a:t>Total number of responses:  </a:t>
            </a:r>
            <a:r>
              <a:rPr lang="en-US" sz="1600" dirty="0"/>
              <a:t>495</a:t>
            </a:r>
          </a:p>
        </p:txBody>
      </p:sp>
      <p:graphicFrame>
        <p:nvGraphicFramePr>
          <p:cNvPr id="8" name="Content Placeholder 7">
            <a:extLst>
              <a:ext uri="{FF2B5EF4-FFF2-40B4-BE49-F238E27FC236}">
                <a16:creationId xmlns:a16="http://schemas.microsoft.com/office/drawing/2014/main" id="{00000000-0008-0000-0200-000002000000}"/>
              </a:ext>
            </a:extLst>
          </p:cNvPr>
          <p:cNvGraphicFramePr>
            <a:graphicFrameLocks noGrp="1"/>
          </p:cNvGraphicFramePr>
          <p:nvPr>
            <p:ph idx="1"/>
          </p:nvPr>
        </p:nvGraphicFramePr>
        <p:xfrm>
          <a:off x="609600" y="1160060"/>
          <a:ext cx="10972800" cy="4966102"/>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8FE2003E-CF78-4568-9C15-30FFC138DCAE}"/>
              </a:ext>
            </a:extLst>
          </p:cNvPr>
          <p:cNvSpPr>
            <a:spLocks noGrp="1"/>
          </p:cNvSpPr>
          <p:nvPr>
            <p:ph type="ftr" sz="quarter" idx="11"/>
          </p:nvPr>
        </p:nvSpPr>
        <p:spPr/>
        <p:txBody>
          <a:bodyPr/>
          <a:lstStyle/>
          <a:p>
            <a:r>
              <a:rPr lang="en-US"/>
              <a:t>January 2021</a:t>
            </a:r>
          </a:p>
        </p:txBody>
      </p:sp>
    </p:spTree>
    <p:extLst>
      <p:ext uri="{BB962C8B-B14F-4D97-AF65-F5344CB8AC3E}">
        <p14:creationId xmlns:p14="http://schemas.microsoft.com/office/powerpoint/2010/main" val="4020743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D4153-45ED-4143-A5A2-5002698E44AD}"/>
              </a:ext>
            </a:extLst>
          </p:cNvPr>
          <p:cNvSpPr>
            <a:spLocks noGrp="1"/>
          </p:cNvSpPr>
          <p:nvPr>
            <p:ph type="title"/>
          </p:nvPr>
        </p:nvSpPr>
        <p:spPr>
          <a:xfrm>
            <a:off x="838200" y="69055"/>
            <a:ext cx="10515600" cy="1325563"/>
          </a:xfrm>
        </p:spPr>
        <p:txBody>
          <a:bodyPr>
            <a:noAutofit/>
          </a:bodyPr>
          <a:lstStyle/>
          <a:p>
            <a:pPr algn="ctr"/>
            <a:r>
              <a:rPr lang="en-US" sz="3000" dirty="0"/>
              <a:t>Are you concerned about the ability of your practice/facility to remain financially solvent?</a:t>
            </a:r>
          </a:p>
        </p:txBody>
      </p:sp>
      <p:sp>
        <p:nvSpPr>
          <p:cNvPr id="6" name="TextBox 5">
            <a:extLst>
              <a:ext uri="{FF2B5EF4-FFF2-40B4-BE49-F238E27FC236}">
                <a16:creationId xmlns:a16="http://schemas.microsoft.com/office/drawing/2014/main" id="{F715FB1E-F29E-4B15-BD77-04F136013618}"/>
              </a:ext>
            </a:extLst>
          </p:cNvPr>
          <p:cNvSpPr txBox="1"/>
          <p:nvPr/>
        </p:nvSpPr>
        <p:spPr>
          <a:xfrm>
            <a:off x="9715500" y="1379207"/>
            <a:ext cx="1752600" cy="1077218"/>
          </a:xfrm>
          <a:prstGeom prst="rect">
            <a:avLst/>
          </a:prstGeom>
          <a:noFill/>
          <a:ln>
            <a:solidFill>
              <a:schemeClr val="tx2"/>
            </a:solidFill>
          </a:ln>
        </p:spPr>
        <p:txBody>
          <a:bodyPr wrap="square" rtlCol="0">
            <a:spAutoFit/>
          </a:bodyPr>
          <a:lstStyle/>
          <a:p>
            <a:r>
              <a:rPr lang="en-US" sz="1600" b="1" dirty="0"/>
              <a:t>Total number of responses:  </a:t>
            </a:r>
          </a:p>
          <a:p>
            <a:r>
              <a:rPr lang="en-US" sz="1600" b="1" dirty="0"/>
              <a:t>August: </a:t>
            </a:r>
            <a:r>
              <a:rPr lang="en-US" sz="1600" dirty="0"/>
              <a:t>551</a:t>
            </a:r>
          </a:p>
          <a:p>
            <a:r>
              <a:rPr lang="en-US" sz="1600" b="1" dirty="0"/>
              <a:t>December: </a:t>
            </a:r>
            <a:r>
              <a:rPr lang="en-US" sz="1600" dirty="0"/>
              <a:t>495</a:t>
            </a:r>
          </a:p>
        </p:txBody>
      </p:sp>
      <p:graphicFrame>
        <p:nvGraphicFramePr>
          <p:cNvPr id="8" name="Content Placeholder 7">
            <a:extLst>
              <a:ext uri="{FF2B5EF4-FFF2-40B4-BE49-F238E27FC236}">
                <a16:creationId xmlns:a16="http://schemas.microsoft.com/office/drawing/2014/main" id="{C858BCE5-0128-4A52-8B24-7F4CC1B43298}"/>
              </a:ext>
            </a:extLst>
          </p:cNvPr>
          <p:cNvGraphicFramePr>
            <a:graphicFrameLocks noGrp="1"/>
          </p:cNvGraphicFramePr>
          <p:nvPr>
            <p:ph idx="1"/>
          </p:nvPr>
        </p:nvGraphicFramePr>
        <p:xfrm>
          <a:off x="609600" y="1379207"/>
          <a:ext cx="10972800" cy="4501218"/>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401320B2-DA09-4F82-8333-51454D5B6613}"/>
              </a:ext>
            </a:extLst>
          </p:cNvPr>
          <p:cNvSpPr>
            <a:spLocks noGrp="1"/>
          </p:cNvSpPr>
          <p:nvPr>
            <p:ph type="ftr" sz="quarter" idx="11"/>
          </p:nvPr>
        </p:nvSpPr>
        <p:spPr/>
        <p:txBody>
          <a:bodyPr/>
          <a:lstStyle/>
          <a:p>
            <a:r>
              <a:rPr lang="en-US"/>
              <a:t>January 2021</a:t>
            </a:r>
          </a:p>
        </p:txBody>
      </p:sp>
    </p:spTree>
    <p:extLst>
      <p:ext uri="{BB962C8B-B14F-4D97-AF65-F5344CB8AC3E}">
        <p14:creationId xmlns:p14="http://schemas.microsoft.com/office/powerpoint/2010/main" val="2221242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FD229-A181-4851-9137-963A6DBCCEC3}"/>
              </a:ext>
            </a:extLst>
          </p:cNvPr>
          <p:cNvSpPr>
            <a:spLocks noGrp="1"/>
          </p:cNvSpPr>
          <p:nvPr>
            <p:ph type="title"/>
          </p:nvPr>
        </p:nvSpPr>
        <p:spPr>
          <a:xfrm>
            <a:off x="838200" y="0"/>
            <a:ext cx="10515600" cy="1325563"/>
          </a:xfrm>
        </p:spPr>
        <p:txBody>
          <a:bodyPr>
            <a:normAutofit/>
          </a:bodyPr>
          <a:lstStyle/>
          <a:p>
            <a:pPr algn="ctr"/>
            <a:r>
              <a:rPr lang="en-US" sz="3200" dirty="0"/>
              <a:t>Post-pandemic utilization of telemedicine </a:t>
            </a:r>
            <a:br>
              <a:rPr lang="en-US" dirty="0"/>
            </a:br>
            <a:r>
              <a:rPr lang="en-US" sz="2400" dirty="0"/>
              <a:t>(if telemedicine services are adequately reimbursed) </a:t>
            </a:r>
            <a:endParaRPr lang="en-US" sz="4000" dirty="0"/>
          </a:p>
        </p:txBody>
      </p:sp>
      <p:graphicFrame>
        <p:nvGraphicFramePr>
          <p:cNvPr id="8" name="Content Placeholder 7">
            <a:extLst>
              <a:ext uri="{FF2B5EF4-FFF2-40B4-BE49-F238E27FC236}">
                <a16:creationId xmlns:a16="http://schemas.microsoft.com/office/drawing/2014/main" id="{00000000-0008-0000-0300-000002000000}"/>
              </a:ext>
            </a:extLst>
          </p:cNvPr>
          <p:cNvGraphicFramePr>
            <a:graphicFrameLocks noGrp="1"/>
          </p:cNvGraphicFramePr>
          <p:nvPr>
            <p:ph idx="1"/>
          </p:nvPr>
        </p:nvGraphicFramePr>
        <p:xfrm>
          <a:off x="271849" y="662781"/>
          <a:ext cx="11920151" cy="557966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D49EF1F-BADC-4A8A-8E61-8CB81879598F}"/>
              </a:ext>
            </a:extLst>
          </p:cNvPr>
          <p:cNvSpPr txBox="1"/>
          <p:nvPr/>
        </p:nvSpPr>
        <p:spPr>
          <a:xfrm>
            <a:off x="9594376" y="1394618"/>
            <a:ext cx="1759424" cy="584775"/>
          </a:xfrm>
          <a:prstGeom prst="rect">
            <a:avLst/>
          </a:prstGeom>
          <a:noFill/>
          <a:ln>
            <a:solidFill>
              <a:schemeClr val="tx2"/>
            </a:solidFill>
          </a:ln>
        </p:spPr>
        <p:txBody>
          <a:bodyPr wrap="square" rtlCol="0">
            <a:spAutoFit/>
          </a:bodyPr>
          <a:lstStyle/>
          <a:p>
            <a:r>
              <a:rPr lang="en-US" sz="1600" b="1" dirty="0"/>
              <a:t>Total number of responses:  </a:t>
            </a:r>
            <a:r>
              <a:rPr lang="en-US" sz="1600" dirty="0"/>
              <a:t>495</a:t>
            </a:r>
          </a:p>
        </p:txBody>
      </p:sp>
      <p:sp>
        <p:nvSpPr>
          <p:cNvPr id="3" name="Footer Placeholder 2">
            <a:extLst>
              <a:ext uri="{FF2B5EF4-FFF2-40B4-BE49-F238E27FC236}">
                <a16:creationId xmlns:a16="http://schemas.microsoft.com/office/drawing/2014/main" id="{B137F9C8-0BFA-4056-BE1F-BF7353D172FF}"/>
              </a:ext>
            </a:extLst>
          </p:cNvPr>
          <p:cNvSpPr>
            <a:spLocks noGrp="1"/>
          </p:cNvSpPr>
          <p:nvPr>
            <p:ph type="ftr" sz="quarter" idx="11"/>
          </p:nvPr>
        </p:nvSpPr>
        <p:spPr/>
        <p:txBody>
          <a:bodyPr/>
          <a:lstStyle/>
          <a:p>
            <a:r>
              <a:rPr lang="en-US"/>
              <a:t>January 2021</a:t>
            </a:r>
          </a:p>
        </p:txBody>
      </p:sp>
    </p:spTree>
    <p:extLst>
      <p:ext uri="{BB962C8B-B14F-4D97-AF65-F5344CB8AC3E}">
        <p14:creationId xmlns:p14="http://schemas.microsoft.com/office/powerpoint/2010/main" val="3186342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FD229-A181-4851-9137-963A6DBCCEC3}"/>
              </a:ext>
            </a:extLst>
          </p:cNvPr>
          <p:cNvSpPr>
            <a:spLocks noGrp="1"/>
          </p:cNvSpPr>
          <p:nvPr>
            <p:ph type="title"/>
          </p:nvPr>
        </p:nvSpPr>
        <p:spPr>
          <a:xfrm>
            <a:off x="838200" y="0"/>
            <a:ext cx="10515600" cy="1325563"/>
          </a:xfrm>
        </p:spPr>
        <p:txBody>
          <a:bodyPr>
            <a:normAutofit/>
          </a:bodyPr>
          <a:lstStyle/>
          <a:p>
            <a:pPr algn="ctr"/>
            <a:r>
              <a:rPr lang="en-US" sz="3200" dirty="0"/>
              <a:t>Post-pandemic utilization of telemedicine </a:t>
            </a:r>
            <a:br>
              <a:rPr lang="en-US" dirty="0"/>
            </a:br>
            <a:r>
              <a:rPr lang="en-US" sz="2400" dirty="0"/>
              <a:t>(if telemedicine services are adequately reimbursed) </a:t>
            </a:r>
            <a:endParaRPr lang="en-US" dirty="0"/>
          </a:p>
        </p:txBody>
      </p:sp>
      <p:graphicFrame>
        <p:nvGraphicFramePr>
          <p:cNvPr id="8" name="Content Placeholder 7">
            <a:extLst>
              <a:ext uri="{FF2B5EF4-FFF2-40B4-BE49-F238E27FC236}">
                <a16:creationId xmlns:a16="http://schemas.microsoft.com/office/drawing/2014/main" id="{266F3937-CEF4-4771-A25D-87B10B17233A}"/>
              </a:ext>
            </a:extLst>
          </p:cNvPr>
          <p:cNvGraphicFramePr>
            <a:graphicFrameLocks noGrp="1"/>
          </p:cNvGraphicFramePr>
          <p:nvPr>
            <p:ph idx="1"/>
          </p:nvPr>
        </p:nvGraphicFramePr>
        <p:xfrm>
          <a:off x="228600" y="1037230"/>
          <a:ext cx="11430000" cy="483016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3D945D97-C017-4C50-AD6B-5738DF6EC228}"/>
              </a:ext>
            </a:extLst>
          </p:cNvPr>
          <p:cNvSpPr txBox="1"/>
          <p:nvPr/>
        </p:nvSpPr>
        <p:spPr>
          <a:xfrm>
            <a:off x="8802806" y="1295400"/>
            <a:ext cx="2855794" cy="830997"/>
          </a:xfrm>
          <a:prstGeom prst="rect">
            <a:avLst/>
          </a:prstGeom>
          <a:noFill/>
          <a:ln>
            <a:solidFill>
              <a:schemeClr val="tx2"/>
            </a:solidFill>
          </a:ln>
        </p:spPr>
        <p:txBody>
          <a:bodyPr wrap="square" rtlCol="0">
            <a:spAutoFit/>
          </a:bodyPr>
          <a:lstStyle/>
          <a:p>
            <a:r>
              <a:rPr lang="en-US" sz="1600" b="1" dirty="0"/>
              <a:t>Total number of responses:  </a:t>
            </a:r>
          </a:p>
          <a:p>
            <a:r>
              <a:rPr lang="en-US" sz="1600" b="1" dirty="0"/>
              <a:t>August: </a:t>
            </a:r>
            <a:r>
              <a:rPr lang="en-US" sz="1600" dirty="0"/>
              <a:t>551</a:t>
            </a:r>
          </a:p>
          <a:p>
            <a:r>
              <a:rPr lang="en-US" sz="1600" b="1" dirty="0"/>
              <a:t>December : </a:t>
            </a:r>
            <a:r>
              <a:rPr lang="en-US" sz="1600" dirty="0"/>
              <a:t>495</a:t>
            </a:r>
          </a:p>
        </p:txBody>
      </p:sp>
      <p:sp>
        <p:nvSpPr>
          <p:cNvPr id="3" name="Footer Placeholder 2">
            <a:extLst>
              <a:ext uri="{FF2B5EF4-FFF2-40B4-BE49-F238E27FC236}">
                <a16:creationId xmlns:a16="http://schemas.microsoft.com/office/drawing/2014/main" id="{5974EF75-06F2-4BD7-B796-172240EF205C}"/>
              </a:ext>
            </a:extLst>
          </p:cNvPr>
          <p:cNvSpPr>
            <a:spLocks noGrp="1"/>
          </p:cNvSpPr>
          <p:nvPr>
            <p:ph type="ftr" sz="quarter" idx="11"/>
          </p:nvPr>
        </p:nvSpPr>
        <p:spPr/>
        <p:txBody>
          <a:bodyPr/>
          <a:lstStyle/>
          <a:p>
            <a:r>
              <a:rPr lang="en-US"/>
              <a:t>January 2021</a:t>
            </a:r>
          </a:p>
        </p:txBody>
      </p:sp>
    </p:spTree>
    <p:extLst>
      <p:ext uri="{BB962C8B-B14F-4D97-AF65-F5344CB8AC3E}">
        <p14:creationId xmlns:p14="http://schemas.microsoft.com/office/powerpoint/2010/main" val="4063473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A83072-062A-42EC-8768-DEEB74E03860}"/>
              </a:ext>
            </a:extLst>
          </p:cNvPr>
          <p:cNvSpPr>
            <a:spLocks noGrp="1"/>
          </p:cNvSpPr>
          <p:nvPr>
            <p:ph sz="half" idx="1"/>
          </p:nvPr>
        </p:nvSpPr>
        <p:spPr>
          <a:xfrm>
            <a:off x="423865" y="1366463"/>
            <a:ext cx="5672136" cy="4729537"/>
          </a:xfrm>
        </p:spPr>
        <p:txBody>
          <a:bodyPr vert="horz" lIns="91440" tIns="45720" rIns="91440" bIns="45720" rtlCol="0" anchor="ctr">
            <a:noAutofit/>
          </a:bodyPr>
          <a:lstStyle/>
          <a:p>
            <a:pPr indent="-228600">
              <a:lnSpc>
                <a:spcPct val="120000"/>
              </a:lnSpc>
              <a:spcBef>
                <a:spcPts val="0"/>
              </a:spcBef>
              <a:spcAft>
                <a:spcPts val="600"/>
              </a:spcAft>
            </a:pPr>
            <a:r>
              <a:rPr lang="en-US" sz="2000" dirty="0">
                <a:solidFill>
                  <a:schemeClr val="tx1"/>
                </a:solidFill>
                <a:latin typeface="Arial" panose="020B0604020202020204" pitchFamily="34" charset="0"/>
                <a:cs typeface="Arial" panose="020B0604020202020204" pitchFamily="34" charset="0"/>
              </a:rPr>
              <a:t>New COVID-19 Task Force</a:t>
            </a:r>
          </a:p>
          <a:p>
            <a:pPr indent="-228600">
              <a:lnSpc>
                <a:spcPct val="120000"/>
              </a:lnSpc>
              <a:spcBef>
                <a:spcPts val="0"/>
              </a:spcBef>
              <a:spcAft>
                <a:spcPts val="600"/>
              </a:spcAft>
            </a:pPr>
            <a:r>
              <a:rPr lang="en-US" sz="2000" dirty="0">
                <a:solidFill>
                  <a:schemeClr val="tx1"/>
                </a:solidFill>
                <a:latin typeface="Arial" panose="020B0604020202020204" pitchFamily="34" charset="0"/>
                <a:cs typeface="Arial" panose="020B0604020202020204" pitchFamily="34" charset="0"/>
              </a:rPr>
              <a:t>New Telemedicine Presidential Committee</a:t>
            </a:r>
          </a:p>
          <a:p>
            <a:pPr indent="-228600">
              <a:lnSpc>
                <a:spcPct val="120000"/>
              </a:lnSpc>
              <a:spcBef>
                <a:spcPts val="0"/>
              </a:spcBef>
              <a:spcAft>
                <a:spcPts val="600"/>
              </a:spcAft>
            </a:pPr>
            <a:r>
              <a:rPr lang="en-US" sz="2000" dirty="0">
                <a:solidFill>
                  <a:schemeClr val="tx1"/>
                </a:solidFill>
                <a:latin typeface="Arial" panose="020B0604020202020204" pitchFamily="34" charset="0"/>
                <a:cs typeface="Arial" panose="020B0604020202020204" pitchFamily="34" charset="0"/>
              </a:rPr>
              <a:t>Summary of CDC recommendations</a:t>
            </a:r>
          </a:p>
          <a:p>
            <a:pPr indent="-228600">
              <a:lnSpc>
                <a:spcPct val="120000"/>
              </a:lnSpc>
              <a:spcBef>
                <a:spcPts val="0"/>
              </a:spcBef>
              <a:spcAft>
                <a:spcPts val="600"/>
              </a:spcAft>
            </a:pPr>
            <a:r>
              <a:rPr lang="en-US" sz="2000" dirty="0">
                <a:solidFill>
                  <a:schemeClr val="tx1"/>
                </a:solidFill>
                <a:latin typeface="Arial" panose="020B0604020202020204" pitchFamily="34" charset="0"/>
                <a:cs typeface="Arial" panose="020B0604020202020204" pitchFamily="34" charset="0"/>
              </a:rPr>
              <a:t>Considerations for the practice of sleep medicine</a:t>
            </a:r>
          </a:p>
          <a:p>
            <a:pPr indent="-228600">
              <a:lnSpc>
                <a:spcPct val="120000"/>
              </a:lnSpc>
              <a:spcBef>
                <a:spcPts val="0"/>
              </a:spcBef>
              <a:spcAft>
                <a:spcPts val="600"/>
              </a:spcAft>
            </a:pPr>
            <a:r>
              <a:rPr lang="en-US" sz="2000" dirty="0">
                <a:solidFill>
                  <a:schemeClr val="tx1"/>
                </a:solidFill>
                <a:latin typeface="Arial" panose="020B0604020202020204" pitchFamily="34" charset="0"/>
                <a:cs typeface="Arial" panose="020B0604020202020204" pitchFamily="34" charset="0"/>
              </a:rPr>
              <a:t>FAQs for sleep clinicians</a:t>
            </a:r>
          </a:p>
          <a:p>
            <a:pPr indent="-228600">
              <a:lnSpc>
                <a:spcPct val="120000"/>
              </a:lnSpc>
              <a:spcBef>
                <a:spcPts val="0"/>
              </a:spcBef>
              <a:spcAft>
                <a:spcPts val="600"/>
              </a:spcAft>
            </a:pPr>
            <a:r>
              <a:rPr lang="en-US" sz="2000" dirty="0">
                <a:solidFill>
                  <a:schemeClr val="tx1"/>
                </a:solidFill>
                <a:latin typeface="Arial" panose="020B0604020202020204" pitchFamily="34" charset="0"/>
                <a:cs typeface="Arial" panose="020B0604020202020204" pitchFamily="34" charset="0"/>
              </a:rPr>
              <a:t>Clinical Conversation videos</a:t>
            </a:r>
          </a:p>
          <a:p>
            <a:pPr>
              <a:lnSpc>
                <a:spcPct val="120000"/>
              </a:lnSpc>
              <a:spcBef>
                <a:spcPts val="0"/>
              </a:spcBef>
              <a:spcAft>
                <a:spcPts val="600"/>
              </a:spcAft>
            </a:pPr>
            <a:r>
              <a:rPr lang="en-US" sz="2000" dirty="0">
                <a:solidFill>
                  <a:schemeClr val="tx1"/>
                </a:solidFill>
                <a:latin typeface="Arial" panose="020B0604020202020204" pitchFamily="34" charset="0"/>
                <a:cs typeface="Arial" panose="020B0604020202020204" pitchFamily="34" charset="0"/>
              </a:rPr>
              <a:t>JCSM COVID-19 collection</a:t>
            </a:r>
          </a:p>
          <a:p>
            <a:pPr indent="-228600">
              <a:lnSpc>
                <a:spcPct val="120000"/>
              </a:lnSpc>
              <a:spcBef>
                <a:spcPts val="0"/>
              </a:spcBef>
              <a:spcAft>
                <a:spcPts val="600"/>
              </a:spcAft>
            </a:pPr>
            <a:r>
              <a:rPr lang="en-US" sz="2000" dirty="0">
                <a:solidFill>
                  <a:schemeClr val="tx1"/>
                </a:solidFill>
                <a:latin typeface="Arial" panose="020B0604020202020204" pitchFamily="34" charset="0"/>
                <a:cs typeface="Arial" panose="020B0604020202020204" pitchFamily="34" charset="0"/>
              </a:rPr>
              <a:t>Health policy &amp; legislation webinar</a:t>
            </a:r>
          </a:p>
          <a:p>
            <a:pPr indent="-228600">
              <a:lnSpc>
                <a:spcPct val="120000"/>
              </a:lnSpc>
              <a:spcBef>
                <a:spcPts val="0"/>
              </a:spcBef>
              <a:spcAft>
                <a:spcPts val="600"/>
              </a:spcAft>
            </a:pPr>
            <a:r>
              <a:rPr lang="en-US" sz="2000" dirty="0">
                <a:solidFill>
                  <a:schemeClr val="tx1"/>
                </a:solidFill>
                <a:latin typeface="Arial" panose="020B0604020202020204" pitchFamily="34" charset="0"/>
                <a:cs typeface="Arial" panose="020B0604020202020204" pitchFamily="34" charset="0"/>
              </a:rPr>
              <a:t>Telemedicine videos &amp; FREE lecture series</a:t>
            </a:r>
          </a:p>
          <a:p>
            <a:pPr>
              <a:lnSpc>
                <a:spcPct val="120000"/>
              </a:lnSpc>
              <a:spcBef>
                <a:spcPts val="0"/>
              </a:spcBef>
              <a:spcAft>
                <a:spcPts val="600"/>
              </a:spcAft>
            </a:pPr>
            <a:r>
              <a:rPr lang="en-US" sz="2000" dirty="0">
                <a:solidFill>
                  <a:schemeClr val="tx1"/>
                </a:solidFill>
                <a:latin typeface="Arial" panose="020B0604020202020204" pitchFamily="34" charset="0"/>
                <a:cs typeface="Arial" panose="020B0604020202020204" pitchFamily="34" charset="0"/>
              </a:rPr>
              <a:t>Accreditation flexibility &amp; virtual site visits</a:t>
            </a:r>
          </a:p>
        </p:txBody>
      </p:sp>
      <p:sp>
        <p:nvSpPr>
          <p:cNvPr id="9" name="Title 1">
            <a:extLst>
              <a:ext uri="{FF2B5EF4-FFF2-40B4-BE49-F238E27FC236}">
                <a16:creationId xmlns:a16="http://schemas.microsoft.com/office/drawing/2014/main" id="{65AEBE46-88B9-4FF0-B4C8-2D2496F27EC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F89834"/>
                </a:solidFill>
                <a:latin typeface="Arial" panose="020B0604020202020204" pitchFamily="34" charset="0"/>
                <a:ea typeface="+mj-ea"/>
                <a:cs typeface="Arial" panose="020B0604020202020204" pitchFamily="34" charset="0"/>
              </a:defRPr>
            </a:lvl1pPr>
          </a:lstStyle>
          <a:p>
            <a:pPr algn="ctr"/>
            <a:r>
              <a:rPr lang="en-US" sz="3600" dirty="0"/>
              <a:t>AASM Response to COVID-19</a:t>
            </a:r>
          </a:p>
        </p:txBody>
      </p:sp>
      <p:sp>
        <p:nvSpPr>
          <p:cNvPr id="10" name="Content Placeholder 2">
            <a:extLst>
              <a:ext uri="{FF2B5EF4-FFF2-40B4-BE49-F238E27FC236}">
                <a16:creationId xmlns:a16="http://schemas.microsoft.com/office/drawing/2014/main" id="{191589EE-7E3E-4ABE-85CA-7A8D7D5A521D}"/>
              </a:ext>
            </a:extLst>
          </p:cNvPr>
          <p:cNvSpPr txBox="1">
            <a:spLocks/>
          </p:cNvSpPr>
          <p:nvPr/>
        </p:nvSpPr>
        <p:spPr>
          <a:xfrm>
            <a:off x="6096001" y="1366463"/>
            <a:ext cx="5848349" cy="4805737"/>
          </a:xfrm>
          <a:prstGeom prst="rect">
            <a:avLst/>
          </a:prstGeom>
          <a:solidFill>
            <a:schemeClr val="tx1">
              <a:lumMod val="10000"/>
              <a:lumOff val="90000"/>
            </a:scheme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r>
              <a:rPr lang="en-US" sz="2100" dirty="0">
                <a:solidFill>
                  <a:schemeClr val="tx1"/>
                </a:solidFill>
                <a:latin typeface="Arial" panose="020B0604020202020204" pitchFamily="34" charset="0"/>
                <a:cs typeface="Arial" panose="020B0604020202020204" pitchFamily="34" charset="0"/>
              </a:rPr>
              <a:t>Waived facility membership dues in 2021 for AASM-accredited sleep facilities</a:t>
            </a:r>
          </a:p>
          <a:p>
            <a:pPr>
              <a:lnSpc>
                <a:spcPct val="100000"/>
              </a:lnSpc>
              <a:spcBef>
                <a:spcPts val="0"/>
              </a:spcBef>
              <a:spcAft>
                <a:spcPts val="600"/>
              </a:spcAft>
            </a:pPr>
            <a:r>
              <a:rPr lang="en-US" sz="2100" dirty="0">
                <a:solidFill>
                  <a:schemeClr val="tx1"/>
                </a:solidFill>
                <a:latin typeface="Arial" panose="020B0604020202020204" pitchFamily="34" charset="0"/>
                <a:cs typeface="Arial" panose="020B0604020202020204" pitchFamily="34" charset="0"/>
              </a:rPr>
              <a:t>FREE AASM </a:t>
            </a:r>
            <a:r>
              <a:rPr lang="en-US" sz="2100" dirty="0" err="1">
                <a:solidFill>
                  <a:schemeClr val="tx1"/>
                </a:solidFill>
                <a:latin typeface="Arial" panose="020B0604020202020204" pitchFamily="34" charset="0"/>
                <a:cs typeface="Arial" panose="020B0604020202020204" pitchFamily="34" charset="0"/>
              </a:rPr>
              <a:t>SleepTM</a:t>
            </a:r>
            <a:r>
              <a:rPr lang="en-US" sz="2100" dirty="0">
                <a:solidFill>
                  <a:schemeClr val="tx1"/>
                </a:solidFill>
                <a:latin typeface="Arial" panose="020B0604020202020204" pitchFamily="34" charset="0"/>
                <a:cs typeface="Arial" panose="020B0604020202020204" pitchFamily="34" charset="0"/>
              </a:rPr>
              <a:t> Select subscription and discounted minutes for individual &amp; facility members</a:t>
            </a:r>
          </a:p>
          <a:p>
            <a:pPr>
              <a:lnSpc>
                <a:spcPct val="100000"/>
              </a:lnSpc>
              <a:spcBef>
                <a:spcPts val="0"/>
              </a:spcBef>
              <a:spcAft>
                <a:spcPts val="600"/>
              </a:spcAft>
            </a:pPr>
            <a:r>
              <a:rPr lang="en-US" sz="2100" dirty="0">
                <a:solidFill>
                  <a:schemeClr val="tx1"/>
                </a:solidFill>
                <a:latin typeface="Arial" panose="020B0604020202020204" pitchFamily="34" charset="0"/>
                <a:cs typeface="Arial" panose="020B0604020202020204" pitchFamily="34" charset="0"/>
              </a:rPr>
              <a:t>FREE member registration for Sleep Medicine Disruptors (March 12-13)</a:t>
            </a:r>
          </a:p>
          <a:p>
            <a:pPr>
              <a:lnSpc>
                <a:spcPct val="100000"/>
              </a:lnSpc>
              <a:spcBef>
                <a:spcPts val="0"/>
              </a:spcBef>
              <a:spcAft>
                <a:spcPts val="600"/>
              </a:spcAft>
            </a:pPr>
            <a:r>
              <a:rPr lang="en-US" sz="2100" dirty="0">
                <a:solidFill>
                  <a:schemeClr val="tx1"/>
                </a:solidFill>
                <a:latin typeface="Arial" panose="020B0604020202020204" pitchFamily="34" charset="0"/>
                <a:cs typeface="Arial" panose="020B0604020202020204" pitchFamily="34" charset="0"/>
              </a:rPr>
              <a:t>More lobbying and new public awareness campaigns in 2021</a:t>
            </a:r>
          </a:p>
          <a:p>
            <a:pPr>
              <a:lnSpc>
                <a:spcPct val="100000"/>
              </a:lnSpc>
              <a:spcBef>
                <a:spcPts val="0"/>
              </a:spcBef>
              <a:spcAft>
                <a:spcPts val="600"/>
              </a:spcAft>
            </a:pPr>
            <a:r>
              <a:rPr lang="en-US" sz="2100" dirty="0">
                <a:solidFill>
                  <a:schemeClr val="tx1"/>
                </a:solidFill>
                <a:latin typeface="Arial" panose="020B0604020202020204" pitchFamily="34" charset="0"/>
                <a:cs typeface="Arial" panose="020B0604020202020204" pitchFamily="34" charset="0"/>
              </a:rPr>
              <a:t>COVID-19 Relief Fund for state and regional sleep societies</a:t>
            </a:r>
          </a:p>
          <a:p>
            <a:pPr>
              <a:lnSpc>
                <a:spcPct val="100000"/>
              </a:lnSpc>
              <a:spcBef>
                <a:spcPts val="0"/>
              </a:spcBef>
              <a:spcAft>
                <a:spcPts val="600"/>
              </a:spcAft>
            </a:pPr>
            <a:r>
              <a:rPr lang="en-US" sz="2100" dirty="0">
                <a:solidFill>
                  <a:schemeClr val="tx1"/>
                </a:solidFill>
                <a:latin typeface="Arial" panose="020B0604020202020204" pitchFamily="34" charset="0"/>
                <a:cs typeface="Arial" panose="020B0604020202020204" pitchFamily="34" charset="0"/>
              </a:rPr>
              <a:t>AASM Foundation COVID-19 Relief Fund for current award recipients</a:t>
            </a:r>
          </a:p>
        </p:txBody>
      </p:sp>
      <p:sp>
        <p:nvSpPr>
          <p:cNvPr id="2" name="Footer Placeholder 1">
            <a:extLst>
              <a:ext uri="{FF2B5EF4-FFF2-40B4-BE49-F238E27FC236}">
                <a16:creationId xmlns:a16="http://schemas.microsoft.com/office/drawing/2014/main" id="{2AA69262-2872-4B9F-B64E-DB2D0DC6FB92}"/>
              </a:ext>
            </a:extLst>
          </p:cNvPr>
          <p:cNvSpPr>
            <a:spLocks noGrp="1"/>
          </p:cNvSpPr>
          <p:nvPr>
            <p:ph type="ftr" sz="quarter" idx="11"/>
          </p:nvPr>
        </p:nvSpPr>
        <p:spPr/>
        <p:txBody>
          <a:bodyPr/>
          <a:lstStyle/>
          <a:p>
            <a:r>
              <a:rPr lang="en-US" dirty="0"/>
              <a:t>January 2021</a:t>
            </a:r>
          </a:p>
        </p:txBody>
      </p:sp>
    </p:spTree>
    <p:extLst>
      <p:ext uri="{BB962C8B-B14F-4D97-AF65-F5344CB8AC3E}">
        <p14:creationId xmlns:p14="http://schemas.microsoft.com/office/powerpoint/2010/main" val="1939902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E41A6-9FA1-4B16-B869-B87435E2E363}"/>
              </a:ext>
            </a:extLst>
          </p:cNvPr>
          <p:cNvSpPr>
            <a:spLocks noGrp="1"/>
          </p:cNvSpPr>
          <p:nvPr>
            <p:ph type="title"/>
          </p:nvPr>
        </p:nvSpPr>
        <p:spPr>
          <a:xfrm>
            <a:off x="685800" y="232012"/>
            <a:ext cx="10972800" cy="1037230"/>
          </a:xfrm>
        </p:spPr>
        <p:txBody>
          <a:bodyPr>
            <a:normAutofit/>
          </a:bodyPr>
          <a:lstStyle/>
          <a:p>
            <a:pPr algn="ctr"/>
            <a:r>
              <a:rPr lang="en-US" sz="3600" dirty="0"/>
              <a:t>Employer travel restrictions</a:t>
            </a:r>
          </a:p>
        </p:txBody>
      </p:sp>
      <p:graphicFrame>
        <p:nvGraphicFramePr>
          <p:cNvPr id="4" name="Content Placeholder 3">
            <a:extLst>
              <a:ext uri="{FF2B5EF4-FFF2-40B4-BE49-F238E27FC236}">
                <a16:creationId xmlns:a16="http://schemas.microsoft.com/office/drawing/2014/main" id="{C8290F8B-5C10-4298-91B7-D5C47FBCED3F}"/>
              </a:ext>
            </a:extLst>
          </p:cNvPr>
          <p:cNvGraphicFramePr>
            <a:graphicFrameLocks noGrp="1"/>
          </p:cNvGraphicFramePr>
          <p:nvPr>
            <p:ph idx="1"/>
          </p:nvPr>
        </p:nvGraphicFramePr>
        <p:xfrm>
          <a:off x="609600" y="1869742"/>
          <a:ext cx="11125200" cy="437865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0E6A350-C000-4E09-9EFD-BEB0846E1F36}"/>
              </a:ext>
            </a:extLst>
          </p:cNvPr>
          <p:cNvSpPr txBox="1"/>
          <p:nvPr/>
        </p:nvSpPr>
        <p:spPr>
          <a:xfrm>
            <a:off x="9785445" y="1133804"/>
            <a:ext cx="2060812" cy="584775"/>
          </a:xfrm>
          <a:prstGeom prst="rect">
            <a:avLst/>
          </a:prstGeom>
          <a:noFill/>
          <a:ln>
            <a:solidFill>
              <a:schemeClr val="tx2"/>
            </a:solidFill>
          </a:ln>
        </p:spPr>
        <p:txBody>
          <a:bodyPr wrap="square" rtlCol="0">
            <a:spAutoFit/>
          </a:bodyPr>
          <a:lstStyle/>
          <a:p>
            <a:r>
              <a:rPr lang="en-US" sz="1600" b="1" dirty="0"/>
              <a:t>Total number of responses:  </a:t>
            </a:r>
            <a:r>
              <a:rPr lang="en-US" sz="1600" dirty="0"/>
              <a:t>493</a:t>
            </a:r>
          </a:p>
        </p:txBody>
      </p:sp>
      <p:sp>
        <p:nvSpPr>
          <p:cNvPr id="3" name="Footer Placeholder 2">
            <a:extLst>
              <a:ext uri="{FF2B5EF4-FFF2-40B4-BE49-F238E27FC236}">
                <a16:creationId xmlns:a16="http://schemas.microsoft.com/office/drawing/2014/main" id="{98664F7C-F240-4F56-BCA2-24930A2F1BE2}"/>
              </a:ext>
            </a:extLst>
          </p:cNvPr>
          <p:cNvSpPr>
            <a:spLocks noGrp="1"/>
          </p:cNvSpPr>
          <p:nvPr>
            <p:ph type="ftr" sz="quarter" idx="11"/>
          </p:nvPr>
        </p:nvSpPr>
        <p:spPr/>
        <p:txBody>
          <a:bodyPr/>
          <a:lstStyle/>
          <a:p>
            <a:r>
              <a:rPr lang="en-US"/>
              <a:t>January 2021</a:t>
            </a:r>
          </a:p>
        </p:txBody>
      </p:sp>
    </p:spTree>
    <p:extLst>
      <p:ext uri="{BB962C8B-B14F-4D97-AF65-F5344CB8AC3E}">
        <p14:creationId xmlns:p14="http://schemas.microsoft.com/office/powerpoint/2010/main" val="1593825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294F8-17B7-4872-B995-11EA9D3FFC1C}"/>
              </a:ext>
            </a:extLst>
          </p:cNvPr>
          <p:cNvSpPr>
            <a:spLocks noGrp="1"/>
          </p:cNvSpPr>
          <p:nvPr>
            <p:ph type="title"/>
          </p:nvPr>
        </p:nvSpPr>
        <p:spPr/>
        <p:txBody>
          <a:bodyPr>
            <a:normAutofit/>
          </a:bodyPr>
          <a:lstStyle/>
          <a:p>
            <a:pPr algn="ctr"/>
            <a:r>
              <a:rPr lang="en-US" sz="3600" b="1" dirty="0"/>
              <a:t>Sample Comments </a:t>
            </a:r>
            <a:br>
              <a:rPr lang="en-US" dirty="0"/>
            </a:br>
            <a:r>
              <a:rPr lang="en-US" sz="2400" i="1" dirty="0"/>
              <a:t>(those who responded “yes” to travel restrictions)</a:t>
            </a:r>
            <a:endParaRPr lang="en-US" i="1" dirty="0"/>
          </a:p>
        </p:txBody>
      </p:sp>
      <p:sp>
        <p:nvSpPr>
          <p:cNvPr id="3" name="Content Placeholder 2">
            <a:extLst>
              <a:ext uri="{FF2B5EF4-FFF2-40B4-BE49-F238E27FC236}">
                <a16:creationId xmlns:a16="http://schemas.microsoft.com/office/drawing/2014/main" id="{76483D48-EE33-48B0-BB6B-23585A2DBD3F}"/>
              </a:ext>
            </a:extLst>
          </p:cNvPr>
          <p:cNvSpPr>
            <a:spLocks noGrp="1"/>
          </p:cNvSpPr>
          <p:nvPr>
            <p:ph idx="1"/>
          </p:nvPr>
        </p:nvSpPr>
        <p:spPr>
          <a:xfrm>
            <a:off x="619018" y="1690687"/>
            <a:ext cx="10972800" cy="4561831"/>
          </a:xfrm>
        </p:spPr>
        <p:txBody>
          <a:bodyPr>
            <a:normAutofit/>
          </a:bodyPr>
          <a:lstStyle/>
          <a:p>
            <a:pPr>
              <a:lnSpc>
                <a:spcPct val="100000"/>
              </a:lnSpc>
            </a:pPr>
            <a:r>
              <a:rPr lang="en-US" sz="3200" dirty="0">
                <a:solidFill>
                  <a:schemeClr val="tx1"/>
                </a:solidFill>
              </a:rPr>
              <a:t>No business out of state</a:t>
            </a:r>
          </a:p>
          <a:p>
            <a:pPr>
              <a:lnSpc>
                <a:spcPct val="100000"/>
              </a:lnSpc>
            </a:pPr>
            <a:r>
              <a:rPr lang="en-US" sz="3200" dirty="0">
                <a:solidFill>
                  <a:schemeClr val="tx1"/>
                </a:solidFill>
              </a:rPr>
              <a:t>Will be determined by general levels of covid-19 and vaccine availability</a:t>
            </a:r>
          </a:p>
          <a:p>
            <a:pPr>
              <a:lnSpc>
                <a:spcPct val="100000"/>
              </a:lnSpc>
            </a:pPr>
            <a:r>
              <a:rPr lang="en-US" sz="3200" dirty="0">
                <a:solidFill>
                  <a:schemeClr val="tx1"/>
                </a:solidFill>
              </a:rPr>
              <a:t>When 14-day isolation not required on return</a:t>
            </a:r>
          </a:p>
          <a:p>
            <a:pPr>
              <a:lnSpc>
                <a:spcPct val="100000"/>
              </a:lnSpc>
            </a:pPr>
            <a:r>
              <a:rPr lang="en-US" sz="3200" dirty="0">
                <a:solidFill>
                  <a:schemeClr val="tx1"/>
                </a:solidFill>
              </a:rPr>
              <a:t>When we have less than 1% COVID-19 in our area</a:t>
            </a:r>
          </a:p>
          <a:p>
            <a:pPr>
              <a:lnSpc>
                <a:spcPct val="100000"/>
              </a:lnSpc>
            </a:pPr>
            <a:r>
              <a:rPr lang="en-US" sz="3200" b="1" dirty="0">
                <a:solidFill>
                  <a:schemeClr val="tx1"/>
                </a:solidFill>
              </a:rPr>
              <a:t>Deadline</a:t>
            </a:r>
            <a:r>
              <a:rPr lang="en-US" sz="3200" dirty="0">
                <a:solidFill>
                  <a:schemeClr val="tx1"/>
                </a:solidFill>
              </a:rPr>
              <a:t> for travel restrictions - largely unknown, but in some cases lasting until June or July</a:t>
            </a:r>
          </a:p>
        </p:txBody>
      </p:sp>
      <p:sp>
        <p:nvSpPr>
          <p:cNvPr id="4" name="Footer Placeholder 3">
            <a:extLst>
              <a:ext uri="{FF2B5EF4-FFF2-40B4-BE49-F238E27FC236}">
                <a16:creationId xmlns:a16="http://schemas.microsoft.com/office/drawing/2014/main" id="{28946683-A88B-4B91-ADA9-7B4C692C668C}"/>
              </a:ext>
            </a:extLst>
          </p:cNvPr>
          <p:cNvSpPr>
            <a:spLocks noGrp="1"/>
          </p:cNvSpPr>
          <p:nvPr>
            <p:ph type="ftr" sz="quarter" idx="11"/>
          </p:nvPr>
        </p:nvSpPr>
        <p:spPr/>
        <p:txBody>
          <a:bodyPr/>
          <a:lstStyle/>
          <a:p>
            <a:r>
              <a:rPr lang="en-US"/>
              <a:t>January 2021</a:t>
            </a:r>
          </a:p>
        </p:txBody>
      </p:sp>
    </p:spTree>
    <p:extLst>
      <p:ext uri="{BB962C8B-B14F-4D97-AF65-F5344CB8AC3E}">
        <p14:creationId xmlns:p14="http://schemas.microsoft.com/office/powerpoint/2010/main" val="2989521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80F14-9E90-4319-8AB8-885B52ADD790}"/>
              </a:ext>
            </a:extLst>
          </p:cNvPr>
          <p:cNvSpPr>
            <a:spLocks noGrp="1"/>
          </p:cNvSpPr>
          <p:nvPr>
            <p:ph type="ctrTitle"/>
          </p:nvPr>
        </p:nvSpPr>
        <p:spPr/>
        <p:txBody>
          <a:bodyPr/>
          <a:lstStyle/>
          <a:p>
            <a:r>
              <a:rPr lang="en-US" cap="all" dirty="0"/>
              <a:t>Open-ended questions</a:t>
            </a:r>
          </a:p>
        </p:txBody>
      </p:sp>
    </p:spTree>
    <p:extLst>
      <p:ext uri="{BB962C8B-B14F-4D97-AF65-F5344CB8AC3E}">
        <p14:creationId xmlns:p14="http://schemas.microsoft.com/office/powerpoint/2010/main" val="2030279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B5631-F3F3-4964-BEC1-0DEC46C4E44F}"/>
              </a:ext>
            </a:extLst>
          </p:cNvPr>
          <p:cNvSpPr>
            <a:spLocks noGrp="1"/>
          </p:cNvSpPr>
          <p:nvPr>
            <p:ph type="title"/>
          </p:nvPr>
        </p:nvSpPr>
        <p:spPr>
          <a:xfrm>
            <a:off x="838200" y="123825"/>
            <a:ext cx="10515600" cy="1325563"/>
          </a:xfrm>
        </p:spPr>
        <p:txBody>
          <a:bodyPr>
            <a:normAutofit/>
          </a:bodyPr>
          <a:lstStyle/>
          <a:p>
            <a:pPr algn="ctr"/>
            <a:r>
              <a:rPr lang="en-US" sz="3200" dirty="0"/>
              <a:t>What are 1-2 ways that COVID-19 is now impacting your practice/facility?</a:t>
            </a:r>
          </a:p>
        </p:txBody>
      </p:sp>
      <p:sp>
        <p:nvSpPr>
          <p:cNvPr id="4" name="TextBox 3">
            <a:extLst>
              <a:ext uri="{FF2B5EF4-FFF2-40B4-BE49-F238E27FC236}">
                <a16:creationId xmlns:a16="http://schemas.microsoft.com/office/drawing/2014/main" id="{B47AAEC6-9426-40F5-9A51-E7C386530D86}"/>
              </a:ext>
            </a:extLst>
          </p:cNvPr>
          <p:cNvSpPr txBox="1"/>
          <p:nvPr/>
        </p:nvSpPr>
        <p:spPr>
          <a:xfrm>
            <a:off x="8134067" y="1449388"/>
            <a:ext cx="3676934" cy="584775"/>
          </a:xfrm>
          <a:prstGeom prst="rect">
            <a:avLst/>
          </a:prstGeom>
          <a:noFill/>
          <a:ln>
            <a:solidFill>
              <a:schemeClr val="tx2"/>
            </a:solidFill>
          </a:ln>
        </p:spPr>
        <p:txBody>
          <a:bodyPr wrap="square" rtlCol="0">
            <a:spAutoFit/>
          </a:bodyPr>
          <a:lstStyle/>
          <a:p>
            <a:r>
              <a:rPr lang="en-US" sz="1600" b="1" dirty="0"/>
              <a:t>Total number of respondents:  </a:t>
            </a:r>
            <a:r>
              <a:rPr lang="en-US" sz="1600" dirty="0"/>
              <a:t>379</a:t>
            </a:r>
          </a:p>
          <a:p>
            <a:r>
              <a:rPr lang="en-US" sz="1600" b="1" dirty="0"/>
              <a:t>Total number of responses:  </a:t>
            </a:r>
            <a:r>
              <a:rPr lang="en-US" sz="1600" dirty="0"/>
              <a:t>467</a:t>
            </a:r>
          </a:p>
        </p:txBody>
      </p:sp>
      <p:graphicFrame>
        <p:nvGraphicFramePr>
          <p:cNvPr id="11" name="Content Placeholder 10">
            <a:extLst>
              <a:ext uri="{FF2B5EF4-FFF2-40B4-BE49-F238E27FC236}">
                <a16:creationId xmlns:a16="http://schemas.microsoft.com/office/drawing/2014/main" id="{B60D8F88-C0DA-4302-A665-F8B4868C22F4}"/>
              </a:ext>
            </a:extLst>
          </p:cNvPr>
          <p:cNvGraphicFramePr>
            <a:graphicFrameLocks noGrp="1"/>
          </p:cNvGraphicFramePr>
          <p:nvPr>
            <p:ph idx="1"/>
          </p:nvPr>
        </p:nvGraphicFramePr>
        <p:xfrm>
          <a:off x="609600" y="1214651"/>
          <a:ext cx="11049000" cy="5044634"/>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2C6F782C-F01A-48D7-96F3-8E5DA55BE691}"/>
              </a:ext>
            </a:extLst>
          </p:cNvPr>
          <p:cNvSpPr>
            <a:spLocks noGrp="1"/>
          </p:cNvSpPr>
          <p:nvPr>
            <p:ph type="ftr" sz="quarter" idx="11"/>
          </p:nvPr>
        </p:nvSpPr>
        <p:spPr/>
        <p:txBody>
          <a:bodyPr/>
          <a:lstStyle/>
          <a:p>
            <a:r>
              <a:rPr lang="en-US"/>
              <a:t>January 2021</a:t>
            </a:r>
          </a:p>
        </p:txBody>
      </p:sp>
    </p:spTree>
    <p:extLst>
      <p:ext uri="{BB962C8B-B14F-4D97-AF65-F5344CB8AC3E}">
        <p14:creationId xmlns:p14="http://schemas.microsoft.com/office/powerpoint/2010/main" val="3350331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B5631-F3F3-4964-BEC1-0DEC46C4E44F}"/>
              </a:ext>
            </a:extLst>
          </p:cNvPr>
          <p:cNvSpPr>
            <a:spLocks noGrp="1"/>
          </p:cNvSpPr>
          <p:nvPr>
            <p:ph type="title"/>
          </p:nvPr>
        </p:nvSpPr>
        <p:spPr>
          <a:xfrm>
            <a:off x="838200" y="123825"/>
            <a:ext cx="10515600" cy="1325563"/>
          </a:xfrm>
        </p:spPr>
        <p:txBody>
          <a:bodyPr>
            <a:normAutofit/>
          </a:bodyPr>
          <a:lstStyle/>
          <a:p>
            <a:pPr algn="ctr"/>
            <a:r>
              <a:rPr lang="en-US" sz="3200" dirty="0"/>
              <a:t>What are 1-2 ways that COVID-19 has had an impact on your practice/facility?</a:t>
            </a:r>
          </a:p>
        </p:txBody>
      </p:sp>
      <p:sp>
        <p:nvSpPr>
          <p:cNvPr id="4" name="TextBox 3">
            <a:extLst>
              <a:ext uri="{FF2B5EF4-FFF2-40B4-BE49-F238E27FC236}">
                <a16:creationId xmlns:a16="http://schemas.microsoft.com/office/drawing/2014/main" id="{B47AAEC6-9426-40F5-9A51-E7C386530D86}"/>
              </a:ext>
            </a:extLst>
          </p:cNvPr>
          <p:cNvSpPr txBox="1"/>
          <p:nvPr/>
        </p:nvSpPr>
        <p:spPr>
          <a:xfrm>
            <a:off x="7863841" y="1600201"/>
            <a:ext cx="3718560" cy="584775"/>
          </a:xfrm>
          <a:prstGeom prst="rect">
            <a:avLst/>
          </a:prstGeom>
          <a:noFill/>
          <a:ln>
            <a:solidFill>
              <a:schemeClr val="tx2"/>
            </a:solidFill>
          </a:ln>
        </p:spPr>
        <p:txBody>
          <a:bodyPr wrap="square" rtlCol="0">
            <a:spAutoFit/>
          </a:bodyPr>
          <a:lstStyle/>
          <a:p>
            <a:r>
              <a:rPr lang="en-US" sz="1600" b="1" dirty="0"/>
              <a:t>Total number of respondents:  </a:t>
            </a:r>
            <a:r>
              <a:rPr lang="en-US" sz="1600" dirty="0"/>
              <a:t>410</a:t>
            </a:r>
          </a:p>
          <a:p>
            <a:r>
              <a:rPr lang="en-US" sz="1600" b="1" dirty="0"/>
              <a:t>Total number of responses:  </a:t>
            </a:r>
            <a:r>
              <a:rPr lang="en-US" sz="1600" dirty="0"/>
              <a:t>530</a:t>
            </a:r>
          </a:p>
        </p:txBody>
      </p:sp>
      <p:graphicFrame>
        <p:nvGraphicFramePr>
          <p:cNvPr id="14" name="Content Placeholder 13">
            <a:extLst>
              <a:ext uri="{FF2B5EF4-FFF2-40B4-BE49-F238E27FC236}">
                <a16:creationId xmlns:a16="http://schemas.microsoft.com/office/drawing/2014/main" id="{C905A61A-88B6-471D-B262-27EE1E2EBB92}"/>
              </a:ext>
            </a:extLst>
          </p:cNvPr>
          <p:cNvGraphicFramePr>
            <a:graphicFrameLocks noGrp="1"/>
          </p:cNvGraphicFramePr>
          <p:nvPr>
            <p:ph idx="1"/>
          </p:nvPr>
        </p:nvGraphicFramePr>
        <p:xfrm>
          <a:off x="609600" y="1243584"/>
          <a:ext cx="10972800" cy="4882579"/>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7F6BF719-7C9A-4A45-A4CE-510F2741F363}"/>
              </a:ext>
            </a:extLst>
          </p:cNvPr>
          <p:cNvSpPr>
            <a:spLocks noGrp="1"/>
          </p:cNvSpPr>
          <p:nvPr>
            <p:ph type="ftr" sz="quarter" idx="11"/>
          </p:nvPr>
        </p:nvSpPr>
        <p:spPr/>
        <p:txBody>
          <a:bodyPr/>
          <a:lstStyle/>
          <a:p>
            <a:r>
              <a:rPr lang="en-US"/>
              <a:t>January 2021</a:t>
            </a:r>
          </a:p>
        </p:txBody>
      </p:sp>
    </p:spTree>
    <p:extLst>
      <p:ext uri="{BB962C8B-B14F-4D97-AF65-F5344CB8AC3E}">
        <p14:creationId xmlns:p14="http://schemas.microsoft.com/office/powerpoint/2010/main" val="2920965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AA2A0-D49E-4FF5-AFB6-6A4F3B92108A}"/>
              </a:ext>
            </a:extLst>
          </p:cNvPr>
          <p:cNvSpPr>
            <a:spLocks noGrp="1"/>
          </p:cNvSpPr>
          <p:nvPr>
            <p:ph type="title"/>
          </p:nvPr>
        </p:nvSpPr>
        <p:spPr>
          <a:xfrm>
            <a:off x="642563" y="210064"/>
            <a:ext cx="10972800" cy="1396314"/>
          </a:xfrm>
        </p:spPr>
        <p:txBody>
          <a:bodyPr>
            <a:normAutofit/>
          </a:bodyPr>
          <a:lstStyle/>
          <a:p>
            <a:pPr algn="ctr"/>
            <a:r>
              <a:rPr lang="en-US" sz="3600" dirty="0"/>
              <a:t>December Sample Comments: Impact</a:t>
            </a:r>
          </a:p>
        </p:txBody>
      </p:sp>
      <p:sp>
        <p:nvSpPr>
          <p:cNvPr id="3" name="Content Placeholder 2">
            <a:extLst>
              <a:ext uri="{FF2B5EF4-FFF2-40B4-BE49-F238E27FC236}">
                <a16:creationId xmlns:a16="http://schemas.microsoft.com/office/drawing/2014/main" id="{29B61C9C-A6F1-475C-96BE-D34D928D51A9}"/>
              </a:ext>
            </a:extLst>
          </p:cNvPr>
          <p:cNvSpPr>
            <a:spLocks noGrp="1"/>
          </p:cNvSpPr>
          <p:nvPr>
            <p:ph idx="1"/>
          </p:nvPr>
        </p:nvSpPr>
        <p:spPr>
          <a:xfrm>
            <a:off x="647700" y="1606378"/>
            <a:ext cx="10972800" cy="4670854"/>
          </a:xfrm>
        </p:spPr>
        <p:txBody>
          <a:bodyPr>
            <a:normAutofit fontScale="92500" lnSpcReduction="10000"/>
          </a:bodyPr>
          <a:lstStyle/>
          <a:p>
            <a:pPr>
              <a:lnSpc>
                <a:spcPct val="110000"/>
              </a:lnSpc>
              <a:spcBef>
                <a:spcPts val="800"/>
              </a:spcBef>
            </a:pPr>
            <a:r>
              <a:rPr lang="en-US" sz="3000" dirty="0">
                <a:solidFill>
                  <a:schemeClr val="tx1"/>
                </a:solidFill>
                <a:latin typeface="Arial" panose="020B0604020202020204" pitchFamily="34" charset="0"/>
                <a:cs typeface="Arial" panose="020B0604020202020204" pitchFamily="34" charset="0"/>
              </a:rPr>
              <a:t>“I retired because my income plummeted by 80%”</a:t>
            </a:r>
          </a:p>
          <a:p>
            <a:pPr>
              <a:lnSpc>
                <a:spcPct val="110000"/>
              </a:lnSpc>
              <a:spcBef>
                <a:spcPts val="800"/>
              </a:spcBef>
            </a:pPr>
            <a:r>
              <a:rPr lang="en-US" sz="3000" dirty="0">
                <a:solidFill>
                  <a:schemeClr val="tx1"/>
                </a:solidFill>
                <a:latin typeface="Arial" panose="020B0604020202020204" pitchFamily="34" charset="0"/>
                <a:cs typeface="Arial" panose="020B0604020202020204" pitchFamily="34" charset="0"/>
              </a:rPr>
              <a:t>“HUGE decrease in sleep studies in lab. We had to purchase more HSAT units. Children have delayed sleep studies/diagnosis.”</a:t>
            </a:r>
          </a:p>
          <a:p>
            <a:pPr>
              <a:lnSpc>
                <a:spcPct val="110000"/>
              </a:lnSpc>
              <a:spcBef>
                <a:spcPts val="800"/>
              </a:spcBef>
            </a:pPr>
            <a:r>
              <a:rPr lang="en-US" sz="3000" dirty="0">
                <a:solidFill>
                  <a:schemeClr val="tx1"/>
                </a:solidFill>
                <a:latin typeface="Arial" panose="020B0604020202020204" pitchFamily="34" charset="0"/>
                <a:cs typeface="Arial" panose="020B0604020202020204" pitchFamily="34" charset="0"/>
              </a:rPr>
              <a:t>“It is harder to fill the schedule. There is also a higher no-show rate. And telemedicine is not as effective or profitable. ”</a:t>
            </a:r>
          </a:p>
          <a:p>
            <a:pPr>
              <a:lnSpc>
                <a:spcPct val="110000"/>
              </a:lnSpc>
              <a:spcBef>
                <a:spcPts val="800"/>
              </a:spcBef>
            </a:pPr>
            <a:r>
              <a:rPr lang="en-US" sz="3000" dirty="0">
                <a:solidFill>
                  <a:schemeClr val="tx1"/>
                </a:solidFill>
                <a:latin typeface="Arial" panose="020B0604020202020204" pitchFamily="34" charset="0"/>
                <a:cs typeface="Arial" panose="020B0604020202020204" pitchFamily="34" charset="0"/>
              </a:rPr>
              <a:t>“</a:t>
            </a:r>
            <a:r>
              <a:rPr lang="en-US" sz="3000" dirty="0" err="1">
                <a:solidFill>
                  <a:schemeClr val="tx1"/>
                </a:solidFill>
                <a:latin typeface="Arial" panose="020B0604020202020204" pitchFamily="34" charset="0"/>
                <a:cs typeface="Arial" panose="020B0604020202020204" pitchFamily="34" charset="0"/>
              </a:rPr>
              <a:t>Covid</a:t>
            </a:r>
            <a:r>
              <a:rPr lang="en-US" sz="3000" dirty="0">
                <a:solidFill>
                  <a:schemeClr val="tx1"/>
                </a:solidFill>
                <a:latin typeface="Arial" panose="020B0604020202020204" pitchFamily="34" charset="0"/>
                <a:cs typeface="Arial" panose="020B0604020202020204" pitchFamily="34" charset="0"/>
              </a:rPr>
              <a:t> testing on in-lab studies - painfully cumbersome”</a:t>
            </a:r>
          </a:p>
          <a:p>
            <a:pPr>
              <a:lnSpc>
                <a:spcPct val="110000"/>
              </a:lnSpc>
              <a:spcBef>
                <a:spcPts val="800"/>
              </a:spcBef>
            </a:pPr>
            <a:r>
              <a:rPr lang="en-US" sz="3000" dirty="0">
                <a:solidFill>
                  <a:schemeClr val="tx1"/>
                </a:solidFill>
                <a:latin typeface="Arial" panose="020B0604020202020204" pitchFamily="34" charset="0"/>
                <a:cs typeface="Arial" panose="020B0604020202020204" pitchFamily="34" charset="0"/>
              </a:rPr>
              <a:t>“Patients testing positive”</a:t>
            </a:r>
          </a:p>
          <a:p>
            <a:pPr>
              <a:lnSpc>
                <a:spcPct val="110000"/>
              </a:lnSpc>
              <a:spcBef>
                <a:spcPts val="800"/>
              </a:spcBef>
            </a:pPr>
            <a:r>
              <a:rPr lang="en-US" sz="3000" dirty="0">
                <a:solidFill>
                  <a:schemeClr val="tx1"/>
                </a:solidFill>
                <a:latin typeface="Arial" panose="020B0604020202020204" pitchFamily="34" charset="0"/>
                <a:cs typeface="Arial" panose="020B0604020202020204" pitchFamily="34" charset="0"/>
              </a:rPr>
              <a:t>“Our state shut down elective procedures, and we had to close for approximately 6 weeks.”</a:t>
            </a:r>
          </a:p>
          <a:p>
            <a:endParaRPr lang="en-US" dirty="0"/>
          </a:p>
        </p:txBody>
      </p:sp>
      <p:sp>
        <p:nvSpPr>
          <p:cNvPr id="4" name="Footer Placeholder 3">
            <a:extLst>
              <a:ext uri="{FF2B5EF4-FFF2-40B4-BE49-F238E27FC236}">
                <a16:creationId xmlns:a16="http://schemas.microsoft.com/office/drawing/2014/main" id="{D92D2E31-693C-44CC-B9D4-96286FDEE083}"/>
              </a:ext>
            </a:extLst>
          </p:cNvPr>
          <p:cNvSpPr>
            <a:spLocks noGrp="1"/>
          </p:cNvSpPr>
          <p:nvPr>
            <p:ph type="ftr" sz="quarter" idx="11"/>
          </p:nvPr>
        </p:nvSpPr>
        <p:spPr/>
        <p:txBody>
          <a:bodyPr/>
          <a:lstStyle/>
          <a:p>
            <a:r>
              <a:rPr lang="en-US"/>
              <a:t>January 2021</a:t>
            </a:r>
          </a:p>
        </p:txBody>
      </p:sp>
    </p:spTree>
    <p:extLst>
      <p:ext uri="{BB962C8B-B14F-4D97-AF65-F5344CB8AC3E}">
        <p14:creationId xmlns:p14="http://schemas.microsoft.com/office/powerpoint/2010/main" val="1273602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ABAC9-E560-494E-8A71-19D6A9D43951}"/>
              </a:ext>
            </a:extLst>
          </p:cNvPr>
          <p:cNvSpPr>
            <a:spLocks noGrp="1"/>
          </p:cNvSpPr>
          <p:nvPr>
            <p:ph type="title"/>
          </p:nvPr>
        </p:nvSpPr>
        <p:spPr>
          <a:xfrm>
            <a:off x="838200" y="18255"/>
            <a:ext cx="10515600" cy="1878784"/>
          </a:xfrm>
        </p:spPr>
        <p:txBody>
          <a:bodyPr>
            <a:noAutofit/>
          </a:bodyPr>
          <a:lstStyle/>
          <a:p>
            <a:pPr algn="ctr"/>
            <a:r>
              <a:rPr lang="en-US" sz="3200" dirty="0"/>
              <a:t>What are 1-2 strategies that are currently helping your practice/facility adapt during the pandemic?</a:t>
            </a:r>
          </a:p>
        </p:txBody>
      </p:sp>
      <p:graphicFrame>
        <p:nvGraphicFramePr>
          <p:cNvPr id="7" name="Content Placeholder 6">
            <a:extLst>
              <a:ext uri="{FF2B5EF4-FFF2-40B4-BE49-F238E27FC236}">
                <a16:creationId xmlns:a16="http://schemas.microsoft.com/office/drawing/2014/main" id="{3AE4855C-2366-40F0-B4FB-55DA1D6ACA6F}"/>
              </a:ext>
            </a:extLst>
          </p:cNvPr>
          <p:cNvGraphicFramePr>
            <a:graphicFrameLocks noGrp="1"/>
          </p:cNvGraphicFramePr>
          <p:nvPr>
            <p:ph idx="1"/>
          </p:nvPr>
        </p:nvGraphicFramePr>
        <p:xfrm>
          <a:off x="533400" y="1499617"/>
          <a:ext cx="10972800" cy="4832944"/>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02422372-CE25-44B0-8A0B-3EE9B8A2E080}"/>
              </a:ext>
            </a:extLst>
          </p:cNvPr>
          <p:cNvSpPr>
            <a:spLocks noGrp="1"/>
          </p:cNvSpPr>
          <p:nvPr>
            <p:ph type="ftr" sz="quarter" idx="11"/>
          </p:nvPr>
        </p:nvSpPr>
        <p:spPr/>
        <p:txBody>
          <a:bodyPr/>
          <a:lstStyle/>
          <a:p>
            <a:r>
              <a:rPr lang="en-US"/>
              <a:t>January 2021</a:t>
            </a:r>
          </a:p>
        </p:txBody>
      </p:sp>
    </p:spTree>
    <p:extLst>
      <p:ext uri="{BB962C8B-B14F-4D97-AF65-F5344CB8AC3E}">
        <p14:creationId xmlns:p14="http://schemas.microsoft.com/office/powerpoint/2010/main" val="2694130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ABAC9-E560-494E-8A71-19D6A9D43951}"/>
              </a:ext>
            </a:extLst>
          </p:cNvPr>
          <p:cNvSpPr>
            <a:spLocks noGrp="1"/>
          </p:cNvSpPr>
          <p:nvPr>
            <p:ph type="title"/>
          </p:nvPr>
        </p:nvSpPr>
        <p:spPr>
          <a:xfrm>
            <a:off x="838200" y="136478"/>
            <a:ext cx="10515600" cy="1207340"/>
          </a:xfrm>
        </p:spPr>
        <p:txBody>
          <a:bodyPr>
            <a:noAutofit/>
          </a:bodyPr>
          <a:lstStyle/>
          <a:p>
            <a:pPr algn="ctr"/>
            <a:r>
              <a:rPr lang="en-US" sz="3200" dirty="0"/>
              <a:t>What are 1-2 strategies that have helped your practice/facility adapt during the pandemic?</a:t>
            </a:r>
          </a:p>
        </p:txBody>
      </p:sp>
      <p:graphicFrame>
        <p:nvGraphicFramePr>
          <p:cNvPr id="9" name="Content Placeholder 8">
            <a:extLst>
              <a:ext uri="{FF2B5EF4-FFF2-40B4-BE49-F238E27FC236}">
                <a16:creationId xmlns:a16="http://schemas.microsoft.com/office/drawing/2014/main" id="{935E80D8-9F2E-484C-A194-AE88BA5E1E2D}"/>
              </a:ext>
            </a:extLst>
          </p:cNvPr>
          <p:cNvGraphicFramePr>
            <a:graphicFrameLocks noGrp="1"/>
          </p:cNvGraphicFramePr>
          <p:nvPr>
            <p:ph idx="1"/>
            <p:extLst>
              <p:ext uri="{D42A27DB-BD31-4B8C-83A1-F6EECF244321}">
                <p14:modId xmlns:p14="http://schemas.microsoft.com/office/powerpoint/2010/main" val="2379188183"/>
              </p:ext>
            </p:extLst>
          </p:nvPr>
        </p:nvGraphicFramePr>
        <p:xfrm>
          <a:off x="609600" y="1241946"/>
          <a:ext cx="10972800" cy="4930254"/>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9F6F7FDB-0DF7-49BB-A379-4921B3F74033}"/>
              </a:ext>
            </a:extLst>
          </p:cNvPr>
          <p:cNvSpPr>
            <a:spLocks noGrp="1"/>
          </p:cNvSpPr>
          <p:nvPr>
            <p:ph type="ftr" sz="quarter" idx="11"/>
          </p:nvPr>
        </p:nvSpPr>
        <p:spPr/>
        <p:txBody>
          <a:bodyPr/>
          <a:lstStyle/>
          <a:p>
            <a:r>
              <a:rPr lang="en-US"/>
              <a:t>January 2021</a:t>
            </a:r>
          </a:p>
        </p:txBody>
      </p:sp>
    </p:spTree>
    <p:extLst>
      <p:ext uri="{BB962C8B-B14F-4D97-AF65-F5344CB8AC3E}">
        <p14:creationId xmlns:p14="http://schemas.microsoft.com/office/powerpoint/2010/main" val="764166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55AE7-DA85-4210-AB59-09459696AC1F}"/>
              </a:ext>
            </a:extLst>
          </p:cNvPr>
          <p:cNvSpPr>
            <a:spLocks noGrp="1"/>
          </p:cNvSpPr>
          <p:nvPr>
            <p:ph type="title"/>
          </p:nvPr>
        </p:nvSpPr>
        <p:spPr/>
        <p:txBody>
          <a:bodyPr>
            <a:normAutofit/>
          </a:bodyPr>
          <a:lstStyle/>
          <a:p>
            <a:pPr algn="ctr"/>
            <a:r>
              <a:rPr lang="en-US" sz="3600" dirty="0"/>
              <a:t>December Sample Comments: Strategies</a:t>
            </a:r>
          </a:p>
        </p:txBody>
      </p:sp>
      <p:sp>
        <p:nvSpPr>
          <p:cNvPr id="3" name="Content Placeholder 2">
            <a:extLst>
              <a:ext uri="{FF2B5EF4-FFF2-40B4-BE49-F238E27FC236}">
                <a16:creationId xmlns:a16="http://schemas.microsoft.com/office/drawing/2014/main" id="{F625E086-5F47-4D06-B444-BC449E1D4B6D}"/>
              </a:ext>
            </a:extLst>
          </p:cNvPr>
          <p:cNvSpPr>
            <a:spLocks noGrp="1"/>
          </p:cNvSpPr>
          <p:nvPr>
            <p:ph idx="1"/>
          </p:nvPr>
        </p:nvSpPr>
        <p:spPr>
          <a:xfrm>
            <a:off x="838200" y="1594022"/>
            <a:ext cx="10515600" cy="4707923"/>
          </a:xfrm>
        </p:spPr>
        <p:txBody>
          <a:bodyPr>
            <a:normAutofit/>
          </a:bodyPr>
          <a:lstStyle/>
          <a:p>
            <a:pPr>
              <a:lnSpc>
                <a:spcPct val="100000"/>
              </a:lnSpc>
              <a:spcBef>
                <a:spcPts val="800"/>
              </a:spcBef>
            </a:pPr>
            <a:r>
              <a:rPr lang="en-US" sz="2800" dirty="0">
                <a:solidFill>
                  <a:schemeClr val="tx1"/>
                </a:solidFill>
                <a:latin typeface="Arial" panose="020B0604020202020204" pitchFamily="34" charset="0"/>
                <a:cs typeface="Arial" panose="020B0604020202020204" pitchFamily="34" charset="0"/>
              </a:rPr>
              <a:t>“Pre-procedural COVID testing”</a:t>
            </a:r>
          </a:p>
          <a:p>
            <a:pPr>
              <a:lnSpc>
                <a:spcPct val="100000"/>
              </a:lnSpc>
              <a:spcBef>
                <a:spcPts val="800"/>
              </a:spcBef>
            </a:pPr>
            <a:r>
              <a:rPr lang="en-US" sz="2800" dirty="0">
                <a:solidFill>
                  <a:schemeClr val="tx1"/>
                </a:solidFill>
                <a:latin typeface="Arial" panose="020B0604020202020204" pitchFamily="34" charset="0"/>
                <a:cs typeface="Arial" panose="020B0604020202020204" pitchFamily="34" charset="0"/>
              </a:rPr>
              <a:t>“Telemedicine and patient self-scheduling through our portal”</a:t>
            </a:r>
          </a:p>
          <a:p>
            <a:pPr>
              <a:lnSpc>
                <a:spcPct val="100000"/>
              </a:lnSpc>
              <a:spcBef>
                <a:spcPts val="800"/>
              </a:spcBef>
            </a:pPr>
            <a:r>
              <a:rPr lang="en-US" sz="2800" dirty="0">
                <a:solidFill>
                  <a:schemeClr val="tx1"/>
                </a:solidFill>
                <a:latin typeface="Arial" panose="020B0604020202020204" pitchFamily="34" charset="0"/>
                <a:cs typeface="Arial" panose="020B0604020202020204" pitchFamily="34" charset="0"/>
              </a:rPr>
              <a:t>“Doing more HSATs”</a:t>
            </a:r>
          </a:p>
          <a:p>
            <a:pPr>
              <a:lnSpc>
                <a:spcPct val="100000"/>
              </a:lnSpc>
              <a:spcBef>
                <a:spcPts val="800"/>
              </a:spcBef>
            </a:pPr>
            <a:r>
              <a:rPr lang="en-US" sz="2800" dirty="0">
                <a:solidFill>
                  <a:schemeClr val="tx1"/>
                </a:solidFill>
                <a:latin typeface="Arial" panose="020B0604020202020204" pitchFamily="34" charset="0"/>
                <a:cs typeface="Arial" panose="020B0604020202020204" pitchFamily="34" charset="0"/>
              </a:rPr>
              <a:t>“Having staff cross-trained”</a:t>
            </a:r>
          </a:p>
          <a:p>
            <a:pPr>
              <a:lnSpc>
                <a:spcPct val="100000"/>
              </a:lnSpc>
              <a:spcBef>
                <a:spcPts val="800"/>
              </a:spcBef>
            </a:pPr>
            <a:r>
              <a:rPr lang="en-US" sz="2800" dirty="0">
                <a:solidFill>
                  <a:schemeClr val="tx1"/>
                </a:solidFill>
                <a:latin typeface="Arial" panose="020B0604020202020204" pitchFamily="34" charset="0"/>
                <a:cs typeface="Arial" panose="020B0604020202020204" pitchFamily="34" charset="0"/>
              </a:rPr>
              <a:t>“Telemedicine was used sparingly before but is now the bedrock of our 2020 revenue”</a:t>
            </a:r>
          </a:p>
          <a:p>
            <a:pPr>
              <a:lnSpc>
                <a:spcPct val="100000"/>
              </a:lnSpc>
              <a:spcBef>
                <a:spcPts val="800"/>
              </a:spcBef>
            </a:pPr>
            <a:r>
              <a:rPr lang="en-US" sz="2800" dirty="0">
                <a:solidFill>
                  <a:schemeClr val="tx1"/>
                </a:solidFill>
                <a:latin typeface="Arial" panose="020B0604020202020204" pitchFamily="34" charset="0"/>
                <a:cs typeface="Arial" panose="020B0604020202020204" pitchFamily="34" charset="0"/>
              </a:rPr>
              <a:t>“Increased marketing - sending letters/fax eblasts and using social media to let providers know we are operational”</a:t>
            </a:r>
          </a:p>
          <a:p>
            <a:pPr>
              <a:lnSpc>
                <a:spcPct val="100000"/>
              </a:lnSpc>
              <a:spcBef>
                <a:spcPts val="800"/>
              </a:spcBef>
            </a:pPr>
            <a:r>
              <a:rPr lang="en-US" sz="2800" dirty="0">
                <a:solidFill>
                  <a:schemeClr val="tx1"/>
                </a:solidFill>
                <a:latin typeface="Arial" panose="020B0604020202020204" pitchFamily="34" charset="0"/>
                <a:cs typeface="Arial" panose="020B0604020202020204" pitchFamily="34" charset="0"/>
              </a:rPr>
              <a:t>“Working remotely when possible”</a:t>
            </a:r>
          </a:p>
          <a:p>
            <a:endParaRPr lang="en-US" dirty="0"/>
          </a:p>
        </p:txBody>
      </p:sp>
      <p:sp>
        <p:nvSpPr>
          <p:cNvPr id="4" name="Footer Placeholder 3">
            <a:extLst>
              <a:ext uri="{FF2B5EF4-FFF2-40B4-BE49-F238E27FC236}">
                <a16:creationId xmlns:a16="http://schemas.microsoft.com/office/drawing/2014/main" id="{3C8D4675-4889-4CF5-B077-DB71AEE26337}"/>
              </a:ext>
            </a:extLst>
          </p:cNvPr>
          <p:cNvSpPr>
            <a:spLocks noGrp="1"/>
          </p:cNvSpPr>
          <p:nvPr>
            <p:ph type="ftr" sz="quarter" idx="11"/>
          </p:nvPr>
        </p:nvSpPr>
        <p:spPr/>
        <p:txBody>
          <a:bodyPr/>
          <a:lstStyle/>
          <a:p>
            <a:r>
              <a:rPr lang="en-US"/>
              <a:t>January 2021</a:t>
            </a:r>
          </a:p>
        </p:txBody>
      </p:sp>
    </p:spTree>
    <p:extLst>
      <p:ext uri="{BB962C8B-B14F-4D97-AF65-F5344CB8AC3E}">
        <p14:creationId xmlns:p14="http://schemas.microsoft.com/office/powerpoint/2010/main" val="1121479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04A6B-70BE-4B88-ACCC-ACF510170B24}"/>
              </a:ext>
            </a:extLst>
          </p:cNvPr>
          <p:cNvSpPr>
            <a:spLocks noGrp="1"/>
          </p:cNvSpPr>
          <p:nvPr>
            <p:ph type="title"/>
          </p:nvPr>
        </p:nvSpPr>
        <p:spPr>
          <a:xfrm>
            <a:off x="838200" y="18255"/>
            <a:ext cx="10515600" cy="1325563"/>
          </a:xfrm>
        </p:spPr>
        <p:txBody>
          <a:bodyPr>
            <a:normAutofit/>
          </a:bodyPr>
          <a:lstStyle/>
          <a:p>
            <a:pPr algn="ctr"/>
            <a:r>
              <a:rPr lang="en-US" sz="3200" dirty="0"/>
              <a:t>How can the AASM help you and your practice/facility?</a:t>
            </a:r>
          </a:p>
        </p:txBody>
      </p:sp>
      <p:sp>
        <p:nvSpPr>
          <p:cNvPr id="7" name="TextBox 6">
            <a:extLst>
              <a:ext uri="{FF2B5EF4-FFF2-40B4-BE49-F238E27FC236}">
                <a16:creationId xmlns:a16="http://schemas.microsoft.com/office/drawing/2014/main" id="{324FD99B-D1BB-454E-8BD8-07BA2057C69E}"/>
              </a:ext>
            </a:extLst>
          </p:cNvPr>
          <p:cNvSpPr txBox="1"/>
          <p:nvPr/>
        </p:nvSpPr>
        <p:spPr>
          <a:xfrm>
            <a:off x="8229600" y="1219200"/>
            <a:ext cx="3505200" cy="584775"/>
          </a:xfrm>
          <a:prstGeom prst="rect">
            <a:avLst/>
          </a:prstGeom>
          <a:noFill/>
          <a:ln>
            <a:solidFill>
              <a:schemeClr val="tx2"/>
            </a:solidFill>
          </a:ln>
        </p:spPr>
        <p:txBody>
          <a:bodyPr wrap="square" rtlCol="0">
            <a:spAutoFit/>
          </a:bodyPr>
          <a:lstStyle/>
          <a:p>
            <a:r>
              <a:rPr lang="en-US" sz="1600" b="1" dirty="0"/>
              <a:t>Total number of respondents: </a:t>
            </a:r>
            <a:r>
              <a:rPr lang="en-US" sz="1600" dirty="0"/>
              <a:t>222</a:t>
            </a:r>
          </a:p>
          <a:p>
            <a:r>
              <a:rPr lang="en-US" sz="1600" b="1" dirty="0"/>
              <a:t>Number of responses: </a:t>
            </a:r>
            <a:r>
              <a:rPr lang="en-US" sz="1600" dirty="0"/>
              <a:t>224</a:t>
            </a:r>
          </a:p>
        </p:txBody>
      </p:sp>
      <p:graphicFrame>
        <p:nvGraphicFramePr>
          <p:cNvPr id="9" name="Content Placeholder 8">
            <a:extLst>
              <a:ext uri="{FF2B5EF4-FFF2-40B4-BE49-F238E27FC236}">
                <a16:creationId xmlns:a16="http://schemas.microsoft.com/office/drawing/2014/main" id="{2862355D-641E-4D3D-9894-41DFDC1F1A93}"/>
              </a:ext>
            </a:extLst>
          </p:cNvPr>
          <p:cNvGraphicFramePr>
            <a:graphicFrameLocks noGrp="1"/>
          </p:cNvGraphicFramePr>
          <p:nvPr>
            <p:ph idx="1"/>
          </p:nvPr>
        </p:nvGraphicFramePr>
        <p:xfrm>
          <a:off x="609600" y="1091821"/>
          <a:ext cx="11277600" cy="5156578"/>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D79508A4-9EA0-4695-AEEF-2B68D3912C36}"/>
              </a:ext>
            </a:extLst>
          </p:cNvPr>
          <p:cNvSpPr>
            <a:spLocks noGrp="1"/>
          </p:cNvSpPr>
          <p:nvPr>
            <p:ph type="ftr" sz="quarter" idx="11"/>
          </p:nvPr>
        </p:nvSpPr>
        <p:spPr/>
        <p:txBody>
          <a:bodyPr/>
          <a:lstStyle/>
          <a:p>
            <a:r>
              <a:rPr lang="en-US"/>
              <a:t>January 2021</a:t>
            </a:r>
          </a:p>
        </p:txBody>
      </p:sp>
    </p:spTree>
    <p:extLst>
      <p:ext uri="{BB962C8B-B14F-4D97-AF65-F5344CB8AC3E}">
        <p14:creationId xmlns:p14="http://schemas.microsoft.com/office/powerpoint/2010/main" val="3287698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A83072-062A-42EC-8768-DEEB74E03860}"/>
              </a:ext>
            </a:extLst>
          </p:cNvPr>
          <p:cNvSpPr>
            <a:spLocks noGrp="1"/>
          </p:cNvSpPr>
          <p:nvPr>
            <p:ph sz="half" idx="1"/>
          </p:nvPr>
        </p:nvSpPr>
        <p:spPr>
          <a:xfrm>
            <a:off x="620889" y="1603023"/>
            <a:ext cx="11046855" cy="2517422"/>
          </a:xfrm>
        </p:spPr>
        <p:txBody>
          <a:bodyPr vert="horz" lIns="91440" tIns="45720" rIns="91440" bIns="45720" rtlCol="0" anchor="ctr">
            <a:normAutofit/>
          </a:bodyPr>
          <a:lstStyle/>
          <a:p>
            <a:pPr>
              <a:lnSpc>
                <a:spcPct val="120000"/>
              </a:lnSpc>
              <a:spcBef>
                <a:spcPts val="0"/>
              </a:spcBef>
              <a:spcAft>
                <a:spcPts val="600"/>
              </a:spcAft>
            </a:pPr>
            <a:r>
              <a:rPr lang="en-US" sz="2200" dirty="0">
                <a:solidFill>
                  <a:schemeClr val="tx1"/>
                </a:solidFill>
                <a:latin typeface="Arial" panose="020B0604020202020204" pitchFamily="34" charset="0"/>
                <a:cs typeface="Arial" panose="020B0604020202020204" pitchFamily="34" charset="0"/>
              </a:rPr>
              <a:t>Dedicated email for member questions:  </a:t>
            </a:r>
            <a:r>
              <a:rPr lang="en-US" sz="2200" dirty="0">
                <a:solidFill>
                  <a:schemeClr val="tx1"/>
                </a:solidFill>
                <a:latin typeface="Arial" panose="020B0604020202020204" pitchFamily="34" charset="0"/>
                <a:cs typeface="Arial" panose="020B0604020202020204" pitchFamily="34" charset="0"/>
                <a:hlinkClick r:id="rId3"/>
              </a:rPr>
              <a:t>covid@aasm.org</a:t>
            </a:r>
            <a:r>
              <a:rPr lang="en-US" sz="2200" dirty="0">
                <a:solidFill>
                  <a:schemeClr val="tx1"/>
                </a:solidFill>
                <a:latin typeface="Arial" panose="020B0604020202020204" pitchFamily="34" charset="0"/>
                <a:cs typeface="Arial" panose="020B0604020202020204" pitchFamily="34" charset="0"/>
              </a:rPr>
              <a:t> </a:t>
            </a:r>
          </a:p>
          <a:p>
            <a:pPr indent="-228600">
              <a:lnSpc>
                <a:spcPct val="120000"/>
              </a:lnSpc>
              <a:spcBef>
                <a:spcPts val="0"/>
              </a:spcBef>
              <a:spcAft>
                <a:spcPts val="600"/>
              </a:spcAft>
            </a:pPr>
            <a:r>
              <a:rPr lang="en-US" sz="2200" dirty="0">
                <a:solidFill>
                  <a:schemeClr val="tx1"/>
                </a:solidFill>
                <a:latin typeface="Arial" panose="020B0604020202020204" pitchFamily="34" charset="0"/>
                <a:cs typeface="Arial" panose="020B0604020202020204" pitchFamily="34" charset="0"/>
              </a:rPr>
              <a:t>COVID-19 resources:  </a:t>
            </a:r>
            <a:r>
              <a:rPr lang="en-US" sz="2200" dirty="0">
                <a:solidFill>
                  <a:schemeClr val="tx1"/>
                </a:solidFill>
                <a:latin typeface="Arial" panose="020B0604020202020204" pitchFamily="34" charset="0"/>
                <a:cs typeface="Arial" panose="020B0604020202020204" pitchFamily="34" charset="0"/>
                <a:hlinkClick r:id="rId4"/>
              </a:rPr>
              <a:t>aasm.org/covid-19-resources/</a:t>
            </a:r>
            <a:r>
              <a:rPr lang="en-US" sz="2200" dirty="0">
                <a:solidFill>
                  <a:schemeClr val="tx1"/>
                </a:solidFill>
                <a:latin typeface="Arial" panose="020B0604020202020204" pitchFamily="34" charset="0"/>
                <a:cs typeface="Arial" panose="020B0604020202020204" pitchFamily="34" charset="0"/>
              </a:rPr>
              <a:t> </a:t>
            </a:r>
          </a:p>
          <a:p>
            <a:pPr>
              <a:lnSpc>
                <a:spcPct val="120000"/>
              </a:lnSpc>
              <a:spcBef>
                <a:spcPts val="0"/>
              </a:spcBef>
              <a:spcAft>
                <a:spcPts val="600"/>
              </a:spcAft>
            </a:pPr>
            <a:r>
              <a:rPr lang="en-US" sz="2200" dirty="0">
                <a:solidFill>
                  <a:schemeClr val="tx1"/>
                </a:solidFill>
                <a:latin typeface="Arial" panose="020B0604020202020204" pitchFamily="34" charset="0"/>
                <a:cs typeface="Arial" panose="020B0604020202020204" pitchFamily="34" charset="0"/>
              </a:rPr>
              <a:t>Dedicated email for coding &amp; reimbursement questions:  </a:t>
            </a:r>
            <a:r>
              <a:rPr lang="en-US" sz="2200" dirty="0">
                <a:solidFill>
                  <a:schemeClr val="tx1"/>
                </a:solidFill>
                <a:latin typeface="Arial" panose="020B0604020202020204" pitchFamily="34" charset="0"/>
                <a:cs typeface="Arial" panose="020B0604020202020204" pitchFamily="34" charset="0"/>
                <a:hlinkClick r:id="rId5"/>
              </a:rPr>
              <a:t>coding@aasm.org</a:t>
            </a:r>
            <a:r>
              <a:rPr lang="en-US" sz="2200" dirty="0">
                <a:solidFill>
                  <a:schemeClr val="tx1"/>
                </a:solidFill>
                <a:latin typeface="Arial" panose="020B0604020202020204" pitchFamily="34" charset="0"/>
                <a:cs typeface="Arial" panose="020B0604020202020204" pitchFamily="34" charset="0"/>
              </a:rPr>
              <a:t>   </a:t>
            </a:r>
          </a:p>
          <a:p>
            <a:pPr indent="-228600">
              <a:lnSpc>
                <a:spcPct val="120000"/>
              </a:lnSpc>
              <a:spcBef>
                <a:spcPts val="0"/>
              </a:spcBef>
              <a:spcAft>
                <a:spcPts val="600"/>
              </a:spcAft>
            </a:pPr>
            <a:r>
              <a:rPr lang="en-US" sz="2200" dirty="0">
                <a:solidFill>
                  <a:schemeClr val="tx1"/>
                </a:solidFill>
                <a:latin typeface="Arial" panose="020B0604020202020204" pitchFamily="34" charset="0"/>
                <a:cs typeface="Arial" panose="020B0604020202020204" pitchFamily="34" charset="0"/>
              </a:rPr>
              <a:t>Telemedicine codes:  </a:t>
            </a:r>
            <a:r>
              <a:rPr lang="en-US" sz="1800" dirty="0">
                <a:solidFill>
                  <a:schemeClr val="tx1"/>
                </a:solidFill>
                <a:latin typeface="Arial" panose="020B0604020202020204" pitchFamily="34" charset="0"/>
                <a:cs typeface="Arial" panose="020B0604020202020204" pitchFamily="34" charset="0"/>
                <a:hlinkClick r:id="rId6"/>
              </a:rPr>
              <a:t>aasm.org/clinical-resources/coding-reimbursement/telemedicine-codes/</a:t>
            </a:r>
            <a:endParaRPr lang="en-US" sz="1800" dirty="0">
              <a:solidFill>
                <a:schemeClr val="tx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65AEBE46-88B9-4FF0-B4C8-2D2496F27EC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F89834"/>
                </a:solidFill>
                <a:latin typeface="Arial" panose="020B0604020202020204" pitchFamily="34" charset="0"/>
                <a:ea typeface="+mj-ea"/>
                <a:cs typeface="Arial" panose="020B0604020202020204" pitchFamily="34" charset="0"/>
              </a:defRPr>
            </a:lvl1pPr>
          </a:lstStyle>
          <a:p>
            <a:pPr algn="ctr"/>
            <a:r>
              <a:rPr lang="en-US" sz="3600" dirty="0"/>
              <a:t>Key AASM Links for COVID-19</a:t>
            </a:r>
          </a:p>
        </p:txBody>
      </p:sp>
      <p:sp>
        <p:nvSpPr>
          <p:cNvPr id="2" name="Footer Placeholder 1">
            <a:extLst>
              <a:ext uri="{FF2B5EF4-FFF2-40B4-BE49-F238E27FC236}">
                <a16:creationId xmlns:a16="http://schemas.microsoft.com/office/drawing/2014/main" id="{32949B42-A87D-4D20-B08F-86EBCBF3FC55}"/>
              </a:ext>
            </a:extLst>
          </p:cNvPr>
          <p:cNvSpPr>
            <a:spLocks noGrp="1"/>
          </p:cNvSpPr>
          <p:nvPr>
            <p:ph type="ftr" sz="quarter" idx="11"/>
          </p:nvPr>
        </p:nvSpPr>
        <p:spPr/>
        <p:txBody>
          <a:bodyPr/>
          <a:lstStyle/>
          <a:p>
            <a:r>
              <a:rPr lang="en-US"/>
              <a:t>January 2021</a:t>
            </a:r>
          </a:p>
        </p:txBody>
      </p:sp>
    </p:spTree>
    <p:extLst>
      <p:ext uri="{BB962C8B-B14F-4D97-AF65-F5344CB8AC3E}">
        <p14:creationId xmlns:p14="http://schemas.microsoft.com/office/powerpoint/2010/main" val="3943954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04A6B-70BE-4B88-ACCC-ACF510170B24}"/>
              </a:ext>
            </a:extLst>
          </p:cNvPr>
          <p:cNvSpPr>
            <a:spLocks noGrp="1"/>
          </p:cNvSpPr>
          <p:nvPr>
            <p:ph type="title"/>
          </p:nvPr>
        </p:nvSpPr>
        <p:spPr>
          <a:xfrm>
            <a:off x="838200" y="18255"/>
            <a:ext cx="10515600" cy="1325563"/>
          </a:xfrm>
        </p:spPr>
        <p:txBody>
          <a:bodyPr>
            <a:normAutofit/>
          </a:bodyPr>
          <a:lstStyle/>
          <a:p>
            <a:pPr algn="ctr"/>
            <a:r>
              <a:rPr lang="en-US" sz="3200" dirty="0"/>
              <a:t>How can the AASM help you and your practice/facility?</a:t>
            </a:r>
          </a:p>
        </p:txBody>
      </p:sp>
      <p:graphicFrame>
        <p:nvGraphicFramePr>
          <p:cNvPr id="9" name="Content Placeholder 8">
            <a:extLst>
              <a:ext uri="{FF2B5EF4-FFF2-40B4-BE49-F238E27FC236}">
                <a16:creationId xmlns:a16="http://schemas.microsoft.com/office/drawing/2014/main" id="{25B93EC6-A924-4931-B4F4-30299C158846}"/>
              </a:ext>
            </a:extLst>
          </p:cNvPr>
          <p:cNvGraphicFramePr>
            <a:graphicFrameLocks noGrp="1"/>
          </p:cNvGraphicFramePr>
          <p:nvPr>
            <p:ph idx="1"/>
          </p:nvPr>
        </p:nvGraphicFramePr>
        <p:xfrm>
          <a:off x="571500" y="723331"/>
          <a:ext cx="11163300" cy="5525069"/>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F07329EE-6B70-470D-B74A-123BD4C4BC3E}"/>
              </a:ext>
            </a:extLst>
          </p:cNvPr>
          <p:cNvSpPr>
            <a:spLocks noGrp="1"/>
          </p:cNvSpPr>
          <p:nvPr>
            <p:ph type="ftr" sz="quarter" idx="11"/>
          </p:nvPr>
        </p:nvSpPr>
        <p:spPr/>
        <p:txBody>
          <a:bodyPr/>
          <a:lstStyle/>
          <a:p>
            <a:r>
              <a:rPr lang="en-US"/>
              <a:t>January 2021</a:t>
            </a:r>
          </a:p>
        </p:txBody>
      </p:sp>
    </p:spTree>
    <p:extLst>
      <p:ext uri="{BB962C8B-B14F-4D97-AF65-F5344CB8AC3E}">
        <p14:creationId xmlns:p14="http://schemas.microsoft.com/office/powerpoint/2010/main" val="907234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8DC80-0D1D-4B03-823F-C41DA38470EB}"/>
              </a:ext>
            </a:extLst>
          </p:cNvPr>
          <p:cNvSpPr>
            <a:spLocks noGrp="1"/>
          </p:cNvSpPr>
          <p:nvPr>
            <p:ph type="title"/>
          </p:nvPr>
        </p:nvSpPr>
        <p:spPr/>
        <p:txBody>
          <a:bodyPr>
            <a:normAutofit/>
          </a:bodyPr>
          <a:lstStyle/>
          <a:p>
            <a:pPr algn="ctr"/>
            <a:r>
              <a:rPr lang="en-US" sz="3600" dirty="0"/>
              <a:t>December Sample Comments: AASM Help</a:t>
            </a:r>
          </a:p>
        </p:txBody>
      </p:sp>
      <p:sp>
        <p:nvSpPr>
          <p:cNvPr id="3" name="Content Placeholder 2">
            <a:extLst>
              <a:ext uri="{FF2B5EF4-FFF2-40B4-BE49-F238E27FC236}">
                <a16:creationId xmlns:a16="http://schemas.microsoft.com/office/drawing/2014/main" id="{637531DD-22D3-43B6-AA98-B97C9F5E392D}"/>
              </a:ext>
            </a:extLst>
          </p:cNvPr>
          <p:cNvSpPr>
            <a:spLocks noGrp="1"/>
          </p:cNvSpPr>
          <p:nvPr>
            <p:ph idx="1"/>
          </p:nvPr>
        </p:nvSpPr>
        <p:spPr>
          <a:xfrm>
            <a:off x="838200" y="1569492"/>
            <a:ext cx="10515600" cy="4670669"/>
          </a:xfrm>
        </p:spPr>
        <p:txBody>
          <a:bodyPr>
            <a:normAutofit fontScale="92500" lnSpcReduction="10000"/>
          </a:bodyPr>
          <a:lstStyle/>
          <a:p>
            <a:pPr>
              <a:lnSpc>
                <a:spcPct val="110000"/>
              </a:lnSpc>
              <a:spcBef>
                <a:spcPts val="800"/>
              </a:spcBef>
            </a:pPr>
            <a:r>
              <a:rPr lang="en-US" sz="3000" dirty="0">
                <a:solidFill>
                  <a:schemeClr val="tx1"/>
                </a:solidFill>
                <a:latin typeface="Arial" panose="020B0604020202020204" pitchFamily="34" charset="0"/>
                <a:cs typeface="Arial" panose="020B0604020202020204" pitchFamily="34" charset="0"/>
              </a:rPr>
              <a:t>“Continue issuing guidelines/recommendations”</a:t>
            </a:r>
          </a:p>
          <a:p>
            <a:pPr>
              <a:lnSpc>
                <a:spcPct val="110000"/>
              </a:lnSpc>
              <a:spcBef>
                <a:spcPts val="800"/>
              </a:spcBef>
            </a:pPr>
            <a:r>
              <a:rPr lang="en-US" sz="3000" dirty="0">
                <a:solidFill>
                  <a:schemeClr val="tx1"/>
                </a:solidFill>
                <a:latin typeface="Arial" panose="020B0604020202020204" pitchFamily="34" charset="0"/>
                <a:cs typeface="Arial" panose="020B0604020202020204" pitchFamily="34" charset="0"/>
              </a:rPr>
              <a:t>“Guidelines for sleep center sanitization in response to COVID”</a:t>
            </a:r>
          </a:p>
          <a:p>
            <a:pPr>
              <a:lnSpc>
                <a:spcPct val="110000"/>
              </a:lnSpc>
              <a:spcBef>
                <a:spcPts val="800"/>
              </a:spcBef>
            </a:pPr>
            <a:r>
              <a:rPr lang="en-US" sz="3000" dirty="0">
                <a:solidFill>
                  <a:schemeClr val="tx1"/>
                </a:solidFill>
                <a:latin typeface="Arial" panose="020B0604020202020204" pitchFamily="34" charset="0"/>
                <a:cs typeface="Arial" panose="020B0604020202020204" pitchFamily="34" charset="0"/>
              </a:rPr>
              <a:t>“Mass media blitz to remind patients to be aware and take care of their sleep problems at accredited sleep centers”</a:t>
            </a:r>
          </a:p>
          <a:p>
            <a:pPr>
              <a:lnSpc>
                <a:spcPct val="110000"/>
              </a:lnSpc>
              <a:spcBef>
                <a:spcPts val="800"/>
              </a:spcBef>
            </a:pPr>
            <a:r>
              <a:rPr lang="en-US" sz="3000" dirty="0">
                <a:solidFill>
                  <a:schemeClr val="tx1"/>
                </a:solidFill>
                <a:latin typeface="Arial" panose="020B0604020202020204" pitchFamily="34" charset="0"/>
                <a:cs typeface="Arial" panose="020B0604020202020204" pitchFamily="34" charset="0"/>
              </a:rPr>
              <a:t>“We need a lot more support for behavioral sleep practitioners”</a:t>
            </a:r>
          </a:p>
          <a:p>
            <a:pPr>
              <a:lnSpc>
                <a:spcPct val="110000"/>
              </a:lnSpc>
              <a:spcBef>
                <a:spcPts val="800"/>
              </a:spcBef>
            </a:pPr>
            <a:r>
              <a:rPr lang="en-US" sz="3000" dirty="0">
                <a:solidFill>
                  <a:schemeClr val="tx1"/>
                </a:solidFill>
                <a:latin typeface="Arial" panose="020B0604020202020204" pitchFamily="34" charset="0"/>
                <a:cs typeface="Arial" panose="020B0604020202020204" pitchFamily="34" charset="0"/>
              </a:rPr>
              <a:t>“Promote the need for sleep testing, stop encouraging home sleep apnea tests for everything, it is not the gold standard for all sleep disorders”</a:t>
            </a:r>
          </a:p>
          <a:p>
            <a:pPr>
              <a:lnSpc>
                <a:spcPct val="110000"/>
              </a:lnSpc>
              <a:spcBef>
                <a:spcPts val="800"/>
              </a:spcBef>
            </a:pPr>
            <a:r>
              <a:rPr lang="en-US" sz="3000" dirty="0">
                <a:solidFill>
                  <a:schemeClr val="tx1"/>
                </a:solidFill>
                <a:latin typeface="Arial" panose="020B0604020202020204" pitchFamily="34" charset="0"/>
                <a:cs typeface="Arial" panose="020B0604020202020204" pitchFamily="34" charset="0"/>
              </a:rPr>
              <a:t>“Advocate for better reimbursement”</a:t>
            </a:r>
          </a:p>
        </p:txBody>
      </p:sp>
      <p:sp>
        <p:nvSpPr>
          <p:cNvPr id="4" name="Footer Placeholder 3">
            <a:extLst>
              <a:ext uri="{FF2B5EF4-FFF2-40B4-BE49-F238E27FC236}">
                <a16:creationId xmlns:a16="http://schemas.microsoft.com/office/drawing/2014/main" id="{CECDD264-FA94-4E64-A653-D7A4C6B6A397}"/>
              </a:ext>
            </a:extLst>
          </p:cNvPr>
          <p:cNvSpPr>
            <a:spLocks noGrp="1"/>
          </p:cNvSpPr>
          <p:nvPr>
            <p:ph type="ftr" sz="quarter" idx="11"/>
          </p:nvPr>
        </p:nvSpPr>
        <p:spPr/>
        <p:txBody>
          <a:bodyPr/>
          <a:lstStyle/>
          <a:p>
            <a:r>
              <a:rPr lang="en-US"/>
              <a:t>January 2021</a:t>
            </a:r>
          </a:p>
        </p:txBody>
      </p:sp>
    </p:spTree>
    <p:extLst>
      <p:ext uri="{BB962C8B-B14F-4D97-AF65-F5344CB8AC3E}">
        <p14:creationId xmlns:p14="http://schemas.microsoft.com/office/powerpoint/2010/main" val="35828837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2846A-E719-4A44-A990-7F548A47ACE6}"/>
              </a:ext>
            </a:extLst>
          </p:cNvPr>
          <p:cNvSpPr>
            <a:spLocks noGrp="1"/>
          </p:cNvSpPr>
          <p:nvPr>
            <p:ph type="title"/>
          </p:nvPr>
        </p:nvSpPr>
        <p:spPr/>
        <p:txBody>
          <a:bodyPr>
            <a:normAutofit/>
          </a:bodyPr>
          <a:lstStyle/>
          <a:p>
            <a:pPr algn="ctr"/>
            <a:r>
              <a:rPr lang="en-US" sz="3600" dirty="0"/>
              <a:t>COVID-19 Task Force Update</a:t>
            </a:r>
          </a:p>
        </p:txBody>
      </p:sp>
      <p:sp>
        <p:nvSpPr>
          <p:cNvPr id="3" name="Content Placeholder 2">
            <a:extLst>
              <a:ext uri="{FF2B5EF4-FFF2-40B4-BE49-F238E27FC236}">
                <a16:creationId xmlns:a16="http://schemas.microsoft.com/office/drawing/2014/main" id="{9752AF64-E618-434F-AEED-9188E5ED6A62}"/>
              </a:ext>
            </a:extLst>
          </p:cNvPr>
          <p:cNvSpPr>
            <a:spLocks noGrp="1"/>
          </p:cNvSpPr>
          <p:nvPr>
            <p:ph idx="1"/>
          </p:nvPr>
        </p:nvSpPr>
        <p:spPr>
          <a:xfrm>
            <a:off x="838200" y="1581666"/>
            <a:ext cx="10515600" cy="4806778"/>
          </a:xfrm>
        </p:spPr>
        <p:txBody>
          <a:bodyPr>
            <a:normAutofit/>
          </a:bodyPr>
          <a:lstStyle/>
          <a:p>
            <a:pPr>
              <a:lnSpc>
                <a:spcPct val="100000"/>
              </a:lnSpc>
              <a:spcBef>
                <a:spcPts val="0"/>
              </a:spcBef>
            </a:pPr>
            <a:r>
              <a:rPr lang="en-US"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Updated guidance on AASM website addressing:</a:t>
            </a:r>
          </a:p>
          <a:p>
            <a:pPr lvl="1">
              <a:lnSpc>
                <a:spcPct val="100000"/>
              </a:lnSpc>
              <a:spcBef>
                <a:spcPts val="0"/>
              </a:spcBef>
            </a:pPr>
            <a:r>
              <a:rPr lang="en-US" sz="2400" i="1" dirty="0">
                <a:solidFill>
                  <a:schemeClr val="tx1"/>
                </a:solidFill>
                <a:latin typeface="Arial" panose="020B0604020202020204" pitchFamily="34" charset="0"/>
                <a:ea typeface="Calibri" panose="020F0502020204030204" pitchFamily="34" charset="0"/>
                <a:cs typeface="Arial" panose="020B0604020202020204" pitchFamily="34" charset="0"/>
              </a:rPr>
              <a:t>Vaccination</a:t>
            </a:r>
          </a:p>
          <a:p>
            <a:pPr lvl="1">
              <a:lnSpc>
                <a:spcPct val="100000"/>
              </a:lnSpc>
              <a:spcBef>
                <a:spcPts val="0"/>
              </a:spcBef>
            </a:pPr>
            <a:r>
              <a:rPr lang="en-US" sz="24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Patient communication</a:t>
            </a:r>
          </a:p>
          <a:p>
            <a:pPr lvl="1">
              <a:lnSpc>
                <a:spcPct val="100000"/>
              </a:lnSpc>
              <a:spcBef>
                <a:spcPts val="0"/>
              </a:spcBef>
            </a:pPr>
            <a:r>
              <a:rPr lang="en-US" sz="2400" i="1" dirty="0">
                <a:solidFill>
                  <a:schemeClr val="tx1"/>
                </a:solidFill>
                <a:latin typeface="Arial" panose="020B0604020202020204" pitchFamily="34" charset="0"/>
                <a:ea typeface="Calibri" panose="020F0502020204030204" pitchFamily="34" charset="0"/>
                <a:cs typeface="Arial" panose="020B0604020202020204" pitchFamily="34" charset="0"/>
              </a:rPr>
              <a:t>Scheduling care for COVID-positive patients</a:t>
            </a:r>
          </a:p>
          <a:p>
            <a:pPr lvl="1">
              <a:lnSpc>
                <a:spcPct val="100000"/>
              </a:lnSpc>
              <a:spcBef>
                <a:spcPts val="0"/>
              </a:spcBef>
            </a:pPr>
            <a:r>
              <a:rPr lang="en-US" sz="24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Health care worker safety</a:t>
            </a:r>
          </a:p>
          <a:p>
            <a:pPr>
              <a:lnSpc>
                <a:spcPct val="100000"/>
              </a:lnSpc>
              <a:spcBef>
                <a:spcPts val="0"/>
              </a:spcBef>
            </a:pPr>
            <a:r>
              <a:rPr lang="en-US"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Participated in webinars with ATS in Nov &amp; Dec</a:t>
            </a:r>
          </a:p>
          <a:p>
            <a:pPr>
              <a:lnSpc>
                <a:spcPct val="100000"/>
              </a:lnSpc>
              <a:spcBef>
                <a:spcPts val="0"/>
              </a:spcBef>
            </a:pPr>
            <a:r>
              <a:rPr lang="en-US"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Published an editorial in JCSM, “</a:t>
            </a:r>
            <a:r>
              <a:rPr lang="en-US" sz="28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Opportunities and unknowns in adapting pediatric sleep practices to a pandemic world</a:t>
            </a:r>
            <a:r>
              <a:rPr lang="en-US"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 - </a:t>
            </a: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rPr>
              <a:t>https://doi.org/10.5664/jcsm.9068</a:t>
            </a:r>
            <a:r>
              <a:rPr lang="en-US"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US"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pPr>
            <a:r>
              <a:rPr lang="en-US" sz="2800" dirty="0">
                <a:solidFill>
                  <a:schemeClr val="tx1"/>
                </a:solidFill>
                <a:latin typeface="Arial" panose="020B0604020202020204" pitchFamily="34" charset="0"/>
                <a:ea typeface="Calibri" panose="020F0502020204030204" pitchFamily="34" charset="0"/>
                <a:cs typeface="Arial" panose="020B0604020202020204" pitchFamily="34" charset="0"/>
              </a:rPr>
              <a:t>Planning another pulse survey</a:t>
            </a:r>
          </a:p>
          <a:p>
            <a:pPr>
              <a:lnSpc>
                <a:spcPct val="100000"/>
              </a:lnSpc>
              <a:spcBef>
                <a:spcPts val="0"/>
              </a:spcBef>
            </a:pPr>
            <a:r>
              <a:rPr lang="en-US" sz="2800" dirty="0">
                <a:solidFill>
                  <a:schemeClr val="tx1"/>
                </a:solidFill>
                <a:effectLst/>
                <a:latin typeface="Arial" panose="020B0604020202020204" pitchFamily="34" charset="0"/>
                <a:ea typeface="Calibri" panose="020F0502020204030204" pitchFamily="34" charset="0"/>
                <a:cs typeface="Arial" panose="020B0604020202020204" pitchFamily="34" charset="0"/>
              </a:rPr>
              <a:t>Send us your questions:  </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4"/>
              </a:rPr>
              <a:t>covid@aasm.org</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US" sz="2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DE14BF2C-78F7-49EF-987D-F4EE0BF24B9F}"/>
              </a:ext>
            </a:extLst>
          </p:cNvPr>
          <p:cNvSpPr>
            <a:spLocks noGrp="1"/>
          </p:cNvSpPr>
          <p:nvPr>
            <p:ph type="ftr" sz="quarter" idx="11"/>
          </p:nvPr>
        </p:nvSpPr>
        <p:spPr/>
        <p:txBody>
          <a:bodyPr/>
          <a:lstStyle/>
          <a:p>
            <a:r>
              <a:rPr lang="en-US"/>
              <a:t>January 2021</a:t>
            </a:r>
          </a:p>
        </p:txBody>
      </p:sp>
    </p:spTree>
    <p:extLst>
      <p:ext uri="{BB962C8B-B14F-4D97-AF65-F5344CB8AC3E}">
        <p14:creationId xmlns:p14="http://schemas.microsoft.com/office/powerpoint/2010/main" val="522494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2846A-E719-4A44-A990-7F548A47ACE6}"/>
              </a:ext>
            </a:extLst>
          </p:cNvPr>
          <p:cNvSpPr>
            <a:spLocks noGrp="1"/>
          </p:cNvSpPr>
          <p:nvPr>
            <p:ph type="title"/>
          </p:nvPr>
        </p:nvSpPr>
        <p:spPr/>
        <p:txBody>
          <a:bodyPr>
            <a:normAutofit/>
          </a:bodyPr>
          <a:lstStyle/>
          <a:p>
            <a:pPr algn="ctr"/>
            <a:r>
              <a:rPr lang="en-US" sz="3600" dirty="0"/>
              <a:t>Telemedicine Presidential Committee Update</a:t>
            </a:r>
          </a:p>
        </p:txBody>
      </p:sp>
      <p:sp>
        <p:nvSpPr>
          <p:cNvPr id="3" name="Content Placeholder 2">
            <a:extLst>
              <a:ext uri="{FF2B5EF4-FFF2-40B4-BE49-F238E27FC236}">
                <a16:creationId xmlns:a16="http://schemas.microsoft.com/office/drawing/2014/main" id="{9752AF64-E618-434F-AEED-9188E5ED6A62}"/>
              </a:ext>
            </a:extLst>
          </p:cNvPr>
          <p:cNvSpPr>
            <a:spLocks noGrp="1"/>
          </p:cNvSpPr>
          <p:nvPr>
            <p:ph idx="1"/>
          </p:nvPr>
        </p:nvSpPr>
        <p:spPr>
          <a:xfrm>
            <a:off x="838200" y="1581666"/>
            <a:ext cx="10515600" cy="4806778"/>
          </a:xfrm>
        </p:spPr>
        <p:txBody>
          <a:bodyPr>
            <a:normAutofit fontScale="77500" lnSpcReduction="20000"/>
          </a:bodyPr>
          <a:lstStyle/>
          <a:p>
            <a:pPr marL="0" indent="0">
              <a:lnSpc>
                <a:spcPct val="110000"/>
              </a:lnSpc>
              <a:spcBef>
                <a:spcPts val="0"/>
              </a:spcBef>
              <a:spcAft>
                <a:spcPts val="600"/>
              </a:spcAft>
              <a:buNone/>
            </a:pPr>
            <a:r>
              <a:rPr lang="en-US" sz="3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Now Available!</a:t>
            </a:r>
          </a:p>
          <a:p>
            <a:pPr>
              <a:lnSpc>
                <a:spcPct val="110000"/>
              </a:lnSpc>
              <a:spcBef>
                <a:spcPts val="0"/>
              </a:spcBef>
            </a:pPr>
            <a:r>
              <a:rPr lang="en-US" sz="3000" dirty="0">
                <a:solidFill>
                  <a:schemeClr val="tx1"/>
                </a:solidFill>
                <a:effectLst/>
                <a:latin typeface="Arial" panose="020B0604020202020204" pitchFamily="34" charset="0"/>
                <a:ea typeface="Calibri" panose="020F0502020204030204" pitchFamily="34" charset="0"/>
                <a:cs typeface="Arial" panose="020B0604020202020204" pitchFamily="34" charset="0"/>
              </a:rPr>
              <a:t>“Fireside chat” webcasts in AASM telemedicine video library</a:t>
            </a:r>
          </a:p>
          <a:p>
            <a:pPr lvl="1">
              <a:lnSpc>
                <a:spcPct val="110000"/>
              </a:lnSpc>
              <a:spcBef>
                <a:spcPts val="0"/>
              </a:spcBef>
            </a:pPr>
            <a:r>
              <a:rPr lang="en-US" sz="2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Part 1:  Getting started</a:t>
            </a:r>
            <a:endParaRPr lang="en-US" sz="2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lvl="1">
              <a:lnSpc>
                <a:spcPct val="110000"/>
              </a:lnSpc>
              <a:spcBef>
                <a:spcPts val="0"/>
              </a:spcBef>
            </a:pPr>
            <a:r>
              <a:rPr lang="en-US" sz="2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Part 2: Billing, privacy, licensing &amp; more</a:t>
            </a:r>
            <a:endParaRPr lang="en-US" sz="2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110000"/>
              </a:lnSpc>
              <a:spcBef>
                <a:spcPts val="1200"/>
              </a:spcBef>
              <a:spcAft>
                <a:spcPts val="600"/>
              </a:spcAft>
              <a:buNone/>
            </a:pPr>
            <a:r>
              <a:rPr lang="en-US" sz="3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Coming soon!</a:t>
            </a:r>
          </a:p>
          <a:p>
            <a:pPr>
              <a:lnSpc>
                <a:spcPct val="110000"/>
              </a:lnSpc>
              <a:spcBef>
                <a:spcPts val="0"/>
              </a:spcBef>
            </a:pPr>
            <a:r>
              <a:rPr lang="en-US" sz="3000" dirty="0">
                <a:solidFill>
                  <a:schemeClr val="tx1"/>
                </a:solidFill>
                <a:effectLst/>
                <a:latin typeface="Arial" panose="020B0604020202020204" pitchFamily="34" charset="0"/>
                <a:ea typeface="Calibri" panose="020F0502020204030204" pitchFamily="34" charset="0"/>
                <a:cs typeface="Arial" panose="020B0604020202020204" pitchFamily="34" charset="0"/>
              </a:rPr>
              <a:t>New templates:</a:t>
            </a:r>
          </a:p>
          <a:p>
            <a:pPr lvl="1">
              <a:lnSpc>
                <a:spcPct val="110000"/>
              </a:lnSpc>
              <a:spcBef>
                <a:spcPts val="0"/>
              </a:spcBef>
            </a:pPr>
            <a:r>
              <a:rPr lang="en-US" sz="2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Comprehensive sleep evaluation template (Adult)</a:t>
            </a:r>
            <a:endParaRPr lang="en-US" sz="2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lvl="1">
              <a:lnSpc>
                <a:spcPct val="110000"/>
              </a:lnSpc>
              <a:spcBef>
                <a:spcPts val="0"/>
              </a:spcBef>
            </a:pPr>
            <a:r>
              <a:rPr lang="en-US" sz="2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Comprehensive sleep evaluation template (Pediatric)</a:t>
            </a:r>
            <a:endParaRPr lang="en-US" sz="2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lvl="1">
              <a:lnSpc>
                <a:spcPct val="110000"/>
              </a:lnSpc>
              <a:spcBef>
                <a:spcPts val="0"/>
              </a:spcBef>
            </a:pPr>
            <a:r>
              <a:rPr lang="en-US" sz="2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Obstructive sleep </a:t>
            </a:r>
            <a:r>
              <a:rPr lang="en-US" sz="2800" i="1" dirty="0">
                <a:solidFill>
                  <a:schemeClr val="tx1"/>
                </a:solidFill>
                <a:latin typeface="Arial" panose="020B0604020202020204" pitchFamily="34" charset="0"/>
                <a:ea typeface="Times New Roman" panose="02020603050405020304" pitchFamily="18" charset="0"/>
                <a:cs typeface="Arial" panose="020B0604020202020204" pitchFamily="34" charset="0"/>
              </a:rPr>
              <a:t>a</a:t>
            </a:r>
            <a:r>
              <a:rPr lang="en-US" sz="2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pnea follow-up </a:t>
            </a:r>
            <a:endParaRPr lang="en-US" sz="2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10000"/>
              </a:lnSpc>
              <a:spcBef>
                <a:spcPts val="600"/>
              </a:spcBef>
            </a:pPr>
            <a:r>
              <a:rPr lang="en-US" sz="3000" dirty="0">
                <a:solidFill>
                  <a:schemeClr val="tx1"/>
                </a:solidFill>
                <a:effectLst/>
                <a:latin typeface="Arial" panose="020B0604020202020204" pitchFamily="34" charset="0"/>
                <a:ea typeface="Calibri" panose="020F0502020204030204" pitchFamily="34" charset="0"/>
                <a:cs typeface="Arial" panose="020B0604020202020204" pitchFamily="34" charset="0"/>
              </a:rPr>
              <a:t>Updated versions:</a:t>
            </a:r>
          </a:p>
          <a:p>
            <a:pPr lvl="1">
              <a:lnSpc>
                <a:spcPct val="110000"/>
              </a:lnSpc>
              <a:spcBef>
                <a:spcPts val="0"/>
              </a:spcBef>
            </a:pPr>
            <a:r>
              <a:rPr lang="en-US" sz="2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Position paper</a:t>
            </a:r>
            <a:endParaRPr lang="en-US" sz="2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lvl="1">
              <a:lnSpc>
                <a:spcPct val="110000"/>
              </a:lnSpc>
              <a:spcBef>
                <a:spcPts val="0"/>
              </a:spcBef>
            </a:pPr>
            <a:r>
              <a:rPr lang="en-US" sz="2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Implementation guide</a:t>
            </a:r>
            <a:endParaRPr lang="en-US" sz="2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lvl="1">
              <a:lnSpc>
                <a:spcPct val="110000"/>
              </a:lnSpc>
              <a:spcBef>
                <a:spcPts val="0"/>
              </a:spcBef>
            </a:pPr>
            <a:r>
              <a:rPr lang="en-US" sz="28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Case studies</a:t>
            </a:r>
            <a:endParaRPr lang="en-US" sz="2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E92399F6-6B7C-435E-8AC8-4E4734EA9542}"/>
              </a:ext>
            </a:extLst>
          </p:cNvPr>
          <p:cNvSpPr>
            <a:spLocks noGrp="1"/>
          </p:cNvSpPr>
          <p:nvPr>
            <p:ph type="ftr" sz="quarter" idx="11"/>
          </p:nvPr>
        </p:nvSpPr>
        <p:spPr/>
        <p:txBody>
          <a:bodyPr/>
          <a:lstStyle/>
          <a:p>
            <a:r>
              <a:rPr lang="en-US"/>
              <a:t>January 2021</a:t>
            </a:r>
          </a:p>
        </p:txBody>
      </p:sp>
    </p:spTree>
    <p:extLst>
      <p:ext uri="{BB962C8B-B14F-4D97-AF65-F5344CB8AC3E}">
        <p14:creationId xmlns:p14="http://schemas.microsoft.com/office/powerpoint/2010/main" val="7619157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4D1FD-BC2C-4C43-A73F-3FD8B00BCB92}"/>
              </a:ext>
            </a:extLst>
          </p:cNvPr>
          <p:cNvSpPr>
            <a:spLocks noGrp="1"/>
          </p:cNvSpPr>
          <p:nvPr>
            <p:ph type="title"/>
          </p:nvPr>
        </p:nvSpPr>
        <p:spPr/>
        <p:txBody>
          <a:bodyPr>
            <a:normAutofit/>
          </a:bodyPr>
          <a:lstStyle/>
          <a:p>
            <a:pPr algn="ctr"/>
            <a:r>
              <a:rPr lang="en-US" sz="3600" dirty="0"/>
              <a:t>Current AASM Priorities</a:t>
            </a:r>
          </a:p>
        </p:txBody>
      </p:sp>
      <p:sp>
        <p:nvSpPr>
          <p:cNvPr id="3" name="Content Placeholder 2">
            <a:extLst>
              <a:ext uri="{FF2B5EF4-FFF2-40B4-BE49-F238E27FC236}">
                <a16:creationId xmlns:a16="http://schemas.microsoft.com/office/drawing/2014/main" id="{D80521F3-8D35-4021-9BE4-3BBFEFF19E69}"/>
              </a:ext>
            </a:extLst>
          </p:cNvPr>
          <p:cNvSpPr>
            <a:spLocks noGrp="1"/>
          </p:cNvSpPr>
          <p:nvPr>
            <p:ph idx="1"/>
          </p:nvPr>
        </p:nvSpPr>
        <p:spPr>
          <a:xfrm>
            <a:off x="838200" y="1589649"/>
            <a:ext cx="10515600" cy="4587314"/>
          </a:xfrm>
        </p:spPr>
        <p:txBody>
          <a:bodyPr>
            <a:normAutofit fontScale="77500" lnSpcReduction="20000"/>
          </a:bodyPr>
          <a:lstStyle/>
          <a:p>
            <a:r>
              <a:rPr lang="en-US" dirty="0">
                <a:solidFill>
                  <a:srgbClr val="002060"/>
                </a:solidFill>
                <a:latin typeface="Arial" panose="020B0604020202020204" pitchFamily="34" charset="0"/>
                <a:cs typeface="Arial" panose="020B0604020202020204" pitchFamily="34" charset="0"/>
              </a:rPr>
              <a:t>Board of Directors</a:t>
            </a:r>
          </a:p>
          <a:p>
            <a:pPr lvl="1"/>
            <a:r>
              <a:rPr lang="en-US" dirty="0">
                <a:solidFill>
                  <a:schemeClr val="tx1"/>
                </a:solidFill>
                <a:latin typeface="Arial" panose="020B0604020202020204" pitchFamily="34" charset="0"/>
                <a:cs typeface="Arial" panose="020B0604020202020204" pitchFamily="34" charset="0"/>
              </a:rPr>
              <a:t>Identifying additional ways to support our members</a:t>
            </a:r>
          </a:p>
          <a:p>
            <a:pPr lvl="2"/>
            <a:r>
              <a:rPr lang="en-US" b="1" dirty="0">
                <a:solidFill>
                  <a:srgbClr val="FF0000"/>
                </a:solidFill>
                <a:latin typeface="Arial" panose="020B0604020202020204" pitchFamily="34" charset="0"/>
                <a:cs typeface="Arial" panose="020B0604020202020204" pitchFamily="34" charset="0"/>
              </a:rPr>
              <a:t>You can share your input!</a:t>
            </a:r>
            <a:r>
              <a:rPr lang="en-US" dirty="0">
                <a:solidFill>
                  <a:schemeClr val="tx1"/>
                </a:solidFill>
                <a:latin typeface="Arial" panose="020B0604020202020204" pitchFamily="34" charset="0"/>
                <a:cs typeface="Arial" panose="020B0604020202020204" pitchFamily="34" charset="0"/>
              </a:rPr>
              <a:t> Send an email to:  </a:t>
            </a:r>
            <a:r>
              <a:rPr lang="en-US" dirty="0">
                <a:solidFill>
                  <a:schemeClr val="tx1"/>
                </a:solidFill>
                <a:latin typeface="Arial" panose="020B0604020202020204" pitchFamily="34" charset="0"/>
                <a:cs typeface="Arial" panose="020B0604020202020204" pitchFamily="34" charset="0"/>
                <a:hlinkClick r:id="rId3"/>
              </a:rPr>
              <a:t>kramar@aasm.org</a:t>
            </a:r>
            <a:endParaRPr lang="en-US" dirty="0">
              <a:solidFill>
                <a:schemeClr val="tx1"/>
              </a:solidFill>
              <a:latin typeface="Arial" panose="020B0604020202020204" pitchFamily="34" charset="0"/>
              <a:cs typeface="Arial" panose="020B0604020202020204" pitchFamily="34" charset="0"/>
            </a:endParaRPr>
          </a:p>
          <a:p>
            <a:pPr lvl="1"/>
            <a:r>
              <a:rPr lang="en-US" dirty="0">
                <a:solidFill>
                  <a:schemeClr val="tx1"/>
                </a:solidFill>
                <a:latin typeface="Arial" panose="020B0604020202020204" pitchFamily="34" charset="0"/>
                <a:cs typeface="Arial" panose="020B0604020202020204" pitchFamily="34" charset="0"/>
              </a:rPr>
              <a:t>Investing in more lobbying and new public awareness campaigns </a:t>
            </a:r>
          </a:p>
          <a:p>
            <a:r>
              <a:rPr lang="en-US" dirty="0">
                <a:solidFill>
                  <a:srgbClr val="002060"/>
                </a:solidFill>
                <a:latin typeface="Arial" panose="020B0604020202020204" pitchFamily="34" charset="0"/>
                <a:cs typeface="Arial" panose="020B0604020202020204" pitchFamily="34" charset="0"/>
              </a:rPr>
              <a:t>Health Policy &amp; Advocacy</a:t>
            </a:r>
          </a:p>
          <a:p>
            <a:pPr lvl="1"/>
            <a:r>
              <a:rPr lang="en-US" dirty="0">
                <a:solidFill>
                  <a:schemeClr val="tx1"/>
                </a:solidFill>
                <a:latin typeface="Arial" panose="020B0604020202020204" pitchFamily="34" charset="0"/>
                <a:cs typeface="Arial" panose="020B0604020202020204" pitchFamily="34" charset="0"/>
              </a:rPr>
              <a:t>Recruiting members for new Congressional Sleep Health Caucus</a:t>
            </a:r>
          </a:p>
          <a:p>
            <a:pPr lvl="1"/>
            <a:r>
              <a:rPr lang="en-US" dirty="0">
                <a:solidFill>
                  <a:schemeClr val="tx1"/>
                </a:solidFill>
                <a:latin typeface="Arial" panose="020B0604020202020204" pitchFamily="34" charset="0"/>
                <a:cs typeface="Arial" panose="020B0604020202020204" pitchFamily="34" charset="0"/>
              </a:rPr>
              <a:t>Advocating for telemedicine reimbursement to be permanent</a:t>
            </a:r>
          </a:p>
          <a:p>
            <a:pPr lvl="1"/>
            <a:r>
              <a:rPr lang="en-US" dirty="0">
                <a:solidFill>
                  <a:schemeClr val="tx1"/>
                </a:solidFill>
                <a:latin typeface="Arial" panose="020B0604020202020204" pitchFamily="34" charset="0"/>
                <a:cs typeface="Arial" panose="020B0604020202020204" pitchFamily="34" charset="0"/>
              </a:rPr>
              <a:t>Advocating for relaxation of prior authorization policies</a:t>
            </a:r>
          </a:p>
          <a:p>
            <a:r>
              <a:rPr lang="en-US" dirty="0">
                <a:solidFill>
                  <a:srgbClr val="002060"/>
                </a:solidFill>
                <a:latin typeface="Arial" panose="020B0604020202020204" pitchFamily="34" charset="0"/>
                <a:cs typeface="Arial" panose="020B0604020202020204" pitchFamily="34" charset="0"/>
              </a:rPr>
              <a:t>Telemedicine Presidential Committee</a:t>
            </a:r>
          </a:p>
          <a:p>
            <a:pPr lvl="1"/>
            <a:r>
              <a:rPr lang="en-US" dirty="0">
                <a:solidFill>
                  <a:schemeClr val="tx1"/>
                </a:solidFill>
                <a:latin typeface="Arial" panose="020B0604020202020204" pitchFamily="34" charset="0"/>
                <a:cs typeface="Arial" panose="020B0604020202020204" pitchFamily="34" charset="0"/>
              </a:rPr>
              <a:t>Developing telemedicine resources for members</a:t>
            </a:r>
          </a:p>
          <a:p>
            <a:r>
              <a:rPr lang="en-US" dirty="0">
                <a:solidFill>
                  <a:srgbClr val="002060"/>
                </a:solidFill>
                <a:latin typeface="Arial" panose="020B0604020202020204" pitchFamily="34" charset="0"/>
                <a:cs typeface="Arial" panose="020B0604020202020204" pitchFamily="34" charset="0"/>
              </a:rPr>
              <a:t>Payer Policy Review Committee</a:t>
            </a:r>
          </a:p>
          <a:p>
            <a:pPr lvl="1"/>
            <a:r>
              <a:rPr lang="en-US" dirty="0">
                <a:solidFill>
                  <a:schemeClr val="tx1"/>
                </a:solidFill>
                <a:latin typeface="Arial" panose="020B0604020202020204" pitchFamily="34" charset="0"/>
                <a:cs typeface="Arial" panose="020B0604020202020204" pitchFamily="34" charset="0"/>
              </a:rPr>
              <a:t>Advocating for payer adoption of AASM recommended hypopnea scoring rule</a:t>
            </a:r>
          </a:p>
        </p:txBody>
      </p:sp>
      <p:sp>
        <p:nvSpPr>
          <p:cNvPr id="4" name="Footer Placeholder 3">
            <a:extLst>
              <a:ext uri="{FF2B5EF4-FFF2-40B4-BE49-F238E27FC236}">
                <a16:creationId xmlns:a16="http://schemas.microsoft.com/office/drawing/2014/main" id="{F8D8137A-0CA7-4FF9-9FB5-57A4341EAC11}"/>
              </a:ext>
            </a:extLst>
          </p:cNvPr>
          <p:cNvSpPr>
            <a:spLocks noGrp="1"/>
          </p:cNvSpPr>
          <p:nvPr>
            <p:ph type="ftr" sz="quarter" idx="11"/>
          </p:nvPr>
        </p:nvSpPr>
        <p:spPr/>
        <p:txBody>
          <a:bodyPr/>
          <a:lstStyle/>
          <a:p>
            <a:r>
              <a:rPr lang="en-US"/>
              <a:t>January 2021</a:t>
            </a:r>
          </a:p>
        </p:txBody>
      </p:sp>
    </p:spTree>
    <p:extLst>
      <p:ext uri="{BB962C8B-B14F-4D97-AF65-F5344CB8AC3E}">
        <p14:creationId xmlns:p14="http://schemas.microsoft.com/office/powerpoint/2010/main" val="1020331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solidFill>
                  <a:schemeClr val="tx1"/>
                </a:solidFill>
                <a:latin typeface="Arial" panose="020B0604020202020204" pitchFamily="34" charset="0"/>
                <a:cs typeface="Arial" panose="020B0604020202020204" pitchFamily="34" charset="0"/>
              </a:rPr>
              <a:t>To continue to gather data on the impact of COVID-19 on our members</a:t>
            </a:r>
          </a:p>
          <a:p>
            <a:r>
              <a:rPr lang="en-US" dirty="0">
                <a:solidFill>
                  <a:schemeClr val="tx1"/>
                </a:solidFill>
                <a:latin typeface="Arial" panose="020B0604020202020204" pitchFamily="34" charset="0"/>
                <a:ea typeface="Times New Roman" panose="02020603050405020304" pitchFamily="18" charset="0"/>
                <a:cs typeface="Arial" panose="020B0604020202020204" pitchFamily="34" charset="0"/>
              </a:rPr>
              <a:t>Survey time period: </a:t>
            </a:r>
            <a:r>
              <a:rPr lang="en-US" b="0" i="0" dirty="0">
                <a:solidFill>
                  <a:schemeClr val="tx1"/>
                </a:solidFill>
                <a:effectLst/>
                <a:latin typeface="Arial" panose="020B0604020202020204" pitchFamily="34" charset="0"/>
                <a:cs typeface="Arial" panose="020B0604020202020204" pitchFamily="34" charset="0"/>
              </a:rPr>
              <a:t>Nov. 16 – Dec. 2, 2020 </a:t>
            </a:r>
            <a:r>
              <a:rPr lang="en-US" dirty="0">
                <a:solidFill>
                  <a:schemeClr val="tx1"/>
                </a:solidFill>
                <a:latin typeface="Arial" panose="020B0604020202020204" pitchFamily="34" charset="0"/>
                <a:ea typeface="Times New Roman" panose="02020603050405020304" pitchFamily="18" charset="0"/>
                <a:cs typeface="Arial" panose="020B0604020202020204" pitchFamily="34" charset="0"/>
              </a:rPr>
              <a:t>(2+ weeks)</a:t>
            </a:r>
          </a:p>
          <a:p>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Invitation was delivered by email to</a:t>
            </a:r>
            <a:r>
              <a:rPr lang="en-US"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b="1" i="0" dirty="0">
                <a:solidFill>
                  <a:schemeClr val="tx1"/>
                </a:solidFill>
                <a:effectLst/>
                <a:latin typeface="Segoe UI" panose="020B0502040204020203" pitchFamily="34" charset="0"/>
              </a:rPr>
              <a:t>9,515</a:t>
            </a:r>
            <a:r>
              <a:rPr lang="en-US"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members. </a:t>
            </a:r>
          </a:p>
          <a:p>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Completed by </a:t>
            </a:r>
            <a:r>
              <a:rPr lang="en-US"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495</a:t>
            </a: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members (response rate: </a:t>
            </a:r>
            <a:r>
              <a:rPr lang="en-US"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5.2%</a:t>
            </a:r>
            <a:r>
              <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p>
            <a:r>
              <a:rPr lang="en-US" dirty="0">
                <a:solidFill>
                  <a:schemeClr val="tx1"/>
                </a:solidFill>
                <a:latin typeface="Arial" panose="020B0604020202020204" pitchFamily="34" charset="0"/>
                <a:ea typeface="Times New Roman" panose="02020603050405020304" pitchFamily="18" charset="0"/>
                <a:cs typeface="Arial" panose="020B0604020202020204" pitchFamily="34" charset="0"/>
              </a:rPr>
              <a:t>Clinical demographics and three open-ended questions</a:t>
            </a:r>
            <a:endParaRPr lang="en-US"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Title 1">
            <a:extLst>
              <a:ext uri="{FF2B5EF4-FFF2-40B4-BE49-F238E27FC236}">
                <a16:creationId xmlns:a16="http://schemas.microsoft.com/office/drawing/2014/main" id="{E49DED35-79D4-4E94-939F-E4B2E88AAE95}"/>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F89834"/>
                </a:solidFill>
                <a:latin typeface="Arial" panose="020B0604020202020204" pitchFamily="34" charset="0"/>
                <a:ea typeface="+mj-ea"/>
                <a:cs typeface="Arial" panose="020B0604020202020204" pitchFamily="34" charset="0"/>
              </a:defRPr>
            </a:lvl1pPr>
          </a:lstStyle>
          <a:p>
            <a:pPr algn="ctr"/>
            <a:r>
              <a:rPr lang="en-US" sz="3600" dirty="0"/>
              <a:t>COVID-19 Pulse Survey</a:t>
            </a:r>
          </a:p>
        </p:txBody>
      </p:sp>
      <p:sp>
        <p:nvSpPr>
          <p:cNvPr id="2" name="Footer Placeholder 1">
            <a:extLst>
              <a:ext uri="{FF2B5EF4-FFF2-40B4-BE49-F238E27FC236}">
                <a16:creationId xmlns:a16="http://schemas.microsoft.com/office/drawing/2014/main" id="{59B6214C-168B-434E-98F8-E049FD325290}"/>
              </a:ext>
            </a:extLst>
          </p:cNvPr>
          <p:cNvSpPr>
            <a:spLocks noGrp="1"/>
          </p:cNvSpPr>
          <p:nvPr>
            <p:ph type="ftr" sz="quarter" idx="11"/>
          </p:nvPr>
        </p:nvSpPr>
        <p:spPr/>
        <p:txBody>
          <a:bodyPr/>
          <a:lstStyle/>
          <a:p>
            <a:r>
              <a:rPr lang="en-US"/>
              <a:t>January 2021</a:t>
            </a:r>
          </a:p>
        </p:txBody>
      </p:sp>
    </p:spTree>
    <p:extLst>
      <p:ext uri="{BB962C8B-B14F-4D97-AF65-F5344CB8AC3E}">
        <p14:creationId xmlns:p14="http://schemas.microsoft.com/office/powerpoint/2010/main" val="4025197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EAB9-B216-4858-B7D4-4C6F6D6FA130}"/>
              </a:ext>
            </a:extLst>
          </p:cNvPr>
          <p:cNvSpPr>
            <a:spLocks noGrp="1"/>
          </p:cNvSpPr>
          <p:nvPr>
            <p:ph type="title"/>
          </p:nvPr>
        </p:nvSpPr>
        <p:spPr>
          <a:xfrm>
            <a:off x="1066800" y="2209800"/>
            <a:ext cx="10363200" cy="1981200"/>
          </a:xfrm>
        </p:spPr>
        <p:txBody>
          <a:bodyPr>
            <a:normAutofit/>
          </a:bodyPr>
          <a:lstStyle/>
          <a:p>
            <a:pPr algn="ctr"/>
            <a:r>
              <a:rPr lang="en-US" sz="6000" b="0" dirty="0"/>
              <a:t>CLINICAL DEMOGRAPHICS</a:t>
            </a:r>
            <a:br>
              <a:rPr lang="en-US" sz="4400" dirty="0"/>
            </a:br>
            <a:endParaRPr lang="en-US" sz="4400" dirty="0"/>
          </a:p>
        </p:txBody>
      </p:sp>
      <p:sp>
        <p:nvSpPr>
          <p:cNvPr id="3" name="Footer Placeholder 2">
            <a:extLst>
              <a:ext uri="{FF2B5EF4-FFF2-40B4-BE49-F238E27FC236}">
                <a16:creationId xmlns:a16="http://schemas.microsoft.com/office/drawing/2014/main" id="{5DD16909-3EEC-4558-8D4B-F8C2F28FFC9B}"/>
              </a:ext>
            </a:extLst>
          </p:cNvPr>
          <p:cNvSpPr>
            <a:spLocks noGrp="1"/>
          </p:cNvSpPr>
          <p:nvPr>
            <p:ph type="ftr" sz="quarter" idx="11"/>
          </p:nvPr>
        </p:nvSpPr>
        <p:spPr/>
        <p:txBody>
          <a:bodyPr/>
          <a:lstStyle/>
          <a:p>
            <a:r>
              <a:rPr lang="en-US"/>
              <a:t>January 2021</a:t>
            </a:r>
          </a:p>
        </p:txBody>
      </p:sp>
    </p:spTree>
    <p:extLst>
      <p:ext uri="{BB962C8B-B14F-4D97-AF65-F5344CB8AC3E}">
        <p14:creationId xmlns:p14="http://schemas.microsoft.com/office/powerpoint/2010/main" val="3787427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E8CBC-9EEF-452F-9B31-023996694003}"/>
              </a:ext>
            </a:extLst>
          </p:cNvPr>
          <p:cNvSpPr>
            <a:spLocks noGrp="1"/>
          </p:cNvSpPr>
          <p:nvPr>
            <p:ph type="title"/>
          </p:nvPr>
        </p:nvSpPr>
        <p:spPr/>
        <p:txBody>
          <a:bodyPr>
            <a:normAutofit/>
          </a:bodyPr>
          <a:lstStyle/>
          <a:p>
            <a:pPr algn="ctr"/>
            <a:r>
              <a:rPr lang="en-US" sz="3600" dirty="0"/>
              <a:t>Clinical background</a:t>
            </a:r>
            <a:br>
              <a:rPr lang="en-US" sz="3200" dirty="0"/>
            </a:br>
            <a:r>
              <a:rPr lang="en-US" sz="2800" b="1" dirty="0"/>
              <a:t>(December 2020)</a:t>
            </a:r>
            <a:endParaRPr lang="en-US" sz="3200" b="1" dirty="0"/>
          </a:p>
        </p:txBody>
      </p:sp>
      <p:sp>
        <p:nvSpPr>
          <p:cNvPr id="4" name="TextBox 3">
            <a:extLst>
              <a:ext uri="{FF2B5EF4-FFF2-40B4-BE49-F238E27FC236}">
                <a16:creationId xmlns:a16="http://schemas.microsoft.com/office/drawing/2014/main" id="{71FB6841-287C-4585-95B9-9B80F314DAF2}"/>
              </a:ext>
            </a:extLst>
          </p:cNvPr>
          <p:cNvSpPr txBox="1"/>
          <p:nvPr/>
        </p:nvSpPr>
        <p:spPr>
          <a:xfrm>
            <a:off x="9222377" y="1524000"/>
            <a:ext cx="1970163" cy="584775"/>
          </a:xfrm>
          <a:prstGeom prst="rect">
            <a:avLst/>
          </a:prstGeom>
          <a:noFill/>
          <a:ln>
            <a:solidFill>
              <a:schemeClr val="tx2"/>
            </a:solidFill>
          </a:ln>
        </p:spPr>
        <p:txBody>
          <a:bodyPr wrap="square" rtlCol="0">
            <a:spAutoFit/>
          </a:bodyPr>
          <a:lstStyle/>
          <a:p>
            <a:r>
              <a:rPr lang="en-US" sz="1600" b="1" dirty="0"/>
              <a:t>Total number of responses:  </a:t>
            </a:r>
            <a:r>
              <a:rPr lang="en-US" sz="1600" dirty="0"/>
              <a:t>495</a:t>
            </a:r>
          </a:p>
        </p:txBody>
      </p:sp>
      <p:graphicFrame>
        <p:nvGraphicFramePr>
          <p:cNvPr id="9" name="Content Placeholder 8">
            <a:extLst>
              <a:ext uri="{FF2B5EF4-FFF2-40B4-BE49-F238E27FC236}">
                <a16:creationId xmlns:a16="http://schemas.microsoft.com/office/drawing/2014/main" id="{00000000-0008-0000-0800-000002000000}"/>
              </a:ext>
            </a:extLst>
          </p:cNvPr>
          <p:cNvGraphicFramePr>
            <a:graphicFrameLocks noGrp="1"/>
          </p:cNvGraphicFramePr>
          <p:nvPr>
            <p:ph idx="1"/>
          </p:nvPr>
        </p:nvGraphicFramePr>
        <p:xfrm>
          <a:off x="76200" y="1078174"/>
          <a:ext cx="11811000" cy="529650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DAF7EC49-C253-4377-8EBF-5C6203E231EB}"/>
              </a:ext>
            </a:extLst>
          </p:cNvPr>
          <p:cNvSpPr>
            <a:spLocks noGrp="1"/>
          </p:cNvSpPr>
          <p:nvPr>
            <p:ph type="ftr" sz="quarter" idx="11"/>
          </p:nvPr>
        </p:nvSpPr>
        <p:spPr/>
        <p:txBody>
          <a:bodyPr/>
          <a:lstStyle/>
          <a:p>
            <a:r>
              <a:rPr lang="en-US"/>
              <a:t>January 2021</a:t>
            </a:r>
          </a:p>
        </p:txBody>
      </p:sp>
    </p:spTree>
    <p:extLst>
      <p:ext uri="{BB962C8B-B14F-4D97-AF65-F5344CB8AC3E}">
        <p14:creationId xmlns:p14="http://schemas.microsoft.com/office/powerpoint/2010/main" val="886785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E8CBC-9EEF-452F-9B31-023996694003}"/>
              </a:ext>
            </a:extLst>
          </p:cNvPr>
          <p:cNvSpPr>
            <a:spLocks noGrp="1"/>
          </p:cNvSpPr>
          <p:nvPr>
            <p:ph type="title"/>
          </p:nvPr>
        </p:nvSpPr>
        <p:spPr/>
        <p:txBody>
          <a:bodyPr>
            <a:normAutofit/>
          </a:bodyPr>
          <a:lstStyle/>
          <a:p>
            <a:pPr algn="ctr"/>
            <a:r>
              <a:rPr lang="en-US" sz="3600" dirty="0"/>
              <a:t>Clinical background</a:t>
            </a:r>
          </a:p>
        </p:txBody>
      </p:sp>
      <p:sp>
        <p:nvSpPr>
          <p:cNvPr id="4" name="TextBox 3">
            <a:extLst>
              <a:ext uri="{FF2B5EF4-FFF2-40B4-BE49-F238E27FC236}">
                <a16:creationId xmlns:a16="http://schemas.microsoft.com/office/drawing/2014/main" id="{71FB6841-287C-4585-95B9-9B80F314DAF2}"/>
              </a:ext>
            </a:extLst>
          </p:cNvPr>
          <p:cNvSpPr txBox="1"/>
          <p:nvPr/>
        </p:nvSpPr>
        <p:spPr>
          <a:xfrm>
            <a:off x="8153400" y="1524000"/>
            <a:ext cx="3039140" cy="830997"/>
          </a:xfrm>
          <a:prstGeom prst="rect">
            <a:avLst/>
          </a:prstGeom>
          <a:noFill/>
          <a:ln>
            <a:solidFill>
              <a:schemeClr val="tx2"/>
            </a:solidFill>
          </a:ln>
        </p:spPr>
        <p:txBody>
          <a:bodyPr wrap="square" rtlCol="0">
            <a:spAutoFit/>
          </a:bodyPr>
          <a:lstStyle/>
          <a:p>
            <a:r>
              <a:rPr lang="en-US" sz="1600" b="1" dirty="0"/>
              <a:t>Total number of responses: </a:t>
            </a:r>
          </a:p>
          <a:p>
            <a:r>
              <a:rPr lang="en-US" sz="1600" b="1" dirty="0"/>
              <a:t>August 2020: </a:t>
            </a:r>
            <a:r>
              <a:rPr lang="en-US" sz="1600" dirty="0"/>
              <a:t>551</a:t>
            </a:r>
          </a:p>
          <a:p>
            <a:r>
              <a:rPr lang="en-US" sz="1600" b="1" dirty="0"/>
              <a:t>December 2020: </a:t>
            </a:r>
            <a:r>
              <a:rPr lang="en-US" sz="1600" dirty="0"/>
              <a:t>495</a:t>
            </a:r>
          </a:p>
        </p:txBody>
      </p:sp>
      <p:graphicFrame>
        <p:nvGraphicFramePr>
          <p:cNvPr id="7" name="Content Placeholder 6">
            <a:extLst>
              <a:ext uri="{FF2B5EF4-FFF2-40B4-BE49-F238E27FC236}">
                <a16:creationId xmlns:a16="http://schemas.microsoft.com/office/drawing/2014/main" id="{9AD02B9C-C59B-4149-806E-1C5E8C2BECA9}"/>
              </a:ext>
            </a:extLst>
          </p:cNvPr>
          <p:cNvGraphicFramePr>
            <a:graphicFrameLocks noGrp="1"/>
          </p:cNvGraphicFramePr>
          <p:nvPr>
            <p:ph idx="1"/>
          </p:nvPr>
        </p:nvGraphicFramePr>
        <p:xfrm>
          <a:off x="381000" y="1219200"/>
          <a:ext cx="11506200" cy="5105401"/>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23C791B0-D85B-445A-B01D-7B4FDBCF6CFA}"/>
              </a:ext>
            </a:extLst>
          </p:cNvPr>
          <p:cNvSpPr>
            <a:spLocks noGrp="1"/>
          </p:cNvSpPr>
          <p:nvPr>
            <p:ph type="ftr" sz="quarter" idx="11"/>
          </p:nvPr>
        </p:nvSpPr>
        <p:spPr/>
        <p:txBody>
          <a:bodyPr/>
          <a:lstStyle/>
          <a:p>
            <a:r>
              <a:rPr lang="en-US"/>
              <a:t>January 2021</a:t>
            </a:r>
          </a:p>
        </p:txBody>
      </p:sp>
    </p:spTree>
    <p:extLst>
      <p:ext uri="{BB962C8B-B14F-4D97-AF65-F5344CB8AC3E}">
        <p14:creationId xmlns:p14="http://schemas.microsoft.com/office/powerpoint/2010/main" val="1657151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C814A-2C5B-4EC1-B1E0-57E7DAE699AA}"/>
              </a:ext>
            </a:extLst>
          </p:cNvPr>
          <p:cNvSpPr>
            <a:spLocks noGrp="1"/>
          </p:cNvSpPr>
          <p:nvPr>
            <p:ph type="title"/>
          </p:nvPr>
        </p:nvSpPr>
        <p:spPr>
          <a:xfrm>
            <a:off x="914400" y="148791"/>
            <a:ext cx="10515600" cy="1325563"/>
          </a:xfrm>
        </p:spPr>
        <p:txBody>
          <a:bodyPr>
            <a:normAutofit/>
          </a:bodyPr>
          <a:lstStyle/>
          <a:p>
            <a:pPr algn="ctr"/>
            <a:r>
              <a:rPr lang="en-US" sz="3200" dirty="0"/>
              <a:t>Which of the following best describes where you work? </a:t>
            </a:r>
            <a:r>
              <a:rPr lang="en-US" sz="2800" dirty="0"/>
              <a:t>(check all that apply)</a:t>
            </a:r>
            <a:endParaRPr lang="en-US" sz="3600" dirty="0"/>
          </a:p>
        </p:txBody>
      </p:sp>
      <p:sp>
        <p:nvSpPr>
          <p:cNvPr id="4" name="TextBox 3">
            <a:extLst>
              <a:ext uri="{FF2B5EF4-FFF2-40B4-BE49-F238E27FC236}">
                <a16:creationId xmlns:a16="http://schemas.microsoft.com/office/drawing/2014/main" id="{87A8D1ED-CA12-45FC-99E7-AC15958CDCEC}"/>
              </a:ext>
            </a:extLst>
          </p:cNvPr>
          <p:cNvSpPr txBox="1"/>
          <p:nvPr/>
        </p:nvSpPr>
        <p:spPr>
          <a:xfrm>
            <a:off x="7720150" y="1546186"/>
            <a:ext cx="3606932" cy="338554"/>
          </a:xfrm>
          <a:prstGeom prst="rect">
            <a:avLst/>
          </a:prstGeom>
          <a:noFill/>
          <a:ln>
            <a:solidFill>
              <a:schemeClr val="tx2"/>
            </a:solidFill>
          </a:ln>
        </p:spPr>
        <p:txBody>
          <a:bodyPr wrap="square" rtlCol="0">
            <a:spAutoFit/>
          </a:bodyPr>
          <a:lstStyle/>
          <a:p>
            <a:r>
              <a:rPr lang="en-US" sz="1600" b="1" dirty="0"/>
              <a:t>Total number of respondents:  </a:t>
            </a:r>
            <a:r>
              <a:rPr lang="en-US" sz="1600" dirty="0"/>
              <a:t>495</a:t>
            </a:r>
          </a:p>
        </p:txBody>
      </p:sp>
      <p:graphicFrame>
        <p:nvGraphicFramePr>
          <p:cNvPr id="8" name="Content Placeholder 7">
            <a:extLst>
              <a:ext uri="{FF2B5EF4-FFF2-40B4-BE49-F238E27FC236}">
                <a16:creationId xmlns:a16="http://schemas.microsoft.com/office/drawing/2014/main" id="{00000000-0008-0000-0900-000002000000}"/>
              </a:ext>
            </a:extLst>
          </p:cNvPr>
          <p:cNvGraphicFramePr>
            <a:graphicFrameLocks noGrp="1"/>
          </p:cNvGraphicFramePr>
          <p:nvPr>
            <p:ph idx="1"/>
          </p:nvPr>
        </p:nvGraphicFramePr>
        <p:xfrm>
          <a:off x="609600" y="783770"/>
          <a:ext cx="10972800" cy="5105891"/>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961B2A9B-146B-44DC-A06A-E7C29B0502A4}"/>
              </a:ext>
            </a:extLst>
          </p:cNvPr>
          <p:cNvSpPr>
            <a:spLocks noGrp="1"/>
          </p:cNvSpPr>
          <p:nvPr>
            <p:ph type="ftr" sz="quarter" idx="11"/>
          </p:nvPr>
        </p:nvSpPr>
        <p:spPr/>
        <p:txBody>
          <a:bodyPr/>
          <a:lstStyle/>
          <a:p>
            <a:r>
              <a:rPr lang="en-US"/>
              <a:t>January 2021</a:t>
            </a:r>
          </a:p>
        </p:txBody>
      </p:sp>
    </p:spTree>
    <p:extLst>
      <p:ext uri="{BB962C8B-B14F-4D97-AF65-F5344CB8AC3E}">
        <p14:creationId xmlns:p14="http://schemas.microsoft.com/office/powerpoint/2010/main" val="4134712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C814A-2C5B-4EC1-B1E0-57E7DAE699AA}"/>
              </a:ext>
            </a:extLst>
          </p:cNvPr>
          <p:cNvSpPr>
            <a:spLocks noGrp="1"/>
          </p:cNvSpPr>
          <p:nvPr>
            <p:ph type="title"/>
          </p:nvPr>
        </p:nvSpPr>
        <p:spPr>
          <a:xfrm>
            <a:off x="914400" y="148791"/>
            <a:ext cx="10515600" cy="1325563"/>
          </a:xfrm>
        </p:spPr>
        <p:txBody>
          <a:bodyPr>
            <a:normAutofit/>
          </a:bodyPr>
          <a:lstStyle/>
          <a:p>
            <a:pPr algn="ctr"/>
            <a:r>
              <a:rPr lang="en-US" sz="3200" dirty="0"/>
              <a:t>Which of the following best describes where you work? </a:t>
            </a:r>
            <a:r>
              <a:rPr lang="en-US" sz="2800" dirty="0"/>
              <a:t>(check all that apply)</a:t>
            </a:r>
            <a:endParaRPr lang="en-US" sz="3600" dirty="0"/>
          </a:p>
        </p:txBody>
      </p:sp>
      <p:sp>
        <p:nvSpPr>
          <p:cNvPr id="4" name="TextBox 3">
            <a:extLst>
              <a:ext uri="{FF2B5EF4-FFF2-40B4-BE49-F238E27FC236}">
                <a16:creationId xmlns:a16="http://schemas.microsoft.com/office/drawing/2014/main" id="{87A8D1ED-CA12-45FC-99E7-AC15958CDCEC}"/>
              </a:ext>
            </a:extLst>
          </p:cNvPr>
          <p:cNvSpPr txBox="1"/>
          <p:nvPr/>
        </p:nvSpPr>
        <p:spPr>
          <a:xfrm>
            <a:off x="8367622" y="1474354"/>
            <a:ext cx="3097481" cy="830997"/>
          </a:xfrm>
          <a:prstGeom prst="rect">
            <a:avLst/>
          </a:prstGeom>
          <a:noFill/>
          <a:ln>
            <a:solidFill>
              <a:schemeClr val="tx2"/>
            </a:solidFill>
          </a:ln>
        </p:spPr>
        <p:txBody>
          <a:bodyPr wrap="square" rtlCol="0">
            <a:spAutoFit/>
          </a:bodyPr>
          <a:lstStyle/>
          <a:p>
            <a:r>
              <a:rPr lang="en-US" sz="1600" b="1" dirty="0"/>
              <a:t>Total number of respondents:  </a:t>
            </a:r>
          </a:p>
          <a:p>
            <a:r>
              <a:rPr lang="en-US" sz="1600" b="1" dirty="0"/>
              <a:t>August: </a:t>
            </a:r>
            <a:r>
              <a:rPr lang="en-US" sz="1600" dirty="0"/>
              <a:t>551</a:t>
            </a:r>
          </a:p>
          <a:p>
            <a:r>
              <a:rPr lang="en-US" sz="1600" b="1" dirty="0"/>
              <a:t>December: </a:t>
            </a:r>
            <a:r>
              <a:rPr lang="en-US" sz="1600" dirty="0"/>
              <a:t>495</a:t>
            </a:r>
          </a:p>
        </p:txBody>
      </p:sp>
      <p:graphicFrame>
        <p:nvGraphicFramePr>
          <p:cNvPr id="7" name="Content Placeholder 6">
            <a:extLst>
              <a:ext uri="{FF2B5EF4-FFF2-40B4-BE49-F238E27FC236}">
                <a16:creationId xmlns:a16="http://schemas.microsoft.com/office/drawing/2014/main" id="{D39B39E9-8BE1-4CEF-98C5-0F3DA185D15E}"/>
              </a:ext>
            </a:extLst>
          </p:cNvPr>
          <p:cNvGraphicFramePr>
            <a:graphicFrameLocks noGrp="1"/>
          </p:cNvGraphicFramePr>
          <p:nvPr>
            <p:ph idx="1"/>
          </p:nvPr>
        </p:nvGraphicFramePr>
        <p:xfrm>
          <a:off x="609600" y="1201783"/>
          <a:ext cx="10972800" cy="5046617"/>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A510DB0A-B0D2-483A-989B-5F26631FA075}"/>
              </a:ext>
            </a:extLst>
          </p:cNvPr>
          <p:cNvSpPr>
            <a:spLocks noGrp="1"/>
          </p:cNvSpPr>
          <p:nvPr>
            <p:ph type="ftr" sz="quarter" idx="11"/>
          </p:nvPr>
        </p:nvSpPr>
        <p:spPr/>
        <p:txBody>
          <a:bodyPr/>
          <a:lstStyle/>
          <a:p>
            <a:r>
              <a:rPr lang="en-US"/>
              <a:t>January 2021</a:t>
            </a:r>
          </a:p>
        </p:txBody>
      </p:sp>
    </p:spTree>
    <p:extLst>
      <p:ext uri="{BB962C8B-B14F-4D97-AF65-F5344CB8AC3E}">
        <p14:creationId xmlns:p14="http://schemas.microsoft.com/office/powerpoint/2010/main" val="26068570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7FA637C8BB748A390852C0BFD1230" ma:contentTypeVersion="4" ma:contentTypeDescription="Create a new document." ma:contentTypeScope="" ma:versionID="8826193aa1e6fc597c94e9bea042ce8f">
  <xsd:schema xmlns:xsd="http://www.w3.org/2001/XMLSchema" xmlns:xs="http://www.w3.org/2001/XMLSchema" xmlns:p="http://schemas.microsoft.com/office/2006/metadata/properties" xmlns:ns2="41159878-03cd-4801-b413-405d1a93928c" targetNamespace="http://schemas.microsoft.com/office/2006/metadata/properties" ma:root="true" ma:fieldsID="91e4625d7be86f76ebdcfc6e0df6cfb3" ns2:_="">
    <xsd:import namespace="41159878-03cd-4801-b413-405d1a93928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159878-03cd-4801-b413-405d1a9392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F10BB1-4F4A-44B6-8E41-E824F08D81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159878-03cd-4801-b413-405d1a9392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4EBE45-CCC0-490A-BCBC-36D10846F744}">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41159878-03cd-4801-b413-405d1a93928c"/>
    <ds:schemaRef ds:uri="http://www.w3.org/XML/1998/namespace"/>
  </ds:schemaRefs>
</ds:datastoreItem>
</file>

<file path=customXml/itemProps3.xml><?xml version="1.0" encoding="utf-8"?>
<ds:datastoreItem xmlns:ds="http://schemas.openxmlformats.org/officeDocument/2006/customXml" ds:itemID="{A24BF888-D05A-4A3F-A867-6CB3A9D093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174</TotalTime>
  <Words>2732</Words>
  <Application>Microsoft Office PowerPoint</Application>
  <PresentationFormat>Widescreen</PresentationFormat>
  <Paragraphs>342</Paragraphs>
  <Slides>34</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Georgia</vt:lpstr>
      <vt:lpstr>Segoe UI</vt:lpstr>
      <vt:lpstr>Office Theme</vt:lpstr>
      <vt:lpstr>PowerPoint Presentation</vt:lpstr>
      <vt:lpstr>PowerPoint Presentation</vt:lpstr>
      <vt:lpstr>PowerPoint Presentation</vt:lpstr>
      <vt:lpstr>PowerPoint Presentation</vt:lpstr>
      <vt:lpstr>CLINICAL DEMOGRAPHICS </vt:lpstr>
      <vt:lpstr>Clinical background (December 2020)</vt:lpstr>
      <vt:lpstr>Clinical background</vt:lpstr>
      <vt:lpstr>Which of the following best describes where you work? (check all that apply)</vt:lpstr>
      <vt:lpstr>Which of the following best describes where you work? (check all that apply)</vt:lpstr>
      <vt:lpstr>Practice location by region</vt:lpstr>
      <vt:lpstr>Practice location by region</vt:lpstr>
      <vt:lpstr>How has your patient volume changed since July 2020? </vt:lpstr>
      <vt:lpstr>Change in patient volume</vt:lpstr>
      <vt:lpstr>Has your practice/facility had to apply for loans or other financial assistance due to COVID-19?</vt:lpstr>
      <vt:lpstr>Has your practice/facility had to apply for loans or other financial assistance due to COVID-19?</vt:lpstr>
      <vt:lpstr>Are you concerned about the ability of your practice/facility to remain financially solvent going into 2021?</vt:lpstr>
      <vt:lpstr>Are you concerned about the ability of your practice/facility to remain financially solvent?</vt:lpstr>
      <vt:lpstr>Post-pandemic utilization of telemedicine  (if telemedicine services are adequately reimbursed) </vt:lpstr>
      <vt:lpstr>Post-pandemic utilization of telemedicine  (if telemedicine services are adequately reimbursed) </vt:lpstr>
      <vt:lpstr>Employer travel restrictions</vt:lpstr>
      <vt:lpstr>Sample Comments  (those who responded “yes” to travel restrictions)</vt:lpstr>
      <vt:lpstr>Open-ended questions</vt:lpstr>
      <vt:lpstr>What are 1-2 ways that COVID-19 is now impacting your practice/facility?</vt:lpstr>
      <vt:lpstr>What are 1-2 ways that COVID-19 has had an impact on your practice/facility?</vt:lpstr>
      <vt:lpstr>December Sample Comments: Impact</vt:lpstr>
      <vt:lpstr>What are 1-2 strategies that are currently helping your practice/facility adapt during the pandemic?</vt:lpstr>
      <vt:lpstr>What are 1-2 strategies that have helped your practice/facility adapt during the pandemic?</vt:lpstr>
      <vt:lpstr>December Sample Comments: Strategies</vt:lpstr>
      <vt:lpstr>How can the AASM help you and your practice/facility?</vt:lpstr>
      <vt:lpstr>How can the AASM help you and your practice/facility?</vt:lpstr>
      <vt:lpstr>December Sample Comments: AASM Help</vt:lpstr>
      <vt:lpstr>COVID-19 Task Force Update</vt:lpstr>
      <vt:lpstr>Telemedicine Presidential Committee Update</vt:lpstr>
      <vt:lpstr>Current AASM Priorities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Oscar Salgado</dc:creator>
  <cp:lastModifiedBy>Thomas Heffron</cp:lastModifiedBy>
  <cp:revision>16</cp:revision>
  <dcterms:created xsi:type="dcterms:W3CDTF">2017-09-01T13:11:53Z</dcterms:created>
  <dcterms:modified xsi:type="dcterms:W3CDTF">2021-01-22T03:49:10Z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0x010100C6B7FA637C8BB748A390852C0BFD1230</vt:lpwstr>
  </property>
  <property fmtid="{D5CDD505-2E9C-101B-9397-08002B2CF9AE}" pid="3" name="ArticulateGUID">
    <vt:lpwstr>1C782270-8B20-4B1D-8A6A-693A1EF65587</vt:lpwstr>
  </property>
  <property fmtid="{D5CDD505-2E9C-101B-9397-08002B2CF9AE}" pid="4" name="ArticulatePath">
    <vt:lpwstr>AASM_PPT_Template_widescreen</vt:lpwstr>
  </property>
</Properties>
</file>