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3.xml" ContentType="application/vnd.openxmlformats-officedocument.themeOverride+xml"/>
  <Override PartName="/ppt/charts/chart17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theme/themeOverride4.xml" ContentType="application/vnd.openxmlformats-officedocument.themeOverr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22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theme/themeOverride5.xml" ContentType="application/vnd.openxmlformats-officedocument.themeOverr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notesSlides/notesSlide23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6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7.xml" ContentType="application/vnd.openxmlformats-officedocument.drawingml.chart+xml"/>
  <Override PartName="/ppt/theme/themeOverride7.xml" ContentType="application/vnd.openxmlformats-officedocument.themeOverride+xml"/>
  <Override PartName="/ppt/notesSlides/notesSlide31.xml" ContentType="application/vnd.openxmlformats-officedocument.presentationml.notesSl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theme/themeOverride8.xml" ContentType="application/vnd.openxmlformats-officedocument.themeOverride+xml"/>
  <Override PartName="/ppt/notesSlides/notesSlide32.xml" ContentType="application/vnd.openxmlformats-officedocument.presentationml.notesSlid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notesSlides/notesSlide33.xml" ContentType="application/vnd.openxmlformats-officedocument.presentationml.notesSlide+xml"/>
  <Override PartName="/ppt/charts/chart46.xml" ContentType="application/vnd.openxmlformats-officedocument.drawingml.chart+xml"/>
  <Override PartName="/ppt/theme/themeOverride9.xml" ContentType="application/vnd.openxmlformats-officedocument.themeOverride+xml"/>
  <Override PartName="/ppt/charts/chart47.xml" ContentType="application/vnd.openxmlformats-officedocument.drawingml.chart+xml"/>
  <Override PartName="/ppt/theme/themeOverride10.xml" ContentType="application/vnd.openxmlformats-officedocument.themeOverride+xml"/>
  <Override PartName="/ppt/notesSlides/notesSlide34.xml" ContentType="application/vnd.openxmlformats-officedocument.presentationml.notesSlide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theme/themeOverride11.xml" ContentType="application/vnd.openxmlformats-officedocument.themeOverride+xml"/>
  <Override PartName="/ppt/notesSlides/notesSlide35.xml" ContentType="application/vnd.openxmlformats-officedocument.presentationml.notesSlide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notesSlides/notesSlide36.xml" ContentType="application/vnd.openxmlformats-officedocument.presentationml.notesSlide+xml"/>
  <Override PartName="/ppt/charts/chart56.xml" ContentType="application/vnd.openxmlformats-officedocument.drawingml.chart+xml"/>
  <Override PartName="/ppt/theme/themeOverride12.xml" ContentType="application/vnd.openxmlformats-officedocument.themeOverride+xml"/>
  <Override PartName="/ppt/charts/chart57.xml" ContentType="application/vnd.openxmlformats-officedocument.drawingml.chart+xml"/>
  <Override PartName="/ppt/theme/themeOverride13.xml" ContentType="application/vnd.openxmlformats-officedocument.themeOverride+xml"/>
  <Override PartName="/ppt/notesSlides/notesSlide37.xml" ContentType="application/vnd.openxmlformats-officedocument.presentationml.notesSlide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theme/themeOverride14.xml" ContentType="application/vnd.openxmlformats-officedocument.themeOverride+xml"/>
  <Override PartName="/ppt/notesSlides/notesSlide38.xml" ContentType="application/vnd.openxmlformats-officedocument.presentationml.notesSlide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notesSlides/notesSlide39.xml" ContentType="application/vnd.openxmlformats-officedocument.presentationml.notesSlide+xml"/>
  <Override PartName="/ppt/charts/chart66.xml" ContentType="application/vnd.openxmlformats-officedocument.drawingml.chart+xml"/>
  <Override PartName="/ppt/theme/themeOverride15.xml" ContentType="application/vnd.openxmlformats-officedocument.themeOverride+xml"/>
  <Override PartName="/ppt/charts/chart67.xml" ContentType="application/vnd.openxmlformats-officedocument.drawingml.chart+xml"/>
  <Override PartName="/ppt/theme/themeOverride16.xml" ContentType="application/vnd.openxmlformats-officedocument.themeOverride+xml"/>
  <Override PartName="/ppt/notesSlides/notesSlide40.xml" ContentType="application/vnd.openxmlformats-officedocument.presentationml.notesSlide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theme/themeOverride17.xml" ContentType="application/vnd.openxmlformats-officedocument.themeOverride+xml"/>
  <Override PartName="/ppt/notesSlides/notesSlide41.xml" ContentType="application/vnd.openxmlformats-officedocument.presentationml.notesSlide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notesSlides/notesSlide42.xml" ContentType="application/vnd.openxmlformats-officedocument.presentationml.notesSlide+xml"/>
  <Override PartName="/ppt/charts/chart76.xml" ContentType="application/vnd.openxmlformats-officedocument.drawingml.chart+xml"/>
  <Override PartName="/ppt/theme/themeOverride18.xml" ContentType="application/vnd.openxmlformats-officedocument.themeOverride+xml"/>
  <Override PartName="/ppt/charts/chart77.xml" ContentType="application/vnd.openxmlformats-officedocument.drawingml.chart+xml"/>
  <Override PartName="/ppt/theme/themeOverride19.xml" ContentType="application/vnd.openxmlformats-officedocument.themeOverride+xml"/>
  <Override PartName="/ppt/notesSlides/notesSlide43.xml" ContentType="application/vnd.openxmlformats-officedocument.presentationml.notesSlide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theme/themeOverride20.xml" ContentType="application/vnd.openxmlformats-officedocument.themeOverride+xml"/>
  <Override PartName="/ppt/notesSlides/notesSlide44.xml" ContentType="application/vnd.openxmlformats-officedocument.presentationml.notesSlide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notesSlides/notesSlide45.xml" ContentType="application/vnd.openxmlformats-officedocument.presentationml.notesSlide+xml"/>
  <Override PartName="/ppt/charts/chart86.xml" ContentType="application/vnd.openxmlformats-officedocument.drawingml.chart+xml"/>
  <Override PartName="/ppt/theme/themeOverride21.xml" ContentType="application/vnd.openxmlformats-officedocument.themeOverride+xml"/>
  <Override PartName="/ppt/charts/chart87.xml" ContentType="application/vnd.openxmlformats-officedocument.drawingml.chart+xml"/>
  <Override PartName="/ppt/theme/themeOverride22.xml" ContentType="application/vnd.openxmlformats-officedocument.themeOverride+xml"/>
  <Override PartName="/ppt/notesSlides/notesSlide46.xml" ContentType="application/vnd.openxmlformats-officedocument.presentationml.notesSlide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theme/themeOverride23.xml" ContentType="application/vnd.openxmlformats-officedocument.themeOverride+xml"/>
  <Override PartName="/ppt/notesSlides/notesSlide47.xml" ContentType="application/vnd.openxmlformats-officedocument.presentationml.notesSlide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notesSlides/notesSlide48.xml" ContentType="application/vnd.openxmlformats-officedocument.presentationml.notesSlide+xml"/>
  <Override PartName="/ppt/charts/chart96.xml" ContentType="application/vnd.openxmlformats-officedocument.drawingml.chart+xml"/>
  <Override PartName="/ppt/theme/themeOverride24.xml" ContentType="application/vnd.openxmlformats-officedocument.themeOverride+xml"/>
  <Override PartName="/ppt/charts/chart97.xml" ContentType="application/vnd.openxmlformats-officedocument.drawingml.chart+xml"/>
  <Override PartName="/ppt/theme/themeOverride25.xml" ContentType="application/vnd.openxmlformats-officedocument.themeOverride+xml"/>
  <Override PartName="/ppt/notesSlides/notesSlide49.xml" ContentType="application/vnd.openxmlformats-officedocument.presentationml.notesSlide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theme/themeOverride26.xml" ContentType="application/vnd.openxmlformats-officedocument.themeOverride+xml"/>
  <Override PartName="/ppt/charts/chart101.xml" ContentType="application/vnd.openxmlformats-officedocument.drawingml.chart+xml"/>
  <Override PartName="/ppt/theme/themeOverride27.xml" ContentType="application/vnd.openxmlformats-officedocument.themeOverride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notesSlides/notesSlide50.xml" ContentType="application/vnd.openxmlformats-officedocument.presentationml.notesSlide+xml"/>
  <Override PartName="/ppt/charts/chart104.xml" ContentType="application/vnd.openxmlformats-officedocument.drawingml.chart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7" r:id="rId3"/>
    <p:sldId id="259" r:id="rId4"/>
    <p:sldId id="260" r:id="rId5"/>
    <p:sldId id="261" r:id="rId6"/>
    <p:sldId id="315" r:id="rId7"/>
    <p:sldId id="313" r:id="rId8"/>
    <p:sldId id="314" r:id="rId9"/>
    <p:sldId id="262" r:id="rId10"/>
    <p:sldId id="264" r:id="rId11"/>
    <p:sldId id="265" r:id="rId12"/>
    <p:sldId id="263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6" r:id="rId33"/>
    <p:sldId id="285" r:id="rId34"/>
    <p:sldId id="287" r:id="rId35"/>
    <p:sldId id="289" r:id="rId36"/>
    <p:sldId id="288" r:id="rId37"/>
    <p:sldId id="290" r:id="rId38"/>
    <p:sldId id="292" r:id="rId39"/>
    <p:sldId id="291" r:id="rId40"/>
    <p:sldId id="293" r:id="rId41"/>
    <p:sldId id="295" r:id="rId42"/>
    <p:sldId id="294" r:id="rId43"/>
    <p:sldId id="296" r:id="rId44"/>
    <p:sldId id="298" r:id="rId45"/>
    <p:sldId id="316" r:id="rId46"/>
    <p:sldId id="299" r:id="rId47"/>
    <p:sldId id="301" r:id="rId48"/>
    <p:sldId id="300" r:id="rId49"/>
    <p:sldId id="302" r:id="rId50"/>
    <p:sldId id="303" r:id="rId51"/>
    <p:sldId id="304" r:id="rId52"/>
    <p:sldId id="305" r:id="rId53"/>
    <p:sldId id="317" r:id="rId54"/>
    <p:sldId id="308" r:id="rId55"/>
    <p:sldId id="309" r:id="rId56"/>
    <p:sldId id="310" r:id="rId57"/>
    <p:sldId id="311" r:id="rId58"/>
    <p:sldId id="306" r:id="rId59"/>
    <p:sldId id="307" r:id="rId60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63"/>
      <p:bold r:id="rId64"/>
      <p:italic r:id="rId65"/>
      <p:boldItalic r:id="rId6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29475C"/>
    <a:srgbClr val="262262"/>
    <a:srgbClr val="DDCFB1"/>
    <a:srgbClr val="EFE2BF"/>
    <a:srgbClr val="D83F3A"/>
    <a:srgbClr val="D83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1" autoAdjust="0"/>
    <p:restoredTop sz="67504" autoAdjust="0"/>
  </p:normalViewPr>
  <p:slideViewPr>
    <p:cSldViewPr>
      <p:cViewPr varScale="1">
        <p:scale>
          <a:sx n="78" d="100"/>
          <a:sy n="78" d="100"/>
        </p:scale>
        <p:origin x="2172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6018"/>
    </p:cViewPr>
  </p:sorterViewPr>
  <p:notesViewPr>
    <p:cSldViewPr>
      <p:cViewPr varScale="1">
        <p:scale>
          <a:sx n="52" d="100"/>
          <a:sy n="52" d="100"/>
        </p:scale>
        <p:origin x="-2298" y="103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1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2.xml"/></Relationships>
</file>

<file path=ppt/charts/_rels/chart10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9.xlsx"/><Relationship Id="rId1" Type="http://schemas.openxmlformats.org/officeDocument/2006/relationships/themeOverride" Target="../theme/themeOverride26.xml"/></Relationships>
</file>

<file path=ppt/charts/_rels/chart10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0.xlsx"/><Relationship Id="rId1" Type="http://schemas.openxmlformats.org/officeDocument/2006/relationships/themeOverride" Target="../theme/themeOverride27.xml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3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4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5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6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7.xm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8.xm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9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10.xm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.xlsx"/><Relationship Id="rId1" Type="http://schemas.openxmlformats.org/officeDocument/2006/relationships/themeOverride" Target="../theme/themeOverride11.xm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5.xlsx"/><Relationship Id="rId1" Type="http://schemas.openxmlformats.org/officeDocument/2006/relationships/themeOverride" Target="../theme/themeOverride12.xml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6.xlsx"/><Relationship Id="rId1" Type="http://schemas.openxmlformats.org/officeDocument/2006/relationships/themeOverride" Target="../theme/themeOverride13.xm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.xlsx"/><Relationship Id="rId1" Type="http://schemas.openxmlformats.org/officeDocument/2006/relationships/themeOverride" Target="../theme/themeOverride14.xml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5.xlsx"/><Relationship Id="rId1" Type="http://schemas.openxmlformats.org/officeDocument/2006/relationships/themeOverride" Target="../theme/themeOverride15.xml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.xlsx"/><Relationship Id="rId1" Type="http://schemas.openxmlformats.org/officeDocument/2006/relationships/themeOverride" Target="../theme/themeOverride16.xml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1.xlsx"/><Relationship Id="rId1" Type="http://schemas.openxmlformats.org/officeDocument/2006/relationships/themeOverride" Target="../theme/themeOverride17.xml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5.xlsx"/><Relationship Id="rId1" Type="http://schemas.openxmlformats.org/officeDocument/2006/relationships/themeOverride" Target="../theme/themeOverride18.xml"/></Relationships>
</file>

<file path=ppt/charts/_rels/chart7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6.xlsx"/><Relationship Id="rId1" Type="http://schemas.openxmlformats.org/officeDocument/2006/relationships/themeOverride" Target="../theme/themeOverride19.xml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1.xlsx"/><Relationship Id="rId1" Type="http://schemas.openxmlformats.org/officeDocument/2006/relationships/themeOverride" Target="../theme/themeOverride20.xml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5.xlsx"/><Relationship Id="rId1" Type="http://schemas.openxmlformats.org/officeDocument/2006/relationships/themeOverride" Target="../theme/themeOverride21.xml"/></Relationships>
</file>

<file path=ppt/charts/_rels/chart8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6.xlsx"/><Relationship Id="rId1" Type="http://schemas.openxmlformats.org/officeDocument/2006/relationships/themeOverride" Target="../theme/themeOverride22.xml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1.xlsx"/><Relationship Id="rId1" Type="http://schemas.openxmlformats.org/officeDocument/2006/relationships/themeOverride" Target="../theme/themeOverride23.xml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5.xlsx"/><Relationship Id="rId1" Type="http://schemas.openxmlformats.org/officeDocument/2006/relationships/themeOverride" Target="../theme/themeOverride24.xml"/></Relationships>
</file>

<file path=ppt/charts/_rels/chart9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6.xlsx"/><Relationship Id="rId1" Type="http://schemas.openxmlformats.org/officeDocument/2006/relationships/themeOverride" Target="../theme/themeOverride25.xml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235338256430145"/>
          <c:y val="0.37970224904521682"/>
          <c:w val="0.71861072232467371"/>
          <c:h val="0.6111502192465468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A599-4459-8CB8-97CAA6721D9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A599-4459-8CB8-97CAA6721D9D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599-4459-8CB8-97CAA6721D9D}"/>
              </c:ext>
            </c:extLst>
          </c:dPt>
          <c:dLbls>
            <c:dLbl>
              <c:idx val="0"/>
              <c:layout>
                <c:manualLayout>
                  <c:x val="0.18106355910090421"/>
                  <c:y val="-8.946508557687785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Undiagnosed/Untreated</a:t>
                    </a:r>
                    <a:r>
                      <a: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 23.5 M People,  </a:t>
                    </a:r>
                    <a:r>
                      <a:rPr lang="en-US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$149.6B </a:t>
                    </a:r>
                    <a:endParaRPr lang="en-US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599-4459-8CB8-97CAA6721D9D}"/>
                </c:ext>
              </c:extLst>
            </c:dLbl>
            <c:dLbl>
              <c:idx val="1"/>
              <c:layout>
                <c:manualLayout>
                  <c:x val="-0.25596361697636227"/>
                  <c:y val="0.2011598849545003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Diagnosed/ Treated</a:t>
                    </a:r>
                  </a:p>
                  <a:p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5.9 M People,  </a:t>
                    </a:r>
                    <a:r>
                      <a:rPr lang="en-US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$12.4B </a:t>
                    </a:r>
                    <a:endParaRPr lang="en-US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599-4459-8CB8-97CAA6721D9D}"/>
                </c:ext>
              </c:extLst>
            </c:dLbl>
            <c:dLbl>
              <c:idx val="2"/>
              <c:layout>
                <c:manualLayout>
                  <c:x val="-0.17494961167965301"/>
                  <c:y val="-4.019001367344052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Diagnosed &amp; Treated</a:t>
                    </a:r>
                    <a:r>
                      <a: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 </a:t>
                    </a:r>
                  </a:p>
                  <a:p>
                    <a:r>
                      <a: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3.9 M </a:t>
                    </a:r>
                    <a:r>
                      <a:rPr lang="en-US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People,</a:t>
                    </a:r>
                    <a:r>
                      <a: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</a:t>
                    </a:r>
                  </a:p>
                  <a:p>
                    <a:r>
                      <a:rPr lang="en-US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$4.7B </a:t>
                    </a:r>
                    <a:endParaRPr lang="en-US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99-4459-8CB8-97CAA6721D9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Undiagnosed/Untreated</c:v>
                </c:pt>
                <c:pt idx="1">
                  <c:v>Diagnosed/Treated</c:v>
                </c:pt>
              </c:strCache>
            </c:strRef>
          </c:cat>
          <c:val>
            <c:numRef>
              <c:f>Sheet1!$B$2:$B$3</c:f>
              <c:numCache>
                <c:formatCode>"$"#,##0.0</c:formatCode>
                <c:ptCount val="2"/>
                <c:pt idx="0">
                  <c:v>149609.79999999999</c:v>
                </c:pt>
                <c:pt idx="1">
                  <c:v>12420.711302504496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599-4459-8CB8-97CAA6721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563779527559061"/>
          <c:y val="2.2391732283464521E-4"/>
          <c:w val="0.52963983668708636"/>
          <c:h val="0.980133967629045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 (n=61)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 w="190500"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4"/>
              <c:layout>
                <c:manualLayout>
                  <c:x val="-6.1728395061729493E-3"/>
                  <c:y val="4.21940788085721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BFD-431E-AA87-5C4DDD9355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17426B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Excessive Drowsiness </c:v>
                </c:pt>
                <c:pt idx="1">
                  <c:v>Poor Quality of Life</c:v>
                </c:pt>
                <c:pt idx="2">
                  <c:v>Work Performance</c:v>
                </c:pt>
                <c:pt idx="3">
                  <c:v>Friend/ relative has sleep apnea</c:v>
                </c:pt>
                <c:pt idx="4">
                  <c:v>Snoring/ Disturbing bed partner</c:v>
                </c:pt>
                <c:pt idx="5">
                  <c:v>Encouragement from bed partner</c:v>
                </c:pt>
                <c:pt idx="6">
                  <c:v>Automotive Accident</c:v>
                </c:pt>
                <c:pt idx="7">
                  <c:v>Learned about sleep apnea in reading/ watching programs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0.56000000000000005</c:v>
                </c:pt>
                <c:pt idx="1">
                  <c:v>0.34</c:v>
                </c:pt>
                <c:pt idx="2">
                  <c:v>0.16</c:v>
                </c:pt>
                <c:pt idx="3">
                  <c:v>0.26</c:v>
                </c:pt>
                <c:pt idx="4">
                  <c:v>0.70000000000000062</c:v>
                </c:pt>
                <c:pt idx="5">
                  <c:v>0.34</c:v>
                </c:pt>
                <c:pt idx="6">
                  <c:v>2.0000000000000011E-2</c:v>
                </c:pt>
                <c:pt idx="7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FD-431E-AA87-5C4DDD9355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198714144"/>
        <c:axId val="198714536"/>
      </c:barChart>
      <c:catAx>
        <c:axId val="1987141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50800" cap="flat" cmpd="sng">
            <a:solidFill>
              <a:srgbClr val="ECEDEF"/>
            </a:solidFill>
            <a:bevel/>
          </a:ln>
        </c:spPr>
        <c:txPr>
          <a:bodyPr rot="0"/>
          <a:lstStyle/>
          <a:p>
            <a:pPr>
              <a:defRPr sz="1050">
                <a:solidFill>
                  <a:srgbClr val="17426B"/>
                </a:solidFill>
              </a:defRPr>
            </a:pPr>
            <a:endParaRPr lang="en-US"/>
          </a:p>
        </c:txPr>
        <c:crossAx val="198714536"/>
        <c:crosses val="autoZero"/>
        <c:auto val="1"/>
        <c:lblAlgn val="ctr"/>
        <c:lblOffset val="120"/>
        <c:noMultiLvlLbl val="0"/>
      </c:catAx>
      <c:valAx>
        <c:axId val="198714536"/>
        <c:scaling>
          <c:orientation val="minMax"/>
          <c:max val="0.85000000000000064"/>
        </c:scaling>
        <c:delete val="1"/>
        <c:axPos val="t"/>
        <c:numFmt formatCode="0%" sourceLinked="1"/>
        <c:majorTickMark val="out"/>
        <c:minorTickMark val="none"/>
        <c:tickLblPos val="none"/>
        <c:crossAx val="19871414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2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389467592592605E-3"/>
          <c:y val="0"/>
          <c:w val="0.98265591801024876"/>
          <c:h val="5.6994433925353971E-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600000"/>
              </a:lightRig>
            </a:scene3d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3B8D-43C9-8E5B-84A63E3ADE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3B8D-43C9-8E5B-84A63E3ADE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9"/>
        <c:overlap val="100"/>
        <c:axId val="163465808"/>
        <c:axId val="163466200"/>
      </c:barChart>
      <c:catAx>
        <c:axId val="1634658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63466200"/>
        <c:crosses val="autoZero"/>
        <c:auto val="1"/>
        <c:lblAlgn val="ctr"/>
        <c:lblOffset val="100"/>
        <c:noMultiLvlLbl val="0"/>
      </c:catAx>
      <c:valAx>
        <c:axId val="16346620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63465808"/>
        <c:crosses val="autoZero"/>
        <c:crossBetween val="between"/>
      </c:valAx>
    </c:plotArea>
    <c:plotVisOnly val="1"/>
    <c:dispBlanksAs val="gap"/>
    <c:showDLblsOverMax val="0"/>
  </c:chart>
  <c:spPr>
    <a:solidFill>
      <a:srgbClr val="ECEDEF">
        <a:alpha val="25098"/>
      </a:srgbClr>
    </a:solidFill>
  </c:spPr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389467592592605E-3"/>
          <c:y val="0"/>
          <c:w val="0.98265591801024876"/>
          <c:h val="5.6994433925353971E-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4 - Good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600000"/>
              </a:lightRig>
            </a:scene3d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009C-4CDF-8B8D-9D724C8548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009C-4CDF-8B8D-9D724C8548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9"/>
        <c:overlap val="100"/>
        <c:axId val="163467160"/>
        <c:axId val="163467552"/>
      </c:barChart>
      <c:catAx>
        <c:axId val="16346716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63467552"/>
        <c:crosses val="autoZero"/>
        <c:auto val="1"/>
        <c:lblAlgn val="ctr"/>
        <c:lblOffset val="100"/>
        <c:noMultiLvlLbl val="0"/>
      </c:catAx>
      <c:valAx>
        <c:axId val="16346755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634671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5706851823847437E-3"/>
          <c:y val="0"/>
          <c:w val="0.99636835920263356"/>
          <c:h val="1"/>
        </c:manualLayout>
      </c:layout>
      <c:overlay val="0"/>
      <c:spPr>
        <a:solidFill>
          <a:srgbClr val="F2F2F2">
            <a:alpha val="24706"/>
          </a:srgbClr>
        </a:solidFill>
      </c:spPr>
      <c:txPr>
        <a:bodyPr/>
        <a:lstStyle/>
        <a:p>
          <a:pPr>
            <a:defRPr sz="1000">
              <a:solidFill>
                <a:srgbClr val="194786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ECEDEF">
        <a:alpha val="25098"/>
      </a:srgbClr>
    </a:solidFill>
  </c:spPr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0.19</c:v>
                </c:pt>
                <c:pt idx="1">
                  <c:v>0.36000000000000032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0C-4412-B90B-0837E5AE75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0.12000000000000002</c:v>
                </c:pt>
                <c:pt idx="1">
                  <c:v>0.37000000000000038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0C-4412-B90B-0837E5AE75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468336"/>
        <c:axId val="163468728"/>
      </c:barChart>
      <c:catAx>
        <c:axId val="163468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3468728"/>
        <c:crosses val="autoZero"/>
        <c:auto val="1"/>
        <c:lblAlgn val="ctr"/>
        <c:lblOffset val="100"/>
        <c:noMultiLvlLbl val="0"/>
      </c:catAx>
      <c:valAx>
        <c:axId val="1634687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63468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0.18000000000000024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B6-4D3D-B94B-5906FC04A2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0.12000000000000002</c:v>
                </c:pt>
                <c:pt idx="1">
                  <c:v>0.37000000000000038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B6-4D3D-B94B-5906FC04A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469512"/>
        <c:axId val="163469904"/>
      </c:barChart>
      <c:catAx>
        <c:axId val="163469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3469904"/>
        <c:crosses val="autoZero"/>
        <c:auto val="1"/>
        <c:lblAlgn val="ctr"/>
        <c:lblOffset val="100"/>
        <c:noMultiLvlLbl val="0"/>
      </c:catAx>
      <c:valAx>
        <c:axId val="1634699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63469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34097711470502"/>
          <c:y val="0.12254211054296633"/>
          <c:w val="0.42931827600497535"/>
          <c:h val="0.5442537580691625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Weight gain/loss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Sheet1!$A$2:$A$8</c:f>
              <c:strCache>
                <c:ptCount val="7"/>
                <c:pt idx="0">
                  <c:v>No Change</c:v>
                </c:pt>
                <c:pt idx="1">
                  <c:v>Gained 1-10 pounds</c:v>
                </c:pt>
                <c:pt idx="2">
                  <c:v>Gained 11-20 pounds</c:v>
                </c:pt>
                <c:pt idx="3">
                  <c:v>Gained 20 pounds or more</c:v>
                </c:pt>
                <c:pt idx="4">
                  <c:v>Lost 1-10 pounds</c:v>
                </c:pt>
                <c:pt idx="5">
                  <c:v>Lost 11-20 pounds</c:v>
                </c:pt>
                <c:pt idx="6">
                  <c:v>Lost 20 pounds or more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0.30000000000000032</c:v>
                </c:pt>
                <c:pt idx="1">
                  <c:v>0.1</c:v>
                </c:pt>
                <c:pt idx="2">
                  <c:v>0.12000000000000002</c:v>
                </c:pt>
                <c:pt idx="3">
                  <c:v>0.16</c:v>
                </c:pt>
                <c:pt idx="4">
                  <c:v>9.0000000000000024E-2</c:v>
                </c:pt>
                <c:pt idx="5">
                  <c:v>7.0000000000000021E-2</c:v>
                </c:pt>
                <c:pt idx="6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B9-4E9C-A6E9-14BFEBEC3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3.0016116406501852E-2"/>
          <c:y val="0.75597702501429465"/>
          <c:w val="0.94581572040337236"/>
          <c:h val="0.22178233889183896"/>
        </c:manualLayout>
      </c:layout>
      <c:overlay val="0"/>
      <c:txPr>
        <a:bodyPr/>
        <a:lstStyle/>
        <a:p>
          <a:pPr>
            <a:defRPr sz="1200">
              <a:solidFill>
                <a:srgbClr val="17426B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26937422295941"/>
          <c:y val="0.11126534917652757"/>
          <c:w val="0.5270053414375836"/>
          <c:h val="0.668093239050938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194786"/>
            </a:solidFill>
          </c:spPr>
          <c:explosion val="1"/>
          <c:dPt>
            <c:idx val="0"/>
            <c:bubble3D val="0"/>
            <c:spPr>
              <a:solidFill>
                <a:srgbClr val="92D050">
                  <a:alpha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11CF-4999-A1BE-59F3266A9EBC}"/>
              </c:ext>
            </c:extLst>
          </c:dPt>
          <c:dPt>
            <c:idx val="2"/>
            <c:bubble3D val="0"/>
            <c:spPr>
              <a:solidFill>
                <a:srgbClr val="7030A0">
                  <a:alpha val="8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11CF-4999-A1BE-59F3266A9EBC}"/>
              </c:ext>
            </c:extLst>
          </c:dPt>
          <c:dPt>
            <c:idx val="3"/>
            <c:bubble3D val="0"/>
            <c:spPr>
              <a:solidFill>
                <a:srgbClr val="FF0000">
                  <a:alpha val="7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11CF-4999-A1BE-59F3266A9EBC}"/>
              </c:ext>
            </c:extLst>
          </c:dPt>
          <c:dPt>
            <c:idx val="4"/>
            <c:bubble3D val="0"/>
            <c:spPr>
              <a:solidFill>
                <a:srgbClr val="FFFF00">
                  <a:alpha val="5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11CF-4999-A1BE-59F3266A9EBC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1CF-4999-A1BE-59F3266A9EBC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1CF-4999-A1BE-59F3266A9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0 Months</c:v>
                </c:pt>
                <c:pt idx="1">
                  <c:v>1 Month</c:v>
                </c:pt>
                <c:pt idx="2">
                  <c:v>2 Months</c:v>
                </c:pt>
                <c:pt idx="3">
                  <c:v>3 Months</c:v>
                </c:pt>
                <c:pt idx="4">
                  <c:v>4 or more months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0.3900000000000009</c:v>
                </c:pt>
                <c:pt idx="2">
                  <c:v>0.17</c:v>
                </c:pt>
                <c:pt idx="3">
                  <c:v>0.1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1CF-4999-A1BE-59F3266A9E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203124280517567"/>
          <c:y val="0.80536816571083225"/>
          <c:w val="0.82370262927660354"/>
          <c:h val="0.14644378941912012"/>
        </c:manualLayout>
      </c:layout>
      <c:overlay val="0"/>
      <c:txPr>
        <a:bodyPr/>
        <a:lstStyle/>
        <a:p>
          <a:pPr>
            <a:defRPr sz="1200">
              <a:solidFill>
                <a:srgbClr val="17426B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35101686443421"/>
          <c:y val="0.12034176578991462"/>
          <c:w val="0.54417977985454269"/>
          <c:h val="0.6599628636845965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"/>
          <c:dPt>
            <c:idx val="8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6F1-4860-B2B5-707A6EA58891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F1-4860-B2B5-707A6EA5889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F1-4860-B2B5-707A6EA5889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F1-4860-B2B5-707A6EA5889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F1-4860-B2B5-707A6EA588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Sheet1!$A$2:$A$9</c:f>
              <c:strCache>
                <c:ptCount val="8"/>
                <c:pt idx="0">
                  <c:v>Sleep Specialist</c:v>
                </c:pt>
                <c:pt idx="1">
                  <c:v>Pulmonologist</c:v>
                </c:pt>
                <c:pt idx="2">
                  <c:v>GP/ Internist</c:v>
                </c:pt>
                <c:pt idx="3">
                  <c:v>Cardiologist</c:v>
                </c:pt>
                <c:pt idx="4">
                  <c:v>Endocrinologist</c:v>
                </c:pt>
                <c:pt idx="5">
                  <c:v>Neurologist</c:v>
                </c:pt>
                <c:pt idx="6">
                  <c:v>Ear Nose Throat (ENT)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0.64000000000000201</c:v>
                </c:pt>
                <c:pt idx="1">
                  <c:v>0.21000000000000021</c:v>
                </c:pt>
                <c:pt idx="2">
                  <c:v>0.1</c:v>
                </c:pt>
                <c:pt idx="3">
                  <c:v>1.0000000000000005E-2</c:v>
                </c:pt>
                <c:pt idx="4">
                  <c:v>0</c:v>
                </c:pt>
                <c:pt idx="5">
                  <c:v>3.0000000000000002E-2</c:v>
                </c:pt>
                <c:pt idx="6">
                  <c:v>1.0000000000000005E-2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F1-4860-B2B5-707A6EA58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0"/>
        <c:holeSize val="50"/>
      </c:doughnutChart>
    </c:plotArea>
    <c:legend>
      <c:legendPos val="b"/>
      <c:layout>
        <c:manualLayout>
          <c:xMode val="edge"/>
          <c:yMode val="edge"/>
          <c:x val="7.0175422439696461E-2"/>
          <c:y val="0.79801893114424527"/>
          <c:w val="0.9294762330256866"/>
          <c:h val="0.18779667169263464"/>
        </c:manualLayout>
      </c:layout>
      <c:overlay val="0"/>
      <c:txPr>
        <a:bodyPr/>
        <a:lstStyle/>
        <a:p>
          <a:pPr>
            <a:defRPr sz="1200">
              <a:solidFill>
                <a:srgbClr val="17426B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Mild (AHI: 5-14)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 When diagnosed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91-4562-8809-3B1C2E666B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Moderate (AHI: 15-29)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 When diagnosed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0.43000000000000038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91-4562-8809-3B1C2E666BC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Severe (AHI: 30+)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 When diagnosed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0.41000000000000031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91-4562-8809-3B1C2E666B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8418128"/>
        <c:axId val="248418520"/>
      </c:barChart>
      <c:catAx>
        <c:axId val="2484181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17426B"/>
                </a:solidFill>
              </a:defRPr>
            </a:pPr>
            <a:endParaRPr lang="en-US"/>
          </a:p>
        </c:txPr>
        <c:crossAx val="248418520"/>
        <c:crosses val="autoZero"/>
        <c:auto val="1"/>
        <c:lblAlgn val="ctr"/>
        <c:lblOffset val="100"/>
        <c:noMultiLvlLbl val="0"/>
      </c:catAx>
      <c:valAx>
        <c:axId val="24841852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2484181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789446377342446"/>
          <c:y val="0.54704330708661419"/>
          <c:w val="0.76563556735640825"/>
          <c:h val="0.19295669291338582"/>
        </c:manualLayout>
      </c:layout>
      <c:overlay val="0"/>
      <c:txPr>
        <a:bodyPr/>
        <a:lstStyle/>
        <a:p>
          <a:pPr>
            <a:defRPr sz="1100">
              <a:solidFill>
                <a:srgbClr val="17426B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Mild (AHI: 5-14)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During treatment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0.62000000000000177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A8-4478-84E0-0BE6B69801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Moderate (AHI: 15-29)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During treatment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0.30000000000000032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A8-4478-84E0-0BE6B69801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Severe (AHI: 30+)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During treatment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8.0000000000000043E-2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A8-4478-84E0-0BE6B6980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8418912"/>
        <c:axId val="248419304"/>
      </c:barChart>
      <c:catAx>
        <c:axId val="2484189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17426B"/>
                </a:solidFill>
              </a:defRPr>
            </a:pPr>
            <a:endParaRPr lang="en-US"/>
          </a:p>
        </c:txPr>
        <c:crossAx val="248419304"/>
        <c:crosses val="autoZero"/>
        <c:auto val="1"/>
        <c:lblAlgn val="ctr"/>
        <c:lblOffset val="100"/>
        <c:noMultiLvlLbl val="0"/>
      </c:catAx>
      <c:valAx>
        <c:axId val="24841930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2484189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789446377342446"/>
          <c:y val="0.54704330708661419"/>
          <c:w val="0.76563556735640825"/>
          <c:h val="0.19295669291338582"/>
        </c:manualLayout>
      </c:layout>
      <c:overlay val="0"/>
      <c:txPr>
        <a:bodyPr/>
        <a:lstStyle/>
        <a:p>
          <a:pPr>
            <a:defRPr sz="1100">
              <a:solidFill>
                <a:srgbClr val="17426B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CPAP (or PAP/AutoPAP/BiPAP)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Treatments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23-48E1-8B6F-7F40D52382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Oral Appliances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Treatments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6.0000000000000032E-2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23-48E1-8B6F-7F40D52382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Surgery (within the year)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Treatments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3.0000000000000002E-2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23-48E1-8B6F-7F40D523828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Surgery for weight loss (within the year)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Treatments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3.0000000000000002E-2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23-48E1-8B6F-7F40D523828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Non-Surgical Weight Loss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Treatments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6.0000000000000032E-2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23-48E1-8B6F-7F40D523828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Change for sleep positioning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Treatments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7.0000000000000021E-2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23-48E1-8B6F-7F40D523828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Treatments</c:v>
                </c:pt>
              </c:strCache>
            </c:strRef>
          </c:cat>
          <c:val>
            <c:numRef>
              <c:f>Sheet1!$H$2</c:f>
              <c:numCache>
                <c:formatCode>0%</c:formatCode>
                <c:ptCount val="1"/>
                <c:pt idx="0">
                  <c:v>2.0000000000000011E-2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23-48E1-8B6F-7F40D5238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8420088"/>
        <c:axId val="248420480"/>
      </c:barChart>
      <c:catAx>
        <c:axId val="2484200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48420480"/>
        <c:crosses val="autoZero"/>
        <c:auto val="1"/>
        <c:lblAlgn val="ctr"/>
        <c:lblOffset val="100"/>
        <c:noMultiLvlLbl val="0"/>
      </c:catAx>
      <c:valAx>
        <c:axId val="248420480"/>
        <c:scaling>
          <c:orientation val="minMax"/>
          <c:max val="0.95000000000000062"/>
        </c:scaling>
        <c:delete val="1"/>
        <c:axPos val="l"/>
        <c:numFmt formatCode="0%" sourceLinked="1"/>
        <c:majorTickMark val="out"/>
        <c:minorTickMark val="none"/>
        <c:tickLblPos val="none"/>
        <c:crossAx val="248420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389467592592605E-3"/>
          <c:y val="0"/>
          <c:w val="0.98265591801024876"/>
          <c:h val="5.6994433925353943E-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CPAP (or PAP/AutoPAP/BiPAP)</c:v>
                </c:pt>
              </c:strCache>
            </c:strRef>
          </c:tx>
          <c:spPr>
            <a:solidFill>
              <a:srgbClr val="194786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600000"/>
              </a:lightRig>
            </a:scene3d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B6D8-456E-91C6-23E21DEF68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Oral Appliances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B6D8-456E-91C6-23E21DEF68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Surgery (within the year)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-2.4868766404199491E-3"/>
                  <c:y val="5.7719017094017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D8-456E-91C6-23E21DEF682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B6D8-456E-91C6-23E21DEF682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Surgery for weight loss (within the year)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B6D8-456E-91C6-23E21DEF682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Non-Surgical Weight Loss</c:v>
                </c:pt>
              </c:strCache>
            </c:strRef>
          </c:tx>
          <c:spPr>
            <a:solidFill>
              <a:srgbClr val="4BACC6">
                <a:lumMod val="75000"/>
              </a:srgbClr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B6D8-456E-91C6-23E21DEF682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Change for sleep positioning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6-B6D8-456E-91C6-23E21DEF682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7-B6D8-456E-91C6-23E21DEF682D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Sheet1!$I$2:$I$3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8-B6D8-456E-91C6-23E21DEF68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9"/>
        <c:overlap val="100"/>
        <c:axId val="248421264"/>
        <c:axId val="250288096"/>
      </c:barChart>
      <c:catAx>
        <c:axId val="24842126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50288096"/>
        <c:crosses val="autoZero"/>
        <c:auto val="1"/>
        <c:lblAlgn val="ctr"/>
        <c:lblOffset val="100"/>
        <c:noMultiLvlLbl val="0"/>
      </c:catAx>
      <c:valAx>
        <c:axId val="25028809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484212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5706851823847437E-3"/>
          <c:y val="0"/>
          <c:w val="0.995578014203926"/>
          <c:h val="0.99539825160149575"/>
        </c:manualLayout>
      </c:layout>
      <c:overlay val="0"/>
      <c:spPr>
        <a:solidFill>
          <a:srgbClr val="F2F2F2">
            <a:alpha val="25098"/>
          </a:srgbClr>
        </a:solidFill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rgbClr val="ECEDEF">
        <a:alpha val="25098"/>
      </a:srgbClr>
    </a:solidFill>
  </c:spPr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CPAP (or PAP/AutoPAP/BiPAP)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Treatments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0.85000000000000064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4-4564-8354-3428CBEC2B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Oral Appliances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Treatments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6.0000000000000032E-2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4-4564-8354-3428CBEC2B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Surgery (within the year)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Treatments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2.0000000000000011E-2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4-4564-8354-3428CBEC2B7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Surgery for weight loss (within the year)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Treatments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3.0000000000000002E-2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4-4564-8354-3428CBEC2B7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Non-Surgical Weight Loss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Treatments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9.0000000000000024E-2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4-4564-8354-3428CBEC2B7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Change for sleep positioning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Treatments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4-4564-8354-3428CBEC2B7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Treatments</c:v>
                </c:pt>
              </c:strCache>
            </c:strRef>
          </c:cat>
          <c:val>
            <c:numRef>
              <c:f>Sheet1!$H$2</c:f>
              <c:numCache>
                <c:formatCode>0%</c:formatCode>
                <c:ptCount val="1"/>
                <c:pt idx="0">
                  <c:v>2.0000000000000011E-2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4-4564-8354-3428CBEC2B72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Treatments</c:v>
                </c:pt>
              </c:strCache>
            </c:strRef>
          </c:cat>
          <c:val>
            <c:numRef>
              <c:f>Sheet1!$I$2</c:f>
              <c:numCache>
                <c:formatCode>0%</c:formatCode>
                <c:ptCount val="1"/>
                <c:pt idx="0">
                  <c:v>2.0000000000000011E-2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E4-4564-8354-3428CBEC2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288880"/>
        <c:axId val="250289272"/>
      </c:barChart>
      <c:catAx>
        <c:axId val="2502888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50289272"/>
        <c:crosses val="autoZero"/>
        <c:auto val="1"/>
        <c:lblAlgn val="ctr"/>
        <c:lblOffset val="100"/>
        <c:noMultiLvlLbl val="0"/>
      </c:catAx>
      <c:valAx>
        <c:axId val="250289272"/>
        <c:scaling>
          <c:orientation val="minMax"/>
          <c:max val="0.95000000000000062"/>
        </c:scaling>
        <c:delete val="1"/>
        <c:axPos val="l"/>
        <c:numFmt formatCode="0%" sourceLinked="1"/>
        <c:majorTickMark val="out"/>
        <c:minorTickMark val="none"/>
        <c:tickLblPos val="none"/>
        <c:crossAx val="250288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389467592592605E-3"/>
          <c:y val="0"/>
          <c:w val="0.98265591801024876"/>
          <c:h val="5.6994433925353985E-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600000"/>
              </a:lightRig>
            </a:scene3d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6F0D-41BC-8379-C8668F3D90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6F0D-41BC-8379-C8668F3D90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-2.4868766404199491E-3"/>
                  <c:y val="5.7719017094018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0D-41BC-8379-C8668F3D909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6F0D-41BC-8379-C8668F3D909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6F0D-41BC-8379-C8668F3D909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1 -Very bad</c:v>
                </c:pt>
              </c:strCache>
            </c:strRef>
          </c:tx>
          <c:spPr>
            <a:solidFill>
              <a:srgbClr val="C00000"/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6F0D-41BC-8379-C8668F3D90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9"/>
        <c:overlap val="100"/>
        <c:axId val="250289664"/>
        <c:axId val="250290056"/>
      </c:barChart>
      <c:catAx>
        <c:axId val="25028966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50290056"/>
        <c:crosses val="autoZero"/>
        <c:auto val="1"/>
        <c:lblAlgn val="ctr"/>
        <c:lblOffset val="100"/>
        <c:noMultiLvlLbl val="0"/>
      </c:catAx>
      <c:valAx>
        <c:axId val="25029005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502896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5706851823847437E-3"/>
          <c:y val="0"/>
          <c:w val="0.99636835920263345"/>
          <c:h val="1"/>
        </c:manualLayout>
      </c:layout>
      <c:overlay val="0"/>
      <c:spPr>
        <a:solidFill>
          <a:srgbClr val="F2F2F2">
            <a:alpha val="25098"/>
          </a:srgbClr>
        </a:solidFill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rgbClr val="ECEDEF">
        <a:alpha val="25098"/>
      </a:srgbClr>
    </a:solidFill>
  </c:spPr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1A-409C-8A7F-BB2EA11DFA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0.41000000000000031</c:v>
                </c:pt>
                <c:pt idx="1">
                  <c:v>1.0000000000000005E-2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1A-409C-8A7F-BB2EA11DFA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0.36000000000000032</c:v>
                </c:pt>
                <c:pt idx="1">
                  <c:v>4.0000000000000022E-2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1A-409C-8A7F-BB2EA11DFA4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0.16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1A-409C-8A7F-BB2EA11DFA4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4.0000000000000022E-2</c:v>
                </c:pt>
                <c:pt idx="1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1A-409C-8A7F-BB2EA11DFA4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1A-409C-8A7F-BB2EA11DFA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3.0000000000000002E-2</c:v>
                </c:pt>
                <c:pt idx="1">
                  <c:v>0.32000000000000117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1A-409C-8A7F-BB2EA11DF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0290840"/>
        <c:axId val="250291232"/>
      </c:barChart>
      <c:catAx>
        <c:axId val="250290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50291232"/>
        <c:crosses val="autoZero"/>
        <c:auto val="1"/>
        <c:lblAlgn val="ctr"/>
        <c:lblOffset val="100"/>
        <c:noMultiLvlLbl val="0"/>
      </c:catAx>
      <c:valAx>
        <c:axId val="2502912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50290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590676165479171E-4"/>
          <c:y val="0.15015439246564771"/>
          <c:w val="0.87062234625735069"/>
          <c:h val="0.8498454850165476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Burden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explosion val="11"/>
            <c:spPr>
              <a:solidFill>
                <a:schemeClr val="tx2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6D1-414A-A6ED-97A239CD601E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6D1-414A-A6ED-97A239CD601E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6D1-414A-A6ED-97A239CD601E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6D1-414A-A6ED-97A239CD601E}"/>
              </c:ext>
            </c:extLst>
          </c:dPt>
          <c:cat>
            <c:strRef>
              <c:f>Sheet1!$A$2:$A$5</c:f>
              <c:strCache>
                <c:ptCount val="4"/>
                <c:pt idx="0">
                  <c:v>Comorbidities &amp; Mental Health</c:v>
                </c:pt>
                <c:pt idx="1">
                  <c:v>Productivity</c:v>
                </c:pt>
                <c:pt idx="2">
                  <c:v>Motor Vehicle Accidents</c:v>
                </c:pt>
                <c:pt idx="3">
                  <c:v>Workplace Accidents</c:v>
                </c:pt>
              </c:strCache>
            </c:strRef>
          </c:cat>
          <c:val>
            <c:numRef>
              <c:f>Sheet1!$B$2:$B$5</c:f>
              <c:numCache>
                <c:formatCode>_(* #,##0_);_(* \(#,##0\);_(* "-"??_);_(@_)</c:formatCode>
                <c:ptCount val="4"/>
                <c:pt idx="0">
                  <c:v>30031.621355891686</c:v>
                </c:pt>
                <c:pt idx="1">
                  <c:v>86869.234682999988</c:v>
                </c:pt>
                <c:pt idx="2">
                  <c:v>26227.67</c:v>
                </c:pt>
                <c:pt idx="3">
                  <c:v>6481.3014000000012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6D1-414A-A6ED-97A239CD60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47-4AE6-85A3-8E39AC48CC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t"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2.0000000000000011E-2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47-4AE6-85A3-8E39AC48CC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7.0000000000000021E-2</c:v>
                </c:pt>
                <c:pt idx="1">
                  <c:v>0.35000000000000031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47-4AE6-85A3-8E39AC48CC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0.22</c:v>
                </c:pt>
                <c:pt idx="1">
                  <c:v>0.21000000000000021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47-4AE6-85A3-8E39AC48CC4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0.42000000000000032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47-4AE6-85A3-8E39AC48CC4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0.27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47-4AE6-85A3-8E39AC48CC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193639840"/>
        <c:axId val="193639448"/>
      </c:barChart>
      <c:catAx>
        <c:axId val="193639840"/>
        <c:scaling>
          <c:orientation val="minMax"/>
        </c:scaling>
        <c:delete val="0"/>
        <c:axPos val="r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93639448"/>
        <c:crosses val="autoZero"/>
        <c:auto val="1"/>
        <c:lblAlgn val="ctr"/>
        <c:lblOffset val="100"/>
        <c:noMultiLvlLbl val="0"/>
      </c:catAx>
      <c:valAx>
        <c:axId val="193639448"/>
        <c:scaling>
          <c:orientation val="maxMin"/>
        </c:scaling>
        <c:delete val="1"/>
        <c:axPos val="b"/>
        <c:numFmt formatCode="0%" sourceLinked="1"/>
        <c:majorTickMark val="out"/>
        <c:minorTickMark val="none"/>
        <c:tickLblPos val="none"/>
        <c:crossAx val="193639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0C-4186-AFEF-806ED86ECB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1.0000000000000005E-2</c:v>
                </c:pt>
                <c:pt idx="1">
                  <c:v>0.39000000000000118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0C-4186-AFEF-806ED86ECB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0C-4186-AFEF-806ED86ECB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2.0000000000000011E-2</c:v>
                </c:pt>
                <c:pt idx="1">
                  <c:v>0.42000000000000032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0C-4186-AFEF-806ED86ECB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0.18000000000000024</c:v>
                </c:pt>
                <c:pt idx="1">
                  <c:v>0.15000000000000024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0C-4186-AFEF-806ED86ECB7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0.43000000000000038</c:v>
                </c:pt>
                <c:pt idx="1">
                  <c:v>3.0000000000000002E-2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0C-4186-AFEF-806ED86ECB7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0C-4186-AFEF-806ED86ECB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0.37000000000000038</c:v>
                </c:pt>
                <c:pt idx="1">
                  <c:v>2.0000000000000011E-2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A0C-4186-AFEF-806ED86EC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160874728"/>
        <c:axId val="163863912"/>
      </c:barChart>
      <c:catAx>
        <c:axId val="160874728"/>
        <c:scaling>
          <c:orientation val="minMax"/>
        </c:scaling>
        <c:delete val="0"/>
        <c:axPos val="r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3863912"/>
        <c:crosses val="autoZero"/>
        <c:auto val="1"/>
        <c:lblAlgn val="ctr"/>
        <c:lblOffset val="100"/>
        <c:noMultiLvlLbl val="0"/>
      </c:catAx>
      <c:valAx>
        <c:axId val="163863912"/>
        <c:scaling>
          <c:orientation val="maxMin"/>
        </c:scaling>
        <c:delete val="1"/>
        <c:axPos val="b"/>
        <c:numFmt formatCode="0%" sourceLinked="1"/>
        <c:majorTickMark val="out"/>
        <c:minorTickMark val="none"/>
        <c:tickLblPos val="none"/>
        <c:crossAx val="160874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37-4411-9F29-4CEB4B5CD7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37-4411-9F29-4CEB4B5CD7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37-4411-9F29-4CEB4B5CD7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2.0000000000000011E-2</c:v>
                </c:pt>
                <c:pt idx="1">
                  <c:v>0.31000000000000105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37-4411-9F29-4CEB4B5CD7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37-4411-9F29-4CEB4B5CD76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0.5</c:v>
                </c:pt>
                <c:pt idx="1">
                  <c:v>4.0000000000000022E-2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637-4411-9F29-4CEB4B5CD76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37-4411-9F29-4CEB4B5CD7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0.35000000000000031</c:v>
                </c:pt>
                <c:pt idx="1">
                  <c:v>2.0000000000000011E-2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637-4411-9F29-4CEB4B5CD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251222680"/>
        <c:axId val="251223072"/>
      </c:barChart>
      <c:catAx>
        <c:axId val="251222680"/>
        <c:scaling>
          <c:orientation val="minMax"/>
        </c:scaling>
        <c:delete val="0"/>
        <c:axPos val="r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51223072"/>
        <c:crosses val="autoZero"/>
        <c:auto val="1"/>
        <c:lblAlgn val="ctr"/>
        <c:lblOffset val="100"/>
        <c:noMultiLvlLbl val="0"/>
      </c:catAx>
      <c:valAx>
        <c:axId val="251223072"/>
        <c:scaling>
          <c:orientation val="maxMin"/>
        </c:scaling>
        <c:delete val="1"/>
        <c:axPos val="b"/>
        <c:numFmt formatCode="0%" sourceLinked="1"/>
        <c:majorTickMark val="out"/>
        <c:minorTickMark val="none"/>
        <c:tickLblPos val="none"/>
        <c:crossAx val="251222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62-4800-A03A-7FC7F8CCFC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0.46</c:v>
                </c:pt>
                <c:pt idx="1">
                  <c:v>1.0000000000000005E-2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62-4800-A03A-7FC7F8CCFC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62-4800-A03A-7FC7F8CCFC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0.34</c:v>
                </c:pt>
                <c:pt idx="1">
                  <c:v>4.0000000000000022E-2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62-4800-A03A-7FC7F8CCFC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0.13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62-4800-A03A-7FC7F8CCFC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62-4800-A03A-7FC7F8CCFC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4.0000000000000022E-2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62-4800-A03A-7FC7F8CCFCB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62-4800-A03A-7FC7F8CCFC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2.0000000000000011E-2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62-4800-A03A-7FC7F8CCF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224248"/>
        <c:axId val="251224640"/>
      </c:barChart>
      <c:catAx>
        <c:axId val="251224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51224640"/>
        <c:crosses val="autoZero"/>
        <c:auto val="1"/>
        <c:lblAlgn val="ctr"/>
        <c:lblOffset val="100"/>
        <c:noMultiLvlLbl val="0"/>
      </c:catAx>
      <c:valAx>
        <c:axId val="2512246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51224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389467592592605E-3"/>
          <c:y val="0"/>
          <c:w val="0.98265591801024876"/>
          <c:h val="5.6994433925353971E-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1 -Very bad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600000"/>
              </a:lightRig>
            </a:scene3d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D6D2-4EF2-B4D1-C503CFD9D1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D6D2-4EF2-B4D1-C503CFD9D1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-2.4868766404199491E-3"/>
                  <c:y val="5.7719017094018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D2-4EF2-B4D1-C503CFD9D18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D6D2-4EF2-B4D1-C503CFD9D18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D6D2-4EF2-B4D1-C503CFD9D18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D6D2-4EF2-B4D1-C503CFD9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9"/>
        <c:overlap val="100"/>
        <c:axId val="251225424"/>
        <c:axId val="251225816"/>
      </c:barChart>
      <c:catAx>
        <c:axId val="25122542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51225816"/>
        <c:crosses val="autoZero"/>
        <c:auto val="1"/>
        <c:lblAlgn val="ctr"/>
        <c:lblOffset val="100"/>
        <c:noMultiLvlLbl val="0"/>
      </c:catAx>
      <c:valAx>
        <c:axId val="25122581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512254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5706851823847437E-3"/>
          <c:y val="0"/>
          <c:w val="0.99636835920263356"/>
          <c:h val="1"/>
        </c:manualLayout>
      </c:layout>
      <c:overlay val="0"/>
      <c:spPr>
        <a:solidFill>
          <a:srgbClr val="F2F2F2">
            <a:alpha val="25098"/>
          </a:srgbClr>
        </a:solidFill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rgbClr val="ECEDEF">
        <a:alpha val="25098"/>
      </a:srgbClr>
    </a:solidFill>
  </c:spPr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2A-4E07-8745-E1AD64C85A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0.42000000000000032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2A-4E07-8745-E1AD64C85A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2A-4E07-8745-E1AD64C85A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0.33000000000000135</c:v>
                </c:pt>
                <c:pt idx="1">
                  <c:v>3.0000000000000002E-2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2A-4E07-8745-E1AD64C85A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0.2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2A-4E07-8745-E1AD64C85AB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2A-4E07-8745-E1AD64C85A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3.0000000000000002E-2</c:v>
                </c:pt>
                <c:pt idx="1">
                  <c:v>0.42000000000000032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F2A-4E07-8745-E1AD64C85AB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2A-4E07-8745-E1AD64C85A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2.0000000000000011E-2</c:v>
                </c:pt>
                <c:pt idx="1">
                  <c:v>0.30000000000000032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F2A-4E07-8745-E1AD64C85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4788768"/>
        <c:axId val="251706096"/>
      </c:barChart>
      <c:catAx>
        <c:axId val="194788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anchor="t"/>
          <a:lstStyle/>
          <a:p>
            <a:pPr>
              <a:defRPr sz="1000"/>
            </a:pPr>
            <a:endParaRPr lang="en-US"/>
          </a:p>
        </c:txPr>
        <c:crossAx val="251706096"/>
        <c:crosses val="autoZero"/>
        <c:auto val="1"/>
        <c:lblAlgn val="ctr"/>
        <c:lblOffset val="100"/>
        <c:noMultiLvlLbl val="0"/>
      </c:catAx>
      <c:valAx>
        <c:axId val="2517060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94788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D1-4594-A362-3A099074E8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1.0000000000000005E-2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D1-4594-A362-3A099074E8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D1-4594-A362-3A099074E8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0.36000000000000032</c:v>
                </c:pt>
                <c:pt idx="1">
                  <c:v>4.0000000000000022E-2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D1-4594-A362-3A099074E84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0.16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D1-4594-A362-3A099074E84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0.05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7D1-4594-A362-3A099074E84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D1-4594-A362-3A099074E8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3.0000000000000002E-2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7D1-4594-A362-3A099074E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706880"/>
        <c:axId val="251707272"/>
      </c:barChart>
      <c:catAx>
        <c:axId val="251706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51707272"/>
        <c:crosses val="autoZero"/>
        <c:auto val="1"/>
        <c:lblAlgn val="ctr"/>
        <c:lblOffset val="100"/>
        <c:noMultiLvlLbl val="0"/>
      </c:catAx>
      <c:valAx>
        <c:axId val="2517072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51706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51-4BA9-9291-D081834C88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3.0000000000000002E-2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51-4BA9-9291-D081834C88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51-4BA9-9291-D081834C88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0.32000000000000112</c:v>
                </c:pt>
                <c:pt idx="1">
                  <c:v>3.0000000000000002E-2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51-4BA9-9291-D081834C88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9.0000000000000024E-2</c:v>
                </c:pt>
                <c:pt idx="1">
                  <c:v>0.21000000000000021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51-4BA9-9291-D081834C887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9.0000000000000024E-2</c:v>
                </c:pt>
                <c:pt idx="1">
                  <c:v>0.47000000000000008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F51-4BA9-9291-D081834C887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51-4BA9-9291-D081834C88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F51-4BA9-9291-D081834C8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708056"/>
        <c:axId val="251708448"/>
      </c:barChart>
      <c:catAx>
        <c:axId val="251708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51708448"/>
        <c:crosses val="autoZero"/>
        <c:auto val="1"/>
        <c:lblAlgn val="ctr"/>
        <c:lblOffset val="100"/>
        <c:noMultiLvlLbl val="0"/>
      </c:catAx>
      <c:valAx>
        <c:axId val="2517084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51708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B0-4CBE-91FC-778FF3BF12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0.44</c:v>
                </c:pt>
                <c:pt idx="1">
                  <c:v>1.0000000000000005E-2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B0-4CBE-91FC-778FF3BF12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0.33000000000000135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B0-4CBE-91FC-778FF3BF12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0.13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B0-4CBE-91FC-778FF3BF129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7.0000000000000021E-2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B0-4CBE-91FC-778FF3BF129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B0-4CBE-91FC-778FF3BF12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2.0000000000000011E-2</c:v>
                </c:pt>
                <c:pt idx="1">
                  <c:v>0.28000000000000008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B0-4CBE-91FC-778FF3BF12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709232"/>
        <c:axId val="251709624"/>
      </c:barChart>
      <c:catAx>
        <c:axId val="2517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51709624"/>
        <c:crosses val="autoZero"/>
        <c:auto val="1"/>
        <c:lblAlgn val="ctr"/>
        <c:lblOffset val="100"/>
        <c:noMultiLvlLbl val="0"/>
      </c:catAx>
      <c:valAx>
        <c:axId val="2517096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51709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C5-4230-990C-3E49BCF86D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0.54</c:v>
                </c:pt>
                <c:pt idx="1">
                  <c:v>1.0000000000000005E-2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C5-4230-990C-3E49BCF86D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0.30000000000000032</c:v>
                </c:pt>
                <c:pt idx="1">
                  <c:v>6.0000000000000032E-2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C5-4230-990C-3E49BCF86DC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8.0000000000000043E-2</c:v>
                </c:pt>
                <c:pt idx="1">
                  <c:v>0.28000000000000008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C5-4230-990C-3E49BCF86DC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C5-4230-990C-3E49BCF86D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3.0000000000000002E-2</c:v>
                </c:pt>
                <c:pt idx="1">
                  <c:v>0.43000000000000038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C5-4230-990C-3E49BCF86DC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0.05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1C5-4230-990C-3E49BCF86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567208"/>
        <c:axId val="251567600"/>
      </c:barChart>
      <c:catAx>
        <c:axId val="251567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51567600"/>
        <c:crosses val="autoZero"/>
        <c:auto val="1"/>
        <c:lblAlgn val="ctr"/>
        <c:lblOffset val="100"/>
        <c:noMultiLvlLbl val="0"/>
      </c:catAx>
      <c:valAx>
        <c:axId val="2515676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51567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977843394575681"/>
          <c:y val="9.8683254491586145E-2"/>
          <c:w val="0.7928062117235346"/>
          <c:h val="0.7107515783500040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Burden Average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3B2-419E-8EE2-E7D4CCFB4AC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3B2-419E-8EE2-E7D4CCFB4AC8}"/>
              </c:ext>
            </c:extLst>
          </c:dPt>
          <c:dPt>
            <c:idx val="2"/>
            <c:bubble3D val="0"/>
            <c:explosion val="18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3B2-419E-8EE2-E7D4CCFB4AC8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3B2-419E-8EE2-E7D4CCFB4AC8}"/>
              </c:ext>
            </c:extLst>
          </c:dPt>
          <c:cat>
            <c:strRef>
              <c:f>Sheet1!$A$2:$A$5</c:f>
              <c:strCache>
                <c:ptCount val="4"/>
                <c:pt idx="0">
                  <c:v>Comorbidities &amp; Mental Health</c:v>
                </c:pt>
                <c:pt idx="1">
                  <c:v>Productivity</c:v>
                </c:pt>
                <c:pt idx="2">
                  <c:v>Motor Vehicle Accident</c:v>
                </c:pt>
                <c:pt idx="3">
                  <c:v>Workplace Accidents</c:v>
                </c:pt>
              </c:strCache>
            </c:strRef>
          </c:cat>
          <c:val>
            <c:numRef>
              <c:f>Sheet1!$B$2:$B$5</c:f>
              <c:numCache>
                <c:formatCode>_(* #,##0_);_(* \(#,##0\);_(* "-"??_);_(@_)</c:formatCode>
                <c:ptCount val="4"/>
                <c:pt idx="0">
                  <c:v>30031.621355891686</c:v>
                </c:pt>
                <c:pt idx="1">
                  <c:v>86869.234682999988</c:v>
                </c:pt>
                <c:pt idx="2">
                  <c:v>26227.67</c:v>
                </c:pt>
                <c:pt idx="3">
                  <c:v>6481.3014000000012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B2-419E-8EE2-E7D4CCFB4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</c:spPr>
  <c:txPr>
    <a:bodyPr/>
    <a:lstStyle/>
    <a:p>
      <a:pPr>
        <a:defRPr lang="en-US" sz="1800" kern="1200">
          <a:solidFill>
            <a:schemeClr val="tx2"/>
          </a:solidFill>
          <a:latin typeface="+mj-lt"/>
          <a:ea typeface="+mn-ea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BE-47D0-9D40-68F5B005E6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u="none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0.3900000000000009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BE-47D0-9D40-68F5B005E6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BE-47D0-9D40-68F5B005E6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0.34</c:v>
                </c:pt>
                <c:pt idx="1">
                  <c:v>1.0000000000000005E-2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BE-47D0-9D40-68F5B005E6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0.2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BE-47D0-9D40-68F5B005E69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BE-47D0-9D40-68F5B005E6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1.0000000000000005E-2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BE-47D0-9D40-68F5B005E69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6.0000000000000032E-2</c:v>
                </c:pt>
                <c:pt idx="1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1BE-47D0-9D40-68F5B005E6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569168"/>
        <c:axId val="251569560"/>
      </c:barChart>
      <c:catAx>
        <c:axId val="251569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51569560"/>
        <c:crosses val="autoZero"/>
        <c:auto val="1"/>
        <c:lblAlgn val="ctr"/>
        <c:lblOffset val="100"/>
        <c:noMultiLvlLbl val="0"/>
      </c:catAx>
      <c:valAx>
        <c:axId val="2515695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51569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66-45C6-99C4-834193AB10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</c:v>
                </c:pt>
                <c:pt idx="1">
                  <c:v>0.21000000000000021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66-45C6-99C4-834193AB10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4.0000000000000022E-2</c:v>
                </c:pt>
                <c:pt idx="1">
                  <c:v>0.39000000000000118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66-45C6-99C4-834193AB10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0.13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66-45C6-99C4-834193AB10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0.48000000000000032</c:v>
                </c:pt>
                <c:pt idx="1">
                  <c:v>4.0000000000000022E-2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66-45C6-99C4-834193AB100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0.35000000000000031</c:v>
                </c:pt>
                <c:pt idx="1">
                  <c:v>9.0000000000000024E-2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F66-45C6-99C4-834193AB1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251570344"/>
        <c:axId val="251620064"/>
      </c:barChart>
      <c:catAx>
        <c:axId val="251570344"/>
        <c:scaling>
          <c:orientation val="minMax"/>
        </c:scaling>
        <c:delete val="0"/>
        <c:axPos val="r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51620064"/>
        <c:crosses val="autoZero"/>
        <c:auto val="1"/>
        <c:lblAlgn val="ctr"/>
        <c:lblOffset val="100"/>
        <c:noMultiLvlLbl val="0"/>
      </c:catAx>
      <c:valAx>
        <c:axId val="251620064"/>
        <c:scaling>
          <c:orientation val="maxMin"/>
        </c:scaling>
        <c:delete val="1"/>
        <c:axPos val="b"/>
        <c:numFmt formatCode="0%" sourceLinked="1"/>
        <c:majorTickMark val="out"/>
        <c:minorTickMark val="none"/>
        <c:tickLblPos val="none"/>
        <c:crossAx val="251570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E0-4986-8798-D87B8E3EC9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</c:v>
                </c:pt>
                <c:pt idx="1">
                  <c:v>0.39000000000000118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E0-4986-8798-D87B8E3EC9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E0-4986-8798-D87B8E3EC9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</c:v>
                </c:pt>
                <c:pt idx="1">
                  <c:v>0.35000000000000031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E0-4986-8798-D87B8E3EC9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E0-4986-8798-D87B8E3EC9C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E0-4986-8798-D87B8E3EC9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0.45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E0-4986-8798-D87B8E3EC9C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0.45</c:v>
                </c:pt>
                <c:pt idx="1">
                  <c:v>6.0000000000000032E-2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DE0-4986-8798-D87B8E3EC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251620848"/>
        <c:axId val="251621240"/>
      </c:barChart>
      <c:catAx>
        <c:axId val="251620848"/>
        <c:scaling>
          <c:orientation val="minMax"/>
        </c:scaling>
        <c:delete val="0"/>
        <c:axPos val="r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51621240"/>
        <c:crosses val="autoZero"/>
        <c:auto val="1"/>
        <c:lblAlgn val="ctr"/>
        <c:lblOffset val="100"/>
        <c:noMultiLvlLbl val="0"/>
      </c:catAx>
      <c:valAx>
        <c:axId val="251621240"/>
        <c:scaling>
          <c:orientation val="maxMin"/>
        </c:scaling>
        <c:delete val="1"/>
        <c:axPos val="b"/>
        <c:numFmt formatCode="0%" sourceLinked="1"/>
        <c:majorTickMark val="out"/>
        <c:minorTickMark val="none"/>
        <c:tickLblPos val="none"/>
        <c:crossAx val="251620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8C-45CD-9C5F-085ABCABA7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</c:v>
                </c:pt>
                <c:pt idx="1">
                  <c:v>0.65000000000000246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8C-45CD-9C5F-085ABCABA7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8C-45CD-9C5F-085ABCABA7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</c:v>
                </c:pt>
                <c:pt idx="1">
                  <c:v>0.24000000000000021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8C-45CD-9C5F-085ABCABA7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6.0000000000000032E-2</c:v>
                </c:pt>
                <c:pt idx="1">
                  <c:v>0.12000000000000002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8C-45CD-9C5F-085ABCABA7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8C-45CD-9C5F-085ABCABA7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0.41000000000000031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8C-45CD-9C5F-085ABCABA79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8C-45CD-9C5F-085ABCABA7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0.53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88C-45CD-9C5F-085ABCABA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251622024"/>
        <c:axId val="251622416"/>
      </c:barChart>
      <c:catAx>
        <c:axId val="251622024"/>
        <c:scaling>
          <c:orientation val="minMax"/>
        </c:scaling>
        <c:delete val="0"/>
        <c:axPos val="r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51622416"/>
        <c:crosses val="autoZero"/>
        <c:auto val="1"/>
        <c:lblAlgn val="ctr"/>
        <c:lblOffset val="100"/>
        <c:noMultiLvlLbl val="0"/>
      </c:catAx>
      <c:valAx>
        <c:axId val="251622416"/>
        <c:scaling>
          <c:orientation val="maxMin"/>
        </c:scaling>
        <c:delete val="1"/>
        <c:axPos val="b"/>
        <c:numFmt formatCode="0%" sourceLinked="1"/>
        <c:majorTickMark val="out"/>
        <c:minorTickMark val="none"/>
        <c:tickLblPos val="none"/>
        <c:crossAx val="251622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389467592592605E-3"/>
          <c:y val="0"/>
          <c:w val="0.98265591801024876"/>
          <c:h val="5.6994433925353985E-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600000"/>
              </a:lightRig>
            </a:scene3d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B9FA-469C-8A45-1447D09021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B9FA-469C-8A45-1447D09021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-2.4868766404199491E-3"/>
                  <c:y val="5.7719017094018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FA-469C-8A45-1447D090217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B9FA-469C-8A45-1447D090217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B9FA-469C-8A45-1447D090217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1 -Very bad</c:v>
                </c:pt>
              </c:strCache>
            </c:strRef>
          </c:tx>
          <c:spPr>
            <a:solidFill>
              <a:srgbClr val="C00000"/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B9FA-469C-8A45-1447D09021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9"/>
        <c:overlap val="100"/>
        <c:axId val="251623200"/>
        <c:axId val="251623592"/>
      </c:barChart>
      <c:catAx>
        <c:axId val="25162320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51623592"/>
        <c:crosses val="autoZero"/>
        <c:auto val="1"/>
        <c:lblAlgn val="ctr"/>
        <c:lblOffset val="100"/>
        <c:noMultiLvlLbl val="0"/>
      </c:catAx>
      <c:valAx>
        <c:axId val="25162359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51623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5706851823847437E-3"/>
          <c:y val="0"/>
          <c:w val="0.99636835920263345"/>
          <c:h val="1"/>
        </c:manualLayout>
      </c:layout>
      <c:overlay val="0"/>
      <c:spPr>
        <a:solidFill>
          <a:srgbClr val="F2F2F2">
            <a:alpha val="25098"/>
          </a:srgbClr>
        </a:solidFill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rgbClr val="ECEDEF">
        <a:alpha val="25098"/>
      </a:srgbClr>
    </a:solidFill>
  </c:spPr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71454666368493E-2"/>
          <c:y val="9.0884335480792583E-2"/>
          <c:w val="0.90461911966708064"/>
          <c:h val="0.7818339895013106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Sheet1!$A$2:$A$16</c:f>
              <c:strCache>
                <c:ptCount val="15"/>
                <c:pt idx="0">
                  <c:v>$0</c:v>
                </c:pt>
                <c:pt idx="1">
                  <c:v>$5</c:v>
                </c:pt>
                <c:pt idx="2">
                  <c:v>$10</c:v>
                </c:pt>
                <c:pt idx="3">
                  <c:v>$15</c:v>
                </c:pt>
                <c:pt idx="4">
                  <c:v>$20</c:v>
                </c:pt>
                <c:pt idx="5">
                  <c:v>$25</c:v>
                </c:pt>
                <c:pt idx="6">
                  <c:v>$30</c:v>
                </c:pt>
                <c:pt idx="7">
                  <c:v>$40</c:v>
                </c:pt>
                <c:pt idx="8">
                  <c:v>$50</c:v>
                </c:pt>
                <c:pt idx="9">
                  <c:v>$75</c:v>
                </c:pt>
                <c:pt idx="10">
                  <c:v>$100</c:v>
                </c:pt>
                <c:pt idx="11">
                  <c:v>$150</c:v>
                </c:pt>
                <c:pt idx="12">
                  <c:v>$200</c:v>
                </c:pt>
                <c:pt idx="13">
                  <c:v>$300</c:v>
                </c:pt>
                <c:pt idx="14">
                  <c:v>$500+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1">
                  <c:v>0.62790697674418605</c:v>
                </c:pt>
                <c:pt idx="2">
                  <c:v>0.60465116279069775</c:v>
                </c:pt>
                <c:pt idx="3">
                  <c:v>0.52325581395348841</c:v>
                </c:pt>
                <c:pt idx="4">
                  <c:v>0.51162790697674421</c:v>
                </c:pt>
                <c:pt idx="5">
                  <c:v>0.44186046511627913</c:v>
                </c:pt>
                <c:pt idx="6">
                  <c:v>0.372093023255814</c:v>
                </c:pt>
                <c:pt idx="7">
                  <c:v>0.34883720930232565</c:v>
                </c:pt>
                <c:pt idx="8">
                  <c:v>0.32558139534883723</c:v>
                </c:pt>
                <c:pt idx="9">
                  <c:v>0.23255813953488375</c:v>
                </c:pt>
                <c:pt idx="10">
                  <c:v>0.22093023255813954</c:v>
                </c:pt>
                <c:pt idx="11">
                  <c:v>0.10465116279069769</c:v>
                </c:pt>
                <c:pt idx="12">
                  <c:v>8.1395348837209308E-2</c:v>
                </c:pt>
                <c:pt idx="13">
                  <c:v>4.6511627906976744E-2</c:v>
                </c:pt>
                <c:pt idx="14">
                  <c:v>2.3255813953488372E-2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F0-4848-9656-2E8D8C66C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0172120"/>
        <c:axId val="250172512"/>
      </c:lineChart>
      <c:catAx>
        <c:axId val="250172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50172512"/>
        <c:crosses val="autoZero"/>
        <c:auto val="1"/>
        <c:lblAlgn val="ctr"/>
        <c:lblOffset val="100"/>
        <c:noMultiLvlLbl val="0"/>
      </c:catAx>
      <c:valAx>
        <c:axId val="250172512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5017212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693623019921534E-4"/>
          <c:y val="6.9271204451207935E-2"/>
          <c:w val="0.99919306376980077"/>
          <c:h val="0.8133276720278496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Extremely bad investment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Investment benefit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1.0000000000000005E-2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4B-4FFE-BE4B-B4541BAD75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bad investment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Investment benefit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4.0000000000000022E-2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4B-4FFE-BE4B-B4541BAD75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 opinion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Investment benefit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4B-4FFE-BE4B-B4541BAD757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good investment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Investment benefit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4B-4FFE-BE4B-B4541BAD757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Extremely good investment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Investment benefit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4B-4FFE-BE4B-B4541BAD7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0173296"/>
        <c:axId val="250173688"/>
      </c:barChart>
      <c:catAx>
        <c:axId val="2501732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50173688"/>
        <c:crosses val="autoZero"/>
        <c:auto val="1"/>
        <c:lblAlgn val="ctr"/>
        <c:lblOffset val="100"/>
        <c:noMultiLvlLbl val="0"/>
      </c:catAx>
      <c:valAx>
        <c:axId val="250173688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2501732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7635579367308397E-2"/>
          <c:y val="0.58787401574803144"/>
          <c:w val="0.97222510464370782"/>
          <c:h val="0.41212598425196961"/>
        </c:manualLayout>
      </c:layout>
      <c:overlay val="0"/>
      <c:txPr>
        <a:bodyPr/>
        <a:lstStyle/>
        <a:p>
          <a:pPr>
            <a:defRPr sz="1100">
              <a:solidFill>
                <a:srgbClr val="17426B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91215538332839"/>
          <c:y val="2.2377010565987097E-4"/>
          <c:w val="0.5363061617427598"/>
          <c:h val="0.99977611097084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 (n=61)</c:v>
                </c:pt>
              </c:strCache>
            </c:strRef>
          </c:tx>
          <c:spPr>
            <a:solidFill>
              <a:srgbClr val="194786"/>
            </a:solidFill>
            <a:ln w="190500"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C61-49C5-978C-C53C432242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17426B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High Blood Pressure</c:v>
                </c:pt>
                <c:pt idx="1">
                  <c:v>Diabetes</c:v>
                </c:pt>
                <c:pt idx="2">
                  <c:v>Asthma and Other Breathing Problems (COPD, Emphysema, etc.)</c:v>
                </c:pt>
                <c:pt idx="3">
                  <c:v>Insomnia</c:v>
                </c:pt>
                <c:pt idx="4">
                  <c:v>Depression, Anxiety or Other Mental Health Problems</c:v>
                </c:pt>
                <c:pt idx="5">
                  <c:v>Heart Disease (e.g. a Physician explaining 'you are at a higher risk of a heart attack')</c:v>
                </c:pt>
                <c:pt idx="6">
                  <c:v>None of the above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0.60000000000000064</c:v>
                </c:pt>
                <c:pt idx="1">
                  <c:v>0.24000000000000021</c:v>
                </c:pt>
                <c:pt idx="2">
                  <c:v>0.25</c:v>
                </c:pt>
                <c:pt idx="3">
                  <c:v>0.29000000000000031</c:v>
                </c:pt>
                <c:pt idx="4">
                  <c:v>0.37000000000000038</c:v>
                </c:pt>
                <c:pt idx="5">
                  <c:v>0.13</c:v>
                </c:pt>
                <c:pt idx="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61-49C5-978C-C53C432242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250174864"/>
        <c:axId val="251021976"/>
      </c:barChart>
      <c:catAx>
        <c:axId val="25017486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51021976"/>
        <c:crosses val="autoZero"/>
        <c:auto val="1"/>
        <c:lblAlgn val="ctr"/>
        <c:lblOffset val="120"/>
        <c:noMultiLvlLbl val="0"/>
      </c:catAx>
      <c:valAx>
        <c:axId val="251021976"/>
        <c:scaling>
          <c:orientation val="minMax"/>
          <c:max val="0.85000000000000064"/>
        </c:scaling>
        <c:delete val="1"/>
        <c:axPos val="t"/>
        <c:numFmt formatCode="0%" sourceLinked="1"/>
        <c:majorTickMark val="out"/>
        <c:minorTickMark val="none"/>
        <c:tickLblPos val="none"/>
        <c:crossAx val="25017486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16-435E-ACE3-606F90799E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1.0000000000000005E-2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16-435E-ACE3-606F90799E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0.36000000000000032</c:v>
                </c:pt>
                <c:pt idx="1">
                  <c:v>4.0000000000000022E-2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16-435E-ACE3-606F90799E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0.16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16-435E-ACE3-606F90799EC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0.05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16-435E-ACE3-606F90799EC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16-435E-ACE3-606F90799E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3.0000000000000002E-2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16-435E-ACE3-606F90799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022760"/>
        <c:axId val="251023152"/>
      </c:barChart>
      <c:catAx>
        <c:axId val="251022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51023152"/>
        <c:crosses val="autoZero"/>
        <c:auto val="1"/>
        <c:lblAlgn val="ctr"/>
        <c:lblOffset val="100"/>
        <c:noMultiLvlLbl val="0"/>
      </c:catAx>
      <c:valAx>
        <c:axId val="2510231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51022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3.0000000000000002E-2</c:v>
                </c:pt>
                <c:pt idx="1">
                  <c:v>0.32000000000000106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76-4BAC-B753-642FCE48B6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8.0000000000000043E-2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76-4BAC-B753-642FCE48B6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0.22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76-4BAC-B753-642FCE48B6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0.4</c:v>
                </c:pt>
                <c:pt idx="1">
                  <c:v>7.0000000000000021E-2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76-4BAC-B753-642FCE48B62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0.27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76-4BAC-B753-642FCE48B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251023936"/>
        <c:axId val="251024328"/>
      </c:barChart>
      <c:catAx>
        <c:axId val="251023936"/>
        <c:scaling>
          <c:orientation val="minMax"/>
        </c:scaling>
        <c:delete val="0"/>
        <c:axPos val="r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51024328"/>
        <c:crosses val="autoZero"/>
        <c:auto val="1"/>
        <c:lblAlgn val="ctr"/>
        <c:lblOffset val="100"/>
        <c:noMultiLvlLbl val="0"/>
      </c:catAx>
      <c:valAx>
        <c:axId val="251024328"/>
        <c:scaling>
          <c:orientation val="maxMin"/>
        </c:scaling>
        <c:delete val="1"/>
        <c:axPos val="b"/>
        <c:numFmt formatCode="0%" sourceLinked="1"/>
        <c:majorTickMark val="out"/>
        <c:minorTickMark val="none"/>
        <c:tickLblPos val="none"/>
        <c:crossAx val="251023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773634427772026E-2"/>
          <c:y val="0.23776797235230968"/>
          <c:w val="0.96322636557222729"/>
          <c:h val="0.762232027647690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Burden Average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B8B-4012-82AF-E8D0B78ECF13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B8B-4012-82AF-E8D0B78ECF13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B8B-4012-82AF-E8D0B78ECF13}"/>
              </c:ext>
            </c:extLst>
          </c:dPt>
          <c:dPt>
            <c:idx val="3"/>
            <c:bubble3D val="0"/>
            <c:explosion val="28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B8B-4012-82AF-E8D0B78ECF13}"/>
              </c:ext>
            </c:extLst>
          </c:dPt>
          <c:cat>
            <c:strRef>
              <c:f>Sheet1!$A$2:$A$5</c:f>
              <c:strCache>
                <c:ptCount val="4"/>
                <c:pt idx="0">
                  <c:v>Comorbidities &amp; Mental Health</c:v>
                </c:pt>
                <c:pt idx="1">
                  <c:v>Productivity</c:v>
                </c:pt>
                <c:pt idx="2">
                  <c:v>Motor Vehicle Accident</c:v>
                </c:pt>
                <c:pt idx="3">
                  <c:v>Workplace Accidents</c:v>
                </c:pt>
              </c:strCache>
            </c:strRef>
          </c:cat>
          <c:val>
            <c:numRef>
              <c:f>Sheet1!$B$2:$B$5</c:f>
              <c:numCache>
                <c:formatCode>_(* #,##0_);_(* \(#,##0\);_(* "-"??_);_(@_)</c:formatCode>
                <c:ptCount val="4"/>
                <c:pt idx="0">
                  <c:v>30031.621355891686</c:v>
                </c:pt>
                <c:pt idx="1">
                  <c:v>86869.234682999988</c:v>
                </c:pt>
                <c:pt idx="2">
                  <c:v>26227.67</c:v>
                </c:pt>
                <c:pt idx="3">
                  <c:v>6481.3014000000012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B8B-4012-82AF-E8D0B78EC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EE-434F-B71E-C04E0D399A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EE-434F-B71E-C04E0D399A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EE-434F-B71E-C04E0D399A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2.0000000000000011E-2</c:v>
                </c:pt>
                <c:pt idx="1">
                  <c:v>0.42000000000000032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EE-434F-B71E-C04E0D399A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0.13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EE-434F-B71E-C04E0D399A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0.46</c:v>
                </c:pt>
                <c:pt idx="1">
                  <c:v>4.0000000000000022E-2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3EE-434F-B71E-C04E0D399AD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EE-434F-B71E-C04E0D399A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0.39000000000000107</c:v>
                </c:pt>
                <c:pt idx="1">
                  <c:v>2.0000000000000011E-2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3EE-434F-B71E-C04E0D399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251025112"/>
        <c:axId val="251025504"/>
      </c:barChart>
      <c:catAx>
        <c:axId val="251025112"/>
        <c:scaling>
          <c:orientation val="minMax"/>
        </c:scaling>
        <c:delete val="0"/>
        <c:axPos val="r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51025504"/>
        <c:crosses val="autoZero"/>
        <c:auto val="1"/>
        <c:lblAlgn val="ctr"/>
        <c:lblOffset val="100"/>
        <c:noMultiLvlLbl val="0"/>
      </c:catAx>
      <c:valAx>
        <c:axId val="251025504"/>
        <c:scaling>
          <c:orientation val="maxMin"/>
        </c:scaling>
        <c:delete val="1"/>
        <c:axPos val="b"/>
        <c:numFmt formatCode="0%" sourceLinked="1"/>
        <c:majorTickMark val="out"/>
        <c:minorTickMark val="none"/>
        <c:tickLblPos val="none"/>
        <c:crossAx val="251025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38-4620-8CF1-6B28EA95B1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</c:v>
                </c:pt>
                <c:pt idx="1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38-4620-8CF1-6B28EA95B1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38-4620-8CF1-6B28EA95B1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1.0000000000000005E-2</c:v>
                </c:pt>
                <c:pt idx="1">
                  <c:v>0.30000000000000032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38-4620-8CF1-6B28EA95B1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0.14000000000000001</c:v>
                </c:pt>
                <c:pt idx="1">
                  <c:v>9.0000000000000024E-2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38-4620-8CF1-6B28EA95B1F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0.49000000000000032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238-4620-8CF1-6B28EA95B1F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0.35000000000000031</c:v>
                </c:pt>
                <c:pt idx="1">
                  <c:v>3.0000000000000002E-2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38-4620-8CF1-6B28EA95B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252001480"/>
        <c:axId val="252001872"/>
      </c:barChart>
      <c:catAx>
        <c:axId val="252001480"/>
        <c:scaling>
          <c:orientation val="minMax"/>
        </c:scaling>
        <c:delete val="0"/>
        <c:axPos val="r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52001872"/>
        <c:crosses val="autoZero"/>
        <c:auto val="1"/>
        <c:lblAlgn val="ctr"/>
        <c:lblOffset val="100"/>
        <c:noMultiLvlLbl val="0"/>
      </c:catAx>
      <c:valAx>
        <c:axId val="252001872"/>
        <c:scaling>
          <c:orientation val="maxMin"/>
        </c:scaling>
        <c:delete val="1"/>
        <c:axPos val="b"/>
        <c:numFmt formatCode="0%" sourceLinked="1"/>
        <c:majorTickMark val="out"/>
        <c:minorTickMark val="none"/>
        <c:tickLblPos val="none"/>
        <c:crossAx val="252001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389467592592605E-3"/>
          <c:y val="0"/>
          <c:w val="0.98265591801024876"/>
          <c:h val="5.6994433925353985E-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600000"/>
              </a:lightRig>
            </a:scene3d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B4B6-4B86-95EA-52956EBF3F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B4B6-4B86-95EA-52956EBF3F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-2.4868766404199491E-3"/>
                  <c:y val="5.7719017094018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B6-4B86-95EA-52956EBF3F3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B4B6-4B86-95EA-52956EBF3F3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B4B6-4B86-95EA-52956EBF3F3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1 -Very bad</c:v>
                </c:pt>
              </c:strCache>
            </c:strRef>
          </c:tx>
          <c:spPr>
            <a:solidFill>
              <a:srgbClr val="C00000"/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B4B6-4B86-95EA-52956EBF3F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9"/>
        <c:overlap val="100"/>
        <c:axId val="252002656"/>
        <c:axId val="252003048"/>
      </c:barChart>
      <c:catAx>
        <c:axId val="25200265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52003048"/>
        <c:crosses val="autoZero"/>
        <c:auto val="1"/>
        <c:lblAlgn val="ctr"/>
        <c:lblOffset val="100"/>
        <c:noMultiLvlLbl val="0"/>
      </c:catAx>
      <c:valAx>
        <c:axId val="25200304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520026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5706851823847437E-3"/>
          <c:y val="0"/>
          <c:w val="0.99636835920263345"/>
          <c:h val="1"/>
        </c:manualLayout>
      </c:layout>
      <c:overlay val="0"/>
      <c:spPr>
        <a:solidFill>
          <a:srgbClr val="F2F2F2">
            <a:alpha val="25098"/>
          </a:srgbClr>
        </a:solidFill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rgbClr val="ECEDEF">
        <a:alpha val="25098"/>
      </a:srgbClr>
    </a:solidFill>
  </c:spPr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5957150039736E-2"/>
          <c:y val="6.9271204451207935E-2"/>
          <c:w val="0.66758226965308165"/>
          <c:h val="0.8133276720278496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5 - Life Threatening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Today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6.0000000000000032E-2</c:v>
                </c:pt>
                <c:pt idx="1">
                  <c:v>4.0000000000000022E-2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CB-495B-A453-ECE6D17D79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CB-495B-A453-ECE6D17D79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Today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</c:v>
                </c:pt>
                <c:pt idx="1">
                  <c:v>2.0000000000000011E-2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CB-495B-A453-ECE6D17D799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Today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0.4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CB-495B-A453-ECE6D17D799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Today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0.32000000000000089</c:v>
                </c:pt>
                <c:pt idx="1">
                  <c:v>0.36000000000000032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CB-495B-A453-ECE6D17D799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1 - Not Serious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Today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0.12000000000000002</c:v>
                </c:pt>
                <c:pt idx="1">
                  <c:v>0.43000000000000038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CB-495B-A453-ECE6D17D7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3790432"/>
        <c:axId val="253790824"/>
      </c:barChart>
      <c:catAx>
        <c:axId val="253790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53790824"/>
        <c:crosses val="autoZero"/>
        <c:auto val="1"/>
        <c:lblAlgn val="ctr"/>
        <c:lblOffset val="100"/>
        <c:noMultiLvlLbl val="0"/>
      </c:catAx>
      <c:valAx>
        <c:axId val="2537908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53790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646206156048679"/>
          <c:y val="9.5800537639613645E-2"/>
          <c:w val="0.36353799525059388"/>
          <c:h val="0.77565186843827083"/>
        </c:manualLayout>
      </c:layout>
      <c:overlay val="1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89844538663407E-2"/>
          <c:y val="4.5996663020072742E-2"/>
          <c:w val="0.39187356255304989"/>
          <c:h val="0.6617735470044954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194786"/>
            </a:solidFill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50">
                  <a:alpha val="40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0E3-4298-8AD3-B9FEAC74653C}"/>
              </c:ext>
            </c:extLst>
          </c:dPt>
          <c:dPt>
            <c:idx val="2"/>
            <c:bubble3D val="0"/>
            <c:spPr>
              <a:solidFill>
                <a:srgbClr val="FF0000">
                  <a:alpha val="85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0E3-4298-8AD3-B9FEAC74653C}"/>
              </c:ext>
            </c:extLst>
          </c:dPt>
          <c:dPt>
            <c:idx val="3"/>
            <c:bubble3D val="0"/>
            <c:spPr>
              <a:solidFill>
                <a:srgbClr val="FFC000">
                  <a:alpha val="70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0E3-4298-8AD3-B9FEAC74653C}"/>
              </c:ext>
            </c:extLst>
          </c:dPt>
          <c:dPt>
            <c:idx val="4"/>
            <c:bubble3D val="0"/>
            <c:spPr>
              <a:solidFill>
                <a:srgbClr val="FFFF00">
                  <a:alpha val="55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0E3-4298-8AD3-B9FEAC74653C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70E3-4298-8AD3-B9FEAC74653C}"/>
                </c:ext>
              </c:extLst>
            </c:dLbl>
            <c:dLbl>
              <c:idx val="2"/>
              <c:layout>
                <c:manualLayout>
                  <c:x val="5.3174836783153746E-2"/>
                  <c:y val="8.7586316786410726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0E3-4298-8AD3-B9FEAC74653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E3-4298-8AD3-B9FEAC7465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Zero</c:v>
                </c:pt>
                <c:pt idx="1">
                  <c:v>Once</c:v>
                </c:pt>
                <c:pt idx="2">
                  <c:v>Twice</c:v>
                </c:pt>
                <c:pt idx="3">
                  <c:v>Three times</c:v>
                </c:pt>
                <c:pt idx="4">
                  <c:v>Four or more times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0.81</c:v>
                </c:pt>
                <c:pt idx="1">
                  <c:v>6.0000000000000032E-2</c:v>
                </c:pt>
                <c:pt idx="2">
                  <c:v>0.05</c:v>
                </c:pt>
                <c:pt idx="3">
                  <c:v>2.0000000000000011E-2</c:v>
                </c:pt>
                <c:pt idx="4">
                  <c:v>7.0000000000000021E-2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0E3-4298-8AD3-B9FEAC746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2.656248738138502E-2"/>
          <c:y val="0.82089385453841246"/>
          <c:w val="0.9734374327459826"/>
          <c:h val="0.17870205740411479"/>
        </c:manualLayout>
      </c:layout>
      <c:overlay val="0"/>
      <c:txPr>
        <a:bodyPr/>
        <a:lstStyle/>
        <a:p>
          <a:pPr>
            <a:defRPr sz="1100">
              <a:solidFill>
                <a:srgbClr val="17426B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77181758530191"/>
          <c:y val="0"/>
          <c:w val="0.7570911253280872"/>
          <c:h val="0.773478373630298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194786"/>
            </a:solidFill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50">
                  <a:alpha val="40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BF3-4965-A7A7-83D7FE8A89D0}"/>
              </c:ext>
            </c:extLst>
          </c:dPt>
          <c:dPt>
            <c:idx val="2"/>
            <c:bubble3D val="0"/>
            <c:spPr>
              <a:solidFill>
                <a:srgbClr val="FF0000">
                  <a:alpha val="85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BF3-4965-A7A7-83D7FE8A89D0}"/>
              </c:ext>
            </c:extLst>
          </c:dPt>
          <c:dPt>
            <c:idx val="3"/>
            <c:bubble3D val="0"/>
            <c:spPr>
              <a:solidFill>
                <a:srgbClr val="FFC000">
                  <a:alpha val="70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BF3-4965-A7A7-83D7FE8A89D0}"/>
              </c:ext>
            </c:extLst>
          </c:dPt>
          <c:dPt>
            <c:idx val="4"/>
            <c:bubble3D val="0"/>
            <c:spPr>
              <a:solidFill>
                <a:srgbClr val="FFFF00">
                  <a:alpha val="55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BF3-4965-A7A7-83D7FE8A89D0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F3-4965-A7A7-83D7FE8A89D0}"/>
                </c:ext>
              </c:extLst>
            </c:dLbl>
            <c:dLbl>
              <c:idx val="2"/>
              <c:layout>
                <c:manualLayout>
                  <c:x val="7.9963500656167974E-2"/>
                  <c:y val="3.3256673645505434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BF3-4965-A7A7-83D7FE8A89D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F3-4965-A7A7-83D7FE8A89D0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BF3-4965-A7A7-83D7FE8A89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0 Months</c:v>
                </c:pt>
                <c:pt idx="1">
                  <c:v>1 Month</c:v>
                </c:pt>
                <c:pt idx="2">
                  <c:v>2 Months</c:v>
                </c:pt>
                <c:pt idx="3">
                  <c:v>3 Months</c:v>
                </c:pt>
                <c:pt idx="4">
                  <c:v>4 or more months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0.88</c:v>
                </c:pt>
                <c:pt idx="1">
                  <c:v>2.0000000000000011E-2</c:v>
                </c:pt>
                <c:pt idx="2">
                  <c:v>4.0000000000000022E-2</c:v>
                </c:pt>
                <c:pt idx="3">
                  <c:v>1.0000000000000005E-2</c:v>
                </c:pt>
                <c:pt idx="4">
                  <c:v>4.0000000000000022E-2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BF3-4965-A7A7-83D7FE8A89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91215538332839"/>
          <c:y val="2.2377010565987097E-4"/>
          <c:w val="0.5363061617427598"/>
          <c:h val="0.99977611097084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 (n=288)</c:v>
                </c:pt>
              </c:strCache>
            </c:strRef>
          </c:tx>
          <c:spPr>
            <a:solidFill>
              <a:srgbClr val="194786"/>
            </a:solidFill>
            <a:ln w="190500"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94-427E-A892-DF65EA3F79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17426B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Began Taking Medication After Treatment Started</c:v>
                </c:pt>
                <c:pt idx="1">
                  <c:v>Have never taken medication</c:v>
                </c:pt>
                <c:pt idx="2">
                  <c:v>No Change</c:v>
                </c:pt>
                <c:pt idx="3">
                  <c:v>Stopped taking medication after change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4.0000000000000022E-2</c:v>
                </c:pt>
                <c:pt idx="1">
                  <c:v>3.0000000000000002E-2</c:v>
                </c:pt>
                <c:pt idx="2">
                  <c:v>0.65000000000000213</c:v>
                </c:pt>
                <c:pt idx="3">
                  <c:v>3.0000000000000002E-2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94-427E-A892-DF65EA3F79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253793176"/>
        <c:axId val="253050160"/>
      </c:barChart>
      <c:catAx>
        <c:axId val="25379317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53050160"/>
        <c:crosses val="autoZero"/>
        <c:auto val="1"/>
        <c:lblAlgn val="ctr"/>
        <c:lblOffset val="120"/>
        <c:noMultiLvlLbl val="0"/>
      </c:catAx>
      <c:valAx>
        <c:axId val="253050160"/>
        <c:scaling>
          <c:orientation val="minMax"/>
          <c:max val="0.85000000000000064"/>
        </c:scaling>
        <c:delete val="1"/>
        <c:axPos val="t"/>
        <c:numFmt formatCode="0%" sourceLinked="1"/>
        <c:majorTickMark val="out"/>
        <c:minorTickMark val="none"/>
        <c:tickLblPos val="none"/>
        <c:crossAx val="25379317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91215538332839"/>
          <c:y val="2.2377010565987097E-4"/>
          <c:w val="0.5363061617427598"/>
          <c:h val="0.99977611097084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 (n=288)</c:v>
                </c:pt>
              </c:strCache>
            </c:strRef>
          </c:tx>
          <c:spPr>
            <a:solidFill>
              <a:srgbClr val="194786"/>
            </a:solidFill>
            <a:ln w="190500"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D-4353-9645-EA7F38AA09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17426B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Do not remember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AD-4353-9645-EA7F38AA09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253051728"/>
        <c:axId val="253052120"/>
      </c:barChart>
      <c:catAx>
        <c:axId val="25305172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53052120"/>
        <c:crosses val="autoZero"/>
        <c:auto val="1"/>
        <c:lblAlgn val="ctr"/>
        <c:lblOffset val="120"/>
        <c:noMultiLvlLbl val="0"/>
      </c:catAx>
      <c:valAx>
        <c:axId val="253052120"/>
        <c:scaling>
          <c:orientation val="minMax"/>
          <c:max val="0.85000000000000064"/>
        </c:scaling>
        <c:delete val="1"/>
        <c:axPos val="t"/>
        <c:numFmt formatCode="0%" sourceLinked="1"/>
        <c:majorTickMark val="out"/>
        <c:minorTickMark val="none"/>
        <c:tickLblPos val="none"/>
        <c:crossAx val="25305172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9A-4DA3-A9FD-473FC80A46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3.0000000000000002E-2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9A-4DA3-A9FD-473FC80A46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9A-4DA3-A9FD-473FC80A46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0.32000000000000084</c:v>
                </c:pt>
                <c:pt idx="1">
                  <c:v>3.0000000000000002E-2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9A-4DA3-A9FD-473FC80A46E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9.0000000000000024E-2</c:v>
                </c:pt>
                <c:pt idx="1">
                  <c:v>0.21000000000000021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9A-4DA3-A9FD-473FC80A46E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9.0000000000000024E-2</c:v>
                </c:pt>
                <c:pt idx="1">
                  <c:v>0.47000000000000008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9A-4DA3-A9FD-473FC80A46E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9A-4DA3-A9FD-473FC80A46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C9A-4DA3-A9FD-473FC80A4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3055256"/>
        <c:axId val="253055648"/>
      </c:barChart>
      <c:catAx>
        <c:axId val="253055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53055648"/>
        <c:crosses val="autoZero"/>
        <c:auto val="1"/>
        <c:lblAlgn val="ctr"/>
        <c:lblOffset val="100"/>
        <c:noMultiLvlLbl val="0"/>
      </c:catAx>
      <c:valAx>
        <c:axId val="2530556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53055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0.05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75-422C-A974-9D619A057E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9.0000000000000024E-2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75-422C-A974-9D619A057E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0.27</c:v>
                </c:pt>
                <c:pt idx="1">
                  <c:v>9.0000000000000024E-2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75-422C-A974-9D619A057ED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0.5</c:v>
                </c:pt>
                <c:pt idx="1">
                  <c:v>0.18000000000000024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75-422C-A974-9D619A057ED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75-422C-A974-9D619A057E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9.0000000000000024E-2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75-422C-A974-9D619A057E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253057216"/>
        <c:axId val="253057608"/>
      </c:barChart>
      <c:catAx>
        <c:axId val="253057216"/>
        <c:scaling>
          <c:orientation val="minMax"/>
        </c:scaling>
        <c:delete val="0"/>
        <c:axPos val="r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53057608"/>
        <c:crosses val="autoZero"/>
        <c:auto val="1"/>
        <c:lblAlgn val="ctr"/>
        <c:lblOffset val="100"/>
        <c:noMultiLvlLbl val="0"/>
      </c:catAx>
      <c:valAx>
        <c:axId val="253057608"/>
        <c:scaling>
          <c:orientation val="maxMin"/>
        </c:scaling>
        <c:delete val="1"/>
        <c:axPos val="b"/>
        <c:numFmt formatCode="0%" sourceLinked="1"/>
        <c:majorTickMark val="out"/>
        <c:minorTickMark val="none"/>
        <c:tickLblPos val="none"/>
        <c:crossAx val="253057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23988567282838"/>
          <c:y val="0.16759798352918451"/>
          <c:w val="0.83280976716239563"/>
          <c:h val="0.8103102559339844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Burden Average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E76-4964-BFAE-C7EDE98C07D1}"/>
              </c:ext>
            </c:extLst>
          </c:dPt>
          <c:dPt>
            <c:idx val="1"/>
            <c:bubble3D val="0"/>
            <c:explosion val="14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E76-4964-BFAE-C7EDE98C07D1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E76-4964-BFAE-C7EDE98C07D1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E76-4964-BFAE-C7EDE98C07D1}"/>
              </c:ext>
            </c:extLst>
          </c:dPt>
          <c:cat>
            <c:strRef>
              <c:f>Sheet1!$A$2:$A$5</c:f>
              <c:strCache>
                <c:ptCount val="4"/>
                <c:pt idx="0">
                  <c:v>Comorbidities &amp; Mental Health</c:v>
                </c:pt>
                <c:pt idx="1">
                  <c:v>Productivity</c:v>
                </c:pt>
                <c:pt idx="2">
                  <c:v>Motor Vehicle Accidents</c:v>
                </c:pt>
                <c:pt idx="3">
                  <c:v>Workplace Accidents</c:v>
                </c:pt>
              </c:strCache>
            </c:strRef>
          </c:cat>
          <c:val>
            <c:numRef>
              <c:f>Sheet1!$B$2:$B$5</c:f>
              <c:numCache>
                <c:formatCode>_(* #,##0_);_(* \(#,##0\);_(* "-"??_);_(@_)</c:formatCode>
                <c:ptCount val="4"/>
                <c:pt idx="0">
                  <c:v>30031.621355891686</c:v>
                </c:pt>
                <c:pt idx="1">
                  <c:v>86869.234682999988</c:v>
                </c:pt>
                <c:pt idx="2">
                  <c:v>26227.67</c:v>
                </c:pt>
                <c:pt idx="3">
                  <c:v>6481.3014000000012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E76-4964-BFAE-C7EDE98C0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4.0000000000000022E-2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02-42B5-9D05-015EFB6E97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02-42B5-9D05-015EFB6E97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02-42B5-9D05-015EFB6E97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0.2</c:v>
                </c:pt>
                <c:pt idx="1">
                  <c:v>8.0000000000000043E-2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02-42B5-9D05-015EFB6E97F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02-42B5-9D05-015EFB6E97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0.52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02-42B5-9D05-015EFB6E97F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502-42B5-9D05-015EFB6E97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0.24000000000000021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02-42B5-9D05-015EFB6E9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254377064"/>
        <c:axId val="254377456"/>
      </c:barChart>
      <c:catAx>
        <c:axId val="254377064"/>
        <c:scaling>
          <c:orientation val="minMax"/>
        </c:scaling>
        <c:delete val="0"/>
        <c:axPos val="r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54377456"/>
        <c:crosses val="autoZero"/>
        <c:auto val="1"/>
        <c:lblAlgn val="ctr"/>
        <c:lblOffset val="100"/>
        <c:noMultiLvlLbl val="0"/>
      </c:catAx>
      <c:valAx>
        <c:axId val="254377456"/>
        <c:scaling>
          <c:orientation val="maxMin"/>
        </c:scaling>
        <c:delete val="1"/>
        <c:axPos val="b"/>
        <c:numFmt formatCode="0%" sourceLinked="1"/>
        <c:majorTickMark val="out"/>
        <c:minorTickMark val="none"/>
        <c:tickLblPos val="none"/>
        <c:crossAx val="254377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24-4A1C-BC34-D68B3A52B4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</c:v>
                </c:pt>
                <c:pt idx="1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24-4A1C-BC34-D68B3A52B4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24-4A1C-BC34-D68B3A52B4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24-4A1C-BC34-D68B3A52B4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0.16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24-4A1C-BC34-D68B3A52B4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0.37000000000000038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24-4A1C-BC34-D68B3A52B4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24-4A1C-BC34-D68B3A52B4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0.47000000000000008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724-4A1C-BC34-D68B3A52B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254384512"/>
        <c:axId val="256005896"/>
      </c:barChart>
      <c:catAx>
        <c:axId val="254384512"/>
        <c:scaling>
          <c:orientation val="minMax"/>
        </c:scaling>
        <c:delete val="0"/>
        <c:axPos val="r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56005896"/>
        <c:crosses val="autoZero"/>
        <c:auto val="1"/>
        <c:lblAlgn val="ctr"/>
        <c:lblOffset val="100"/>
        <c:noMultiLvlLbl val="0"/>
      </c:catAx>
      <c:valAx>
        <c:axId val="256005896"/>
        <c:scaling>
          <c:orientation val="maxMin"/>
        </c:scaling>
        <c:delete val="1"/>
        <c:axPos val="b"/>
        <c:numFmt formatCode="0%" sourceLinked="1"/>
        <c:majorTickMark val="out"/>
        <c:minorTickMark val="none"/>
        <c:tickLblPos val="none"/>
        <c:crossAx val="254384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389467592592605E-3"/>
          <c:y val="0"/>
          <c:w val="0.98265591801024876"/>
          <c:h val="5.6994433925354006E-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600000"/>
              </a:lightRig>
            </a:scene3d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1B8B-42A0-8B85-2357722971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1B8B-42A0-8B85-2357722971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-2.4868766404199491E-3"/>
                  <c:y val="5.771901709401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8B-42A0-8B85-23577229711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1B8B-42A0-8B85-2357722971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1B8B-42A0-8B85-23577229711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1 -Very bad</c:v>
                </c:pt>
              </c:strCache>
            </c:strRef>
          </c:tx>
          <c:spPr>
            <a:solidFill>
              <a:srgbClr val="C00000"/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1B8B-42A0-8B85-2357722971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9"/>
        <c:overlap val="100"/>
        <c:axId val="256010208"/>
        <c:axId val="256010992"/>
      </c:barChart>
      <c:catAx>
        <c:axId val="2560102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56010992"/>
        <c:crosses val="autoZero"/>
        <c:auto val="1"/>
        <c:lblAlgn val="ctr"/>
        <c:lblOffset val="100"/>
        <c:noMultiLvlLbl val="0"/>
      </c:catAx>
      <c:valAx>
        <c:axId val="25601099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560102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5706851823847437E-3"/>
          <c:y val="0"/>
          <c:w val="0.996368359202633"/>
          <c:h val="1"/>
        </c:manualLayout>
      </c:layout>
      <c:overlay val="0"/>
      <c:spPr>
        <a:solidFill>
          <a:srgbClr val="F2F2F2">
            <a:alpha val="25098"/>
          </a:srgbClr>
        </a:solidFill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rgbClr val="ECEDEF">
        <a:alpha val="25098"/>
      </a:srgbClr>
    </a:solidFill>
  </c:spPr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5957150039736E-2"/>
          <c:y val="6.9271204451207935E-2"/>
          <c:w val="0.66758226965308165"/>
          <c:h val="0.8133276720278496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5 - Life Threatening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Today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0.30000000000000032</c:v>
                </c:pt>
                <c:pt idx="1">
                  <c:v>6.0000000000000032E-2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E6-4BB8-A3CC-27CC411CCE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Today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0.26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E6-4BB8-A3CC-27CC411CCE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Today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0.22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E6-4BB8-A3CC-27CC411CCE7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Today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0.15000000000000024</c:v>
                </c:pt>
                <c:pt idx="1">
                  <c:v>0.43000000000000038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E6-4BB8-A3CC-27CC411CCE7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1 - Not Serious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Today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7.0000000000000021E-2</c:v>
                </c:pt>
                <c:pt idx="1">
                  <c:v>0.15000000000000024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E6-4BB8-A3CC-27CC411CC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6011776"/>
        <c:axId val="256012168"/>
      </c:barChart>
      <c:catAx>
        <c:axId val="256011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56012168"/>
        <c:crosses val="autoZero"/>
        <c:auto val="1"/>
        <c:lblAlgn val="ctr"/>
        <c:lblOffset val="100"/>
        <c:noMultiLvlLbl val="0"/>
      </c:catAx>
      <c:valAx>
        <c:axId val="2560121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56011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646206156048679"/>
          <c:y val="9.5800537639613645E-2"/>
          <c:w val="0.36353799525059388"/>
          <c:h val="0.77565186843827127"/>
        </c:manualLayout>
      </c:layout>
      <c:overlay val="1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89844538663407E-2"/>
          <c:y val="4.5996663020072777E-2"/>
          <c:w val="0.39187356255305011"/>
          <c:h val="0.661773547004495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194786"/>
            </a:solidFill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50">
                  <a:alpha val="40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082-4427-B211-C17F9D791904}"/>
              </c:ext>
            </c:extLst>
          </c:dPt>
          <c:dPt>
            <c:idx val="2"/>
            <c:bubble3D val="0"/>
            <c:spPr>
              <a:solidFill>
                <a:srgbClr val="FF0000">
                  <a:alpha val="85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082-4427-B211-C17F9D791904}"/>
              </c:ext>
            </c:extLst>
          </c:dPt>
          <c:dPt>
            <c:idx val="3"/>
            <c:bubble3D val="0"/>
            <c:spPr>
              <a:solidFill>
                <a:srgbClr val="FFC000">
                  <a:alpha val="70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082-4427-B211-C17F9D791904}"/>
              </c:ext>
            </c:extLst>
          </c:dPt>
          <c:dPt>
            <c:idx val="4"/>
            <c:bubble3D val="0"/>
            <c:spPr>
              <a:solidFill>
                <a:srgbClr val="FFFF00">
                  <a:alpha val="55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082-4427-B211-C17F9D791904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082-4427-B211-C17F9D791904}"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082-4427-B211-C17F9D791904}"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082-4427-B211-C17F9D7919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Zero</c:v>
                </c:pt>
                <c:pt idx="1">
                  <c:v>Once</c:v>
                </c:pt>
                <c:pt idx="2">
                  <c:v>Twice</c:v>
                </c:pt>
                <c:pt idx="3">
                  <c:v>Three times</c:v>
                </c:pt>
                <c:pt idx="4">
                  <c:v>Four or more times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</c:v>
                </c:pt>
                <c:pt idx="1">
                  <c:v>0.17</c:v>
                </c:pt>
                <c:pt idx="2">
                  <c:v>0.24</c:v>
                </c:pt>
                <c:pt idx="3">
                  <c:v>0.09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82-4427-B211-C17F9D7919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2.656248738138502E-2"/>
          <c:y val="0.82089385453841301"/>
          <c:w val="0.9734374327459826"/>
          <c:h val="0.17870205740411479"/>
        </c:manualLayout>
      </c:layout>
      <c:overlay val="0"/>
      <c:txPr>
        <a:bodyPr/>
        <a:lstStyle/>
        <a:p>
          <a:pPr>
            <a:defRPr sz="1100">
              <a:solidFill>
                <a:srgbClr val="17426B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77181758530191"/>
          <c:y val="0"/>
          <c:w val="0.75709112532808764"/>
          <c:h val="0.773478373630299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194786"/>
            </a:solidFill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50">
                  <a:alpha val="40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AFB-442B-A1A1-0C465FCFD257}"/>
              </c:ext>
            </c:extLst>
          </c:dPt>
          <c:dPt>
            <c:idx val="2"/>
            <c:bubble3D val="0"/>
            <c:spPr>
              <a:solidFill>
                <a:srgbClr val="FF0000">
                  <a:alpha val="85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AFB-442B-A1A1-0C465FCFD257}"/>
              </c:ext>
            </c:extLst>
          </c:dPt>
          <c:dPt>
            <c:idx val="3"/>
            <c:bubble3D val="0"/>
            <c:spPr>
              <a:solidFill>
                <a:srgbClr val="FFC000">
                  <a:alpha val="70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AFB-442B-A1A1-0C465FCFD257}"/>
              </c:ext>
            </c:extLst>
          </c:dPt>
          <c:dPt>
            <c:idx val="4"/>
            <c:bubble3D val="0"/>
            <c:spPr>
              <a:solidFill>
                <a:srgbClr val="FFFF00">
                  <a:alpha val="55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AFB-442B-A1A1-0C465FCFD257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AFB-442B-A1A1-0C465FCFD257}"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AFB-442B-A1A1-0C465FCFD257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AFB-442B-A1A1-0C465FCFD257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AFB-442B-A1A1-0C465FCFD2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0 Months</c:v>
                </c:pt>
                <c:pt idx="1">
                  <c:v>1 Month</c:v>
                </c:pt>
                <c:pt idx="2">
                  <c:v>2 Months</c:v>
                </c:pt>
                <c:pt idx="3">
                  <c:v>3 Months</c:v>
                </c:pt>
                <c:pt idx="4">
                  <c:v>4 or more months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0.46</c:v>
                </c:pt>
                <c:pt idx="1">
                  <c:v>0.11</c:v>
                </c:pt>
                <c:pt idx="2">
                  <c:v>0.2</c:v>
                </c:pt>
                <c:pt idx="3">
                  <c:v>7.0000000000000021E-2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FB-442B-A1A1-0C465FCFD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9121553833285"/>
          <c:y val="2.2377010565987116E-4"/>
          <c:w val="0.53630616174275925"/>
          <c:h val="0.99977611097084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 (n=54)</c:v>
                </c:pt>
              </c:strCache>
            </c:strRef>
          </c:tx>
          <c:spPr>
            <a:solidFill>
              <a:srgbClr val="194786"/>
            </a:solidFill>
            <a:ln w="190500"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00-4F5C-8AAB-AE645EE7E8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17426B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Began Taking Medication After Treatment Started</c:v>
                </c:pt>
                <c:pt idx="1">
                  <c:v>Have never taken medication</c:v>
                </c:pt>
                <c:pt idx="2">
                  <c:v>No Change</c:v>
                </c:pt>
                <c:pt idx="3">
                  <c:v>Stopped taking medication after change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4.0000000000000022E-2</c:v>
                </c:pt>
                <c:pt idx="1">
                  <c:v>0.17</c:v>
                </c:pt>
                <c:pt idx="2">
                  <c:v>0.54</c:v>
                </c:pt>
                <c:pt idx="3">
                  <c:v>2.0000000000000011E-2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00-4F5C-8AAB-AE645EE7E8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256013344"/>
        <c:axId val="256642520"/>
      </c:barChart>
      <c:catAx>
        <c:axId val="25601334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56642520"/>
        <c:crosses val="autoZero"/>
        <c:auto val="1"/>
        <c:lblAlgn val="ctr"/>
        <c:lblOffset val="120"/>
        <c:noMultiLvlLbl val="0"/>
      </c:catAx>
      <c:valAx>
        <c:axId val="256642520"/>
        <c:scaling>
          <c:orientation val="minMax"/>
          <c:max val="0.85000000000000064"/>
        </c:scaling>
        <c:delete val="1"/>
        <c:axPos val="t"/>
        <c:numFmt formatCode="0%" sourceLinked="1"/>
        <c:majorTickMark val="out"/>
        <c:minorTickMark val="none"/>
        <c:tickLblPos val="none"/>
        <c:crossAx val="25601334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9121553833285"/>
          <c:y val="2.2377010565987116E-4"/>
          <c:w val="0.53630616174275925"/>
          <c:h val="0.99977611097084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 (n=54)</c:v>
                </c:pt>
              </c:strCache>
            </c:strRef>
          </c:tx>
          <c:spPr>
            <a:solidFill>
              <a:srgbClr val="194786"/>
            </a:solidFill>
            <a:ln w="190500"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77-45A7-B4BA-8769D6C415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17426B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Do not remember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2.0000000000000011E-2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77-45A7-B4BA-8769D6C415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256643304"/>
        <c:axId val="256643696"/>
      </c:barChart>
      <c:catAx>
        <c:axId val="25664330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56643696"/>
        <c:crosses val="autoZero"/>
        <c:auto val="1"/>
        <c:lblAlgn val="ctr"/>
        <c:lblOffset val="120"/>
        <c:noMultiLvlLbl val="0"/>
      </c:catAx>
      <c:valAx>
        <c:axId val="256643696"/>
        <c:scaling>
          <c:orientation val="minMax"/>
          <c:max val="0.85000000000000064"/>
        </c:scaling>
        <c:delete val="1"/>
        <c:axPos val="t"/>
        <c:numFmt formatCode="0%" sourceLinked="1"/>
        <c:majorTickMark val="out"/>
        <c:minorTickMark val="none"/>
        <c:tickLblPos val="none"/>
        <c:crossAx val="25664330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9D-4F4C-B08E-85CE30824C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0.42000000000000032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9D-4F4C-B08E-85CE30824C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9D-4F4C-B08E-85CE30824C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0.33000000000000124</c:v>
                </c:pt>
                <c:pt idx="1">
                  <c:v>3.0000000000000002E-2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9D-4F4C-B08E-85CE30824C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0.2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9D-4F4C-B08E-85CE30824C4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9D-4F4C-B08E-85CE30824C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3.0000000000000002E-2</c:v>
                </c:pt>
                <c:pt idx="1">
                  <c:v>0.42000000000000032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9D-4F4C-B08E-85CE30824C4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9D-4F4C-B08E-85CE30824C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2.0000000000000011E-2</c:v>
                </c:pt>
                <c:pt idx="1">
                  <c:v>0.30000000000000032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E9D-4F4C-B08E-85CE30824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6009424"/>
        <c:axId val="256644088"/>
      </c:barChart>
      <c:catAx>
        <c:axId val="256009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56644088"/>
        <c:crosses val="autoZero"/>
        <c:auto val="1"/>
        <c:lblAlgn val="ctr"/>
        <c:lblOffset val="100"/>
        <c:noMultiLvlLbl val="0"/>
      </c:catAx>
      <c:valAx>
        <c:axId val="2566440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56009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E7-4642-845C-21949166D0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E7-4642-845C-21949166D0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7.0000000000000021E-2</c:v>
                </c:pt>
                <c:pt idx="1">
                  <c:v>0.39000000000000107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E7-4642-845C-21949166D0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0.32000000000000106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E7-4642-845C-21949166D01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0.37000000000000038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E7-4642-845C-21949166D01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4E7-4642-845C-21949166D0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0.24000000000000021</c:v>
                </c:pt>
                <c:pt idx="1">
                  <c:v>2.0000000000000011E-2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E7-4642-845C-21949166D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256647224"/>
        <c:axId val="256647616"/>
      </c:barChart>
      <c:catAx>
        <c:axId val="256647224"/>
        <c:scaling>
          <c:orientation val="minMax"/>
        </c:scaling>
        <c:delete val="0"/>
        <c:axPos val="r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56647616"/>
        <c:crosses val="autoZero"/>
        <c:auto val="1"/>
        <c:lblAlgn val="ctr"/>
        <c:lblOffset val="100"/>
        <c:noMultiLvlLbl val="0"/>
      </c:catAx>
      <c:valAx>
        <c:axId val="256647616"/>
        <c:scaling>
          <c:orientation val="maxMin"/>
        </c:scaling>
        <c:delete val="1"/>
        <c:axPos val="b"/>
        <c:numFmt formatCode="0%" sourceLinked="1"/>
        <c:majorTickMark val="out"/>
        <c:minorTickMark val="none"/>
        <c:tickLblPos val="none"/>
        <c:crossAx val="256647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563779527559072"/>
          <c:y val="2.2391732283464535E-4"/>
          <c:w val="0.52963983668708636"/>
          <c:h val="0.980133967629045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 (n=xxx)</c:v>
                </c:pt>
              </c:strCache>
            </c:strRef>
          </c:tx>
          <c:spPr>
            <a:solidFill>
              <a:srgbClr val="17426B"/>
            </a:solidFill>
            <a:ln w="190500"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18 - 29 years</c:v>
                </c:pt>
                <c:pt idx="1">
                  <c:v>30 - 49 years</c:v>
                </c:pt>
                <c:pt idx="2">
                  <c:v>50 - 69 years</c:v>
                </c:pt>
                <c:pt idx="3">
                  <c:v>70 - 89 years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3.0000000000000016E-2</c:v>
                </c:pt>
                <c:pt idx="1">
                  <c:v>0.15000000000000024</c:v>
                </c:pt>
                <c:pt idx="2">
                  <c:v>0.56000000000000005</c:v>
                </c:pt>
                <c:pt idx="3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E-4A7F-995E-C6F276DBAE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194789552"/>
        <c:axId val="194789944"/>
      </c:barChart>
      <c:catAx>
        <c:axId val="194789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50800" cap="flat" cmpd="sng">
            <a:solidFill>
              <a:srgbClr val="ECEDEF"/>
            </a:solidFill>
            <a:bevel/>
          </a:ln>
        </c:spPr>
        <c:txPr>
          <a:bodyPr rot="0"/>
          <a:lstStyle/>
          <a:p>
            <a:pPr>
              <a:defRPr sz="1200">
                <a:solidFill>
                  <a:srgbClr val="17426B"/>
                </a:solidFill>
              </a:defRPr>
            </a:pPr>
            <a:endParaRPr lang="en-US"/>
          </a:p>
        </c:txPr>
        <c:crossAx val="194789944"/>
        <c:crosses val="autoZero"/>
        <c:auto val="1"/>
        <c:lblAlgn val="ctr"/>
        <c:lblOffset val="120"/>
        <c:noMultiLvlLbl val="0"/>
      </c:catAx>
      <c:valAx>
        <c:axId val="1947899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9478955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61-488A-920A-0BBCB9501B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</c:v>
                </c:pt>
                <c:pt idx="1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61-488A-920A-0BBCB9501B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61-488A-920A-0BBCB9501B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</c:v>
                </c:pt>
                <c:pt idx="1">
                  <c:v>0.36000000000000032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61-488A-920A-0BBCB9501BF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0.24000000000000021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61-488A-920A-0BBCB9501BF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61-488A-920A-0BBCB9501B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0.42000000000000032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461-488A-920A-0BBCB9501BF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61-488A-920A-0BBCB9501B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0.34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61-488A-920A-0BBCB9501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256649184"/>
        <c:axId val="256649576"/>
      </c:barChart>
      <c:catAx>
        <c:axId val="256649184"/>
        <c:scaling>
          <c:orientation val="minMax"/>
        </c:scaling>
        <c:delete val="0"/>
        <c:axPos val="r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56649576"/>
        <c:crosses val="autoZero"/>
        <c:auto val="1"/>
        <c:lblAlgn val="ctr"/>
        <c:lblOffset val="100"/>
        <c:noMultiLvlLbl val="0"/>
      </c:catAx>
      <c:valAx>
        <c:axId val="256649576"/>
        <c:scaling>
          <c:orientation val="maxMin"/>
        </c:scaling>
        <c:delete val="1"/>
        <c:axPos val="b"/>
        <c:numFmt formatCode="0%" sourceLinked="1"/>
        <c:majorTickMark val="out"/>
        <c:minorTickMark val="none"/>
        <c:tickLblPos val="none"/>
        <c:crossAx val="256649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9B-47FD-B1F5-9BD609CB0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</c:v>
                </c:pt>
                <c:pt idx="1">
                  <c:v>0.58000000000000007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9B-47FD-B1F5-9BD609CB01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3.0000000000000002E-2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9B-47FD-B1F5-9BD609CB01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0.16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9B-47FD-B1F5-9BD609CB018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0.48000000000000032</c:v>
                </c:pt>
                <c:pt idx="1">
                  <c:v>6.0000000000000032E-2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9B-47FD-B1F5-9BD609CB018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0.32000000000000106</c:v>
                </c:pt>
                <c:pt idx="1">
                  <c:v>3.0000000000000002E-2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29B-47FD-B1F5-9BD609CB0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254383728"/>
        <c:axId val="254383336"/>
      </c:barChart>
      <c:catAx>
        <c:axId val="254383728"/>
        <c:scaling>
          <c:orientation val="minMax"/>
        </c:scaling>
        <c:delete val="0"/>
        <c:axPos val="r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54383336"/>
        <c:crosses val="autoZero"/>
        <c:auto val="1"/>
        <c:lblAlgn val="ctr"/>
        <c:lblOffset val="100"/>
        <c:noMultiLvlLbl val="0"/>
      </c:catAx>
      <c:valAx>
        <c:axId val="254383336"/>
        <c:scaling>
          <c:orientation val="maxMin"/>
        </c:scaling>
        <c:delete val="1"/>
        <c:axPos val="b"/>
        <c:numFmt formatCode="0%" sourceLinked="1"/>
        <c:majorTickMark val="out"/>
        <c:minorTickMark val="none"/>
        <c:tickLblPos val="none"/>
        <c:crossAx val="254383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389467592592605E-3"/>
          <c:y val="0"/>
          <c:w val="0.98265591801024876"/>
          <c:h val="5.6994433925353985E-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600000"/>
              </a:lightRig>
            </a:scene3d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9E19-4D99-81FD-0FD34DB483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9E19-4D99-81FD-0FD34DB483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-2.4868766404199491E-3"/>
                  <c:y val="5.7719017094018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19-4D99-81FD-0FD34DB4839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9E19-4D99-81FD-0FD34DB4839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9E19-4D99-81FD-0FD34DB4839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1 -Very bad</c:v>
                </c:pt>
              </c:strCache>
            </c:strRef>
          </c:tx>
          <c:spPr>
            <a:solidFill>
              <a:srgbClr val="C00000"/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9E19-4D99-81FD-0FD34DB483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9"/>
        <c:overlap val="100"/>
        <c:axId val="254382552"/>
        <c:axId val="254382160"/>
      </c:barChart>
      <c:catAx>
        <c:axId val="25438255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54382160"/>
        <c:crosses val="autoZero"/>
        <c:auto val="1"/>
        <c:lblAlgn val="ctr"/>
        <c:lblOffset val="100"/>
        <c:noMultiLvlLbl val="0"/>
      </c:catAx>
      <c:valAx>
        <c:axId val="25438216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543825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5706851823847437E-3"/>
          <c:y val="0"/>
          <c:w val="0.99636835920263345"/>
          <c:h val="1"/>
        </c:manualLayout>
      </c:layout>
      <c:overlay val="0"/>
      <c:spPr>
        <a:solidFill>
          <a:srgbClr val="F2F2F2">
            <a:alpha val="25098"/>
          </a:srgbClr>
        </a:solidFill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rgbClr val="ECEDEF">
        <a:alpha val="25098"/>
      </a:srgbClr>
    </a:solidFill>
  </c:spPr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5957150039736E-2"/>
          <c:y val="6.9271204451207935E-2"/>
          <c:w val="0.66758226965308165"/>
          <c:h val="0.8133276720278496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5 - Life Threatening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B8-4476-BBDB-8008C7DD6F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Today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4.0000000000000022E-2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B8-4476-BBDB-8008C7DD6F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Today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0.17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B8-4476-BBDB-8008C7DD6F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Today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0.380000000000001</c:v>
                </c:pt>
                <c:pt idx="1">
                  <c:v>0.28000000000000008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B8-4476-BBDB-8008C7DD6FE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Today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0.24000000000000021</c:v>
                </c:pt>
                <c:pt idx="1">
                  <c:v>0.35000000000000031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B8-4476-BBDB-8008C7DD6FE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1 - Not Serious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Today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0.17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6B8-4476-BBDB-8008C7DD6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2004616"/>
        <c:axId val="253056432"/>
      </c:barChart>
      <c:catAx>
        <c:axId val="252004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53056432"/>
        <c:crosses val="autoZero"/>
        <c:auto val="1"/>
        <c:lblAlgn val="ctr"/>
        <c:lblOffset val="100"/>
        <c:noMultiLvlLbl val="0"/>
      </c:catAx>
      <c:valAx>
        <c:axId val="2530564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52004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646206156048679"/>
          <c:y val="9.5800537639613645E-2"/>
          <c:w val="0.36353799525059388"/>
          <c:h val="0.77565186843827083"/>
        </c:manualLayout>
      </c:layout>
      <c:overlay val="1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89844538663407E-2"/>
          <c:y val="4.5996663020072742E-2"/>
          <c:w val="0.39187356255304989"/>
          <c:h val="0.6617735470044954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194786"/>
            </a:solidFill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50">
                  <a:alpha val="40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9AF-4B41-B387-A97826271B0E}"/>
              </c:ext>
            </c:extLst>
          </c:dPt>
          <c:dPt>
            <c:idx val="2"/>
            <c:bubble3D val="0"/>
            <c:spPr>
              <a:solidFill>
                <a:srgbClr val="FF0000">
                  <a:alpha val="85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9AF-4B41-B387-A97826271B0E}"/>
              </c:ext>
            </c:extLst>
          </c:dPt>
          <c:dPt>
            <c:idx val="3"/>
            <c:bubble3D val="0"/>
            <c:spPr>
              <a:solidFill>
                <a:srgbClr val="FFC000">
                  <a:alpha val="70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9AF-4B41-B387-A97826271B0E}"/>
              </c:ext>
            </c:extLst>
          </c:dPt>
          <c:dPt>
            <c:idx val="4"/>
            <c:bubble3D val="0"/>
            <c:spPr>
              <a:solidFill>
                <a:srgbClr val="FFFF00">
                  <a:alpha val="55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9AF-4B41-B387-A97826271B0E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9AF-4B41-B387-A97826271B0E}"/>
                </c:ext>
              </c:extLst>
            </c:dLbl>
            <c:dLbl>
              <c:idx val="2"/>
              <c:layout>
                <c:manualLayout>
                  <c:x val="5.8458517386741522E-2"/>
                  <c:y val="4.6659493369474267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9AF-4B41-B387-A97826271B0E}"/>
                </c:ext>
              </c:extLst>
            </c:dLbl>
            <c:dLbl>
              <c:idx val="3"/>
              <c:layout>
                <c:manualLayout>
                  <c:x val="4.9670654042691928E-2"/>
                  <c:y val="8.7936149300066768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9AF-4B41-B387-A97826271B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Zero</c:v>
                </c:pt>
                <c:pt idx="1">
                  <c:v>Once</c:v>
                </c:pt>
                <c:pt idx="2">
                  <c:v>Twice</c:v>
                </c:pt>
                <c:pt idx="3">
                  <c:v>Three times</c:v>
                </c:pt>
                <c:pt idx="4">
                  <c:v>Four or more times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0.69000000000000061</c:v>
                </c:pt>
                <c:pt idx="1">
                  <c:v>9.0000000000000024E-2</c:v>
                </c:pt>
                <c:pt idx="2">
                  <c:v>9.0000000000000024E-2</c:v>
                </c:pt>
                <c:pt idx="3">
                  <c:v>4.0000000000000022E-2</c:v>
                </c:pt>
                <c:pt idx="4">
                  <c:v>9.0000000000000024E-2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9AF-4B41-B387-A97826271B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2.656248738138502E-2"/>
          <c:y val="0.82089385453841246"/>
          <c:w val="0.9734374327459826"/>
          <c:h val="0.17870205740411479"/>
        </c:manualLayout>
      </c:layout>
      <c:overlay val="0"/>
      <c:txPr>
        <a:bodyPr/>
        <a:lstStyle/>
        <a:p>
          <a:pPr>
            <a:defRPr sz="1100">
              <a:solidFill>
                <a:srgbClr val="17426B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77181758530191"/>
          <c:y val="0"/>
          <c:w val="0.7570911253280872"/>
          <c:h val="0.773478373630298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194786"/>
            </a:solidFill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50">
                  <a:alpha val="40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7EC-4BA6-AFC9-20F5103458D2}"/>
              </c:ext>
            </c:extLst>
          </c:dPt>
          <c:dPt>
            <c:idx val="2"/>
            <c:bubble3D val="0"/>
            <c:spPr>
              <a:solidFill>
                <a:srgbClr val="FF0000">
                  <a:alpha val="85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7EC-4BA6-AFC9-20F5103458D2}"/>
              </c:ext>
            </c:extLst>
          </c:dPt>
          <c:dPt>
            <c:idx val="3"/>
            <c:bubble3D val="0"/>
            <c:spPr>
              <a:solidFill>
                <a:srgbClr val="FFC000">
                  <a:alpha val="70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7EC-4BA6-AFC9-20F5103458D2}"/>
              </c:ext>
            </c:extLst>
          </c:dPt>
          <c:dPt>
            <c:idx val="4"/>
            <c:bubble3D val="0"/>
            <c:spPr>
              <a:solidFill>
                <a:srgbClr val="FFFF00">
                  <a:alpha val="55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7EC-4BA6-AFC9-20F5103458D2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77EC-4BA6-AFC9-20F5103458D2}"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7EC-4BA6-AFC9-20F5103458D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EC-4BA6-AFC9-20F5103458D2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7EC-4BA6-AFC9-20F5103458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0 Months</c:v>
                </c:pt>
                <c:pt idx="1">
                  <c:v>1 Month</c:v>
                </c:pt>
                <c:pt idx="2">
                  <c:v>2 Months</c:v>
                </c:pt>
                <c:pt idx="3">
                  <c:v>3 Months</c:v>
                </c:pt>
                <c:pt idx="4">
                  <c:v>4 or more months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0.81</c:v>
                </c:pt>
                <c:pt idx="1">
                  <c:v>6.0000000000000032E-2</c:v>
                </c:pt>
                <c:pt idx="2">
                  <c:v>4.0000000000000022E-2</c:v>
                </c:pt>
                <c:pt idx="3">
                  <c:v>3.0000000000000002E-2</c:v>
                </c:pt>
                <c:pt idx="4">
                  <c:v>6.0000000000000032E-2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7EC-4BA6-AFC9-20F510345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91215538332839"/>
          <c:y val="2.2377010565987097E-4"/>
          <c:w val="0.5363061617427598"/>
          <c:h val="0.99977611097084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 (n=111)</c:v>
                </c:pt>
              </c:strCache>
            </c:strRef>
          </c:tx>
          <c:spPr>
            <a:solidFill>
              <a:srgbClr val="194786"/>
            </a:solidFill>
            <a:ln w="190500"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DE-4079-8FFF-6BC4F51F17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17426B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Began Taking Medication After Treatment Started</c:v>
                </c:pt>
                <c:pt idx="1">
                  <c:v>Have never taken medication</c:v>
                </c:pt>
                <c:pt idx="2">
                  <c:v>No Change</c:v>
                </c:pt>
                <c:pt idx="3">
                  <c:v>Stopped taking medication after change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0.05</c:v>
                </c:pt>
                <c:pt idx="1">
                  <c:v>0.05</c:v>
                </c:pt>
                <c:pt idx="2">
                  <c:v>0.60000000000000064</c:v>
                </c:pt>
                <c:pt idx="3">
                  <c:v>3.0000000000000002E-2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DE-4079-8FFF-6BC4F51F17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198715320"/>
        <c:axId val="198715712"/>
      </c:barChart>
      <c:catAx>
        <c:axId val="19871532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198715712"/>
        <c:crosses val="autoZero"/>
        <c:auto val="1"/>
        <c:lblAlgn val="ctr"/>
        <c:lblOffset val="120"/>
        <c:noMultiLvlLbl val="0"/>
      </c:catAx>
      <c:valAx>
        <c:axId val="198715712"/>
        <c:scaling>
          <c:orientation val="minMax"/>
          <c:max val="0.85000000000000064"/>
        </c:scaling>
        <c:delete val="1"/>
        <c:axPos val="t"/>
        <c:numFmt formatCode="0%" sourceLinked="1"/>
        <c:majorTickMark val="out"/>
        <c:minorTickMark val="none"/>
        <c:tickLblPos val="none"/>
        <c:crossAx val="19871532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91215538332839"/>
          <c:y val="2.2377010565987097E-4"/>
          <c:w val="0.5363061617427598"/>
          <c:h val="0.99977611097084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 (n=111)</c:v>
                </c:pt>
              </c:strCache>
            </c:strRef>
          </c:tx>
          <c:spPr>
            <a:solidFill>
              <a:srgbClr val="194786"/>
            </a:solidFill>
            <a:ln w="190500"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8D-4802-984E-50958B35A7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17426B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Do not remember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8D-4802-984E-50958B35A7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253790040"/>
        <c:axId val="250174080"/>
      </c:barChart>
      <c:catAx>
        <c:axId val="25379004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50174080"/>
        <c:crosses val="autoZero"/>
        <c:auto val="1"/>
        <c:lblAlgn val="ctr"/>
        <c:lblOffset val="120"/>
        <c:noMultiLvlLbl val="0"/>
      </c:catAx>
      <c:valAx>
        <c:axId val="250174080"/>
        <c:scaling>
          <c:orientation val="minMax"/>
          <c:max val="0.85000000000000064"/>
        </c:scaling>
        <c:delete val="1"/>
        <c:axPos val="t"/>
        <c:numFmt formatCode="0%" sourceLinked="1"/>
        <c:majorTickMark val="out"/>
        <c:minorTickMark val="none"/>
        <c:tickLblPos val="none"/>
        <c:crossAx val="25379004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E0-40D0-A910-40B1917223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0.44</c:v>
                </c:pt>
                <c:pt idx="1">
                  <c:v>1.0000000000000005E-2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E0-40D0-A910-40B1917223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0.33000000000000085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E0-40D0-A910-40B1917223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0.13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E0-40D0-A910-40B19172232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7.0000000000000021E-2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E0-40D0-A910-40B19172232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E0-40D0-A910-40B1917223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2.0000000000000011E-2</c:v>
                </c:pt>
                <c:pt idx="1">
                  <c:v>0.28000000000000008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E0-40D0-A910-40B191722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6644872"/>
        <c:axId val="256644480"/>
      </c:barChart>
      <c:catAx>
        <c:axId val="256644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56644480"/>
        <c:crosses val="autoZero"/>
        <c:auto val="1"/>
        <c:lblAlgn val="ctr"/>
        <c:lblOffset val="100"/>
        <c:noMultiLvlLbl val="0"/>
      </c:catAx>
      <c:valAx>
        <c:axId val="2566444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56644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5C-4CA8-B2B5-0E4B2693CD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2.0000000000000011E-2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5C-4CA8-B2B5-0E4B2693CD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7.0000000000000021E-2</c:v>
                </c:pt>
                <c:pt idx="1">
                  <c:v>0.32000000000000106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5C-4CA8-B2B5-0E4B2693CD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0.18000000000000024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5C-4CA8-B2B5-0E4B2693CDA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0.48000000000000032</c:v>
                </c:pt>
                <c:pt idx="1">
                  <c:v>9.0000000000000024E-2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5C-4CA8-B2B5-0E4B2693CDA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0.25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05C-4CA8-B2B5-0E4B2693C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254379024"/>
        <c:axId val="254379416"/>
      </c:barChart>
      <c:catAx>
        <c:axId val="254379024"/>
        <c:scaling>
          <c:orientation val="minMax"/>
        </c:scaling>
        <c:delete val="0"/>
        <c:axPos val="r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54379416"/>
        <c:crosses val="autoZero"/>
        <c:auto val="1"/>
        <c:lblAlgn val="ctr"/>
        <c:lblOffset val="100"/>
        <c:noMultiLvlLbl val="0"/>
      </c:catAx>
      <c:valAx>
        <c:axId val="254379416"/>
        <c:scaling>
          <c:orientation val="maxMin"/>
        </c:scaling>
        <c:delete val="1"/>
        <c:axPos val="b"/>
        <c:numFmt formatCode="0%" sourceLinked="1"/>
        <c:majorTickMark val="out"/>
        <c:minorTickMark val="none"/>
        <c:tickLblPos val="none"/>
        <c:crossAx val="254379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Occupational Status</c:v>
                </c:pt>
              </c:strCache>
            </c:strRef>
          </c:tx>
          <c:spPr>
            <a:solidFill>
              <a:srgbClr val="194786"/>
            </a:solidFill>
            <a:ln w="3175">
              <a:solidFill>
                <a:schemeClr val="bg1"/>
              </a:solidFill>
            </a:ln>
          </c:spPr>
          <c:dPt>
            <c:idx val="1"/>
            <c:bubble3D val="0"/>
            <c:spPr>
              <a:solidFill>
                <a:srgbClr val="FFFF00">
                  <a:alpha val="85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CDE-4B10-932C-B10DF92CECDE}"/>
              </c:ext>
            </c:extLst>
          </c:dPt>
          <c:dPt>
            <c:idx val="2"/>
            <c:bubble3D val="0"/>
            <c:spPr>
              <a:solidFill>
                <a:srgbClr val="194786">
                  <a:alpha val="69804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CDE-4B10-932C-B10DF92CECDE}"/>
              </c:ext>
            </c:extLst>
          </c:dPt>
          <c:dPt>
            <c:idx val="3"/>
            <c:bubble3D val="0"/>
            <c:spPr>
              <a:solidFill>
                <a:srgbClr val="FF66FF">
                  <a:alpha val="55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CDE-4B10-932C-B10DF92CECDE}"/>
              </c:ext>
            </c:extLst>
          </c:dPt>
          <c:dPt>
            <c:idx val="4"/>
            <c:bubble3D val="0"/>
            <c:spPr>
              <a:solidFill>
                <a:srgbClr val="194786">
                  <a:alpha val="40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CDE-4B10-932C-B10DF92CECDE}"/>
              </c:ext>
            </c:extLst>
          </c:dPt>
          <c:dPt>
            <c:idx val="5"/>
            <c:bubble3D val="0"/>
            <c:spPr>
              <a:solidFill>
                <a:srgbClr val="00B050">
                  <a:alpha val="25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CDE-4B10-932C-B10DF92CECDE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6CDE-4B10-932C-B10DF92CECD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4%</a:t>
                    </a:r>
                  </a:p>
                </c:rich>
              </c:tx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CDE-4B10-932C-B10DF92CECD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DE-4B10-932C-B10DF92CEC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Employed</c:v>
                </c:pt>
                <c:pt idx="1">
                  <c:v>Homemaker</c:v>
                </c:pt>
                <c:pt idx="2">
                  <c:v>Student</c:v>
                </c:pt>
                <c:pt idx="3">
                  <c:v>Disabled/ Unable to work</c:v>
                </c:pt>
                <c:pt idx="4">
                  <c:v>Retired</c:v>
                </c:pt>
                <c:pt idx="5">
                  <c:v>Unemployed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0.31000000000000089</c:v>
                </c:pt>
                <c:pt idx="1">
                  <c:v>4.0000000000000022E-2</c:v>
                </c:pt>
                <c:pt idx="2">
                  <c:v>0</c:v>
                </c:pt>
                <c:pt idx="3">
                  <c:v>0.12000000000000002</c:v>
                </c:pt>
                <c:pt idx="4">
                  <c:v>0.5</c:v>
                </c:pt>
                <c:pt idx="5">
                  <c:v>2.0000000000000011E-2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CDE-4B10-932C-B10DF92CEC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2.0900023860653781E-2"/>
          <c:y val="0.73967410954315993"/>
          <c:w val="0.92486661894535849"/>
          <c:h val="0.23808503186507787"/>
        </c:manualLayout>
      </c:layout>
      <c:overlay val="0"/>
      <c:txPr>
        <a:bodyPr/>
        <a:lstStyle/>
        <a:p>
          <a:pPr>
            <a:defRPr sz="1200">
              <a:solidFill>
                <a:srgbClr val="17426B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B9-44B8-9938-6AE069CB73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</c:v>
                </c:pt>
                <c:pt idx="1">
                  <c:v>0.41000000000000031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B9-44B8-9938-6AE069CB73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B9-44B8-9938-6AE069CB73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2.0000000000000011E-2</c:v>
                </c:pt>
                <c:pt idx="1">
                  <c:v>0.41000000000000031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B9-44B8-9938-6AE069CB73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0.22</c:v>
                </c:pt>
                <c:pt idx="1">
                  <c:v>0.12000000000000002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B9-44B8-9938-6AE069CB73F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0.37000000000000038</c:v>
                </c:pt>
                <c:pt idx="1">
                  <c:v>6.0000000000000032E-2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B9-44B8-9938-6AE069CB73F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B9-44B8-9938-6AE069CB73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0.39000000000000107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B9-44B8-9938-6AE069CB7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256007856"/>
        <c:axId val="256008640"/>
      </c:barChart>
      <c:catAx>
        <c:axId val="256007856"/>
        <c:scaling>
          <c:orientation val="minMax"/>
        </c:scaling>
        <c:delete val="0"/>
        <c:axPos val="r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56008640"/>
        <c:crosses val="autoZero"/>
        <c:auto val="1"/>
        <c:lblAlgn val="ctr"/>
        <c:lblOffset val="100"/>
        <c:noMultiLvlLbl val="0"/>
      </c:catAx>
      <c:valAx>
        <c:axId val="256008640"/>
        <c:scaling>
          <c:orientation val="maxMin"/>
        </c:scaling>
        <c:delete val="1"/>
        <c:axPos val="b"/>
        <c:numFmt formatCode="0%" sourceLinked="1"/>
        <c:majorTickMark val="out"/>
        <c:minorTickMark val="none"/>
        <c:tickLblPos val="none"/>
        <c:crossAx val="256007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93-4CC2-A235-7E7E623AFB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</c:v>
                </c:pt>
                <c:pt idx="1">
                  <c:v>0.61000000000000065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93-4CC2-A235-7E7E623AFB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6.0000000000000032E-2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93-4CC2-A235-7E7E623AFB3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0.25</c:v>
                </c:pt>
                <c:pt idx="1">
                  <c:v>6.0000000000000032E-2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93-4CC2-A235-7E7E623AFB3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0.53</c:v>
                </c:pt>
                <c:pt idx="1">
                  <c:v>6.0000000000000032E-2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93-4CC2-A235-7E7E623AFB3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0.17</c:v>
                </c:pt>
                <c:pt idx="1">
                  <c:v>3.0000000000000002E-2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093-4CC2-A235-7E7E623AFB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257875616"/>
        <c:axId val="257876008"/>
      </c:barChart>
      <c:catAx>
        <c:axId val="257875616"/>
        <c:scaling>
          <c:orientation val="minMax"/>
        </c:scaling>
        <c:delete val="0"/>
        <c:axPos val="r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57876008"/>
        <c:crosses val="autoZero"/>
        <c:auto val="1"/>
        <c:lblAlgn val="ctr"/>
        <c:lblOffset val="100"/>
        <c:noMultiLvlLbl val="0"/>
      </c:catAx>
      <c:valAx>
        <c:axId val="257876008"/>
        <c:scaling>
          <c:orientation val="maxMin"/>
        </c:scaling>
        <c:delete val="1"/>
        <c:axPos val="b"/>
        <c:numFmt formatCode="0%" sourceLinked="1"/>
        <c:majorTickMark val="out"/>
        <c:minorTickMark val="none"/>
        <c:tickLblPos val="none"/>
        <c:crossAx val="257875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389467592592605E-3"/>
          <c:y val="0"/>
          <c:w val="0.98265591801024876"/>
          <c:h val="5.6994433925353985E-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600000"/>
              </a:lightRig>
            </a:scene3d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35F4-4E9D-BDB9-FA92E8C6A1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35F4-4E9D-BDB9-FA92E8C6A1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-2.4868766404199491E-3"/>
                  <c:y val="5.7719017094018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F4-4E9D-BDB9-FA92E8C6A10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35F4-4E9D-BDB9-FA92E8C6A10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35F4-4E9D-BDB9-FA92E8C6A10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1 -Very bad</c:v>
                </c:pt>
              </c:strCache>
            </c:strRef>
          </c:tx>
          <c:spPr>
            <a:solidFill>
              <a:srgbClr val="C00000"/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35F4-4E9D-BDB9-FA92E8C6A1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9"/>
        <c:overlap val="100"/>
        <c:axId val="257880320"/>
        <c:axId val="257880712"/>
      </c:barChart>
      <c:catAx>
        <c:axId val="25788032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57880712"/>
        <c:crosses val="autoZero"/>
        <c:auto val="1"/>
        <c:lblAlgn val="ctr"/>
        <c:lblOffset val="100"/>
        <c:noMultiLvlLbl val="0"/>
      </c:catAx>
      <c:valAx>
        <c:axId val="2578807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578803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5706851823847437E-3"/>
          <c:y val="0"/>
          <c:w val="0.99636835920263345"/>
          <c:h val="1"/>
        </c:manualLayout>
      </c:layout>
      <c:overlay val="0"/>
      <c:spPr>
        <a:solidFill>
          <a:srgbClr val="F2F2F2">
            <a:alpha val="25098"/>
          </a:srgbClr>
        </a:solidFill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rgbClr val="ECEDEF">
        <a:alpha val="25098"/>
      </a:srgbClr>
    </a:solidFill>
  </c:spPr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5957150039736E-2"/>
          <c:y val="6.9271204451207935E-2"/>
          <c:w val="0.66758226965308165"/>
          <c:h val="0.8133276720278496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5 - Life Threatening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Today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7F-4B4F-BD70-E70D294B70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Today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0.22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7F-4B4F-BD70-E70D294B700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Today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0.4</c:v>
                </c:pt>
                <c:pt idx="1">
                  <c:v>0.37000000000000038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7F-4B4F-BD70-E70D294B700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Today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0.2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7F-4B4F-BD70-E70D294B700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1 - Not Serious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Today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7.0000000000000021E-2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7F-4B4F-BD70-E70D294B7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9562456"/>
        <c:axId val="259562848"/>
      </c:barChart>
      <c:catAx>
        <c:axId val="259562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59562848"/>
        <c:crosses val="autoZero"/>
        <c:auto val="1"/>
        <c:lblAlgn val="ctr"/>
        <c:lblOffset val="100"/>
        <c:noMultiLvlLbl val="0"/>
      </c:catAx>
      <c:valAx>
        <c:axId val="2595628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59562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646206156048679"/>
          <c:y val="9.5800537639613645E-2"/>
          <c:w val="0.36353799525059388"/>
          <c:h val="0.77565186843827083"/>
        </c:manualLayout>
      </c:layout>
      <c:overlay val="1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89844538663407E-2"/>
          <c:y val="4.5996663020072742E-2"/>
          <c:w val="0.39187356255304989"/>
          <c:h val="0.6617735470044954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194786"/>
            </a:solidFill>
            <a:ln w="3175">
              <a:solidFill>
                <a:schemeClr val="bg1"/>
              </a:solidFill>
            </a:ln>
          </c:spPr>
          <c:explosion val="1"/>
          <c:dPt>
            <c:idx val="0"/>
            <c:bubble3D val="0"/>
            <c:spPr>
              <a:solidFill>
                <a:srgbClr val="00B050">
                  <a:alpha val="40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BAF-48BE-92FB-0977BA73DE0F}"/>
              </c:ext>
            </c:extLst>
          </c:dPt>
          <c:dPt>
            <c:idx val="2"/>
            <c:bubble3D val="0"/>
            <c:spPr>
              <a:solidFill>
                <a:srgbClr val="FF0000">
                  <a:alpha val="85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BAF-48BE-92FB-0977BA73DE0F}"/>
              </c:ext>
            </c:extLst>
          </c:dPt>
          <c:dPt>
            <c:idx val="3"/>
            <c:bubble3D val="0"/>
            <c:spPr>
              <a:solidFill>
                <a:srgbClr val="FFC000">
                  <a:alpha val="70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BAF-48BE-92FB-0977BA73DE0F}"/>
              </c:ext>
            </c:extLst>
          </c:dPt>
          <c:dPt>
            <c:idx val="4"/>
            <c:bubble3D val="0"/>
            <c:spPr>
              <a:solidFill>
                <a:srgbClr val="FFFF00">
                  <a:alpha val="55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BAF-48BE-92FB-0977BA73DE0F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BAF-48BE-92FB-0977BA73DE0F}"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BAF-48BE-92FB-0977BA73DE0F}"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BAF-48BE-92FB-0977BA73D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Zero</c:v>
                </c:pt>
                <c:pt idx="1">
                  <c:v>Once</c:v>
                </c:pt>
                <c:pt idx="2">
                  <c:v>Twice</c:v>
                </c:pt>
                <c:pt idx="3">
                  <c:v>Three times</c:v>
                </c:pt>
                <c:pt idx="4">
                  <c:v>Four or more times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0.56999999999999995</c:v>
                </c:pt>
                <c:pt idx="1">
                  <c:v>0.11</c:v>
                </c:pt>
                <c:pt idx="2">
                  <c:v>0.11</c:v>
                </c:pt>
                <c:pt idx="3">
                  <c:v>3.0000000000000002E-2</c:v>
                </c:pt>
                <c:pt idx="4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BAF-48BE-92FB-0977BA73D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2.656248738138502E-2"/>
          <c:y val="0.82089385453841246"/>
          <c:w val="0.9734374327459826"/>
          <c:h val="0.17870205740411479"/>
        </c:manualLayout>
      </c:layout>
      <c:overlay val="0"/>
      <c:txPr>
        <a:bodyPr/>
        <a:lstStyle/>
        <a:p>
          <a:pPr>
            <a:defRPr sz="1100">
              <a:solidFill>
                <a:srgbClr val="17426B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77181758530191"/>
          <c:y val="0"/>
          <c:w val="0.7570911253280872"/>
          <c:h val="0.773478373630298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194786"/>
            </a:solidFill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50">
                  <a:alpha val="40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931-45DD-BAAC-24DE34E7FA1B}"/>
              </c:ext>
            </c:extLst>
          </c:dPt>
          <c:dPt>
            <c:idx val="2"/>
            <c:bubble3D val="0"/>
            <c:spPr>
              <a:solidFill>
                <a:srgbClr val="FF0000">
                  <a:alpha val="85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931-45DD-BAAC-24DE34E7FA1B}"/>
              </c:ext>
            </c:extLst>
          </c:dPt>
          <c:dPt>
            <c:idx val="3"/>
            <c:bubble3D val="0"/>
            <c:spPr>
              <a:solidFill>
                <a:srgbClr val="FFC000">
                  <a:alpha val="70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931-45DD-BAAC-24DE34E7FA1B}"/>
              </c:ext>
            </c:extLst>
          </c:dPt>
          <c:dPt>
            <c:idx val="4"/>
            <c:bubble3D val="0"/>
            <c:spPr>
              <a:solidFill>
                <a:srgbClr val="FFFF00">
                  <a:alpha val="55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931-45DD-BAAC-24DE34E7FA1B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931-45DD-BAAC-24DE34E7FA1B}"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931-45DD-BAAC-24DE34E7FA1B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931-45DD-BAAC-24DE34E7FA1B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931-45DD-BAAC-24DE34E7FA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0 Months</c:v>
                </c:pt>
                <c:pt idx="1">
                  <c:v>1 Month</c:v>
                </c:pt>
                <c:pt idx="2">
                  <c:v>2 Months</c:v>
                </c:pt>
                <c:pt idx="3">
                  <c:v>3 Months</c:v>
                </c:pt>
                <c:pt idx="4">
                  <c:v>4 or more months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0.56999999999999995</c:v>
                </c:pt>
                <c:pt idx="1">
                  <c:v>9.0000000000000024E-2</c:v>
                </c:pt>
                <c:pt idx="2">
                  <c:v>0.12000000000000002</c:v>
                </c:pt>
                <c:pt idx="3">
                  <c:v>9.0000000000000024E-2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931-45DD-BAAC-24DE34E7F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91215538332839"/>
          <c:y val="2.2377010565987097E-4"/>
          <c:w val="0.5363061617427598"/>
          <c:h val="0.99977611097084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 (n=111)</c:v>
                </c:pt>
              </c:strCache>
            </c:strRef>
          </c:tx>
          <c:spPr>
            <a:solidFill>
              <a:srgbClr val="194786"/>
            </a:solidFill>
            <a:ln w="190500"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66-4B7A-BF05-C125940051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17426B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Began Taking Medication After Treatment Started</c:v>
                </c:pt>
                <c:pt idx="1">
                  <c:v>Have never taken medication</c:v>
                </c:pt>
                <c:pt idx="2">
                  <c:v>No Change</c:v>
                </c:pt>
                <c:pt idx="3">
                  <c:v>Stopped taking medication after change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9.0000000000000024E-2</c:v>
                </c:pt>
                <c:pt idx="1">
                  <c:v>6.0000000000000032E-2</c:v>
                </c:pt>
                <c:pt idx="2">
                  <c:v>0.58000000000000007</c:v>
                </c:pt>
                <c:pt idx="3">
                  <c:v>3.0000000000000002E-2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66-4B7A-BF05-C125940051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257891608"/>
        <c:axId val="257892000"/>
      </c:barChart>
      <c:catAx>
        <c:axId val="25789160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57892000"/>
        <c:crosses val="autoZero"/>
        <c:auto val="1"/>
        <c:lblAlgn val="ctr"/>
        <c:lblOffset val="120"/>
        <c:noMultiLvlLbl val="0"/>
      </c:catAx>
      <c:valAx>
        <c:axId val="257892000"/>
        <c:scaling>
          <c:orientation val="minMax"/>
          <c:max val="0.85000000000000064"/>
        </c:scaling>
        <c:delete val="1"/>
        <c:axPos val="t"/>
        <c:numFmt formatCode="0%" sourceLinked="1"/>
        <c:majorTickMark val="out"/>
        <c:minorTickMark val="none"/>
        <c:tickLblPos val="none"/>
        <c:crossAx val="25789160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91215538332839"/>
          <c:y val="2.2377010565987097E-4"/>
          <c:w val="0.5363061617427598"/>
          <c:h val="0.99977611097084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 (n=122)</c:v>
                </c:pt>
              </c:strCache>
            </c:strRef>
          </c:tx>
          <c:spPr>
            <a:solidFill>
              <a:srgbClr val="194786"/>
            </a:solidFill>
            <a:ln w="190500"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09-42E4-8EEB-FCC152B968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17426B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Do not remember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2.0000000000000011E-2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09-42E4-8EEB-FCC152B968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257893960"/>
        <c:axId val="257894352"/>
      </c:barChart>
      <c:catAx>
        <c:axId val="25789396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57894352"/>
        <c:crosses val="autoZero"/>
        <c:auto val="1"/>
        <c:lblAlgn val="ctr"/>
        <c:lblOffset val="120"/>
        <c:noMultiLvlLbl val="0"/>
      </c:catAx>
      <c:valAx>
        <c:axId val="257894352"/>
        <c:scaling>
          <c:orientation val="minMax"/>
          <c:max val="0.85000000000000064"/>
        </c:scaling>
        <c:delete val="1"/>
        <c:axPos val="t"/>
        <c:numFmt formatCode="0%" sourceLinked="1"/>
        <c:majorTickMark val="out"/>
        <c:minorTickMark val="none"/>
        <c:tickLblPos val="none"/>
        <c:crossAx val="25789396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22-4961-991E-2353274B08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0.54</c:v>
                </c:pt>
                <c:pt idx="1">
                  <c:v>1.0000000000000005E-2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22-4961-991E-2353274B08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0.30000000000000032</c:v>
                </c:pt>
                <c:pt idx="1">
                  <c:v>6.0000000000000032E-2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22-4961-991E-2353274B08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8.0000000000000043E-2</c:v>
                </c:pt>
                <c:pt idx="1">
                  <c:v>0.28000000000000008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22-4961-991E-2353274B08D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22-4961-991E-2353274B08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3.0000000000000002E-2</c:v>
                </c:pt>
                <c:pt idx="1">
                  <c:v>0.43000000000000038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22-4961-991E-2353274B08D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0.05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22-4961-991E-2353274B0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0754416"/>
        <c:axId val="260754808"/>
      </c:barChart>
      <c:catAx>
        <c:axId val="260754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60754808"/>
        <c:crosses val="autoZero"/>
        <c:auto val="1"/>
        <c:lblAlgn val="ctr"/>
        <c:lblOffset val="100"/>
        <c:noMultiLvlLbl val="0"/>
      </c:catAx>
      <c:valAx>
        <c:axId val="2607548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60754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44-4C31-9B51-B56BAFF5FD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2.0000000000000011E-2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44-4C31-9B51-B56BAFF5FD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0.11</c:v>
                </c:pt>
                <c:pt idx="1">
                  <c:v>0.31000000000000094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44-4C31-9B51-B56BAFF5FD2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0.22</c:v>
                </c:pt>
                <c:pt idx="1">
                  <c:v>0.12000000000000002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44-4C31-9B51-B56BAFF5FD2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44-4C31-9B51-B56BAFF5FD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0.45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44-4C31-9B51-B56BAFF5FD2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0.22</c:v>
                </c:pt>
                <c:pt idx="1">
                  <c:v>6.0000000000000032E-2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44-4C31-9B51-B56BAFF5F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260757944"/>
        <c:axId val="260758336"/>
      </c:barChart>
      <c:catAx>
        <c:axId val="260757944"/>
        <c:scaling>
          <c:orientation val="minMax"/>
        </c:scaling>
        <c:delete val="0"/>
        <c:axPos val="r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60758336"/>
        <c:crosses val="autoZero"/>
        <c:auto val="1"/>
        <c:lblAlgn val="ctr"/>
        <c:lblOffset val="100"/>
        <c:noMultiLvlLbl val="0"/>
      </c:catAx>
      <c:valAx>
        <c:axId val="260758336"/>
        <c:scaling>
          <c:orientation val="maxMin"/>
        </c:scaling>
        <c:delete val="1"/>
        <c:axPos val="b"/>
        <c:numFmt formatCode="0%" sourceLinked="1"/>
        <c:majorTickMark val="out"/>
        <c:minorTickMark val="none"/>
        <c:tickLblPos val="none"/>
        <c:crossAx val="260757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787420692110834E-2"/>
          <c:y val="5.6550828548574433E-2"/>
          <c:w val="0.89067047393553556"/>
          <c:h val="0.72024382029385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Location</c:v>
                </c:pt>
              </c:strCache>
            </c:strRef>
          </c:tx>
          <c:spPr>
            <a:solidFill>
              <a:srgbClr val="17426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5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West</c:v>
                </c:pt>
                <c:pt idx="1">
                  <c:v>Midwest</c:v>
                </c:pt>
                <c:pt idx="2">
                  <c:v>South</c:v>
                </c:pt>
                <c:pt idx="3">
                  <c:v>North East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0.24000000000000021</c:v>
                </c:pt>
                <c:pt idx="1">
                  <c:v>0.27</c:v>
                </c:pt>
                <c:pt idx="2">
                  <c:v>0.33000000000000101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5C-4832-8DF1-D143C6E15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863128"/>
        <c:axId val="163863520"/>
      </c:barChart>
      <c:catAx>
        <c:axId val="163863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63863520"/>
        <c:crosses val="autoZero"/>
        <c:auto val="1"/>
        <c:lblAlgn val="ctr"/>
        <c:lblOffset val="100"/>
        <c:noMultiLvlLbl val="0"/>
      </c:catAx>
      <c:valAx>
        <c:axId val="1638635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63863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C7-4BB3-A278-4AE3FDCD69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C7-4BB3-A278-4AE3FDCD69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C7-4BB3-A278-4AE3FDCD69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2.0000000000000011E-2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C7-4BB3-A278-4AE3FDCD69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0.38000000000000106</c:v>
                </c:pt>
                <c:pt idx="1">
                  <c:v>4.0000000000000022E-2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C7-4BB3-A278-4AE3FDCD696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0.36000000000000032</c:v>
                </c:pt>
                <c:pt idx="1">
                  <c:v>4.0000000000000022E-2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C7-4BB3-A278-4AE3FDCD696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5C7-4BB3-A278-4AE3FDCD69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0.23</c:v>
                </c:pt>
                <c:pt idx="1">
                  <c:v>2.0000000000000011E-2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5C7-4BB3-A278-4AE3FDCD6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261101584"/>
        <c:axId val="261101976"/>
      </c:barChart>
      <c:catAx>
        <c:axId val="261101584"/>
        <c:scaling>
          <c:orientation val="minMax"/>
        </c:scaling>
        <c:delete val="0"/>
        <c:axPos val="r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61101976"/>
        <c:crosses val="autoZero"/>
        <c:auto val="1"/>
        <c:lblAlgn val="ctr"/>
        <c:lblOffset val="100"/>
        <c:noMultiLvlLbl val="0"/>
      </c:catAx>
      <c:valAx>
        <c:axId val="261101976"/>
        <c:scaling>
          <c:orientation val="maxMin"/>
        </c:scaling>
        <c:delete val="1"/>
        <c:axPos val="b"/>
        <c:numFmt formatCode="0%" sourceLinked="1"/>
        <c:majorTickMark val="out"/>
        <c:minorTickMark val="none"/>
        <c:tickLblPos val="none"/>
        <c:crossAx val="261101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3C-437C-9A86-C8E39D921B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</c:v>
                </c:pt>
                <c:pt idx="1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3C-437C-9A86-C8E39D921B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3.0000000000000002E-2</c:v>
                </c:pt>
                <c:pt idx="1">
                  <c:v>0.24000000000000021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3C-437C-9A86-C8E39D921B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0.26</c:v>
                </c:pt>
                <c:pt idx="1">
                  <c:v>6.0000000000000032E-2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3C-437C-9A86-C8E39D921B1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0.5</c:v>
                </c:pt>
                <c:pt idx="1">
                  <c:v>6.0000000000000032E-2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3C-437C-9A86-C8E39D921B1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0.21000000000000021</c:v>
                </c:pt>
                <c:pt idx="1">
                  <c:v>6.0000000000000032E-2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3C-437C-9A86-C8E39D921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261105504"/>
        <c:axId val="261105896"/>
      </c:barChart>
      <c:catAx>
        <c:axId val="261105504"/>
        <c:scaling>
          <c:orientation val="minMax"/>
        </c:scaling>
        <c:delete val="0"/>
        <c:axPos val="r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61105896"/>
        <c:crosses val="autoZero"/>
        <c:auto val="1"/>
        <c:lblAlgn val="ctr"/>
        <c:lblOffset val="100"/>
        <c:noMultiLvlLbl val="0"/>
      </c:catAx>
      <c:valAx>
        <c:axId val="261105896"/>
        <c:scaling>
          <c:orientation val="maxMin"/>
        </c:scaling>
        <c:delete val="1"/>
        <c:axPos val="b"/>
        <c:numFmt formatCode="0%" sourceLinked="1"/>
        <c:majorTickMark val="out"/>
        <c:minorTickMark val="none"/>
        <c:tickLblPos val="none"/>
        <c:crossAx val="261105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389467592592605E-3"/>
          <c:y val="0"/>
          <c:w val="0.98265591801024876"/>
          <c:h val="5.6994433925353985E-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600000"/>
              </a:lightRig>
            </a:scene3d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A614-46EF-9082-8ACEE31F5A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A614-46EF-9082-8ACEE31F5A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-2.4868766404199491E-3"/>
                  <c:y val="5.7719017094018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14-46EF-9082-8ACEE31F5A4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A614-46EF-9082-8ACEE31F5A4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A614-46EF-9082-8ACEE31F5A4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1 -Very bad</c:v>
                </c:pt>
              </c:strCache>
            </c:strRef>
          </c:tx>
          <c:spPr>
            <a:solidFill>
              <a:srgbClr val="C00000"/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A614-46EF-9082-8ACEE31F5A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9"/>
        <c:overlap val="100"/>
        <c:axId val="261109816"/>
        <c:axId val="261110208"/>
      </c:barChart>
      <c:catAx>
        <c:axId val="26110981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61110208"/>
        <c:crosses val="autoZero"/>
        <c:auto val="1"/>
        <c:lblAlgn val="ctr"/>
        <c:lblOffset val="100"/>
        <c:noMultiLvlLbl val="0"/>
      </c:catAx>
      <c:valAx>
        <c:axId val="26111020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61109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5706851823847437E-3"/>
          <c:y val="0"/>
          <c:w val="0.99636835920263345"/>
          <c:h val="1"/>
        </c:manualLayout>
      </c:layout>
      <c:overlay val="0"/>
      <c:spPr>
        <a:solidFill>
          <a:srgbClr val="F2F2F2">
            <a:alpha val="25098"/>
          </a:srgbClr>
        </a:solidFill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rgbClr val="ECEDEF">
        <a:alpha val="25098"/>
      </a:srgbClr>
    </a:solidFill>
  </c:spPr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5957150039736E-2"/>
          <c:y val="6.9271204451207935E-2"/>
          <c:w val="0.66758226965308165"/>
          <c:h val="0.8133276720278496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5 - Life Threatening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33-4914-B55A-377A775F58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Today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0.13</c:v>
                </c:pt>
                <c:pt idx="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33-4914-B55A-377A775F58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Today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0.34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33-4914-B55A-377A775F58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Today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0.37</c:v>
                </c:pt>
                <c:pt idx="1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33-4914-B55A-377A775F58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Today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0.13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33-4914-B55A-377A775F58B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1 - Not Serious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Today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0.03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33-4914-B55A-377A775F5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1110992"/>
        <c:axId val="261111776"/>
      </c:barChart>
      <c:catAx>
        <c:axId val="261110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61111776"/>
        <c:crosses val="autoZero"/>
        <c:auto val="1"/>
        <c:lblAlgn val="ctr"/>
        <c:lblOffset val="100"/>
        <c:noMultiLvlLbl val="0"/>
      </c:catAx>
      <c:valAx>
        <c:axId val="26111177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61110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646206156048679"/>
          <c:y val="9.5800537639613645E-2"/>
          <c:w val="0.36353799525059388"/>
          <c:h val="0.77565186843827105"/>
        </c:manualLayout>
      </c:layout>
      <c:overlay val="1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89844538663407E-2"/>
          <c:y val="4.5996663020072756E-2"/>
          <c:w val="0.39187356255305"/>
          <c:h val="0.6617735470044956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194786"/>
            </a:solidFill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50">
                  <a:alpha val="40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1A3-420A-9401-F49CBBD01C77}"/>
              </c:ext>
            </c:extLst>
          </c:dPt>
          <c:dPt>
            <c:idx val="2"/>
            <c:bubble3D val="0"/>
            <c:spPr>
              <a:solidFill>
                <a:srgbClr val="FF0000">
                  <a:alpha val="85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1A3-420A-9401-F49CBBD01C77}"/>
              </c:ext>
            </c:extLst>
          </c:dPt>
          <c:dPt>
            <c:idx val="3"/>
            <c:bubble3D val="0"/>
            <c:spPr>
              <a:solidFill>
                <a:srgbClr val="FFC000">
                  <a:alpha val="70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1A3-420A-9401-F49CBBD01C77}"/>
              </c:ext>
            </c:extLst>
          </c:dPt>
          <c:dPt>
            <c:idx val="4"/>
            <c:bubble3D val="0"/>
            <c:spPr>
              <a:solidFill>
                <a:srgbClr val="FFFF00">
                  <a:alpha val="55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1A3-420A-9401-F49CBBD01C77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1A3-420A-9401-F49CBBD01C77}"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1A3-420A-9401-F49CBBD01C77}"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1A3-420A-9401-F49CBBD01C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Zero</c:v>
                </c:pt>
                <c:pt idx="1">
                  <c:v>Once</c:v>
                </c:pt>
                <c:pt idx="2">
                  <c:v>Twice</c:v>
                </c:pt>
                <c:pt idx="3">
                  <c:v>Three times</c:v>
                </c:pt>
                <c:pt idx="4">
                  <c:v>Four or more times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</c:v>
                </c:pt>
                <c:pt idx="1">
                  <c:v>0.13</c:v>
                </c:pt>
                <c:pt idx="2">
                  <c:v>0.18</c:v>
                </c:pt>
                <c:pt idx="3">
                  <c:v>0.1</c:v>
                </c:pt>
                <c:pt idx="4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1A3-420A-9401-F49CBBD01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2.656248738138502E-2"/>
          <c:y val="0.82089385453841279"/>
          <c:w val="0.9734374327459826"/>
          <c:h val="0.17870205740411479"/>
        </c:manualLayout>
      </c:layout>
      <c:overlay val="0"/>
      <c:txPr>
        <a:bodyPr/>
        <a:lstStyle/>
        <a:p>
          <a:pPr>
            <a:defRPr sz="1100">
              <a:solidFill>
                <a:srgbClr val="17426B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77181758530191"/>
          <c:y val="0"/>
          <c:w val="0.75709112532808742"/>
          <c:h val="0.7734783736302989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194786"/>
            </a:solidFill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50">
                  <a:alpha val="40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3CC-4F12-83F6-4E915BF6B55D}"/>
              </c:ext>
            </c:extLst>
          </c:dPt>
          <c:dPt>
            <c:idx val="2"/>
            <c:bubble3D val="0"/>
            <c:spPr>
              <a:solidFill>
                <a:srgbClr val="FF0000">
                  <a:alpha val="85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3CC-4F12-83F6-4E915BF6B55D}"/>
              </c:ext>
            </c:extLst>
          </c:dPt>
          <c:dPt>
            <c:idx val="3"/>
            <c:bubble3D val="0"/>
            <c:spPr>
              <a:solidFill>
                <a:srgbClr val="FFC000">
                  <a:alpha val="70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3CC-4F12-83F6-4E915BF6B55D}"/>
              </c:ext>
            </c:extLst>
          </c:dPt>
          <c:dPt>
            <c:idx val="4"/>
            <c:bubble3D val="0"/>
            <c:spPr>
              <a:solidFill>
                <a:srgbClr val="FFFF00">
                  <a:alpha val="55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D3CC-4F12-83F6-4E915BF6B55D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3CC-4F12-83F6-4E915BF6B55D}"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3CC-4F12-83F6-4E915BF6B55D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3CC-4F12-83F6-4E915BF6B55D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3CC-4F12-83F6-4E915BF6B5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4+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0.46</c:v>
                </c:pt>
                <c:pt idx="1">
                  <c:v>0.12</c:v>
                </c:pt>
                <c:pt idx="2">
                  <c:v>0.15</c:v>
                </c:pt>
                <c:pt idx="3">
                  <c:v>0.08</c:v>
                </c:pt>
                <c:pt idx="4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3CC-4F12-83F6-4E915BF6B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91215538332839"/>
          <c:y val="2.2377010565987097E-4"/>
          <c:w val="0.5363061617427598"/>
          <c:h val="0.99977611097084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 (n=111)</c:v>
                </c:pt>
              </c:strCache>
            </c:strRef>
          </c:tx>
          <c:spPr>
            <a:solidFill>
              <a:srgbClr val="194786"/>
            </a:solidFill>
            <a:ln w="190500"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E4-4426-A8F2-EAC4940002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17426B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Began Taking Medication After Treatment Started</c:v>
                </c:pt>
                <c:pt idx="1">
                  <c:v>Have never taken medication</c:v>
                </c:pt>
                <c:pt idx="2">
                  <c:v>No Change</c:v>
                </c:pt>
                <c:pt idx="3">
                  <c:v>Stopped taking medication after change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3.0000000000000002E-2</c:v>
                </c:pt>
                <c:pt idx="1">
                  <c:v>0.380000000000001</c:v>
                </c:pt>
                <c:pt idx="2">
                  <c:v>0.29000000000000031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E4-4426-A8F2-EAC4940002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261106288"/>
        <c:axId val="261105112"/>
      </c:barChart>
      <c:catAx>
        <c:axId val="26110628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61105112"/>
        <c:crosses val="autoZero"/>
        <c:auto val="1"/>
        <c:lblAlgn val="ctr"/>
        <c:lblOffset val="120"/>
        <c:noMultiLvlLbl val="0"/>
      </c:catAx>
      <c:valAx>
        <c:axId val="261105112"/>
        <c:scaling>
          <c:orientation val="minMax"/>
          <c:max val="0.85000000000000064"/>
        </c:scaling>
        <c:delete val="1"/>
        <c:axPos val="t"/>
        <c:numFmt formatCode="0%" sourceLinked="1"/>
        <c:majorTickMark val="out"/>
        <c:minorTickMark val="none"/>
        <c:tickLblPos val="none"/>
        <c:crossAx val="26110628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91215538332839"/>
          <c:y val="2.2377010565987097E-4"/>
          <c:w val="0.5363061617427598"/>
          <c:h val="0.99977611097084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 (n=134)</c:v>
                </c:pt>
              </c:strCache>
            </c:strRef>
          </c:tx>
          <c:spPr>
            <a:solidFill>
              <a:srgbClr val="194786"/>
            </a:solidFill>
            <a:ln w="190500"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E5-47A4-9F29-C1C76E1BD4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17426B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Do not remember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E5-47A4-9F29-C1C76E1BD4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261104328"/>
        <c:axId val="261103936"/>
      </c:barChart>
      <c:catAx>
        <c:axId val="26110432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61103936"/>
        <c:crosses val="autoZero"/>
        <c:auto val="1"/>
        <c:lblAlgn val="ctr"/>
        <c:lblOffset val="120"/>
        <c:noMultiLvlLbl val="0"/>
      </c:catAx>
      <c:valAx>
        <c:axId val="261103936"/>
        <c:scaling>
          <c:orientation val="minMax"/>
          <c:max val="0.85000000000000064"/>
        </c:scaling>
        <c:delete val="1"/>
        <c:axPos val="t"/>
        <c:numFmt formatCode="0%" sourceLinked="1"/>
        <c:majorTickMark val="out"/>
        <c:minorTickMark val="none"/>
        <c:tickLblPos val="none"/>
        <c:crossAx val="26110432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7C2-48C9-8FE2-3D0881F94C79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C2-48C9-8FE2-3D0881F94C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0.46</c:v>
                </c:pt>
                <c:pt idx="1">
                  <c:v>1.0000000000000005E-2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C2-48C9-8FE2-3D0881F94C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0.34</c:v>
                </c:pt>
                <c:pt idx="1">
                  <c:v>4.0000000000000022E-2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C2-48C9-8FE2-3D0881F94C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0.13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C2-48C9-8FE2-3D0881F94C7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4.0000000000000022E-2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C2-48C9-8FE2-3D0881F94C7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C2-48C9-8FE2-3D0881F94C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2.0000000000000011E-2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C2-48C9-8FE2-3D0881F94C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1102760"/>
        <c:axId val="261102368"/>
      </c:barChart>
      <c:catAx>
        <c:axId val="261102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61102368"/>
        <c:crosses val="autoZero"/>
        <c:auto val="1"/>
        <c:lblAlgn val="ctr"/>
        <c:lblOffset val="100"/>
        <c:noMultiLvlLbl val="0"/>
      </c:catAx>
      <c:valAx>
        <c:axId val="2611023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61102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17-4CFA-B653-7C51900F00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1.0000000000000005E-2</c:v>
                </c:pt>
                <c:pt idx="1">
                  <c:v>0.41000000000000031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17-4CFA-B653-7C51900F00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6.0000000000000032E-2</c:v>
                </c:pt>
                <c:pt idx="1">
                  <c:v>0.32000000000000106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17-4CFA-B653-7C51900F00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0.26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17-4CFA-B653-7C51900F001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0.37000000000000038</c:v>
                </c:pt>
                <c:pt idx="1">
                  <c:v>4.0000000000000022E-2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17-4CFA-B653-7C51900F001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0.29000000000000031</c:v>
                </c:pt>
                <c:pt idx="1">
                  <c:v>4.0000000000000022E-2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17-4CFA-B653-7C51900F0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261100800"/>
        <c:axId val="261100408"/>
      </c:barChart>
      <c:catAx>
        <c:axId val="261100800"/>
        <c:scaling>
          <c:orientation val="minMax"/>
        </c:scaling>
        <c:delete val="0"/>
        <c:axPos val="r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61100408"/>
        <c:crosses val="autoZero"/>
        <c:auto val="1"/>
        <c:lblAlgn val="ctr"/>
        <c:lblOffset val="100"/>
        <c:noMultiLvlLbl val="0"/>
      </c:catAx>
      <c:valAx>
        <c:axId val="261100408"/>
        <c:scaling>
          <c:orientation val="maxMin"/>
        </c:scaling>
        <c:delete val="1"/>
        <c:axPos val="b"/>
        <c:numFmt formatCode="0%" sourceLinked="1"/>
        <c:majorTickMark val="out"/>
        <c:minorTickMark val="none"/>
        <c:tickLblPos val="none"/>
        <c:crossAx val="261100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73951449566828"/>
          <c:y val="4.2327581392751494E-2"/>
          <c:w val="0.5968113466843149"/>
          <c:h val="0.7237926509186356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"/>
          <c:dPt>
            <c:idx val="8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7E1-4E26-AC06-E0D9C74410F0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E1-4E26-AC06-E0D9C74410F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E1-4E26-AC06-E0D9C74410F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E1-4E26-AC06-E0D9C74410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Sheet1!$A$2:$A$10</c:f>
              <c:strCache>
                <c:ptCount val="9"/>
                <c:pt idx="0">
                  <c:v>Sleep Specialist</c:v>
                </c:pt>
                <c:pt idx="1">
                  <c:v>Pulmonologist</c:v>
                </c:pt>
                <c:pt idx="2">
                  <c:v>GP/ Internist</c:v>
                </c:pt>
                <c:pt idx="3">
                  <c:v>Cardiologist</c:v>
                </c:pt>
                <c:pt idx="4">
                  <c:v>Endocrinologist</c:v>
                </c:pt>
                <c:pt idx="5">
                  <c:v>Neurologist</c:v>
                </c:pt>
                <c:pt idx="6">
                  <c:v>Ear Nose Throat (ENT)</c:v>
                </c:pt>
                <c:pt idx="7">
                  <c:v>Other</c:v>
                </c:pt>
                <c:pt idx="8">
                  <c:v>I raised the issue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0.28000000000000008</c:v>
                </c:pt>
                <c:pt idx="1">
                  <c:v>0.15000000000000024</c:v>
                </c:pt>
                <c:pt idx="2">
                  <c:v>0.30000000000000032</c:v>
                </c:pt>
                <c:pt idx="3">
                  <c:v>6.0000000000000032E-2</c:v>
                </c:pt>
                <c:pt idx="4">
                  <c:v>1.0000000000000005E-2</c:v>
                </c:pt>
                <c:pt idx="5">
                  <c:v>4.0000000000000022E-2</c:v>
                </c:pt>
                <c:pt idx="6">
                  <c:v>1.0000000000000005E-2</c:v>
                </c:pt>
                <c:pt idx="7">
                  <c:v>2.0000000000000011E-2</c:v>
                </c:pt>
                <c:pt idx="8">
                  <c:v>0.12000000000000002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E1-4E26-AC06-E0D9C7441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0"/>
        <c:holeSize val="50"/>
      </c:doughnutChart>
    </c:plotArea>
    <c:legend>
      <c:legendPos val="b"/>
      <c:layout>
        <c:manualLayout>
          <c:xMode val="edge"/>
          <c:yMode val="edge"/>
          <c:x val="5.2631566829772339E-2"/>
          <c:y val="0.79092673256268564"/>
          <c:w val="0.94736843317022779"/>
          <c:h val="0.17715837382029426"/>
        </c:manualLayout>
      </c:layout>
      <c:overlay val="0"/>
      <c:txPr>
        <a:bodyPr/>
        <a:lstStyle/>
        <a:p>
          <a:pPr>
            <a:defRPr sz="1050">
              <a:solidFill>
                <a:srgbClr val="17426B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59-4E5F-A77E-964A03FF53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59-4E5F-A77E-964A03FF53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59-4E5F-A77E-964A03FF53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2.0000000000000011E-2</c:v>
                </c:pt>
                <c:pt idx="1">
                  <c:v>0.39000000000000107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59-4E5F-A77E-964A03FF53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0.29000000000000031</c:v>
                </c:pt>
                <c:pt idx="1">
                  <c:v>7.0000000000000021E-2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59-4E5F-A77E-964A03FF53A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0.47000000000000008</c:v>
                </c:pt>
                <c:pt idx="1">
                  <c:v>3.0000000000000002E-2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59-4E5F-A77E-964A03FF53A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59-4E5F-A77E-964A03FF53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0.22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959-4E5F-A77E-964A03FF53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261112952"/>
        <c:axId val="261113344"/>
      </c:barChart>
      <c:catAx>
        <c:axId val="261112952"/>
        <c:scaling>
          <c:orientation val="minMax"/>
        </c:scaling>
        <c:delete val="0"/>
        <c:axPos val="r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61113344"/>
        <c:crosses val="autoZero"/>
        <c:auto val="1"/>
        <c:lblAlgn val="ctr"/>
        <c:lblOffset val="100"/>
        <c:noMultiLvlLbl val="0"/>
      </c:catAx>
      <c:valAx>
        <c:axId val="261113344"/>
        <c:scaling>
          <c:orientation val="maxMin"/>
        </c:scaling>
        <c:delete val="1"/>
        <c:axPos val="b"/>
        <c:numFmt formatCode="0%" sourceLinked="1"/>
        <c:majorTickMark val="out"/>
        <c:minorTickMark val="none"/>
        <c:tickLblPos val="none"/>
        <c:crossAx val="261112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Very bad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1C-4D3C-AC92-F268272279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1C-4D3C-AC92-F268272279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1C-4D3C-AC92-F268272279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2.0000000000000011E-2</c:v>
                </c:pt>
                <c:pt idx="1">
                  <c:v>0.32000000000000106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1C-4D3C-AC92-F268272279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0.18000000000000024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1C-4D3C-AC92-F2682722793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0.56000000000000005</c:v>
                </c:pt>
                <c:pt idx="1">
                  <c:v>6.0000000000000032E-2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1C-4D3C-AC92-F2682722793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C1C-4D3C-AC92-F268272279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0.24000000000000021</c:v>
                </c:pt>
                <c:pt idx="1">
                  <c:v>2.0000000000000011E-2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C1C-4D3C-AC92-F26827227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261114128"/>
        <c:axId val="261114520"/>
      </c:barChart>
      <c:catAx>
        <c:axId val="261114128"/>
        <c:scaling>
          <c:orientation val="minMax"/>
        </c:scaling>
        <c:delete val="0"/>
        <c:axPos val="r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61114520"/>
        <c:crosses val="autoZero"/>
        <c:auto val="1"/>
        <c:lblAlgn val="ctr"/>
        <c:lblOffset val="100"/>
        <c:noMultiLvlLbl val="0"/>
      </c:catAx>
      <c:valAx>
        <c:axId val="261114520"/>
        <c:scaling>
          <c:orientation val="maxMin"/>
        </c:scaling>
        <c:delete val="1"/>
        <c:axPos val="b"/>
        <c:numFmt formatCode="0%" sourceLinked="1"/>
        <c:majorTickMark val="out"/>
        <c:minorTickMark val="none"/>
        <c:tickLblPos val="none"/>
        <c:crossAx val="261114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389467592592605E-3"/>
          <c:y val="0"/>
          <c:w val="0.98265591801024876"/>
          <c:h val="5.6994433925353985E-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600000"/>
              </a:lightRig>
            </a:scene3d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6A4A-4DA5-8640-FAB5498CE2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6A4A-4DA5-8640-FAB5498CE2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-2.4868766404199491E-3"/>
                  <c:y val="5.7719017094018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4A-4DA5-8640-FAB5498CE2C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6A4A-4DA5-8640-FAB5498CE2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6A4A-4DA5-8640-FAB5498CE2C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1 -Very bad</c:v>
                </c:pt>
              </c:strCache>
            </c:strRef>
          </c:tx>
          <c:spPr>
            <a:solidFill>
              <a:srgbClr val="C00000"/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Enterprise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6A4A-4DA5-8640-FAB5498CE2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9"/>
        <c:overlap val="100"/>
        <c:axId val="261115304"/>
        <c:axId val="261115696"/>
      </c:barChart>
      <c:catAx>
        <c:axId val="26111530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61115696"/>
        <c:crosses val="autoZero"/>
        <c:auto val="1"/>
        <c:lblAlgn val="ctr"/>
        <c:lblOffset val="100"/>
        <c:noMultiLvlLbl val="0"/>
      </c:catAx>
      <c:valAx>
        <c:axId val="26111569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61115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5706851823847437E-3"/>
          <c:y val="0"/>
          <c:w val="0.99636835920263345"/>
          <c:h val="1"/>
        </c:manualLayout>
      </c:layout>
      <c:overlay val="0"/>
      <c:spPr>
        <a:solidFill>
          <a:srgbClr val="F2F2F2">
            <a:alpha val="25098"/>
          </a:srgbClr>
        </a:solidFill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rgbClr val="ECEDEF">
        <a:alpha val="25098"/>
      </a:srgbClr>
    </a:solidFill>
  </c:spPr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5957150039736E-2"/>
          <c:y val="6.9271204451207935E-2"/>
          <c:w val="0.66758226965308165"/>
          <c:h val="0.8133276720278496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5 - Life Threatening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17-4721-A71F-0C8F885DA1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Today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8.0000000000000043E-2</c:v>
                </c:pt>
                <c:pt idx="1">
                  <c:v>2.0000000000000011E-2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17-4721-A71F-0C8F885DA1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Today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0.30000000000000032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17-4721-A71F-0C8F885DA1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Today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0.33000000000000085</c:v>
                </c:pt>
                <c:pt idx="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17-4721-A71F-0C8F885DA1D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Today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0.2</c:v>
                </c:pt>
                <c:pt idx="1">
                  <c:v>0.31000000000000061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17-4721-A71F-0C8F885DA1D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1 - Not Serious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Today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0.1</c:v>
                </c:pt>
                <c:pt idx="1">
                  <c:v>0.30000000000000032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17-4721-A71F-0C8F885DA1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7879536"/>
        <c:axId val="257879144"/>
      </c:barChart>
      <c:catAx>
        <c:axId val="257879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57879144"/>
        <c:crosses val="autoZero"/>
        <c:auto val="1"/>
        <c:lblAlgn val="ctr"/>
        <c:lblOffset val="100"/>
        <c:noMultiLvlLbl val="0"/>
      </c:catAx>
      <c:valAx>
        <c:axId val="2578791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57879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646206156048679"/>
          <c:y val="9.5800537639613645E-2"/>
          <c:w val="0.36353799525059388"/>
          <c:h val="0.77565186843827083"/>
        </c:manualLayout>
      </c:layout>
      <c:overlay val="1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89844538663407E-2"/>
          <c:y val="4.5996663020072742E-2"/>
          <c:w val="0.39187356255304989"/>
          <c:h val="0.6617735470044954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194786"/>
            </a:solidFill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50">
                  <a:alpha val="40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DBC-4E9F-8934-1C020D635866}"/>
              </c:ext>
            </c:extLst>
          </c:dPt>
          <c:dPt>
            <c:idx val="2"/>
            <c:bubble3D val="0"/>
            <c:spPr>
              <a:solidFill>
                <a:srgbClr val="FF0000">
                  <a:alpha val="85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DBC-4E9F-8934-1C020D635866}"/>
              </c:ext>
            </c:extLst>
          </c:dPt>
          <c:dPt>
            <c:idx val="3"/>
            <c:bubble3D val="0"/>
            <c:spPr>
              <a:solidFill>
                <a:srgbClr val="FFC000">
                  <a:alpha val="70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DBC-4E9F-8934-1C020D635866}"/>
              </c:ext>
            </c:extLst>
          </c:dPt>
          <c:dPt>
            <c:idx val="4"/>
            <c:bubble3D val="0"/>
            <c:spPr>
              <a:solidFill>
                <a:srgbClr val="FFFF00">
                  <a:alpha val="55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DBC-4E9F-8934-1C020D635866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3DBC-4E9F-8934-1C020D635866}"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DBC-4E9F-8934-1C020D635866}"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DBC-4E9F-8934-1C020D6358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Zero</c:v>
                </c:pt>
                <c:pt idx="1">
                  <c:v>Once</c:v>
                </c:pt>
                <c:pt idx="2">
                  <c:v>Twice</c:v>
                </c:pt>
                <c:pt idx="3">
                  <c:v>Three times</c:v>
                </c:pt>
                <c:pt idx="4">
                  <c:v>Four or more times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0.15000000000000024</c:v>
                </c:pt>
                <c:pt idx="1">
                  <c:v>6.0000000000000032E-2</c:v>
                </c:pt>
                <c:pt idx="2">
                  <c:v>7.0000000000000021E-2</c:v>
                </c:pt>
                <c:pt idx="3">
                  <c:v>0.1</c:v>
                </c:pt>
                <c:pt idx="4">
                  <c:v>0.62000000000000177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DBC-4E9F-8934-1C020D635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2.656248738138502E-2"/>
          <c:y val="0.82089385453841246"/>
          <c:w val="0.9734374327459826"/>
          <c:h val="0.17870205740411479"/>
        </c:manualLayout>
      </c:layout>
      <c:overlay val="0"/>
      <c:txPr>
        <a:bodyPr/>
        <a:lstStyle/>
        <a:p>
          <a:pPr>
            <a:defRPr sz="1100">
              <a:solidFill>
                <a:srgbClr val="17426B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77181758530191"/>
          <c:y val="0"/>
          <c:w val="0.7570911253280872"/>
          <c:h val="0.773478373630298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194786"/>
            </a:solidFill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50">
                  <a:alpha val="40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92D-484B-9446-E32D8DE4F41A}"/>
              </c:ext>
            </c:extLst>
          </c:dPt>
          <c:dPt>
            <c:idx val="2"/>
            <c:bubble3D val="0"/>
            <c:spPr>
              <a:solidFill>
                <a:srgbClr val="FF0000">
                  <a:alpha val="85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92D-484B-9446-E32D8DE4F41A}"/>
              </c:ext>
            </c:extLst>
          </c:dPt>
          <c:dPt>
            <c:idx val="3"/>
            <c:bubble3D val="0"/>
            <c:spPr>
              <a:solidFill>
                <a:srgbClr val="FFC000">
                  <a:alpha val="70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92D-484B-9446-E32D8DE4F41A}"/>
              </c:ext>
            </c:extLst>
          </c:dPt>
          <c:dPt>
            <c:idx val="4"/>
            <c:bubble3D val="0"/>
            <c:spPr>
              <a:solidFill>
                <a:srgbClr val="FFFF00">
                  <a:alpha val="55000"/>
                </a:srgbClr>
              </a:solidFill>
              <a:ln w="31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92D-484B-9446-E32D8DE4F41A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92D-484B-9446-E32D8DE4F41A}"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92D-484B-9446-E32D8DE4F41A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92D-484B-9446-E32D8DE4F41A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92D-484B-9446-E32D8DE4F4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0 Months</c:v>
                </c:pt>
                <c:pt idx="1">
                  <c:v>1 Month</c:v>
                </c:pt>
                <c:pt idx="2">
                  <c:v>2 Months</c:v>
                </c:pt>
                <c:pt idx="3">
                  <c:v>3 Months</c:v>
                </c:pt>
                <c:pt idx="4">
                  <c:v>4 or more months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0.23</c:v>
                </c:pt>
                <c:pt idx="1">
                  <c:v>7.0000000000000021E-2</c:v>
                </c:pt>
                <c:pt idx="2">
                  <c:v>0.12000000000000002</c:v>
                </c:pt>
                <c:pt idx="3">
                  <c:v>0.05</c:v>
                </c:pt>
                <c:pt idx="4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92D-484B-9446-E32D8DE4F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91215538332839"/>
          <c:y val="2.2377010565987097E-4"/>
          <c:w val="0.5363061617427598"/>
          <c:h val="0.99977611097084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 (n=176)</c:v>
                </c:pt>
              </c:strCache>
            </c:strRef>
          </c:tx>
          <c:spPr>
            <a:solidFill>
              <a:srgbClr val="194786"/>
            </a:solidFill>
            <a:ln w="190500"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B7-4F8B-837B-5C6B1F4CA9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17426B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Began Taking Medication After Treatment Started</c:v>
                </c:pt>
                <c:pt idx="1">
                  <c:v>Have never taken medication</c:v>
                </c:pt>
                <c:pt idx="2">
                  <c:v>No Change</c:v>
                </c:pt>
                <c:pt idx="3">
                  <c:v>Stopped taking medication after change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2.0000000000000011E-2</c:v>
                </c:pt>
                <c:pt idx="1">
                  <c:v>6.0000000000000032E-2</c:v>
                </c:pt>
                <c:pt idx="2">
                  <c:v>0.58000000000000007</c:v>
                </c:pt>
                <c:pt idx="3">
                  <c:v>4.0000000000000022E-2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B7-4F8B-837B-5C6B1F4CA9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257876792"/>
        <c:axId val="257876400"/>
      </c:barChart>
      <c:catAx>
        <c:axId val="25787679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57876400"/>
        <c:crosses val="autoZero"/>
        <c:auto val="1"/>
        <c:lblAlgn val="ctr"/>
        <c:lblOffset val="120"/>
        <c:noMultiLvlLbl val="0"/>
      </c:catAx>
      <c:valAx>
        <c:axId val="257876400"/>
        <c:scaling>
          <c:orientation val="minMax"/>
          <c:max val="0.85000000000000064"/>
        </c:scaling>
        <c:delete val="1"/>
        <c:axPos val="t"/>
        <c:numFmt formatCode="0%" sourceLinked="1"/>
        <c:majorTickMark val="out"/>
        <c:minorTickMark val="none"/>
        <c:tickLblPos val="none"/>
        <c:crossAx val="25787679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91215538332839"/>
          <c:y val="2.2377010565987097E-4"/>
          <c:w val="0.5363061617427598"/>
          <c:h val="0.99977611097084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 (n=176)</c:v>
                </c:pt>
              </c:strCache>
            </c:strRef>
          </c:tx>
          <c:spPr>
            <a:solidFill>
              <a:srgbClr val="194786"/>
            </a:solidFill>
            <a:ln w="190500"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C6-4930-8302-F88B450278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17426B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Do not remember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C6-4930-8302-F88B450278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257874832"/>
        <c:axId val="257874440"/>
      </c:barChart>
      <c:catAx>
        <c:axId val="25787483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57874440"/>
        <c:crosses val="autoZero"/>
        <c:auto val="1"/>
        <c:lblAlgn val="ctr"/>
        <c:lblOffset val="120"/>
        <c:noMultiLvlLbl val="0"/>
      </c:catAx>
      <c:valAx>
        <c:axId val="257874440"/>
        <c:scaling>
          <c:orientation val="minMax"/>
          <c:max val="0.85000000000000064"/>
        </c:scaling>
        <c:delete val="1"/>
        <c:axPos val="t"/>
        <c:numFmt formatCode="0%" sourceLinked="1"/>
        <c:majorTickMark val="out"/>
        <c:minorTickMark val="none"/>
        <c:tickLblPos val="none"/>
        <c:crossAx val="25787483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0.12000000000000002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6B-4583-B3D2-A5F7F3AD88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0.13</c:v>
                </c:pt>
                <c:pt idx="1">
                  <c:v>0.28000000000000008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6B-4583-B3D2-A5F7F3AD8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463456"/>
        <c:axId val="163463848"/>
      </c:barChart>
      <c:catAx>
        <c:axId val="163463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3463848"/>
        <c:crosses val="autoZero"/>
        <c:auto val="1"/>
        <c:lblAlgn val="ctr"/>
        <c:lblOffset val="100"/>
        <c:noMultiLvlLbl val="0"/>
      </c:catAx>
      <c:valAx>
        <c:axId val="1634638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63463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9.0000000000000024E-2</c:v>
                </c:pt>
                <c:pt idx="1">
                  <c:v>0.37000000000000038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37-4C46-9E5C-33036D1452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0.17</c:v>
                </c:pt>
                <c:pt idx="1">
                  <c:v>0.39000000000000112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37-4C46-9E5C-33036D145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464632"/>
        <c:axId val="163465024"/>
      </c:barChart>
      <c:catAx>
        <c:axId val="163464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3465024"/>
        <c:crosses val="autoZero"/>
        <c:auto val="1"/>
        <c:lblAlgn val="ctr"/>
        <c:lblOffset val="100"/>
        <c:noMultiLvlLbl val="0"/>
      </c:catAx>
      <c:valAx>
        <c:axId val="1634650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63464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</cdr:x>
      <cdr:y>0.20824</cdr:y>
    </cdr:from>
    <cdr:to>
      <cdr:x>0.31667</cdr:x>
      <cdr:y>0.28932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1143000" y="587108"/>
          <a:ext cx="304800" cy="2286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</cdr:y>
    </cdr:from>
    <cdr:to>
      <cdr:x>0.31219</cdr:x>
      <cdr:y>0.24203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-457200" y="-1394092"/>
          <a:ext cx="1427333" cy="682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rPr>
            <a:t>Economic Cost</a:t>
          </a:r>
          <a:r>
            <a:rPr lang="en-US" baseline="30000" dirty="0">
              <a:solidFill>
                <a:schemeClr val="tx2">
                  <a:lumMod val="75000"/>
                </a:schemeClr>
              </a:solidFill>
              <a:cs typeface="Arial" pitchFamily="34" charset="0"/>
            </a:rPr>
            <a:t>1</a:t>
          </a:r>
          <a:r>
            <a:rPr lang="en-US" b="1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rPr>
            <a:t>: </a:t>
          </a:r>
        </a:p>
        <a:p xmlns:a="http://schemas.openxmlformats.org/drawingml/2006/main">
          <a:pPr algn="ctr"/>
          <a:r>
            <a:rPr lang="en-US" b="1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rPr>
            <a:t>$26.2 B</a:t>
          </a:r>
          <a:endParaRPr lang="en-US" b="1" dirty="0">
            <a:solidFill>
              <a:schemeClr val="tx2">
                <a:lumMod val="75000"/>
              </a:schemeClr>
            </a:solidFill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27152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 smtClean="0"/>
              <a:t>© </a:t>
            </a:r>
            <a:r>
              <a:rPr lang="en-US" dirty="0"/>
              <a:t>Associated Professional Sleep Societies,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0EAA07-72B6-412E-B9D0-46235F1A4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2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A02AE-BB86-496D-800C-21C027F1E6FA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1FA85-38ED-4015-A03F-BE114A328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5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 smtClean="0">
              <a:solidFill>
                <a:srgbClr val="17426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 smtClean="0">
              <a:solidFill>
                <a:srgbClr val="17426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rgbClr val="17426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200" b="0" dirty="0">
              <a:solidFill>
                <a:srgbClr val="17426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 smtClean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558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rgbClr val="17426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rgbClr val="17426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i="1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FA85-38ED-4015-A03F-BE114A32860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4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9475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5486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American Academy of Sleep Medicine 2016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6661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3BA7F6-FDA6-4DE6-9FA3-C8C3571ED4F1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2E5698-96EA-4B3E-80ED-A945374E8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0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3BA7F6-FDA6-4DE6-9FA3-C8C3571ED4F1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2E5698-96EA-4B3E-80ED-A945374E8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5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3BA7F6-FDA6-4DE6-9FA3-C8C3571ED4F1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2E5698-96EA-4B3E-80ED-A945374E8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8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3BA7F6-FDA6-4DE6-9FA3-C8C3571ED4F1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2E5698-96EA-4B3E-80ED-A945374E8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9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3BA7F6-FDA6-4DE6-9FA3-C8C3571ED4F1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2E5698-96EA-4B3E-80ED-A945374E8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3BA7F6-FDA6-4DE6-9FA3-C8C3571ED4F1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2E5698-96EA-4B3E-80ED-A945374E8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4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3BA7F6-FDA6-4DE6-9FA3-C8C3571ED4F1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2E5698-96EA-4B3E-80ED-A945374E8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3BA7F6-FDA6-4DE6-9FA3-C8C3571ED4F1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2E5698-96EA-4B3E-80ED-A945374E8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9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3BA7F6-FDA6-4DE6-9FA3-C8C3571ED4F1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2E5698-96EA-4B3E-80ED-A945374E8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7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3BA7F6-FDA6-4DE6-9FA3-C8C3571ED4F1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2E5698-96EA-4B3E-80ED-A945374E8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7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6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9475C"/>
          </a:solidFill>
          <a:latin typeface="Hagin Caps Medium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7" Type="http://schemas.openxmlformats.org/officeDocument/2006/relationships/chart" Target="../charts/chart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8.xml"/><Relationship Id="rId3" Type="http://schemas.openxmlformats.org/officeDocument/2006/relationships/chart" Target="../charts/chart23.xml"/><Relationship Id="rId7" Type="http://schemas.openxmlformats.org/officeDocument/2006/relationships/chart" Target="../charts/chart2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Relationship Id="rId9" Type="http://schemas.openxmlformats.org/officeDocument/2006/relationships/chart" Target="../charts/char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7" Type="http://schemas.openxmlformats.org/officeDocument/2006/relationships/chart" Target="../charts/chart3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7" Type="http://schemas.openxmlformats.org/officeDocument/2006/relationships/chart" Target="../charts/chart4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1.xml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7" Type="http://schemas.openxmlformats.org/officeDocument/2006/relationships/chart" Target="../charts/chart5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1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5.xml"/><Relationship Id="rId4" Type="http://schemas.openxmlformats.org/officeDocument/2006/relationships/chart" Target="../charts/chart5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7" Type="http://schemas.openxmlformats.org/officeDocument/2006/relationships/chart" Target="../charts/chart6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1.xml"/><Relationship Id="rId5" Type="http://schemas.openxmlformats.org/officeDocument/2006/relationships/chart" Target="../charts/chart60.xml"/><Relationship Id="rId4" Type="http://schemas.openxmlformats.org/officeDocument/2006/relationships/chart" Target="../charts/chart5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5.xml"/><Relationship Id="rId4" Type="http://schemas.openxmlformats.org/officeDocument/2006/relationships/chart" Target="../charts/chart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7" Type="http://schemas.openxmlformats.org/officeDocument/2006/relationships/chart" Target="../charts/chart7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1.xml"/><Relationship Id="rId5" Type="http://schemas.openxmlformats.org/officeDocument/2006/relationships/chart" Target="../charts/chart70.xml"/><Relationship Id="rId4" Type="http://schemas.openxmlformats.org/officeDocument/2006/relationships/chart" Target="../charts/chart6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5.xml"/><Relationship Id="rId4" Type="http://schemas.openxmlformats.org/officeDocument/2006/relationships/chart" Target="../charts/chart7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7" Type="http://schemas.openxmlformats.org/officeDocument/2006/relationships/chart" Target="../charts/chart8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1.xml"/><Relationship Id="rId5" Type="http://schemas.openxmlformats.org/officeDocument/2006/relationships/chart" Target="../charts/chart80.xml"/><Relationship Id="rId4" Type="http://schemas.openxmlformats.org/officeDocument/2006/relationships/chart" Target="../charts/chart7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5.xml"/><Relationship Id="rId4" Type="http://schemas.openxmlformats.org/officeDocument/2006/relationships/chart" Target="../charts/chart8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7" Type="http://schemas.openxmlformats.org/officeDocument/2006/relationships/chart" Target="../charts/chart9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1.xml"/><Relationship Id="rId5" Type="http://schemas.openxmlformats.org/officeDocument/2006/relationships/chart" Target="../charts/chart90.xml"/><Relationship Id="rId4" Type="http://schemas.openxmlformats.org/officeDocument/2006/relationships/chart" Target="../charts/chart8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5.xml"/><Relationship Id="rId4" Type="http://schemas.openxmlformats.org/officeDocument/2006/relationships/chart" Target="../charts/chart9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6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3.xml"/><Relationship Id="rId3" Type="http://schemas.openxmlformats.org/officeDocument/2006/relationships/chart" Target="../charts/chart98.xml"/><Relationship Id="rId7" Type="http://schemas.openxmlformats.org/officeDocument/2006/relationships/chart" Target="../charts/chart10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1.xml"/><Relationship Id="rId5" Type="http://schemas.openxmlformats.org/officeDocument/2006/relationships/chart" Target="../charts/chart100.xml"/><Relationship Id="rId4" Type="http://schemas.openxmlformats.org/officeDocument/2006/relationships/chart" Target="../charts/chart9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4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419600" y="1905000"/>
            <a:ext cx="4267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Bebas Neue Bold" pitchFamily="34" charset="0"/>
              </a:rPr>
              <a:t>Exploring the Economic Benefits of OSA Diagnosis and Treatment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33900" y="4495800"/>
            <a:ext cx="4038600" cy="1600200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latin typeface="Bebas Neue Bold" pitchFamily="34" charset="0"/>
              </a:rPr>
              <a:t>Commissioned by the American Academy of Sleep Medicine </a:t>
            </a:r>
          </a:p>
          <a:p>
            <a:pPr algn="l"/>
            <a:r>
              <a:rPr lang="en-US" sz="1800" dirty="0" smtClean="0">
                <a:solidFill>
                  <a:schemeClr val="bg1"/>
                </a:solidFill>
                <a:latin typeface="Bebas Neue Bold" pitchFamily="34" charset="0"/>
              </a:rPr>
              <a:t>Published August </a:t>
            </a:r>
            <a:r>
              <a:rPr lang="en-US" sz="1800" dirty="0">
                <a:solidFill>
                  <a:schemeClr val="bg1"/>
                </a:solidFill>
                <a:latin typeface="Bebas Neue Bold" pitchFamily="34" charset="0"/>
              </a:rPr>
              <a:t>2016</a:t>
            </a:r>
            <a:endParaRPr lang="en-US" sz="1800" dirty="0">
              <a:solidFill>
                <a:schemeClr val="bg1"/>
              </a:solidFill>
              <a:latin typeface="Bebas Neue Bol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41425"/>
            <a:ext cx="220217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7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Bebas Neue Bold" pitchFamily="34" charset="0"/>
              </a:rPr>
              <a:t>Motor Vehicle Accidents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165" y="5486400"/>
            <a:ext cx="8097785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Source: </a:t>
            </a:r>
            <a:r>
              <a:rPr lang="en-US" sz="1000" baseline="300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US" sz="10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Primary research with experts, secondary clinical research, U.S. Census (2014), Peppard </a:t>
            </a:r>
            <a:r>
              <a:rPr lang="en-US" sz="10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"Increased Prevalence of Sleep-disordered Breathing in Adults." American Journal of Epidemiology (2013</a:t>
            </a:r>
            <a:r>
              <a:rPr lang="en-US" sz="10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), </a:t>
            </a:r>
            <a:r>
              <a:rPr lang="en-US" sz="1000" baseline="300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10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Tefft</a:t>
            </a:r>
            <a:r>
              <a:rPr lang="en-US" sz="10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, Brian C. "Prevalence of Motor Vehicle Crashes Involving Drowsy Drivers, United States, 2009-2013." AAA Foundation for </a:t>
            </a:r>
            <a:r>
              <a:rPr lang="en-US" sz="10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Traffic Safety. </a:t>
            </a:r>
            <a:r>
              <a:rPr lang="en-US" sz="1000" baseline="300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sz="10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Berger</a:t>
            </a:r>
            <a:r>
              <a:rPr lang="en-US" sz="10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10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MD</a:t>
            </a:r>
            <a:r>
              <a:rPr lang="en-US" sz="10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10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“A </a:t>
            </a:r>
            <a:r>
              <a:rPr lang="en-US" sz="10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Corporate Driven Sleep Apnea Detection and Treatment Program: Results and Challenges." </a:t>
            </a:r>
            <a:r>
              <a:rPr lang="en-US" sz="10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(2006), Frost &amp; Sullivan Patient Survey</a:t>
            </a:r>
            <a:endParaRPr lang="en-US" sz="10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3050" y="1412557"/>
            <a:ext cx="3522714" cy="4014788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According to AAA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2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drowsy driving causes nearly 29% or 328,000 crashes each year</a:t>
            </a:r>
          </a:p>
          <a:p>
            <a:pPr marL="457200" lvl="2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109,000 injuries &amp; 6,400 fatalities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Commercial drivers treated on CPAP had a 73% reduction in preventable driving accidents. Annual cost savings for trucking company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3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:</a:t>
            </a:r>
          </a:p>
          <a:p>
            <a:pPr marL="457200" lvl="2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1,000 employees: $47.8M</a:t>
            </a:r>
          </a:p>
          <a:p>
            <a:pPr marL="457200" lvl="2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11,000 employees: $8.1B</a:t>
            </a:r>
            <a:endParaRPr lang="en-US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94309611"/>
              </p:ext>
            </p:extLst>
          </p:nvPr>
        </p:nvGraphicFramePr>
        <p:xfrm>
          <a:off x="360045" y="1412557"/>
          <a:ext cx="4572000" cy="2339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4" t="15834" r="13223" b="52222"/>
          <a:stretch/>
        </p:blipFill>
        <p:spPr bwMode="auto">
          <a:xfrm>
            <a:off x="66675" y="3391376"/>
            <a:ext cx="5114925" cy="203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31505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7610" y="2425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Bebas Neue Bold" pitchFamily="34" charset="0"/>
              </a:rPr>
              <a:t>Workplace Accidents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614" y="5715000"/>
            <a:ext cx="8206336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  <a:cs typeface="Arial" panose="020B0604020202020204" pitchFamily="34" charset="0"/>
              </a:rPr>
              <a:t>Source: </a:t>
            </a:r>
            <a:r>
              <a:rPr lang="en-US" sz="1000" baseline="30000" dirty="0">
                <a:solidFill>
                  <a:schemeClr val="tx2"/>
                </a:solidFill>
                <a:cs typeface="Arial" panose="020B0604020202020204" pitchFamily="34" charset="0"/>
              </a:rPr>
              <a:t>1</a:t>
            </a:r>
            <a:r>
              <a:rPr lang="en-US" sz="1000" dirty="0" smtClean="0">
                <a:solidFill>
                  <a:schemeClr val="tx2"/>
                </a:solidFill>
                <a:cs typeface="Arial" panose="020B0604020202020204" pitchFamily="34" charset="0"/>
              </a:rPr>
              <a:t>Primary research with experts, secondary clinical research, U.S. Census (2014), Peppard </a:t>
            </a:r>
            <a:r>
              <a:rPr lang="en-US" sz="1000" dirty="0">
                <a:solidFill>
                  <a:schemeClr val="tx2"/>
                </a:solidFill>
                <a:cs typeface="Arial" panose="020B0604020202020204" pitchFamily="34" charset="0"/>
              </a:rPr>
              <a:t>"Increased Prevalence of Sleep-disordered Breathing </a:t>
            </a:r>
            <a:endParaRPr lang="en-US" sz="10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en-US" sz="1000" dirty="0" smtClean="0">
                <a:solidFill>
                  <a:schemeClr val="tx2"/>
                </a:solidFill>
                <a:cs typeface="Arial" panose="020B0604020202020204" pitchFamily="34" charset="0"/>
              </a:rPr>
              <a:t>in </a:t>
            </a:r>
            <a:r>
              <a:rPr lang="en-US" sz="1000" dirty="0">
                <a:solidFill>
                  <a:schemeClr val="tx2"/>
                </a:solidFill>
                <a:cs typeface="Arial" panose="020B0604020202020204" pitchFamily="34" charset="0"/>
              </a:rPr>
              <a:t>Adults." American Journal of Epidemiology (2013</a:t>
            </a:r>
            <a:r>
              <a:rPr lang="en-US" sz="1000" dirty="0" smtClean="0">
                <a:solidFill>
                  <a:schemeClr val="tx2"/>
                </a:solidFill>
                <a:cs typeface="Arial" panose="020B0604020202020204" pitchFamily="34" charset="0"/>
              </a:rPr>
              <a:t>), Frost &amp; Sullivan Patient Survey</a:t>
            </a:r>
          </a:p>
          <a:p>
            <a:r>
              <a:rPr lang="en-US" sz="1000" baseline="30000" dirty="0" smtClean="0">
                <a:solidFill>
                  <a:schemeClr val="tx2"/>
                </a:solidFill>
                <a:cs typeface="Arial" panose="020B0604020202020204" pitchFamily="34" charset="0"/>
              </a:rPr>
              <a:t>2</a:t>
            </a:r>
            <a:r>
              <a:rPr lang="en-US" sz="1000" dirty="0">
                <a:solidFill>
                  <a:schemeClr val="tx2"/>
                </a:solidFill>
                <a:cs typeface="Arial" panose="020B0604020202020204" pitchFamily="34" charset="0"/>
              </a:rPr>
              <a:t> Barnes “"Changing to Daylight Saving Time Cuts Into Sleep and </a:t>
            </a:r>
            <a:r>
              <a:rPr lang="en-US" sz="1000" dirty="0" smtClean="0">
                <a:solidFill>
                  <a:schemeClr val="tx2"/>
                </a:solidFill>
                <a:cs typeface="Arial" panose="020B0604020202020204" pitchFamily="34" charset="0"/>
              </a:rPr>
              <a:t>Increases Workplace Injuries.“ </a:t>
            </a:r>
            <a:r>
              <a:rPr lang="en-US" sz="1000" dirty="0">
                <a:solidFill>
                  <a:schemeClr val="tx2"/>
                </a:solidFill>
                <a:cs typeface="Arial" panose="020B0604020202020204" pitchFamily="34" charset="0"/>
              </a:rPr>
              <a:t>(2009)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1994" y="1643315"/>
            <a:ext cx="4114800" cy="3473291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There was an increase in accident rates on days following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Daylight Saving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Time, “Sleepy Monday”, when just 40 minutes of sleep was lost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2</a:t>
            </a:r>
            <a:endParaRPr lang="en-US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5.7% spike in workplace injury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67.6% increase in days of work lost due to sustained injuries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Treatment cost savings include reduced lost wages and absenteeism, lower associated medical expenses and better quality of life</a:t>
            </a:r>
            <a:endParaRPr lang="en-US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7610" y="1127760"/>
            <a:ext cx="4039598" cy="3124200"/>
            <a:chOff x="-1240" y="2221219"/>
            <a:chExt cx="5017740" cy="3900269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4146134736"/>
                </p:ext>
              </p:extLst>
            </p:nvPr>
          </p:nvGraphicFramePr>
          <p:xfrm>
            <a:off x="0" y="2221219"/>
            <a:ext cx="5016500" cy="39002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1"/>
            <p:cNvSpPr txBox="1"/>
            <p:nvPr/>
          </p:nvSpPr>
          <p:spPr>
            <a:xfrm>
              <a:off x="-1240" y="2311122"/>
              <a:ext cx="1652651" cy="87630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Economic </a:t>
              </a:r>
              <a:r>
                <a:rPr lang="en-US" sz="1800" b="1" dirty="0" smtClean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Cost</a:t>
              </a:r>
              <a:r>
                <a:rPr lang="en-US" sz="1800" baseline="30000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1</a:t>
              </a:r>
              <a:r>
                <a:rPr lang="en-US" sz="1800" b="1" dirty="0" smtClean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: </a:t>
              </a:r>
              <a:endParaRPr lang="en-US" sz="18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sz="1800" b="1" dirty="0" smtClean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$6.5B</a:t>
              </a:r>
              <a:endParaRPr lang="en-US" sz="18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585403" y="2864841"/>
              <a:ext cx="662557" cy="40279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4" t="40832" r="13223" b="41390"/>
          <a:stretch/>
        </p:blipFill>
        <p:spPr bwMode="auto">
          <a:xfrm>
            <a:off x="156614" y="4133392"/>
            <a:ext cx="4592539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21830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2966" y="14949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ebas Neue Bold" pitchFamily="34" charset="0"/>
              </a:rPr>
              <a:t>Lost Productivity</a:t>
            </a:r>
            <a:endParaRPr lang="en-US" dirty="0">
              <a:latin typeface="Bebas Neue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663" y="5819775"/>
            <a:ext cx="7974137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Source: </a:t>
            </a:r>
            <a:r>
              <a:rPr lang="en-US" sz="1000" baseline="300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US" sz="10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Primary research with experts, secondary clinical research, U.S. Census (2014), Peppard </a:t>
            </a:r>
            <a:r>
              <a:rPr lang="en-US" sz="10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"Increased Prevalence of Sleep-disordered </a:t>
            </a:r>
            <a:endParaRPr lang="en-US" sz="1000" dirty="0" smtClean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10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Breathing </a:t>
            </a:r>
            <a:r>
              <a:rPr lang="en-US" sz="10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in Adults." American Journal of Epidemiology (2013</a:t>
            </a:r>
            <a:r>
              <a:rPr lang="en-US" sz="10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), Frost &amp; Sullivan Patient Survey</a:t>
            </a:r>
            <a:endParaRPr lang="en-US" sz="10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1972725"/>
            <a:ext cx="4069677" cy="3166824"/>
          </a:xfrm>
          <a:prstGeom prst="round2DiagRect">
            <a:avLst/>
          </a:prstGeom>
          <a:solidFill>
            <a:srgbClr val="FF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educed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sleep can result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in: Absenteeism, underperformance, behavioral problems, “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cyberloafing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”,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poor decision making, decreased productivity, and the degree of likelihood that an individual will help a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fellow colleague.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Treatment cost savings can result in not only economic productivity, but also improved workplace behavior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7174" y="1104900"/>
            <a:ext cx="4090132" cy="1997351"/>
            <a:chOff x="685238" y="1855186"/>
            <a:chExt cx="4727327" cy="3900269"/>
          </a:xfrm>
        </p:grpSpPr>
        <p:graphicFrame>
          <p:nvGraphicFramePr>
            <p:cNvPr id="9" name="Chart 8"/>
            <p:cNvGraphicFramePr/>
            <p:nvPr>
              <p:extLst>
                <p:ext uri="{D42A27DB-BD31-4B8C-83A1-F6EECF244321}">
                  <p14:modId xmlns:p14="http://schemas.microsoft.com/office/powerpoint/2010/main" val="1861283962"/>
                </p:ext>
              </p:extLst>
            </p:nvPr>
          </p:nvGraphicFramePr>
          <p:xfrm>
            <a:off x="878665" y="1855186"/>
            <a:ext cx="4533900" cy="39002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1"/>
            <p:cNvSpPr txBox="1"/>
            <p:nvPr/>
          </p:nvSpPr>
          <p:spPr>
            <a:xfrm>
              <a:off x="685238" y="2413174"/>
              <a:ext cx="1560838" cy="191576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1" dirty="0" smtClean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Economic Cost</a:t>
              </a:r>
              <a:r>
                <a:rPr lang="en-US" sz="1800" baseline="30000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1</a:t>
              </a:r>
              <a:r>
                <a:rPr lang="en-US" sz="1800" b="1" dirty="0" smtClean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: </a:t>
              </a:r>
            </a:p>
            <a:p>
              <a:pPr algn="ctr"/>
              <a:r>
                <a:rPr lang="en-US" sz="1800" b="1" dirty="0" smtClean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$86.9 B</a:t>
              </a:r>
              <a:endParaRPr lang="en-US" sz="18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1143000" y="2362200"/>
            <a:ext cx="381000" cy="1524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7" t="17361" r="13405" b="29027"/>
          <a:stretch/>
        </p:blipFill>
        <p:spPr bwMode="auto">
          <a:xfrm>
            <a:off x="609600" y="3200401"/>
            <a:ext cx="4105275" cy="26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358638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821" y="156529"/>
            <a:ext cx="8229600" cy="1020762"/>
          </a:xfrm>
        </p:spPr>
        <p:txBody>
          <a:bodyPr>
            <a:noAutofit/>
          </a:bodyPr>
          <a:lstStyle/>
          <a:p>
            <a:r>
              <a:rPr lang="en-US" dirty="0">
                <a:latin typeface="Bebas Neue Bold" pitchFamily="34" charset="0"/>
              </a:rPr>
              <a:t>Benefits of Treatment: </a:t>
            </a:r>
            <a:r>
              <a:rPr lang="en-US" dirty="0" smtClean="0">
                <a:latin typeface="Bebas Neue Bold" pitchFamily="34" charset="0"/>
              </a:rPr>
              <a:t/>
            </a:r>
            <a:br>
              <a:rPr lang="en-US" dirty="0" smtClean="0">
                <a:latin typeface="Bebas Neue Bold" pitchFamily="34" charset="0"/>
              </a:rPr>
            </a:br>
            <a:r>
              <a:rPr lang="en-US" dirty="0" smtClean="0">
                <a:latin typeface="Bebas Neue Bold" pitchFamily="34" charset="0"/>
              </a:rPr>
              <a:t>The </a:t>
            </a:r>
            <a:r>
              <a:rPr lang="en-US" dirty="0">
                <a:latin typeface="Bebas Neue Bold" pitchFamily="34" charset="0"/>
              </a:rPr>
              <a:t>“Triple Aim”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0521" y="1295858"/>
            <a:ext cx="8458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cs typeface="Arial" panose="020B0604020202020204" pitchFamily="34" charset="0"/>
              </a:rPr>
              <a:t>Beyond economics and cost savings, imagine what the U.S. would be like if all 29.4 million people with OSA received treatment…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1001" y="4648200"/>
            <a:ext cx="8458198" cy="1066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  <a:cs typeface="Arial" panose="020B0604020202020204" pitchFamily="34" charset="0"/>
              </a:rPr>
              <a:t>Providers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Aligns with population health incentives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Improved outcomes increases profit in a value-based healthcare system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Lowers healthcare utilization and reduces admissions</a:t>
            </a:r>
          </a:p>
        </p:txBody>
      </p:sp>
      <p:pic>
        <p:nvPicPr>
          <p:cNvPr id="6" name="Picture 2" descr="http://wrm5sysfkg-flywheel.netdna-ssl.com/wp-content/uploads/2013/01/Is-Healthcare-Technology-Caught-In-The-Crosshairs-of-Triple-A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13" y="2103113"/>
            <a:ext cx="3833817" cy="246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471727" y="2003744"/>
            <a:ext cx="2493679" cy="2490693"/>
          </a:xfrm>
          <a:prstGeom prst="roundRect">
            <a:avLst/>
          </a:prstGeom>
          <a:solidFill>
            <a:schemeClr val="tx2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cs typeface="Arial" panose="020B0604020202020204" pitchFamily="34" charset="0"/>
              </a:rPr>
              <a:t>Patients</a:t>
            </a:r>
          </a:p>
          <a:p>
            <a:pPr marL="114300" indent="-114300" algn="ctr"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Improves health and life expectancy</a:t>
            </a:r>
          </a:p>
          <a:p>
            <a:pPr marL="114300" indent="-114300" algn="ctr"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Increases productivity</a:t>
            </a:r>
          </a:p>
          <a:p>
            <a:pPr marL="114300" indent="-114300" algn="ctr"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Increases quality of life</a:t>
            </a:r>
          </a:p>
          <a:p>
            <a:pPr marL="114300" indent="-114300" algn="ctr"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Improves relationships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4791" y="2003744"/>
            <a:ext cx="2438399" cy="2490693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Payors/ Employers</a:t>
            </a:r>
          </a:p>
          <a:p>
            <a:pPr marL="114300" indent="-11430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Reduces costs long-term</a:t>
            </a:r>
          </a:p>
          <a:p>
            <a:pPr marL="114300" indent="-11430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Increases productivity</a:t>
            </a:r>
          </a:p>
          <a:p>
            <a:pPr marL="114300" indent="-11430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Lowers accident rates and liability costs</a:t>
            </a:r>
            <a:endParaRPr lang="en-US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0" y="2034231"/>
            <a:ext cx="152400" cy="99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295520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>
            <a:normAutofit/>
          </a:bodyPr>
          <a:lstStyle/>
          <a:p>
            <a:r>
              <a:rPr lang="en-US" b="1" dirty="0">
                <a:latin typeface="Bebas Neue Bold" pitchFamily="34" charset="0"/>
              </a:rPr>
              <a:t>What Does the Patient Experience Tell Us that OSA Treatment Can Deliver</a:t>
            </a:r>
            <a:r>
              <a:rPr lang="en-US" b="1" dirty="0" smtClean="0">
                <a:latin typeface="Bebas Neue Bold" pitchFamily="34" charset="0"/>
              </a:rPr>
              <a:t>?</a:t>
            </a:r>
            <a:r>
              <a:rPr lang="en-US" dirty="0" smtClean="0">
                <a:latin typeface="Bebas Neue Bold" pitchFamily="34" charset="0"/>
              </a:rPr>
              <a:t/>
            </a:r>
            <a:br>
              <a:rPr lang="en-US" dirty="0" smtClean="0">
                <a:latin typeface="Bebas Neue Bold" pitchFamily="34" charset="0"/>
              </a:rPr>
            </a:br>
            <a:r>
              <a:rPr lang="en-US" dirty="0">
                <a:latin typeface="Bebas Neue Bold" pitchFamily="34" charset="0"/>
              </a:rPr>
              <a:t/>
            </a:r>
            <a:br>
              <a:rPr lang="en-US" dirty="0">
                <a:latin typeface="Bebas Neue Bold" pitchFamily="34" charset="0"/>
              </a:rPr>
            </a:br>
            <a:r>
              <a:rPr lang="en-US" sz="3600" i="1" dirty="0">
                <a:latin typeface="Bebas Neue Bold" pitchFamily="34" charset="0"/>
              </a:rPr>
              <a:t>Results of a Recent Survey of 506 Americans </a:t>
            </a:r>
            <a:br>
              <a:rPr lang="en-US" sz="3600" i="1" dirty="0">
                <a:latin typeface="Bebas Neue Bold" pitchFamily="34" charset="0"/>
              </a:rPr>
            </a:br>
            <a:r>
              <a:rPr lang="en-US" sz="3600" i="1" dirty="0">
                <a:latin typeface="Bebas Neue Bold" pitchFamily="34" charset="0"/>
              </a:rPr>
              <a:t>Treating their OSA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407613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ebas Neue Bold" pitchFamily="34" charset="0"/>
              </a:rPr>
              <a:t>Profile of Respondents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1564" y="1387037"/>
            <a:ext cx="8381333" cy="4781746"/>
            <a:chOff x="397498" y="838200"/>
            <a:chExt cx="8381333" cy="4992029"/>
          </a:xfrm>
        </p:grpSpPr>
        <p:sp>
          <p:nvSpPr>
            <p:cNvPr id="5" name="Rectangle 4"/>
            <p:cNvSpPr/>
            <p:nvPr/>
          </p:nvSpPr>
          <p:spPr>
            <a:xfrm>
              <a:off x="397498" y="1232804"/>
              <a:ext cx="2758222" cy="2146583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b="1" dirty="0" smtClean="0">
                  <a:solidFill>
                    <a:srgbClr val="1742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Gender</a:t>
              </a:r>
              <a:endParaRPr lang="en-GB" b="1" dirty="0">
                <a:solidFill>
                  <a:srgbClr val="17426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95354" y="3683646"/>
              <a:ext cx="2754715" cy="2146583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 Beginning Treatment for Sleep Apnea</a:t>
              </a:r>
            </a:p>
            <a:p>
              <a:pPr algn="ctr"/>
              <a:endParaRPr lang="en-GB" sz="1400" b="1" dirty="0">
                <a:solidFill>
                  <a:srgbClr val="17426B"/>
                </a:solidFill>
              </a:endParaRPr>
            </a:p>
            <a:p>
              <a:pPr algn="ctr"/>
              <a:endParaRPr lang="en-GB" sz="1400" b="1" dirty="0" smtClean="0">
                <a:solidFill>
                  <a:srgbClr val="17426B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54566" y="3681790"/>
              <a:ext cx="2737515" cy="2146583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 Diagnosed with Sleep Apnea</a:t>
              </a:r>
              <a:endParaRPr lang="en-GB" sz="1400" b="1" dirty="0">
                <a:solidFill>
                  <a:srgbClr val="17426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223474" y="1233990"/>
              <a:ext cx="2737515" cy="2146583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b="1" dirty="0" smtClean="0">
                  <a:solidFill>
                    <a:srgbClr val="1742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</a:t>
              </a:r>
              <a:endParaRPr lang="en-GB" b="1" dirty="0">
                <a:solidFill>
                  <a:srgbClr val="17426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024116" y="1230810"/>
              <a:ext cx="2754715" cy="2146583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GB" b="1" dirty="0" smtClean="0">
                  <a:solidFill>
                    <a:srgbClr val="1742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Household Income</a:t>
              </a:r>
              <a:endParaRPr lang="en-GB" b="1" dirty="0">
                <a:solidFill>
                  <a:srgbClr val="17426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06960" y="2113601"/>
              <a:ext cx="16764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b="1" dirty="0" smtClean="0">
                  <a:solidFill>
                    <a:srgbClr val="1742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$61,250  </a:t>
              </a:r>
            </a:p>
            <a:p>
              <a:pPr algn="ctr"/>
              <a:r>
                <a:rPr lang="en-GB" sz="3000" b="1" dirty="0" smtClean="0">
                  <a:solidFill>
                    <a:srgbClr val="1742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 year</a:t>
              </a:r>
            </a:p>
            <a:p>
              <a:pPr algn="ctr"/>
              <a:r>
                <a:rPr lang="en-GB" sz="1400" i="1" dirty="0" smtClean="0">
                  <a:solidFill>
                    <a:srgbClr val="1742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(Mean)</a:t>
              </a:r>
              <a:endParaRPr lang="en-GB" sz="1400" i="1" dirty="0">
                <a:solidFill>
                  <a:srgbClr val="17426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406"/>
            <p:cNvGrpSpPr>
              <a:grpSpLocks noChangeAspect="1"/>
            </p:cNvGrpSpPr>
            <p:nvPr/>
          </p:nvGrpSpPr>
          <p:grpSpPr>
            <a:xfrm>
              <a:off x="2053590" y="1828799"/>
              <a:ext cx="381000" cy="787017"/>
              <a:chOff x="609600" y="4295775"/>
              <a:chExt cx="314326" cy="649288"/>
            </a:xfrm>
            <a:solidFill>
              <a:srgbClr val="17426B"/>
            </a:solidFill>
            <a:effectLst/>
          </p:grpSpPr>
          <p:sp>
            <p:nvSpPr>
              <p:cNvPr id="60" name="Freeform 1717"/>
              <p:cNvSpPr>
                <a:spLocks/>
              </p:cNvSpPr>
              <p:nvPr/>
            </p:nvSpPr>
            <p:spPr bwMode="auto">
              <a:xfrm>
                <a:off x="609600" y="4419600"/>
                <a:ext cx="314326" cy="525463"/>
              </a:xfrm>
              <a:custGeom>
                <a:avLst/>
                <a:gdLst>
                  <a:gd name="T0" fmla="*/ 83 w 84"/>
                  <a:gd name="T1" fmla="*/ 57 h 140"/>
                  <a:gd name="T2" fmla="*/ 67 w 84"/>
                  <a:gd name="T3" fmla="*/ 7 h 140"/>
                  <a:gd name="T4" fmla="*/ 55 w 84"/>
                  <a:gd name="T5" fmla="*/ 0 h 140"/>
                  <a:gd name="T6" fmla="*/ 29 w 84"/>
                  <a:gd name="T7" fmla="*/ 0 h 140"/>
                  <a:gd name="T8" fmla="*/ 17 w 84"/>
                  <a:gd name="T9" fmla="*/ 7 h 140"/>
                  <a:gd name="T10" fmla="*/ 1 w 84"/>
                  <a:gd name="T11" fmla="*/ 57 h 140"/>
                  <a:gd name="T12" fmla="*/ 4 w 84"/>
                  <a:gd name="T13" fmla="*/ 63 h 140"/>
                  <a:gd name="T14" fmla="*/ 7 w 84"/>
                  <a:gd name="T15" fmla="*/ 64 h 140"/>
                  <a:gd name="T16" fmla="*/ 13 w 84"/>
                  <a:gd name="T17" fmla="*/ 61 h 140"/>
                  <a:gd name="T18" fmla="*/ 25 w 84"/>
                  <a:gd name="T19" fmla="*/ 22 h 140"/>
                  <a:gd name="T20" fmla="*/ 27 w 84"/>
                  <a:gd name="T21" fmla="*/ 23 h 140"/>
                  <a:gd name="T22" fmla="*/ 12 w 84"/>
                  <a:gd name="T23" fmla="*/ 85 h 140"/>
                  <a:gd name="T24" fmla="*/ 23 w 84"/>
                  <a:gd name="T25" fmla="*/ 85 h 140"/>
                  <a:gd name="T26" fmla="*/ 23 w 84"/>
                  <a:gd name="T27" fmla="*/ 135 h 140"/>
                  <a:gd name="T28" fmla="*/ 29 w 84"/>
                  <a:gd name="T29" fmla="*/ 140 h 140"/>
                  <a:gd name="T30" fmla="*/ 34 w 84"/>
                  <a:gd name="T31" fmla="*/ 140 h 140"/>
                  <a:gd name="T32" fmla="*/ 40 w 84"/>
                  <a:gd name="T33" fmla="*/ 135 h 140"/>
                  <a:gd name="T34" fmla="*/ 40 w 84"/>
                  <a:gd name="T35" fmla="*/ 85 h 140"/>
                  <a:gd name="T36" fmla="*/ 45 w 84"/>
                  <a:gd name="T37" fmla="*/ 85 h 140"/>
                  <a:gd name="T38" fmla="*/ 45 w 84"/>
                  <a:gd name="T39" fmla="*/ 135 h 140"/>
                  <a:gd name="T40" fmla="*/ 50 w 84"/>
                  <a:gd name="T41" fmla="*/ 140 h 140"/>
                  <a:gd name="T42" fmla="*/ 56 w 84"/>
                  <a:gd name="T43" fmla="*/ 140 h 140"/>
                  <a:gd name="T44" fmla="*/ 61 w 84"/>
                  <a:gd name="T45" fmla="*/ 135 h 140"/>
                  <a:gd name="T46" fmla="*/ 61 w 84"/>
                  <a:gd name="T47" fmla="*/ 85 h 140"/>
                  <a:gd name="T48" fmla="*/ 73 w 84"/>
                  <a:gd name="T49" fmla="*/ 85 h 140"/>
                  <a:gd name="T50" fmla="*/ 58 w 84"/>
                  <a:gd name="T51" fmla="*/ 23 h 140"/>
                  <a:gd name="T52" fmla="*/ 60 w 84"/>
                  <a:gd name="T53" fmla="*/ 22 h 140"/>
                  <a:gd name="T54" fmla="*/ 72 w 84"/>
                  <a:gd name="T55" fmla="*/ 61 h 140"/>
                  <a:gd name="T56" fmla="*/ 78 w 84"/>
                  <a:gd name="T57" fmla="*/ 64 h 140"/>
                  <a:gd name="T58" fmla="*/ 80 w 84"/>
                  <a:gd name="T59" fmla="*/ 63 h 140"/>
                  <a:gd name="T60" fmla="*/ 83 w 84"/>
                  <a:gd name="T61" fmla="*/ 57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4" h="140">
                    <a:moveTo>
                      <a:pt x="83" y="57"/>
                    </a:moveTo>
                    <a:cubicBezTo>
                      <a:pt x="83" y="57"/>
                      <a:pt x="68" y="7"/>
                      <a:pt x="67" y="7"/>
                    </a:cubicBezTo>
                    <a:cubicBezTo>
                      <a:pt x="66" y="3"/>
                      <a:pt x="61" y="0"/>
                      <a:pt x="55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4" y="0"/>
                      <a:pt x="19" y="3"/>
                      <a:pt x="17" y="7"/>
                    </a:cubicBezTo>
                    <a:cubicBezTo>
                      <a:pt x="17" y="7"/>
                      <a:pt x="1" y="57"/>
                      <a:pt x="1" y="57"/>
                    </a:cubicBezTo>
                    <a:cubicBezTo>
                      <a:pt x="0" y="60"/>
                      <a:pt x="2" y="63"/>
                      <a:pt x="4" y="63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9" y="65"/>
                      <a:pt x="12" y="63"/>
                      <a:pt x="13" y="61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7" y="23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23" y="135"/>
                      <a:pt x="23" y="135"/>
                      <a:pt x="23" y="135"/>
                    </a:cubicBezTo>
                    <a:cubicBezTo>
                      <a:pt x="23" y="138"/>
                      <a:pt x="26" y="140"/>
                      <a:pt x="29" y="140"/>
                    </a:cubicBezTo>
                    <a:cubicBezTo>
                      <a:pt x="34" y="140"/>
                      <a:pt x="34" y="140"/>
                      <a:pt x="34" y="140"/>
                    </a:cubicBezTo>
                    <a:cubicBezTo>
                      <a:pt x="37" y="140"/>
                      <a:pt x="40" y="138"/>
                      <a:pt x="40" y="135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5" y="85"/>
                      <a:pt x="45" y="85"/>
                      <a:pt x="45" y="85"/>
                    </a:cubicBezTo>
                    <a:cubicBezTo>
                      <a:pt x="45" y="135"/>
                      <a:pt x="45" y="135"/>
                      <a:pt x="45" y="135"/>
                    </a:cubicBezTo>
                    <a:cubicBezTo>
                      <a:pt x="45" y="138"/>
                      <a:pt x="47" y="140"/>
                      <a:pt x="50" y="140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59" y="140"/>
                      <a:pt x="61" y="138"/>
                      <a:pt x="61" y="135"/>
                    </a:cubicBezTo>
                    <a:cubicBezTo>
                      <a:pt x="61" y="85"/>
                      <a:pt x="61" y="85"/>
                      <a:pt x="61" y="85"/>
                    </a:cubicBezTo>
                    <a:cubicBezTo>
                      <a:pt x="73" y="85"/>
                      <a:pt x="73" y="85"/>
                      <a:pt x="73" y="85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9" y="22"/>
                      <a:pt x="59" y="22"/>
                      <a:pt x="60" y="22"/>
                    </a:cubicBezTo>
                    <a:cubicBezTo>
                      <a:pt x="72" y="61"/>
                      <a:pt x="72" y="61"/>
                      <a:pt x="72" y="61"/>
                    </a:cubicBezTo>
                    <a:cubicBezTo>
                      <a:pt x="73" y="63"/>
                      <a:pt x="76" y="65"/>
                      <a:pt x="78" y="64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3" y="63"/>
                      <a:pt x="84" y="60"/>
                      <a:pt x="83" y="5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Oval 1718"/>
              <p:cNvSpPr>
                <a:spLocks noChangeArrowheads="1"/>
              </p:cNvSpPr>
              <p:nvPr/>
            </p:nvSpPr>
            <p:spPr bwMode="auto">
              <a:xfrm>
                <a:off x="714376" y="4295775"/>
                <a:ext cx="104775" cy="10795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2" name="Group 409"/>
            <p:cNvGrpSpPr>
              <a:grpSpLocks noChangeAspect="1"/>
            </p:cNvGrpSpPr>
            <p:nvPr/>
          </p:nvGrpSpPr>
          <p:grpSpPr>
            <a:xfrm>
              <a:off x="1187219" y="1828800"/>
              <a:ext cx="300183" cy="787016"/>
              <a:chOff x="1219200" y="4298950"/>
              <a:chExt cx="247650" cy="649288"/>
            </a:xfrm>
            <a:solidFill>
              <a:srgbClr val="17426B"/>
            </a:solidFill>
            <a:effectLst/>
          </p:grpSpPr>
          <p:sp>
            <p:nvSpPr>
              <p:cNvPr id="58" name="Freeform 1715"/>
              <p:cNvSpPr>
                <a:spLocks/>
              </p:cNvSpPr>
              <p:nvPr/>
            </p:nvSpPr>
            <p:spPr bwMode="auto">
              <a:xfrm>
                <a:off x="1219200" y="4419600"/>
                <a:ext cx="247650" cy="528638"/>
              </a:xfrm>
              <a:custGeom>
                <a:avLst/>
                <a:gdLst>
                  <a:gd name="T0" fmla="*/ 51 w 66"/>
                  <a:gd name="T1" fmla="*/ 0 h 141"/>
                  <a:gd name="T2" fmla="*/ 51 w 66"/>
                  <a:gd name="T3" fmla="*/ 0 h 141"/>
                  <a:gd name="T4" fmla="*/ 16 w 66"/>
                  <a:gd name="T5" fmla="*/ 0 h 141"/>
                  <a:gd name="T6" fmla="*/ 16 w 66"/>
                  <a:gd name="T7" fmla="*/ 0 h 141"/>
                  <a:gd name="T8" fmla="*/ 0 w 66"/>
                  <a:gd name="T9" fmla="*/ 12 h 141"/>
                  <a:gd name="T10" fmla="*/ 0 w 66"/>
                  <a:gd name="T11" fmla="*/ 16 h 141"/>
                  <a:gd name="T12" fmla="*/ 0 w 66"/>
                  <a:gd name="T13" fmla="*/ 58 h 141"/>
                  <a:gd name="T14" fmla="*/ 0 w 66"/>
                  <a:gd name="T15" fmla="*/ 66 h 141"/>
                  <a:gd name="T16" fmla="*/ 5 w 66"/>
                  <a:gd name="T17" fmla="*/ 70 h 141"/>
                  <a:gd name="T18" fmla="*/ 7 w 66"/>
                  <a:gd name="T19" fmla="*/ 70 h 141"/>
                  <a:gd name="T20" fmla="*/ 12 w 66"/>
                  <a:gd name="T21" fmla="*/ 66 h 141"/>
                  <a:gd name="T22" fmla="*/ 12 w 66"/>
                  <a:gd name="T23" fmla="*/ 58 h 141"/>
                  <a:gd name="T24" fmla="*/ 12 w 66"/>
                  <a:gd name="T25" fmla="*/ 23 h 141"/>
                  <a:gd name="T26" fmla="*/ 16 w 66"/>
                  <a:gd name="T27" fmla="*/ 23 h 141"/>
                  <a:gd name="T28" fmla="*/ 16 w 66"/>
                  <a:gd name="T29" fmla="*/ 58 h 141"/>
                  <a:gd name="T30" fmla="*/ 16 w 66"/>
                  <a:gd name="T31" fmla="*/ 91 h 141"/>
                  <a:gd name="T32" fmla="*/ 16 w 66"/>
                  <a:gd name="T33" fmla="*/ 116 h 141"/>
                  <a:gd name="T34" fmla="*/ 16 w 66"/>
                  <a:gd name="T35" fmla="*/ 133 h 141"/>
                  <a:gd name="T36" fmla="*/ 16 w 66"/>
                  <a:gd name="T37" fmla="*/ 135 h 141"/>
                  <a:gd name="T38" fmla="*/ 21 w 66"/>
                  <a:gd name="T39" fmla="*/ 141 h 141"/>
                  <a:gd name="T40" fmla="*/ 26 w 66"/>
                  <a:gd name="T41" fmla="*/ 141 h 141"/>
                  <a:gd name="T42" fmla="*/ 32 w 66"/>
                  <a:gd name="T43" fmla="*/ 135 h 141"/>
                  <a:gd name="T44" fmla="*/ 32 w 66"/>
                  <a:gd name="T45" fmla="*/ 133 h 141"/>
                  <a:gd name="T46" fmla="*/ 32 w 66"/>
                  <a:gd name="T47" fmla="*/ 116 h 141"/>
                  <a:gd name="T48" fmla="*/ 32 w 66"/>
                  <a:gd name="T49" fmla="*/ 91 h 141"/>
                  <a:gd name="T50" fmla="*/ 32 w 66"/>
                  <a:gd name="T51" fmla="*/ 69 h 141"/>
                  <a:gd name="T52" fmla="*/ 35 w 66"/>
                  <a:gd name="T53" fmla="*/ 69 h 141"/>
                  <a:gd name="T54" fmla="*/ 35 w 66"/>
                  <a:gd name="T55" fmla="*/ 91 h 141"/>
                  <a:gd name="T56" fmla="*/ 35 w 66"/>
                  <a:gd name="T57" fmla="*/ 116 h 141"/>
                  <a:gd name="T58" fmla="*/ 35 w 66"/>
                  <a:gd name="T59" fmla="*/ 133 h 141"/>
                  <a:gd name="T60" fmla="*/ 35 w 66"/>
                  <a:gd name="T61" fmla="*/ 135 h 141"/>
                  <a:gd name="T62" fmla="*/ 40 w 66"/>
                  <a:gd name="T63" fmla="*/ 141 h 141"/>
                  <a:gd name="T64" fmla="*/ 45 w 66"/>
                  <a:gd name="T65" fmla="*/ 141 h 141"/>
                  <a:gd name="T66" fmla="*/ 51 w 66"/>
                  <a:gd name="T67" fmla="*/ 135 h 141"/>
                  <a:gd name="T68" fmla="*/ 51 w 66"/>
                  <a:gd name="T69" fmla="*/ 133 h 141"/>
                  <a:gd name="T70" fmla="*/ 51 w 66"/>
                  <a:gd name="T71" fmla="*/ 116 h 141"/>
                  <a:gd name="T72" fmla="*/ 51 w 66"/>
                  <a:gd name="T73" fmla="*/ 91 h 141"/>
                  <a:gd name="T74" fmla="*/ 51 w 66"/>
                  <a:gd name="T75" fmla="*/ 58 h 141"/>
                  <a:gd name="T76" fmla="*/ 51 w 66"/>
                  <a:gd name="T77" fmla="*/ 23 h 141"/>
                  <a:gd name="T78" fmla="*/ 54 w 66"/>
                  <a:gd name="T79" fmla="*/ 23 h 141"/>
                  <a:gd name="T80" fmla="*/ 54 w 66"/>
                  <a:gd name="T81" fmla="*/ 58 h 141"/>
                  <a:gd name="T82" fmla="*/ 54 w 66"/>
                  <a:gd name="T83" fmla="*/ 66 h 141"/>
                  <a:gd name="T84" fmla="*/ 59 w 66"/>
                  <a:gd name="T85" fmla="*/ 70 h 141"/>
                  <a:gd name="T86" fmla="*/ 62 w 66"/>
                  <a:gd name="T87" fmla="*/ 70 h 141"/>
                  <a:gd name="T88" fmla="*/ 66 w 66"/>
                  <a:gd name="T89" fmla="*/ 66 h 141"/>
                  <a:gd name="T90" fmla="*/ 66 w 66"/>
                  <a:gd name="T91" fmla="*/ 58 h 141"/>
                  <a:gd name="T92" fmla="*/ 66 w 66"/>
                  <a:gd name="T93" fmla="*/ 16 h 141"/>
                  <a:gd name="T94" fmla="*/ 66 w 66"/>
                  <a:gd name="T95" fmla="*/ 12 h 141"/>
                  <a:gd name="T96" fmla="*/ 51 w 66"/>
                  <a:gd name="T9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6" h="141">
                    <a:moveTo>
                      <a:pt x="51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1"/>
                      <a:pt x="0" y="6"/>
                      <a:pt x="0" y="12"/>
                    </a:cubicBezTo>
                    <a:cubicBezTo>
                      <a:pt x="0" y="12"/>
                      <a:pt x="0" y="16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8"/>
                      <a:pt x="2" y="70"/>
                      <a:pt x="5" y="70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10" y="70"/>
                      <a:pt x="12" y="68"/>
                      <a:pt x="12" y="66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3" y="23"/>
                      <a:pt x="14" y="23"/>
                      <a:pt x="16" y="23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6" y="116"/>
                      <a:pt x="16" y="116"/>
                      <a:pt x="16" y="116"/>
                    </a:cubicBezTo>
                    <a:cubicBezTo>
                      <a:pt x="16" y="133"/>
                      <a:pt x="16" y="133"/>
                      <a:pt x="16" y="133"/>
                    </a:cubicBezTo>
                    <a:cubicBezTo>
                      <a:pt x="16" y="135"/>
                      <a:pt x="16" y="135"/>
                      <a:pt x="16" y="135"/>
                    </a:cubicBezTo>
                    <a:cubicBezTo>
                      <a:pt x="16" y="138"/>
                      <a:pt x="18" y="141"/>
                      <a:pt x="21" y="141"/>
                    </a:cubicBezTo>
                    <a:cubicBezTo>
                      <a:pt x="26" y="141"/>
                      <a:pt x="26" y="141"/>
                      <a:pt x="26" y="141"/>
                    </a:cubicBezTo>
                    <a:cubicBezTo>
                      <a:pt x="29" y="141"/>
                      <a:pt x="32" y="138"/>
                      <a:pt x="32" y="135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32" y="116"/>
                      <a:pt x="32" y="116"/>
                      <a:pt x="32" y="116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2" y="69"/>
                      <a:pt x="32" y="69"/>
                      <a:pt x="32" y="69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5" y="116"/>
                      <a:pt x="35" y="116"/>
                      <a:pt x="35" y="116"/>
                    </a:cubicBezTo>
                    <a:cubicBezTo>
                      <a:pt x="35" y="133"/>
                      <a:pt x="35" y="133"/>
                      <a:pt x="35" y="133"/>
                    </a:cubicBezTo>
                    <a:cubicBezTo>
                      <a:pt x="35" y="135"/>
                      <a:pt x="35" y="135"/>
                      <a:pt x="35" y="135"/>
                    </a:cubicBezTo>
                    <a:cubicBezTo>
                      <a:pt x="35" y="138"/>
                      <a:pt x="37" y="141"/>
                      <a:pt x="40" y="141"/>
                    </a:cubicBezTo>
                    <a:cubicBezTo>
                      <a:pt x="45" y="141"/>
                      <a:pt x="45" y="141"/>
                      <a:pt x="45" y="141"/>
                    </a:cubicBezTo>
                    <a:cubicBezTo>
                      <a:pt x="48" y="141"/>
                      <a:pt x="51" y="138"/>
                      <a:pt x="51" y="135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51" y="116"/>
                      <a:pt x="51" y="116"/>
                      <a:pt x="51" y="116"/>
                    </a:cubicBezTo>
                    <a:cubicBezTo>
                      <a:pt x="51" y="91"/>
                      <a:pt x="51" y="91"/>
                      <a:pt x="51" y="91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2" y="23"/>
                      <a:pt x="53" y="23"/>
                      <a:pt x="54" y="23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68"/>
                      <a:pt x="57" y="70"/>
                      <a:pt x="59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4" y="70"/>
                      <a:pt x="66" y="68"/>
                      <a:pt x="66" y="66"/>
                    </a:cubicBezTo>
                    <a:cubicBezTo>
                      <a:pt x="66" y="58"/>
                      <a:pt x="66" y="58"/>
                      <a:pt x="66" y="58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6" y="16"/>
                      <a:pt x="66" y="12"/>
                      <a:pt x="66" y="12"/>
                    </a:cubicBezTo>
                    <a:cubicBezTo>
                      <a:pt x="66" y="6"/>
                      <a:pt x="60" y="1"/>
                      <a:pt x="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Oval 1716"/>
              <p:cNvSpPr>
                <a:spLocks noChangeArrowheads="1"/>
              </p:cNvSpPr>
              <p:nvPr/>
            </p:nvSpPr>
            <p:spPr bwMode="auto">
              <a:xfrm>
                <a:off x="1290638" y="4298950"/>
                <a:ext cx="104775" cy="104775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922020" y="2667000"/>
              <a:ext cx="83058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>
                  <a:solidFill>
                    <a:srgbClr val="1742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52%</a:t>
              </a:r>
              <a:endParaRPr lang="en-GB" sz="2400" b="1" dirty="0">
                <a:solidFill>
                  <a:srgbClr val="17426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28800" y="2675878"/>
              <a:ext cx="83058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>
                  <a:solidFill>
                    <a:srgbClr val="1742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48%</a:t>
              </a:r>
              <a:endParaRPr lang="en-GB" sz="2400" b="1" dirty="0">
                <a:solidFill>
                  <a:srgbClr val="17426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83227" y="4629039"/>
              <a:ext cx="1934477" cy="3828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b="1" dirty="0" smtClean="0">
                  <a:solidFill>
                    <a:srgbClr val="1742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</a:t>
              </a:r>
            </a:p>
            <a:p>
              <a:pPr algn="ctr"/>
              <a:r>
                <a:rPr lang="en-GB" sz="3000" b="1" dirty="0" smtClean="0">
                  <a:solidFill>
                    <a:srgbClr val="1742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years old</a:t>
              </a:r>
            </a:p>
            <a:p>
              <a:pPr algn="ctr"/>
              <a:r>
                <a:rPr lang="en-GB" sz="1400" i="1" dirty="0" smtClean="0">
                  <a:solidFill>
                    <a:srgbClr val="1742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(Mean)</a:t>
              </a:r>
              <a:endParaRPr lang="en-GB" sz="1400" i="1" dirty="0">
                <a:solidFill>
                  <a:srgbClr val="17426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76557" y="4663143"/>
              <a:ext cx="1895611" cy="3487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b="1" dirty="0" smtClean="0">
                  <a:solidFill>
                    <a:srgbClr val="1742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</a:t>
              </a:r>
            </a:p>
            <a:p>
              <a:pPr algn="ctr"/>
              <a:r>
                <a:rPr lang="en-GB" sz="3000" b="1" dirty="0" smtClean="0">
                  <a:solidFill>
                    <a:srgbClr val="1742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years old</a:t>
              </a:r>
            </a:p>
            <a:p>
              <a:pPr algn="ctr"/>
              <a:r>
                <a:rPr lang="en-GB" sz="1400" i="1" dirty="0" smtClean="0">
                  <a:solidFill>
                    <a:srgbClr val="1742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(Mean)</a:t>
              </a:r>
              <a:endParaRPr lang="en-GB" sz="1400" i="1" dirty="0">
                <a:solidFill>
                  <a:srgbClr val="17426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7" name="Content Placeholder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44820796"/>
                </p:ext>
              </p:extLst>
            </p:nvPr>
          </p:nvGraphicFramePr>
          <p:xfrm>
            <a:off x="3166457" y="1573347"/>
            <a:ext cx="2851547" cy="18040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8" name="Gruppieren 1008"/>
            <p:cNvGrpSpPr>
              <a:grpSpLocks noChangeAspect="1"/>
            </p:cNvGrpSpPr>
            <p:nvPr/>
          </p:nvGrpSpPr>
          <p:grpSpPr>
            <a:xfrm>
              <a:off x="6326165" y="2062601"/>
              <a:ext cx="416062" cy="432000"/>
              <a:chOff x="8483112" y="549370"/>
              <a:chExt cx="713859" cy="741206"/>
            </a:xfrm>
            <a:solidFill>
              <a:srgbClr val="17426B"/>
            </a:solidFill>
          </p:grpSpPr>
          <p:grpSp>
            <p:nvGrpSpPr>
              <p:cNvPr id="20" name="Gruppieren 1011"/>
              <p:cNvGrpSpPr>
                <a:grpSpLocks noChangeAspect="1"/>
              </p:cNvGrpSpPr>
              <p:nvPr/>
            </p:nvGrpSpPr>
            <p:grpSpPr>
              <a:xfrm>
                <a:off x="8599203" y="549370"/>
                <a:ext cx="272065" cy="618536"/>
                <a:chOff x="5155783" y="-52147"/>
                <a:chExt cx="544130" cy="1237071"/>
              </a:xfrm>
              <a:grpFill/>
            </p:grpSpPr>
            <p:sp>
              <p:nvSpPr>
                <p:cNvPr id="46" name="Rechteck 205"/>
                <p:cNvSpPr/>
                <p:nvPr/>
              </p:nvSpPr>
              <p:spPr>
                <a:xfrm>
                  <a:off x="5155783" y="1024999"/>
                  <a:ext cx="544130" cy="15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30" h="159925">
                      <a:moveTo>
                        <a:pt x="0" y="0"/>
                      </a:moveTo>
                      <a:lnTo>
                        <a:pt x="544129" y="0"/>
                      </a:lnTo>
                      <a:lnTo>
                        <a:pt x="544129" y="104739"/>
                      </a:lnTo>
                      <a:cubicBezTo>
                        <a:pt x="544130" y="104740"/>
                        <a:pt x="544130" y="104740"/>
                        <a:pt x="544130" y="104741"/>
                      </a:cubicBezTo>
                      <a:lnTo>
                        <a:pt x="544129" y="104743"/>
                      </a:lnTo>
                      <a:lnTo>
                        <a:pt x="544129" y="110367"/>
                      </a:lnTo>
                      <a:lnTo>
                        <a:pt x="541334" y="110367"/>
                      </a:lnTo>
                      <a:cubicBezTo>
                        <a:pt x="527169" y="138513"/>
                        <a:pt x="411944" y="159925"/>
                        <a:pt x="272065" y="159925"/>
                      </a:cubicBezTo>
                      <a:cubicBezTo>
                        <a:pt x="132186" y="159925"/>
                        <a:pt x="16961" y="138513"/>
                        <a:pt x="2796" y="110367"/>
                      </a:cubicBezTo>
                      <a:lnTo>
                        <a:pt x="0" y="110367"/>
                      </a:lnTo>
                      <a:lnTo>
                        <a:pt x="0" y="104741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ECEDE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Rechteck 205"/>
                <p:cNvSpPr/>
                <p:nvPr/>
              </p:nvSpPr>
              <p:spPr>
                <a:xfrm>
                  <a:off x="5155783" y="927380"/>
                  <a:ext cx="544130" cy="15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30" h="159925">
                      <a:moveTo>
                        <a:pt x="0" y="0"/>
                      </a:moveTo>
                      <a:lnTo>
                        <a:pt x="544129" y="0"/>
                      </a:lnTo>
                      <a:lnTo>
                        <a:pt x="544129" y="104739"/>
                      </a:lnTo>
                      <a:cubicBezTo>
                        <a:pt x="544130" y="104740"/>
                        <a:pt x="544130" y="104740"/>
                        <a:pt x="544130" y="104741"/>
                      </a:cubicBezTo>
                      <a:lnTo>
                        <a:pt x="544129" y="104743"/>
                      </a:lnTo>
                      <a:lnTo>
                        <a:pt x="544129" y="110367"/>
                      </a:lnTo>
                      <a:lnTo>
                        <a:pt x="541334" y="110367"/>
                      </a:lnTo>
                      <a:cubicBezTo>
                        <a:pt x="527169" y="138513"/>
                        <a:pt x="411944" y="159925"/>
                        <a:pt x="272065" y="159925"/>
                      </a:cubicBezTo>
                      <a:cubicBezTo>
                        <a:pt x="132186" y="159925"/>
                        <a:pt x="16961" y="138513"/>
                        <a:pt x="2796" y="110367"/>
                      </a:cubicBezTo>
                      <a:lnTo>
                        <a:pt x="0" y="110367"/>
                      </a:lnTo>
                      <a:lnTo>
                        <a:pt x="0" y="104741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ECEDE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Rechteck 205"/>
                <p:cNvSpPr/>
                <p:nvPr/>
              </p:nvSpPr>
              <p:spPr>
                <a:xfrm>
                  <a:off x="5155783" y="817289"/>
                  <a:ext cx="544130" cy="15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30" h="159925">
                      <a:moveTo>
                        <a:pt x="0" y="0"/>
                      </a:moveTo>
                      <a:lnTo>
                        <a:pt x="544129" y="0"/>
                      </a:lnTo>
                      <a:lnTo>
                        <a:pt x="544129" y="104739"/>
                      </a:lnTo>
                      <a:cubicBezTo>
                        <a:pt x="544130" y="104740"/>
                        <a:pt x="544130" y="104740"/>
                        <a:pt x="544130" y="104741"/>
                      </a:cubicBezTo>
                      <a:lnTo>
                        <a:pt x="544129" y="104743"/>
                      </a:lnTo>
                      <a:lnTo>
                        <a:pt x="544129" y="110367"/>
                      </a:lnTo>
                      <a:lnTo>
                        <a:pt x="541334" y="110367"/>
                      </a:lnTo>
                      <a:cubicBezTo>
                        <a:pt x="527169" y="138513"/>
                        <a:pt x="411944" y="159925"/>
                        <a:pt x="272065" y="159925"/>
                      </a:cubicBezTo>
                      <a:cubicBezTo>
                        <a:pt x="132186" y="159925"/>
                        <a:pt x="16961" y="138513"/>
                        <a:pt x="2796" y="110367"/>
                      </a:cubicBezTo>
                      <a:lnTo>
                        <a:pt x="0" y="110367"/>
                      </a:lnTo>
                      <a:lnTo>
                        <a:pt x="0" y="104741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ECEDE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Rechteck 205"/>
                <p:cNvSpPr/>
                <p:nvPr/>
              </p:nvSpPr>
              <p:spPr>
                <a:xfrm>
                  <a:off x="5155783" y="719670"/>
                  <a:ext cx="544130" cy="15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30" h="159925">
                      <a:moveTo>
                        <a:pt x="0" y="0"/>
                      </a:moveTo>
                      <a:lnTo>
                        <a:pt x="544129" y="0"/>
                      </a:lnTo>
                      <a:lnTo>
                        <a:pt x="544129" y="104739"/>
                      </a:lnTo>
                      <a:cubicBezTo>
                        <a:pt x="544130" y="104740"/>
                        <a:pt x="544130" y="104740"/>
                        <a:pt x="544130" y="104741"/>
                      </a:cubicBezTo>
                      <a:lnTo>
                        <a:pt x="544129" y="104743"/>
                      </a:lnTo>
                      <a:lnTo>
                        <a:pt x="544129" y="110367"/>
                      </a:lnTo>
                      <a:lnTo>
                        <a:pt x="541334" y="110367"/>
                      </a:lnTo>
                      <a:cubicBezTo>
                        <a:pt x="527169" y="138513"/>
                        <a:pt x="411944" y="159925"/>
                        <a:pt x="272065" y="159925"/>
                      </a:cubicBezTo>
                      <a:cubicBezTo>
                        <a:pt x="132186" y="159925"/>
                        <a:pt x="16961" y="138513"/>
                        <a:pt x="2796" y="110367"/>
                      </a:cubicBezTo>
                      <a:lnTo>
                        <a:pt x="0" y="110367"/>
                      </a:lnTo>
                      <a:lnTo>
                        <a:pt x="0" y="104741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ECEDE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Rechteck 205"/>
                <p:cNvSpPr/>
                <p:nvPr/>
              </p:nvSpPr>
              <p:spPr>
                <a:xfrm>
                  <a:off x="5155783" y="614918"/>
                  <a:ext cx="544130" cy="15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30" h="159925">
                      <a:moveTo>
                        <a:pt x="0" y="0"/>
                      </a:moveTo>
                      <a:lnTo>
                        <a:pt x="544129" y="0"/>
                      </a:lnTo>
                      <a:lnTo>
                        <a:pt x="544129" y="104739"/>
                      </a:lnTo>
                      <a:cubicBezTo>
                        <a:pt x="544130" y="104740"/>
                        <a:pt x="544130" y="104740"/>
                        <a:pt x="544130" y="104741"/>
                      </a:cubicBezTo>
                      <a:lnTo>
                        <a:pt x="544129" y="104743"/>
                      </a:lnTo>
                      <a:lnTo>
                        <a:pt x="544129" y="110367"/>
                      </a:lnTo>
                      <a:lnTo>
                        <a:pt x="541334" y="110367"/>
                      </a:lnTo>
                      <a:cubicBezTo>
                        <a:pt x="527169" y="138513"/>
                        <a:pt x="411944" y="159925"/>
                        <a:pt x="272065" y="159925"/>
                      </a:cubicBezTo>
                      <a:cubicBezTo>
                        <a:pt x="132186" y="159925"/>
                        <a:pt x="16961" y="138513"/>
                        <a:pt x="2796" y="110367"/>
                      </a:cubicBezTo>
                      <a:lnTo>
                        <a:pt x="0" y="110367"/>
                      </a:lnTo>
                      <a:lnTo>
                        <a:pt x="0" y="104741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ECEDE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Rechteck 205"/>
                <p:cNvSpPr/>
                <p:nvPr/>
              </p:nvSpPr>
              <p:spPr>
                <a:xfrm>
                  <a:off x="5155783" y="520604"/>
                  <a:ext cx="544130" cy="15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30" h="159925">
                      <a:moveTo>
                        <a:pt x="0" y="0"/>
                      </a:moveTo>
                      <a:lnTo>
                        <a:pt x="544129" y="0"/>
                      </a:lnTo>
                      <a:lnTo>
                        <a:pt x="544129" y="104739"/>
                      </a:lnTo>
                      <a:cubicBezTo>
                        <a:pt x="544130" y="104740"/>
                        <a:pt x="544130" y="104740"/>
                        <a:pt x="544130" y="104741"/>
                      </a:cubicBezTo>
                      <a:lnTo>
                        <a:pt x="544129" y="104743"/>
                      </a:lnTo>
                      <a:lnTo>
                        <a:pt x="544129" y="110367"/>
                      </a:lnTo>
                      <a:lnTo>
                        <a:pt x="541334" y="110367"/>
                      </a:lnTo>
                      <a:cubicBezTo>
                        <a:pt x="527169" y="138513"/>
                        <a:pt x="411944" y="159925"/>
                        <a:pt x="272065" y="159925"/>
                      </a:cubicBezTo>
                      <a:cubicBezTo>
                        <a:pt x="132186" y="159925"/>
                        <a:pt x="16961" y="138513"/>
                        <a:pt x="2796" y="110367"/>
                      </a:cubicBezTo>
                      <a:lnTo>
                        <a:pt x="0" y="110367"/>
                      </a:lnTo>
                      <a:lnTo>
                        <a:pt x="0" y="104741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ECEDE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Rechteck 205"/>
                <p:cNvSpPr/>
                <p:nvPr/>
              </p:nvSpPr>
              <p:spPr>
                <a:xfrm>
                  <a:off x="5155783" y="407920"/>
                  <a:ext cx="544130" cy="15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30" h="159925">
                      <a:moveTo>
                        <a:pt x="0" y="0"/>
                      </a:moveTo>
                      <a:lnTo>
                        <a:pt x="544129" y="0"/>
                      </a:lnTo>
                      <a:lnTo>
                        <a:pt x="544129" y="104739"/>
                      </a:lnTo>
                      <a:cubicBezTo>
                        <a:pt x="544130" y="104740"/>
                        <a:pt x="544130" y="104740"/>
                        <a:pt x="544130" y="104741"/>
                      </a:cubicBezTo>
                      <a:lnTo>
                        <a:pt x="544129" y="104743"/>
                      </a:lnTo>
                      <a:lnTo>
                        <a:pt x="544129" y="110367"/>
                      </a:lnTo>
                      <a:lnTo>
                        <a:pt x="541334" y="110367"/>
                      </a:lnTo>
                      <a:cubicBezTo>
                        <a:pt x="527169" y="138513"/>
                        <a:pt x="411944" y="159925"/>
                        <a:pt x="272065" y="159925"/>
                      </a:cubicBezTo>
                      <a:cubicBezTo>
                        <a:pt x="132186" y="159925"/>
                        <a:pt x="16961" y="138513"/>
                        <a:pt x="2796" y="110367"/>
                      </a:cubicBezTo>
                      <a:lnTo>
                        <a:pt x="0" y="110367"/>
                      </a:lnTo>
                      <a:lnTo>
                        <a:pt x="0" y="104741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ECEDE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Rechteck 205"/>
                <p:cNvSpPr/>
                <p:nvPr/>
              </p:nvSpPr>
              <p:spPr>
                <a:xfrm>
                  <a:off x="5155783" y="310301"/>
                  <a:ext cx="544130" cy="15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30" h="159925">
                      <a:moveTo>
                        <a:pt x="0" y="0"/>
                      </a:moveTo>
                      <a:lnTo>
                        <a:pt x="544129" y="0"/>
                      </a:lnTo>
                      <a:lnTo>
                        <a:pt x="544129" y="104739"/>
                      </a:lnTo>
                      <a:cubicBezTo>
                        <a:pt x="544130" y="104740"/>
                        <a:pt x="544130" y="104740"/>
                        <a:pt x="544130" y="104741"/>
                      </a:cubicBezTo>
                      <a:lnTo>
                        <a:pt x="544129" y="104743"/>
                      </a:lnTo>
                      <a:lnTo>
                        <a:pt x="544129" y="110367"/>
                      </a:lnTo>
                      <a:lnTo>
                        <a:pt x="541334" y="110367"/>
                      </a:lnTo>
                      <a:cubicBezTo>
                        <a:pt x="527169" y="138513"/>
                        <a:pt x="411944" y="159925"/>
                        <a:pt x="272065" y="159925"/>
                      </a:cubicBezTo>
                      <a:cubicBezTo>
                        <a:pt x="132186" y="159925"/>
                        <a:pt x="16961" y="138513"/>
                        <a:pt x="2796" y="110367"/>
                      </a:cubicBezTo>
                      <a:lnTo>
                        <a:pt x="0" y="110367"/>
                      </a:lnTo>
                      <a:lnTo>
                        <a:pt x="0" y="104741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ECEDE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Rechteck 205"/>
                <p:cNvSpPr/>
                <p:nvPr/>
              </p:nvSpPr>
              <p:spPr>
                <a:xfrm>
                  <a:off x="5155783" y="205549"/>
                  <a:ext cx="544130" cy="15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30" h="159925">
                      <a:moveTo>
                        <a:pt x="0" y="0"/>
                      </a:moveTo>
                      <a:lnTo>
                        <a:pt x="544129" y="0"/>
                      </a:lnTo>
                      <a:lnTo>
                        <a:pt x="544129" y="104739"/>
                      </a:lnTo>
                      <a:cubicBezTo>
                        <a:pt x="544130" y="104740"/>
                        <a:pt x="544130" y="104740"/>
                        <a:pt x="544130" y="104741"/>
                      </a:cubicBezTo>
                      <a:lnTo>
                        <a:pt x="544129" y="104743"/>
                      </a:lnTo>
                      <a:lnTo>
                        <a:pt x="544129" y="110367"/>
                      </a:lnTo>
                      <a:lnTo>
                        <a:pt x="541334" y="110367"/>
                      </a:lnTo>
                      <a:cubicBezTo>
                        <a:pt x="527169" y="138513"/>
                        <a:pt x="411944" y="159925"/>
                        <a:pt x="272065" y="159925"/>
                      </a:cubicBezTo>
                      <a:cubicBezTo>
                        <a:pt x="132186" y="159925"/>
                        <a:pt x="16961" y="138513"/>
                        <a:pt x="2796" y="110367"/>
                      </a:cubicBezTo>
                      <a:lnTo>
                        <a:pt x="0" y="110367"/>
                      </a:lnTo>
                      <a:lnTo>
                        <a:pt x="0" y="104741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ECEDE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Rechteck 205"/>
                <p:cNvSpPr/>
                <p:nvPr/>
              </p:nvSpPr>
              <p:spPr>
                <a:xfrm>
                  <a:off x="5155783" y="111235"/>
                  <a:ext cx="544130" cy="15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30" h="159925">
                      <a:moveTo>
                        <a:pt x="0" y="0"/>
                      </a:moveTo>
                      <a:lnTo>
                        <a:pt x="544129" y="0"/>
                      </a:lnTo>
                      <a:lnTo>
                        <a:pt x="544129" y="104739"/>
                      </a:lnTo>
                      <a:cubicBezTo>
                        <a:pt x="544130" y="104740"/>
                        <a:pt x="544130" y="104740"/>
                        <a:pt x="544130" y="104741"/>
                      </a:cubicBezTo>
                      <a:lnTo>
                        <a:pt x="544129" y="104743"/>
                      </a:lnTo>
                      <a:lnTo>
                        <a:pt x="544129" y="110367"/>
                      </a:lnTo>
                      <a:lnTo>
                        <a:pt x="541334" y="110367"/>
                      </a:lnTo>
                      <a:cubicBezTo>
                        <a:pt x="527169" y="138513"/>
                        <a:pt x="411944" y="159925"/>
                        <a:pt x="272065" y="159925"/>
                      </a:cubicBezTo>
                      <a:cubicBezTo>
                        <a:pt x="132186" y="159925"/>
                        <a:pt x="16961" y="138513"/>
                        <a:pt x="2796" y="110367"/>
                      </a:cubicBezTo>
                      <a:lnTo>
                        <a:pt x="0" y="110367"/>
                      </a:lnTo>
                      <a:lnTo>
                        <a:pt x="0" y="104741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ECEDE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Rechteck 205"/>
                <p:cNvSpPr/>
                <p:nvPr/>
              </p:nvSpPr>
              <p:spPr>
                <a:xfrm>
                  <a:off x="5155783" y="4765"/>
                  <a:ext cx="544130" cy="15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30" h="159925">
                      <a:moveTo>
                        <a:pt x="0" y="0"/>
                      </a:moveTo>
                      <a:lnTo>
                        <a:pt x="544129" y="0"/>
                      </a:lnTo>
                      <a:lnTo>
                        <a:pt x="544129" y="104739"/>
                      </a:lnTo>
                      <a:cubicBezTo>
                        <a:pt x="544130" y="104740"/>
                        <a:pt x="544130" y="104740"/>
                        <a:pt x="544130" y="104741"/>
                      </a:cubicBezTo>
                      <a:lnTo>
                        <a:pt x="544129" y="104743"/>
                      </a:lnTo>
                      <a:lnTo>
                        <a:pt x="544129" y="110367"/>
                      </a:lnTo>
                      <a:lnTo>
                        <a:pt x="541334" y="110367"/>
                      </a:lnTo>
                      <a:cubicBezTo>
                        <a:pt x="527169" y="138513"/>
                        <a:pt x="411944" y="159925"/>
                        <a:pt x="272065" y="159925"/>
                      </a:cubicBezTo>
                      <a:cubicBezTo>
                        <a:pt x="132186" y="159925"/>
                        <a:pt x="16961" y="138513"/>
                        <a:pt x="2796" y="110367"/>
                      </a:cubicBezTo>
                      <a:lnTo>
                        <a:pt x="0" y="110367"/>
                      </a:lnTo>
                      <a:lnTo>
                        <a:pt x="0" y="104741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ECEDE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Ellipse 1316"/>
                <p:cNvSpPr/>
                <p:nvPr/>
              </p:nvSpPr>
              <p:spPr>
                <a:xfrm>
                  <a:off x="5155784" y="-52147"/>
                  <a:ext cx="544129" cy="110367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rgbClr val="ECEDE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" name="Gruppieren 1012"/>
              <p:cNvGrpSpPr>
                <a:grpSpLocks noChangeAspect="1"/>
              </p:cNvGrpSpPr>
              <p:nvPr/>
            </p:nvGrpSpPr>
            <p:grpSpPr>
              <a:xfrm>
                <a:off x="8483112" y="806198"/>
                <a:ext cx="272065" cy="465871"/>
                <a:chOff x="5155783" y="-52147"/>
                <a:chExt cx="544130" cy="931742"/>
              </a:xfrm>
              <a:grpFill/>
            </p:grpSpPr>
            <p:sp>
              <p:nvSpPr>
                <p:cNvPr id="37" name="Rechteck 205"/>
                <p:cNvSpPr/>
                <p:nvPr/>
              </p:nvSpPr>
              <p:spPr>
                <a:xfrm>
                  <a:off x="5155783" y="719670"/>
                  <a:ext cx="544130" cy="15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30" h="159925">
                      <a:moveTo>
                        <a:pt x="0" y="0"/>
                      </a:moveTo>
                      <a:lnTo>
                        <a:pt x="544129" y="0"/>
                      </a:lnTo>
                      <a:lnTo>
                        <a:pt x="544129" y="104739"/>
                      </a:lnTo>
                      <a:cubicBezTo>
                        <a:pt x="544130" y="104740"/>
                        <a:pt x="544130" y="104740"/>
                        <a:pt x="544130" y="104741"/>
                      </a:cubicBezTo>
                      <a:lnTo>
                        <a:pt x="544129" y="104743"/>
                      </a:lnTo>
                      <a:lnTo>
                        <a:pt x="544129" y="110367"/>
                      </a:lnTo>
                      <a:lnTo>
                        <a:pt x="541334" y="110367"/>
                      </a:lnTo>
                      <a:cubicBezTo>
                        <a:pt x="527169" y="138513"/>
                        <a:pt x="411944" y="159925"/>
                        <a:pt x="272065" y="159925"/>
                      </a:cubicBezTo>
                      <a:cubicBezTo>
                        <a:pt x="132186" y="159925"/>
                        <a:pt x="16961" y="138513"/>
                        <a:pt x="2796" y="110367"/>
                      </a:cubicBezTo>
                      <a:lnTo>
                        <a:pt x="0" y="110367"/>
                      </a:lnTo>
                      <a:lnTo>
                        <a:pt x="0" y="104741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ECEDE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hteck 205"/>
                <p:cNvSpPr/>
                <p:nvPr/>
              </p:nvSpPr>
              <p:spPr>
                <a:xfrm>
                  <a:off x="5155783" y="614918"/>
                  <a:ext cx="544130" cy="15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30" h="159925">
                      <a:moveTo>
                        <a:pt x="0" y="0"/>
                      </a:moveTo>
                      <a:lnTo>
                        <a:pt x="544129" y="0"/>
                      </a:lnTo>
                      <a:lnTo>
                        <a:pt x="544129" y="104739"/>
                      </a:lnTo>
                      <a:cubicBezTo>
                        <a:pt x="544130" y="104740"/>
                        <a:pt x="544130" y="104740"/>
                        <a:pt x="544130" y="104741"/>
                      </a:cubicBezTo>
                      <a:lnTo>
                        <a:pt x="544129" y="104743"/>
                      </a:lnTo>
                      <a:lnTo>
                        <a:pt x="544129" y="110367"/>
                      </a:lnTo>
                      <a:lnTo>
                        <a:pt x="541334" y="110367"/>
                      </a:lnTo>
                      <a:cubicBezTo>
                        <a:pt x="527169" y="138513"/>
                        <a:pt x="411944" y="159925"/>
                        <a:pt x="272065" y="159925"/>
                      </a:cubicBezTo>
                      <a:cubicBezTo>
                        <a:pt x="132186" y="159925"/>
                        <a:pt x="16961" y="138513"/>
                        <a:pt x="2796" y="110367"/>
                      </a:cubicBezTo>
                      <a:lnTo>
                        <a:pt x="0" y="110367"/>
                      </a:lnTo>
                      <a:lnTo>
                        <a:pt x="0" y="104741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ECEDE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hteck 205"/>
                <p:cNvSpPr/>
                <p:nvPr/>
              </p:nvSpPr>
              <p:spPr>
                <a:xfrm>
                  <a:off x="5155783" y="520604"/>
                  <a:ext cx="544130" cy="15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30" h="159925">
                      <a:moveTo>
                        <a:pt x="0" y="0"/>
                      </a:moveTo>
                      <a:lnTo>
                        <a:pt x="544129" y="0"/>
                      </a:lnTo>
                      <a:lnTo>
                        <a:pt x="544129" y="104739"/>
                      </a:lnTo>
                      <a:cubicBezTo>
                        <a:pt x="544130" y="104740"/>
                        <a:pt x="544130" y="104740"/>
                        <a:pt x="544130" y="104741"/>
                      </a:cubicBezTo>
                      <a:lnTo>
                        <a:pt x="544129" y="104743"/>
                      </a:lnTo>
                      <a:lnTo>
                        <a:pt x="544129" y="110367"/>
                      </a:lnTo>
                      <a:lnTo>
                        <a:pt x="541334" y="110367"/>
                      </a:lnTo>
                      <a:cubicBezTo>
                        <a:pt x="527169" y="138513"/>
                        <a:pt x="411944" y="159925"/>
                        <a:pt x="272065" y="159925"/>
                      </a:cubicBezTo>
                      <a:cubicBezTo>
                        <a:pt x="132186" y="159925"/>
                        <a:pt x="16961" y="138513"/>
                        <a:pt x="2796" y="110367"/>
                      </a:cubicBezTo>
                      <a:lnTo>
                        <a:pt x="0" y="110367"/>
                      </a:lnTo>
                      <a:lnTo>
                        <a:pt x="0" y="104741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ECEDE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Rechteck 205"/>
                <p:cNvSpPr/>
                <p:nvPr/>
              </p:nvSpPr>
              <p:spPr>
                <a:xfrm>
                  <a:off x="5155783" y="407920"/>
                  <a:ext cx="544130" cy="15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30" h="159925">
                      <a:moveTo>
                        <a:pt x="0" y="0"/>
                      </a:moveTo>
                      <a:lnTo>
                        <a:pt x="544129" y="0"/>
                      </a:lnTo>
                      <a:lnTo>
                        <a:pt x="544129" y="104739"/>
                      </a:lnTo>
                      <a:cubicBezTo>
                        <a:pt x="544130" y="104740"/>
                        <a:pt x="544130" y="104740"/>
                        <a:pt x="544130" y="104741"/>
                      </a:cubicBezTo>
                      <a:lnTo>
                        <a:pt x="544129" y="104743"/>
                      </a:lnTo>
                      <a:lnTo>
                        <a:pt x="544129" y="110367"/>
                      </a:lnTo>
                      <a:lnTo>
                        <a:pt x="541334" y="110367"/>
                      </a:lnTo>
                      <a:cubicBezTo>
                        <a:pt x="527169" y="138513"/>
                        <a:pt x="411944" y="159925"/>
                        <a:pt x="272065" y="159925"/>
                      </a:cubicBezTo>
                      <a:cubicBezTo>
                        <a:pt x="132186" y="159925"/>
                        <a:pt x="16961" y="138513"/>
                        <a:pt x="2796" y="110367"/>
                      </a:cubicBezTo>
                      <a:lnTo>
                        <a:pt x="0" y="110367"/>
                      </a:lnTo>
                      <a:lnTo>
                        <a:pt x="0" y="104741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ECEDE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Rechteck 205"/>
                <p:cNvSpPr/>
                <p:nvPr/>
              </p:nvSpPr>
              <p:spPr>
                <a:xfrm>
                  <a:off x="5155783" y="310301"/>
                  <a:ext cx="544130" cy="15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30" h="159925">
                      <a:moveTo>
                        <a:pt x="0" y="0"/>
                      </a:moveTo>
                      <a:lnTo>
                        <a:pt x="544129" y="0"/>
                      </a:lnTo>
                      <a:lnTo>
                        <a:pt x="544129" y="104739"/>
                      </a:lnTo>
                      <a:cubicBezTo>
                        <a:pt x="544130" y="104740"/>
                        <a:pt x="544130" y="104740"/>
                        <a:pt x="544130" y="104741"/>
                      </a:cubicBezTo>
                      <a:lnTo>
                        <a:pt x="544129" y="104743"/>
                      </a:lnTo>
                      <a:lnTo>
                        <a:pt x="544129" y="110367"/>
                      </a:lnTo>
                      <a:lnTo>
                        <a:pt x="541334" y="110367"/>
                      </a:lnTo>
                      <a:cubicBezTo>
                        <a:pt x="527169" y="138513"/>
                        <a:pt x="411944" y="159925"/>
                        <a:pt x="272065" y="159925"/>
                      </a:cubicBezTo>
                      <a:cubicBezTo>
                        <a:pt x="132186" y="159925"/>
                        <a:pt x="16961" y="138513"/>
                        <a:pt x="2796" y="110367"/>
                      </a:cubicBezTo>
                      <a:lnTo>
                        <a:pt x="0" y="110367"/>
                      </a:lnTo>
                      <a:lnTo>
                        <a:pt x="0" y="104741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ECEDE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hteck 205"/>
                <p:cNvSpPr/>
                <p:nvPr/>
              </p:nvSpPr>
              <p:spPr>
                <a:xfrm>
                  <a:off x="5155783" y="205549"/>
                  <a:ext cx="544130" cy="15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30" h="159925">
                      <a:moveTo>
                        <a:pt x="0" y="0"/>
                      </a:moveTo>
                      <a:lnTo>
                        <a:pt x="544129" y="0"/>
                      </a:lnTo>
                      <a:lnTo>
                        <a:pt x="544129" y="104739"/>
                      </a:lnTo>
                      <a:cubicBezTo>
                        <a:pt x="544130" y="104740"/>
                        <a:pt x="544130" y="104740"/>
                        <a:pt x="544130" y="104741"/>
                      </a:cubicBezTo>
                      <a:lnTo>
                        <a:pt x="544129" y="104743"/>
                      </a:lnTo>
                      <a:lnTo>
                        <a:pt x="544129" y="110367"/>
                      </a:lnTo>
                      <a:lnTo>
                        <a:pt x="541334" y="110367"/>
                      </a:lnTo>
                      <a:cubicBezTo>
                        <a:pt x="527169" y="138513"/>
                        <a:pt x="411944" y="159925"/>
                        <a:pt x="272065" y="159925"/>
                      </a:cubicBezTo>
                      <a:cubicBezTo>
                        <a:pt x="132186" y="159925"/>
                        <a:pt x="16961" y="138513"/>
                        <a:pt x="2796" y="110367"/>
                      </a:cubicBezTo>
                      <a:lnTo>
                        <a:pt x="0" y="110367"/>
                      </a:lnTo>
                      <a:lnTo>
                        <a:pt x="0" y="104741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ECEDE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hteck 205"/>
                <p:cNvSpPr/>
                <p:nvPr/>
              </p:nvSpPr>
              <p:spPr>
                <a:xfrm>
                  <a:off x="5155783" y="111235"/>
                  <a:ext cx="544130" cy="15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30" h="159925">
                      <a:moveTo>
                        <a:pt x="0" y="0"/>
                      </a:moveTo>
                      <a:lnTo>
                        <a:pt x="544129" y="0"/>
                      </a:lnTo>
                      <a:lnTo>
                        <a:pt x="544129" y="104739"/>
                      </a:lnTo>
                      <a:cubicBezTo>
                        <a:pt x="544130" y="104740"/>
                        <a:pt x="544130" y="104740"/>
                        <a:pt x="544130" y="104741"/>
                      </a:cubicBezTo>
                      <a:lnTo>
                        <a:pt x="544129" y="104743"/>
                      </a:lnTo>
                      <a:lnTo>
                        <a:pt x="544129" y="110367"/>
                      </a:lnTo>
                      <a:lnTo>
                        <a:pt x="541334" y="110367"/>
                      </a:lnTo>
                      <a:cubicBezTo>
                        <a:pt x="527169" y="138513"/>
                        <a:pt x="411944" y="159925"/>
                        <a:pt x="272065" y="159925"/>
                      </a:cubicBezTo>
                      <a:cubicBezTo>
                        <a:pt x="132186" y="159925"/>
                        <a:pt x="16961" y="138513"/>
                        <a:pt x="2796" y="110367"/>
                      </a:cubicBezTo>
                      <a:lnTo>
                        <a:pt x="0" y="110367"/>
                      </a:lnTo>
                      <a:lnTo>
                        <a:pt x="0" y="104741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ECEDE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Rechteck 205"/>
                <p:cNvSpPr/>
                <p:nvPr/>
              </p:nvSpPr>
              <p:spPr>
                <a:xfrm>
                  <a:off x="5155783" y="4765"/>
                  <a:ext cx="544130" cy="15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30" h="159925">
                      <a:moveTo>
                        <a:pt x="0" y="0"/>
                      </a:moveTo>
                      <a:lnTo>
                        <a:pt x="544129" y="0"/>
                      </a:lnTo>
                      <a:lnTo>
                        <a:pt x="544129" y="104739"/>
                      </a:lnTo>
                      <a:cubicBezTo>
                        <a:pt x="544130" y="104740"/>
                        <a:pt x="544130" y="104740"/>
                        <a:pt x="544130" y="104741"/>
                      </a:cubicBezTo>
                      <a:lnTo>
                        <a:pt x="544129" y="104743"/>
                      </a:lnTo>
                      <a:lnTo>
                        <a:pt x="544129" y="110367"/>
                      </a:lnTo>
                      <a:lnTo>
                        <a:pt x="541334" y="110367"/>
                      </a:lnTo>
                      <a:cubicBezTo>
                        <a:pt x="527169" y="138513"/>
                        <a:pt x="411944" y="159925"/>
                        <a:pt x="272065" y="159925"/>
                      </a:cubicBezTo>
                      <a:cubicBezTo>
                        <a:pt x="132186" y="159925"/>
                        <a:pt x="16961" y="138513"/>
                        <a:pt x="2796" y="110367"/>
                      </a:cubicBezTo>
                      <a:lnTo>
                        <a:pt x="0" y="110367"/>
                      </a:lnTo>
                      <a:lnTo>
                        <a:pt x="0" y="104741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ECEDE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Ellipse 1304"/>
                <p:cNvSpPr/>
                <p:nvPr/>
              </p:nvSpPr>
              <p:spPr>
                <a:xfrm>
                  <a:off x="5155784" y="-52147"/>
                  <a:ext cx="544129" cy="110367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rgbClr val="ECEDE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uppieren 1013"/>
              <p:cNvGrpSpPr>
                <a:grpSpLocks noChangeAspect="1"/>
              </p:cNvGrpSpPr>
              <p:nvPr/>
            </p:nvGrpSpPr>
            <p:grpSpPr>
              <a:xfrm>
                <a:off x="8924906" y="731636"/>
                <a:ext cx="272065" cy="514681"/>
                <a:chOff x="6120189" y="1308"/>
                <a:chExt cx="544130" cy="1029361"/>
              </a:xfrm>
              <a:grpFill/>
            </p:grpSpPr>
            <p:sp>
              <p:nvSpPr>
                <p:cNvPr id="27" name="Rechteck 205"/>
                <p:cNvSpPr/>
                <p:nvPr/>
              </p:nvSpPr>
              <p:spPr>
                <a:xfrm>
                  <a:off x="6120189" y="870744"/>
                  <a:ext cx="544130" cy="15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30" h="159925">
                      <a:moveTo>
                        <a:pt x="0" y="0"/>
                      </a:moveTo>
                      <a:lnTo>
                        <a:pt x="544129" y="0"/>
                      </a:lnTo>
                      <a:lnTo>
                        <a:pt x="544129" y="104739"/>
                      </a:lnTo>
                      <a:cubicBezTo>
                        <a:pt x="544130" y="104740"/>
                        <a:pt x="544130" y="104740"/>
                        <a:pt x="544130" y="104741"/>
                      </a:cubicBezTo>
                      <a:lnTo>
                        <a:pt x="544129" y="104743"/>
                      </a:lnTo>
                      <a:lnTo>
                        <a:pt x="544129" y="110367"/>
                      </a:lnTo>
                      <a:lnTo>
                        <a:pt x="541334" y="110367"/>
                      </a:lnTo>
                      <a:cubicBezTo>
                        <a:pt x="527169" y="138513"/>
                        <a:pt x="411944" y="159925"/>
                        <a:pt x="272065" y="159925"/>
                      </a:cubicBezTo>
                      <a:cubicBezTo>
                        <a:pt x="132186" y="159925"/>
                        <a:pt x="16961" y="138513"/>
                        <a:pt x="2796" y="110367"/>
                      </a:cubicBezTo>
                      <a:lnTo>
                        <a:pt x="0" y="110367"/>
                      </a:lnTo>
                      <a:lnTo>
                        <a:pt x="0" y="104741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ECEDE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hteck 205"/>
                <p:cNvSpPr/>
                <p:nvPr/>
              </p:nvSpPr>
              <p:spPr>
                <a:xfrm>
                  <a:off x="6120189" y="773125"/>
                  <a:ext cx="544130" cy="15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30" h="159925">
                      <a:moveTo>
                        <a:pt x="0" y="0"/>
                      </a:moveTo>
                      <a:lnTo>
                        <a:pt x="544129" y="0"/>
                      </a:lnTo>
                      <a:lnTo>
                        <a:pt x="544129" y="104739"/>
                      </a:lnTo>
                      <a:cubicBezTo>
                        <a:pt x="544130" y="104740"/>
                        <a:pt x="544130" y="104740"/>
                        <a:pt x="544130" y="104741"/>
                      </a:cubicBezTo>
                      <a:lnTo>
                        <a:pt x="544129" y="104743"/>
                      </a:lnTo>
                      <a:lnTo>
                        <a:pt x="544129" y="110367"/>
                      </a:lnTo>
                      <a:lnTo>
                        <a:pt x="541334" y="110367"/>
                      </a:lnTo>
                      <a:cubicBezTo>
                        <a:pt x="527169" y="138513"/>
                        <a:pt x="411944" y="159925"/>
                        <a:pt x="272065" y="159925"/>
                      </a:cubicBezTo>
                      <a:cubicBezTo>
                        <a:pt x="132186" y="159925"/>
                        <a:pt x="16961" y="138513"/>
                        <a:pt x="2796" y="110367"/>
                      </a:cubicBezTo>
                      <a:lnTo>
                        <a:pt x="0" y="110367"/>
                      </a:lnTo>
                      <a:lnTo>
                        <a:pt x="0" y="104741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ECEDE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hteck 205"/>
                <p:cNvSpPr/>
                <p:nvPr/>
              </p:nvSpPr>
              <p:spPr>
                <a:xfrm>
                  <a:off x="6120189" y="668373"/>
                  <a:ext cx="544130" cy="15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30" h="159925">
                      <a:moveTo>
                        <a:pt x="0" y="0"/>
                      </a:moveTo>
                      <a:lnTo>
                        <a:pt x="544129" y="0"/>
                      </a:lnTo>
                      <a:lnTo>
                        <a:pt x="544129" y="104739"/>
                      </a:lnTo>
                      <a:cubicBezTo>
                        <a:pt x="544130" y="104740"/>
                        <a:pt x="544130" y="104740"/>
                        <a:pt x="544130" y="104741"/>
                      </a:cubicBezTo>
                      <a:lnTo>
                        <a:pt x="544129" y="104743"/>
                      </a:lnTo>
                      <a:lnTo>
                        <a:pt x="544129" y="110367"/>
                      </a:lnTo>
                      <a:lnTo>
                        <a:pt x="541334" y="110367"/>
                      </a:lnTo>
                      <a:cubicBezTo>
                        <a:pt x="527169" y="138513"/>
                        <a:pt x="411944" y="159925"/>
                        <a:pt x="272065" y="159925"/>
                      </a:cubicBezTo>
                      <a:cubicBezTo>
                        <a:pt x="132186" y="159925"/>
                        <a:pt x="16961" y="138513"/>
                        <a:pt x="2796" y="110367"/>
                      </a:cubicBezTo>
                      <a:lnTo>
                        <a:pt x="0" y="110367"/>
                      </a:lnTo>
                      <a:lnTo>
                        <a:pt x="0" y="104741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ECEDE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hteck 205"/>
                <p:cNvSpPr/>
                <p:nvPr/>
              </p:nvSpPr>
              <p:spPr>
                <a:xfrm>
                  <a:off x="6120189" y="574059"/>
                  <a:ext cx="544130" cy="15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30" h="159925">
                      <a:moveTo>
                        <a:pt x="0" y="0"/>
                      </a:moveTo>
                      <a:lnTo>
                        <a:pt x="544129" y="0"/>
                      </a:lnTo>
                      <a:lnTo>
                        <a:pt x="544129" y="104739"/>
                      </a:lnTo>
                      <a:cubicBezTo>
                        <a:pt x="544130" y="104740"/>
                        <a:pt x="544130" y="104740"/>
                        <a:pt x="544130" y="104741"/>
                      </a:cubicBezTo>
                      <a:lnTo>
                        <a:pt x="544129" y="104743"/>
                      </a:lnTo>
                      <a:lnTo>
                        <a:pt x="544129" y="110367"/>
                      </a:lnTo>
                      <a:lnTo>
                        <a:pt x="541334" y="110367"/>
                      </a:lnTo>
                      <a:cubicBezTo>
                        <a:pt x="527169" y="138513"/>
                        <a:pt x="411944" y="159925"/>
                        <a:pt x="272065" y="159925"/>
                      </a:cubicBezTo>
                      <a:cubicBezTo>
                        <a:pt x="132186" y="159925"/>
                        <a:pt x="16961" y="138513"/>
                        <a:pt x="2796" y="110367"/>
                      </a:cubicBezTo>
                      <a:lnTo>
                        <a:pt x="0" y="110367"/>
                      </a:lnTo>
                      <a:lnTo>
                        <a:pt x="0" y="104741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ECEDE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hteck 205"/>
                <p:cNvSpPr/>
                <p:nvPr/>
              </p:nvSpPr>
              <p:spPr>
                <a:xfrm>
                  <a:off x="6120189" y="461375"/>
                  <a:ext cx="544130" cy="15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30" h="159925">
                      <a:moveTo>
                        <a:pt x="0" y="0"/>
                      </a:moveTo>
                      <a:lnTo>
                        <a:pt x="544129" y="0"/>
                      </a:lnTo>
                      <a:lnTo>
                        <a:pt x="544129" y="104739"/>
                      </a:lnTo>
                      <a:cubicBezTo>
                        <a:pt x="544130" y="104740"/>
                        <a:pt x="544130" y="104740"/>
                        <a:pt x="544130" y="104741"/>
                      </a:cubicBezTo>
                      <a:lnTo>
                        <a:pt x="544129" y="104743"/>
                      </a:lnTo>
                      <a:lnTo>
                        <a:pt x="544129" y="110367"/>
                      </a:lnTo>
                      <a:lnTo>
                        <a:pt x="541334" y="110367"/>
                      </a:lnTo>
                      <a:cubicBezTo>
                        <a:pt x="527169" y="138513"/>
                        <a:pt x="411944" y="159925"/>
                        <a:pt x="272065" y="159925"/>
                      </a:cubicBezTo>
                      <a:cubicBezTo>
                        <a:pt x="132186" y="159925"/>
                        <a:pt x="16961" y="138513"/>
                        <a:pt x="2796" y="110367"/>
                      </a:cubicBezTo>
                      <a:lnTo>
                        <a:pt x="0" y="110367"/>
                      </a:lnTo>
                      <a:lnTo>
                        <a:pt x="0" y="104741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ECEDE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hteck 205"/>
                <p:cNvSpPr/>
                <p:nvPr/>
              </p:nvSpPr>
              <p:spPr>
                <a:xfrm>
                  <a:off x="6120189" y="363756"/>
                  <a:ext cx="544130" cy="15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30" h="159925">
                      <a:moveTo>
                        <a:pt x="0" y="0"/>
                      </a:moveTo>
                      <a:lnTo>
                        <a:pt x="544129" y="0"/>
                      </a:lnTo>
                      <a:lnTo>
                        <a:pt x="544129" y="104739"/>
                      </a:lnTo>
                      <a:cubicBezTo>
                        <a:pt x="544130" y="104740"/>
                        <a:pt x="544130" y="104740"/>
                        <a:pt x="544130" y="104741"/>
                      </a:cubicBezTo>
                      <a:lnTo>
                        <a:pt x="544129" y="104743"/>
                      </a:lnTo>
                      <a:lnTo>
                        <a:pt x="544129" y="110367"/>
                      </a:lnTo>
                      <a:lnTo>
                        <a:pt x="541334" y="110367"/>
                      </a:lnTo>
                      <a:cubicBezTo>
                        <a:pt x="527169" y="138513"/>
                        <a:pt x="411944" y="159925"/>
                        <a:pt x="272065" y="159925"/>
                      </a:cubicBezTo>
                      <a:cubicBezTo>
                        <a:pt x="132186" y="159925"/>
                        <a:pt x="16961" y="138513"/>
                        <a:pt x="2796" y="110367"/>
                      </a:cubicBezTo>
                      <a:lnTo>
                        <a:pt x="0" y="110367"/>
                      </a:lnTo>
                      <a:lnTo>
                        <a:pt x="0" y="104741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ECEDE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hteck 205"/>
                <p:cNvSpPr/>
                <p:nvPr/>
              </p:nvSpPr>
              <p:spPr>
                <a:xfrm>
                  <a:off x="6120189" y="259004"/>
                  <a:ext cx="544130" cy="15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30" h="159925">
                      <a:moveTo>
                        <a:pt x="0" y="0"/>
                      </a:moveTo>
                      <a:lnTo>
                        <a:pt x="544129" y="0"/>
                      </a:lnTo>
                      <a:lnTo>
                        <a:pt x="544129" y="104739"/>
                      </a:lnTo>
                      <a:cubicBezTo>
                        <a:pt x="544130" y="104740"/>
                        <a:pt x="544130" y="104740"/>
                        <a:pt x="544130" y="104741"/>
                      </a:cubicBezTo>
                      <a:lnTo>
                        <a:pt x="544129" y="104743"/>
                      </a:lnTo>
                      <a:lnTo>
                        <a:pt x="544129" y="110367"/>
                      </a:lnTo>
                      <a:lnTo>
                        <a:pt x="541334" y="110367"/>
                      </a:lnTo>
                      <a:cubicBezTo>
                        <a:pt x="527169" y="138513"/>
                        <a:pt x="411944" y="159925"/>
                        <a:pt x="272065" y="159925"/>
                      </a:cubicBezTo>
                      <a:cubicBezTo>
                        <a:pt x="132186" y="159925"/>
                        <a:pt x="16961" y="138513"/>
                        <a:pt x="2796" y="110367"/>
                      </a:cubicBezTo>
                      <a:lnTo>
                        <a:pt x="0" y="110367"/>
                      </a:lnTo>
                      <a:lnTo>
                        <a:pt x="0" y="104741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ECEDE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hteck 205"/>
                <p:cNvSpPr/>
                <p:nvPr/>
              </p:nvSpPr>
              <p:spPr>
                <a:xfrm>
                  <a:off x="6120189" y="164690"/>
                  <a:ext cx="544130" cy="15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30" h="159925">
                      <a:moveTo>
                        <a:pt x="0" y="0"/>
                      </a:moveTo>
                      <a:lnTo>
                        <a:pt x="544129" y="0"/>
                      </a:lnTo>
                      <a:lnTo>
                        <a:pt x="544129" y="104739"/>
                      </a:lnTo>
                      <a:cubicBezTo>
                        <a:pt x="544130" y="104740"/>
                        <a:pt x="544130" y="104740"/>
                        <a:pt x="544130" y="104741"/>
                      </a:cubicBezTo>
                      <a:lnTo>
                        <a:pt x="544129" y="104743"/>
                      </a:lnTo>
                      <a:lnTo>
                        <a:pt x="544129" y="110367"/>
                      </a:lnTo>
                      <a:lnTo>
                        <a:pt x="541334" y="110367"/>
                      </a:lnTo>
                      <a:cubicBezTo>
                        <a:pt x="527169" y="138513"/>
                        <a:pt x="411944" y="159925"/>
                        <a:pt x="272065" y="159925"/>
                      </a:cubicBezTo>
                      <a:cubicBezTo>
                        <a:pt x="132186" y="159925"/>
                        <a:pt x="16961" y="138513"/>
                        <a:pt x="2796" y="110367"/>
                      </a:cubicBezTo>
                      <a:lnTo>
                        <a:pt x="0" y="110367"/>
                      </a:lnTo>
                      <a:lnTo>
                        <a:pt x="0" y="104741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ECEDE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hteck 205"/>
                <p:cNvSpPr/>
                <p:nvPr/>
              </p:nvSpPr>
              <p:spPr>
                <a:xfrm>
                  <a:off x="6120189" y="58220"/>
                  <a:ext cx="544130" cy="15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30" h="159925">
                      <a:moveTo>
                        <a:pt x="0" y="0"/>
                      </a:moveTo>
                      <a:lnTo>
                        <a:pt x="544129" y="0"/>
                      </a:lnTo>
                      <a:lnTo>
                        <a:pt x="544129" y="104739"/>
                      </a:lnTo>
                      <a:cubicBezTo>
                        <a:pt x="544130" y="104740"/>
                        <a:pt x="544130" y="104740"/>
                        <a:pt x="544130" y="104741"/>
                      </a:cubicBezTo>
                      <a:lnTo>
                        <a:pt x="544129" y="104743"/>
                      </a:lnTo>
                      <a:lnTo>
                        <a:pt x="544129" y="110367"/>
                      </a:lnTo>
                      <a:lnTo>
                        <a:pt x="541334" y="110367"/>
                      </a:lnTo>
                      <a:cubicBezTo>
                        <a:pt x="527169" y="138513"/>
                        <a:pt x="411944" y="159925"/>
                        <a:pt x="272065" y="159925"/>
                      </a:cubicBezTo>
                      <a:cubicBezTo>
                        <a:pt x="132186" y="159925"/>
                        <a:pt x="16961" y="138513"/>
                        <a:pt x="2796" y="110367"/>
                      </a:cubicBezTo>
                      <a:lnTo>
                        <a:pt x="0" y="110367"/>
                      </a:lnTo>
                      <a:lnTo>
                        <a:pt x="0" y="104741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ECEDE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Ellipse 1224"/>
                <p:cNvSpPr/>
                <p:nvPr/>
              </p:nvSpPr>
              <p:spPr>
                <a:xfrm>
                  <a:off x="6120190" y="1308"/>
                  <a:ext cx="544129" cy="110367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rgbClr val="ECEDE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" name="Gruppieren 1014"/>
              <p:cNvGrpSpPr>
                <a:grpSpLocks noChangeAspect="1"/>
              </p:cNvGrpSpPr>
              <p:nvPr/>
            </p:nvGrpSpPr>
            <p:grpSpPr>
              <a:xfrm>
                <a:off x="8735236" y="1128922"/>
                <a:ext cx="272065" cy="161654"/>
                <a:chOff x="9489406" y="1863689"/>
                <a:chExt cx="544130" cy="323307"/>
              </a:xfrm>
              <a:grpFill/>
            </p:grpSpPr>
            <p:sp>
              <p:nvSpPr>
                <p:cNvPr id="24" name="Rechteck 205"/>
                <p:cNvSpPr/>
                <p:nvPr/>
              </p:nvSpPr>
              <p:spPr>
                <a:xfrm>
                  <a:off x="9489406" y="2027071"/>
                  <a:ext cx="544130" cy="15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30" h="159925">
                      <a:moveTo>
                        <a:pt x="0" y="0"/>
                      </a:moveTo>
                      <a:lnTo>
                        <a:pt x="544129" y="0"/>
                      </a:lnTo>
                      <a:lnTo>
                        <a:pt x="544129" y="104739"/>
                      </a:lnTo>
                      <a:cubicBezTo>
                        <a:pt x="544130" y="104740"/>
                        <a:pt x="544130" y="104740"/>
                        <a:pt x="544130" y="104741"/>
                      </a:cubicBezTo>
                      <a:lnTo>
                        <a:pt x="544129" y="104743"/>
                      </a:lnTo>
                      <a:lnTo>
                        <a:pt x="544129" y="110367"/>
                      </a:lnTo>
                      <a:lnTo>
                        <a:pt x="541334" y="110367"/>
                      </a:lnTo>
                      <a:cubicBezTo>
                        <a:pt x="527169" y="138513"/>
                        <a:pt x="411944" y="159925"/>
                        <a:pt x="272065" y="159925"/>
                      </a:cubicBezTo>
                      <a:cubicBezTo>
                        <a:pt x="132186" y="159925"/>
                        <a:pt x="16961" y="138513"/>
                        <a:pt x="2796" y="110367"/>
                      </a:cubicBezTo>
                      <a:lnTo>
                        <a:pt x="0" y="110367"/>
                      </a:lnTo>
                      <a:lnTo>
                        <a:pt x="0" y="104741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ECEDE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hteck 205"/>
                <p:cNvSpPr/>
                <p:nvPr/>
              </p:nvSpPr>
              <p:spPr>
                <a:xfrm>
                  <a:off x="9489406" y="1920601"/>
                  <a:ext cx="544130" cy="15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30" h="159925">
                      <a:moveTo>
                        <a:pt x="0" y="0"/>
                      </a:moveTo>
                      <a:lnTo>
                        <a:pt x="544129" y="0"/>
                      </a:lnTo>
                      <a:lnTo>
                        <a:pt x="544129" y="104739"/>
                      </a:lnTo>
                      <a:cubicBezTo>
                        <a:pt x="544130" y="104740"/>
                        <a:pt x="544130" y="104740"/>
                        <a:pt x="544130" y="104741"/>
                      </a:cubicBezTo>
                      <a:lnTo>
                        <a:pt x="544129" y="104743"/>
                      </a:lnTo>
                      <a:lnTo>
                        <a:pt x="544129" y="110367"/>
                      </a:lnTo>
                      <a:lnTo>
                        <a:pt x="541334" y="110367"/>
                      </a:lnTo>
                      <a:cubicBezTo>
                        <a:pt x="527169" y="138513"/>
                        <a:pt x="411944" y="159925"/>
                        <a:pt x="272065" y="159925"/>
                      </a:cubicBezTo>
                      <a:cubicBezTo>
                        <a:pt x="132186" y="159925"/>
                        <a:pt x="16961" y="138513"/>
                        <a:pt x="2796" y="110367"/>
                      </a:cubicBezTo>
                      <a:lnTo>
                        <a:pt x="0" y="110367"/>
                      </a:lnTo>
                      <a:lnTo>
                        <a:pt x="0" y="104741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ECEDE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Ellipse 1017"/>
                <p:cNvSpPr/>
                <p:nvPr/>
              </p:nvSpPr>
              <p:spPr>
                <a:xfrm>
                  <a:off x="9489407" y="1863689"/>
                  <a:ext cx="544129" cy="110367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rgbClr val="ECEDE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9" name="TextBox 18"/>
            <p:cNvSpPr txBox="1"/>
            <p:nvPr/>
          </p:nvSpPr>
          <p:spPr>
            <a:xfrm>
              <a:off x="736650" y="838200"/>
              <a:ext cx="76304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1742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506 U.S. adults (18+ yrs old) being treated for OSA responded to an online survey</a:t>
              </a:r>
              <a:endParaRPr lang="en-US" sz="1600" dirty="0">
                <a:solidFill>
                  <a:srgbClr val="17426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24934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ebas Neue Bold" pitchFamily="34" charset="0"/>
              </a:rPr>
              <a:t>Profile of Respondents</a:t>
            </a:r>
            <a:endParaRPr lang="en-US" dirty="0">
              <a:latin typeface="Bebas Neue Bold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7498" y="1369413"/>
            <a:ext cx="8679225" cy="4760386"/>
            <a:chOff x="397498" y="1232804"/>
            <a:chExt cx="8679225" cy="4760386"/>
          </a:xfrm>
        </p:grpSpPr>
        <p:sp>
          <p:nvSpPr>
            <p:cNvPr id="8" name="Rectangle 7"/>
            <p:cNvSpPr/>
            <p:nvPr/>
          </p:nvSpPr>
          <p:spPr>
            <a:xfrm>
              <a:off x="397498" y="1232804"/>
              <a:ext cx="4479302" cy="4253596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b="1" dirty="0" smtClean="0">
                  <a:solidFill>
                    <a:srgbClr val="17426B"/>
                  </a:solidFill>
                </a:rPr>
                <a:t>    Geographic Location</a:t>
              </a:r>
              <a:endParaRPr lang="en-GB" b="1" dirty="0">
                <a:solidFill>
                  <a:srgbClr val="17426B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25490" y="1232804"/>
              <a:ext cx="3737510" cy="4253596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    </a:t>
              </a:r>
              <a:r>
                <a:rPr lang="en-GB" b="1" dirty="0" smtClean="0">
                  <a:solidFill>
                    <a:srgbClr val="17426B"/>
                  </a:solidFill>
                </a:rPr>
                <a:t>Occupational Status</a:t>
              </a:r>
              <a:endParaRPr lang="en-GB" b="1" dirty="0">
                <a:solidFill>
                  <a:srgbClr val="17426B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7771" y="5593080"/>
              <a:ext cx="856895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Base: n=506</a:t>
              </a:r>
            </a:p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Q2. What is the state you currently live in?</a:t>
              </a:r>
              <a:endParaRPr lang="en-GB" sz="1000" noProof="1">
                <a:solidFill>
                  <a:srgbClr val="000000">
                    <a:lumMod val="50000"/>
                    <a:lumOff val="50000"/>
                  </a:srgbClr>
                </a:solidFill>
              </a:endParaRPr>
            </a:p>
          </p:txBody>
        </p:sp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1527192947"/>
                </p:ext>
              </p:extLst>
            </p:nvPr>
          </p:nvGraphicFramePr>
          <p:xfrm>
            <a:off x="4792247" y="1878277"/>
            <a:ext cx="4191000" cy="35319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2" name="Gruppieren 438"/>
            <p:cNvGrpSpPr/>
            <p:nvPr/>
          </p:nvGrpSpPr>
          <p:grpSpPr bwMode="gray">
            <a:xfrm>
              <a:off x="524688" y="2091357"/>
              <a:ext cx="4295122" cy="2378460"/>
              <a:chOff x="5029769" y="3427436"/>
              <a:chExt cx="4420347" cy="2487600"/>
            </a:xfr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rgbClr val="9D9D9D"/>
                </a:gs>
              </a:gsLst>
              <a:path path="circle">
                <a:fillToRect r="100000" b="100000"/>
              </a:path>
            </a:gradFill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Freeform 346"/>
              <p:cNvSpPr>
                <a:spLocks noEditPoints="1"/>
              </p:cNvSpPr>
              <p:nvPr/>
            </p:nvSpPr>
            <p:spPr bwMode="gray">
              <a:xfrm>
                <a:off x="7867658" y="5268506"/>
                <a:ext cx="581535" cy="646530"/>
              </a:xfrm>
              <a:custGeom>
                <a:avLst/>
                <a:gdLst>
                  <a:gd name="T0" fmla="*/ 138 w 360"/>
                  <a:gd name="T1" fmla="*/ 77 h 400"/>
                  <a:gd name="T2" fmla="*/ 295 w 360"/>
                  <a:gd name="T3" fmla="*/ 321 h 400"/>
                  <a:gd name="T4" fmla="*/ 107 w 360"/>
                  <a:gd name="T5" fmla="*/ 70 h 400"/>
                  <a:gd name="T6" fmla="*/ 290 w 360"/>
                  <a:gd name="T7" fmla="*/ 36 h 400"/>
                  <a:gd name="T8" fmla="*/ 352 w 360"/>
                  <a:gd name="T9" fmla="*/ 236 h 400"/>
                  <a:gd name="T10" fmla="*/ 323 w 360"/>
                  <a:gd name="T11" fmla="*/ 139 h 400"/>
                  <a:gd name="T12" fmla="*/ 327 w 360"/>
                  <a:gd name="T13" fmla="*/ 151 h 400"/>
                  <a:gd name="T14" fmla="*/ 316 w 360"/>
                  <a:gd name="T15" fmla="*/ 118 h 400"/>
                  <a:gd name="T16" fmla="*/ 289 w 360"/>
                  <a:gd name="T17" fmla="*/ 40 h 400"/>
                  <a:gd name="T18" fmla="*/ 284 w 360"/>
                  <a:gd name="T19" fmla="*/ 100 h 400"/>
                  <a:gd name="T20" fmla="*/ 283 w 360"/>
                  <a:gd name="T21" fmla="*/ 63 h 400"/>
                  <a:gd name="T22" fmla="*/ 290 w 360"/>
                  <a:gd name="T23" fmla="*/ 36 h 400"/>
                  <a:gd name="T24" fmla="*/ 291 w 360"/>
                  <a:gd name="T25" fmla="*/ 24 h 400"/>
                  <a:gd name="T26" fmla="*/ 256 w 360"/>
                  <a:gd name="T27" fmla="*/ 27 h 400"/>
                  <a:gd name="T28" fmla="*/ 10 w 360"/>
                  <a:gd name="T29" fmla="*/ 40 h 400"/>
                  <a:gd name="T30" fmla="*/ 18 w 360"/>
                  <a:gd name="T31" fmla="*/ 39 h 400"/>
                  <a:gd name="T32" fmla="*/ 31 w 360"/>
                  <a:gd name="T33" fmla="*/ 30 h 400"/>
                  <a:gd name="T34" fmla="*/ 50 w 360"/>
                  <a:gd name="T35" fmla="*/ 34 h 400"/>
                  <a:gd name="T36" fmla="*/ 72 w 360"/>
                  <a:gd name="T37" fmla="*/ 32 h 400"/>
                  <a:gd name="T38" fmla="*/ 90 w 360"/>
                  <a:gd name="T39" fmla="*/ 51 h 400"/>
                  <a:gd name="T40" fmla="*/ 93 w 360"/>
                  <a:gd name="T41" fmla="*/ 47 h 400"/>
                  <a:gd name="T42" fmla="*/ 96 w 360"/>
                  <a:gd name="T43" fmla="*/ 58 h 400"/>
                  <a:gd name="T44" fmla="*/ 107 w 360"/>
                  <a:gd name="T45" fmla="*/ 81 h 400"/>
                  <a:gd name="T46" fmla="*/ 132 w 360"/>
                  <a:gd name="T47" fmla="*/ 74 h 400"/>
                  <a:gd name="T48" fmla="*/ 157 w 360"/>
                  <a:gd name="T49" fmla="*/ 60 h 400"/>
                  <a:gd name="T50" fmla="*/ 176 w 360"/>
                  <a:gd name="T51" fmla="*/ 59 h 400"/>
                  <a:gd name="T52" fmla="*/ 229 w 360"/>
                  <a:gd name="T53" fmla="*/ 113 h 400"/>
                  <a:gd name="T54" fmla="*/ 230 w 360"/>
                  <a:gd name="T55" fmla="*/ 173 h 400"/>
                  <a:gd name="T56" fmla="*/ 235 w 360"/>
                  <a:gd name="T57" fmla="*/ 205 h 400"/>
                  <a:gd name="T58" fmla="*/ 238 w 360"/>
                  <a:gd name="T59" fmla="*/ 185 h 400"/>
                  <a:gd name="T60" fmla="*/ 243 w 360"/>
                  <a:gd name="T61" fmla="*/ 216 h 400"/>
                  <a:gd name="T62" fmla="*/ 243 w 360"/>
                  <a:gd name="T63" fmla="*/ 235 h 400"/>
                  <a:gd name="T64" fmla="*/ 255 w 360"/>
                  <a:gd name="T65" fmla="*/ 255 h 400"/>
                  <a:gd name="T66" fmla="*/ 269 w 360"/>
                  <a:gd name="T67" fmla="*/ 247 h 400"/>
                  <a:gd name="T68" fmla="*/ 272 w 360"/>
                  <a:gd name="T69" fmla="*/ 283 h 400"/>
                  <a:gd name="T70" fmla="*/ 282 w 360"/>
                  <a:gd name="T71" fmla="*/ 313 h 400"/>
                  <a:gd name="T72" fmla="*/ 289 w 360"/>
                  <a:gd name="T73" fmla="*/ 318 h 400"/>
                  <a:gd name="T74" fmla="*/ 292 w 360"/>
                  <a:gd name="T75" fmla="*/ 321 h 400"/>
                  <a:gd name="T76" fmla="*/ 300 w 360"/>
                  <a:gd name="T77" fmla="*/ 330 h 400"/>
                  <a:gd name="T78" fmla="*/ 308 w 360"/>
                  <a:gd name="T79" fmla="*/ 337 h 400"/>
                  <a:gd name="T80" fmla="*/ 329 w 360"/>
                  <a:gd name="T81" fmla="*/ 361 h 400"/>
                  <a:gd name="T82" fmla="*/ 341 w 360"/>
                  <a:gd name="T83" fmla="*/ 357 h 400"/>
                  <a:gd name="T84" fmla="*/ 16 w 360"/>
                  <a:gd name="T85" fmla="*/ 42 h 400"/>
                  <a:gd name="T86" fmla="*/ 338 w 360"/>
                  <a:gd name="T87" fmla="*/ 191 h 400"/>
                  <a:gd name="T88" fmla="*/ 90 w 360"/>
                  <a:gd name="T89" fmla="*/ 53 h 400"/>
                  <a:gd name="T90" fmla="*/ 97 w 360"/>
                  <a:gd name="T91" fmla="*/ 59 h 400"/>
                  <a:gd name="T92" fmla="*/ 350 w 360"/>
                  <a:gd name="T93" fmla="*/ 347 h 400"/>
                  <a:gd name="T94" fmla="*/ 338 w 360"/>
                  <a:gd name="T95" fmla="*/ 366 h 400"/>
                  <a:gd name="T96" fmla="*/ 335 w 360"/>
                  <a:gd name="T97" fmla="*/ 362 h 400"/>
                  <a:gd name="T98" fmla="*/ 329 w 360"/>
                  <a:gd name="T99" fmla="*/ 368 h 400"/>
                  <a:gd name="T100" fmla="*/ 328 w 360"/>
                  <a:gd name="T101" fmla="*/ 378 h 400"/>
                  <a:gd name="T102" fmla="*/ 313 w 360"/>
                  <a:gd name="T103" fmla="*/ 388 h 400"/>
                  <a:gd name="T104" fmla="*/ 293 w 360"/>
                  <a:gd name="T105" fmla="*/ 387 h 400"/>
                  <a:gd name="T106" fmla="*/ 294 w 360"/>
                  <a:gd name="T107" fmla="*/ 390 h 400"/>
                  <a:gd name="T108" fmla="*/ 290 w 360"/>
                  <a:gd name="T109" fmla="*/ 389 h 400"/>
                  <a:gd name="T110" fmla="*/ 282 w 360"/>
                  <a:gd name="T111" fmla="*/ 392 h 400"/>
                  <a:gd name="T112" fmla="*/ 285 w 360"/>
                  <a:gd name="T113" fmla="*/ 397 h 400"/>
                  <a:gd name="T114" fmla="*/ 300 w 360"/>
                  <a:gd name="T115" fmla="*/ 394 h 400"/>
                  <a:gd name="T116" fmla="*/ 282 w 360"/>
                  <a:gd name="T117" fmla="*/ 397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0" h="400">
                    <a:moveTo>
                      <a:pt x="94" y="57"/>
                    </a:moveTo>
                    <a:cubicBezTo>
                      <a:pt x="93" y="56"/>
                      <a:pt x="92" y="55"/>
                      <a:pt x="90" y="55"/>
                    </a:cubicBezTo>
                    <a:cubicBezTo>
                      <a:pt x="92" y="56"/>
                      <a:pt x="94" y="59"/>
                      <a:pt x="94" y="57"/>
                    </a:cubicBezTo>
                    <a:close/>
                    <a:moveTo>
                      <a:pt x="157" y="58"/>
                    </a:moveTo>
                    <a:cubicBezTo>
                      <a:pt x="157" y="59"/>
                      <a:pt x="157" y="59"/>
                      <a:pt x="157" y="58"/>
                    </a:cubicBezTo>
                    <a:close/>
                    <a:moveTo>
                      <a:pt x="140" y="75"/>
                    </a:moveTo>
                    <a:cubicBezTo>
                      <a:pt x="141" y="77"/>
                      <a:pt x="145" y="73"/>
                      <a:pt x="144" y="73"/>
                    </a:cubicBezTo>
                    <a:cubicBezTo>
                      <a:pt x="144" y="74"/>
                      <a:pt x="141" y="76"/>
                      <a:pt x="140" y="75"/>
                    </a:cubicBezTo>
                    <a:close/>
                    <a:moveTo>
                      <a:pt x="136" y="81"/>
                    </a:moveTo>
                    <a:cubicBezTo>
                      <a:pt x="130" y="81"/>
                      <a:pt x="127" y="88"/>
                      <a:pt x="120" y="85"/>
                    </a:cubicBezTo>
                    <a:cubicBezTo>
                      <a:pt x="122" y="91"/>
                      <a:pt x="139" y="81"/>
                      <a:pt x="139" y="77"/>
                    </a:cubicBezTo>
                    <a:cubicBezTo>
                      <a:pt x="139" y="77"/>
                      <a:pt x="135" y="81"/>
                      <a:pt x="136" y="81"/>
                    </a:cubicBezTo>
                    <a:close/>
                    <a:moveTo>
                      <a:pt x="138" y="77"/>
                    </a:moveTo>
                    <a:cubicBezTo>
                      <a:pt x="137" y="77"/>
                      <a:pt x="137" y="78"/>
                      <a:pt x="138" y="77"/>
                    </a:cubicBezTo>
                    <a:close/>
                    <a:moveTo>
                      <a:pt x="130" y="82"/>
                    </a:moveTo>
                    <a:cubicBezTo>
                      <a:pt x="131" y="80"/>
                      <a:pt x="130" y="81"/>
                      <a:pt x="130" y="82"/>
                    </a:cubicBezTo>
                    <a:close/>
                    <a:moveTo>
                      <a:pt x="96" y="58"/>
                    </a:moveTo>
                    <a:cubicBezTo>
                      <a:pt x="96" y="58"/>
                      <a:pt x="96" y="58"/>
                      <a:pt x="96" y="59"/>
                    </a:cubicBezTo>
                    <a:cubicBezTo>
                      <a:pt x="96" y="59"/>
                      <a:pt x="96" y="58"/>
                      <a:pt x="96" y="58"/>
                    </a:cubicBezTo>
                    <a:cubicBezTo>
                      <a:pt x="96" y="58"/>
                      <a:pt x="96" y="58"/>
                      <a:pt x="96" y="58"/>
                    </a:cubicBezTo>
                    <a:close/>
                    <a:moveTo>
                      <a:pt x="286" y="317"/>
                    </a:moveTo>
                    <a:cubicBezTo>
                      <a:pt x="286" y="315"/>
                      <a:pt x="286" y="316"/>
                      <a:pt x="287" y="317"/>
                    </a:cubicBezTo>
                    <a:cubicBezTo>
                      <a:pt x="287" y="316"/>
                      <a:pt x="287" y="316"/>
                      <a:pt x="287" y="316"/>
                    </a:cubicBezTo>
                    <a:cubicBezTo>
                      <a:pt x="286" y="315"/>
                      <a:pt x="285" y="316"/>
                      <a:pt x="286" y="317"/>
                    </a:cubicBezTo>
                    <a:close/>
                    <a:moveTo>
                      <a:pt x="294" y="320"/>
                    </a:moveTo>
                    <a:cubicBezTo>
                      <a:pt x="295" y="320"/>
                      <a:pt x="295" y="320"/>
                      <a:pt x="295" y="321"/>
                    </a:cubicBezTo>
                    <a:cubicBezTo>
                      <a:pt x="295" y="321"/>
                      <a:pt x="295" y="320"/>
                      <a:pt x="294" y="320"/>
                    </a:cubicBezTo>
                    <a:close/>
                    <a:moveTo>
                      <a:pt x="259" y="259"/>
                    </a:moveTo>
                    <a:cubicBezTo>
                      <a:pt x="259" y="259"/>
                      <a:pt x="259" y="259"/>
                      <a:pt x="259" y="259"/>
                    </a:cubicBezTo>
                    <a:cubicBezTo>
                      <a:pt x="259" y="259"/>
                      <a:pt x="259" y="259"/>
                      <a:pt x="259" y="259"/>
                    </a:cubicBezTo>
                    <a:cubicBezTo>
                      <a:pt x="259" y="259"/>
                      <a:pt x="259" y="259"/>
                      <a:pt x="259" y="259"/>
                    </a:cubicBezTo>
                    <a:close/>
                    <a:moveTo>
                      <a:pt x="337" y="359"/>
                    </a:moveTo>
                    <a:cubicBezTo>
                      <a:pt x="340" y="357"/>
                      <a:pt x="339" y="361"/>
                      <a:pt x="341" y="361"/>
                    </a:cubicBezTo>
                    <a:cubicBezTo>
                      <a:pt x="342" y="360"/>
                      <a:pt x="340" y="357"/>
                      <a:pt x="338" y="358"/>
                    </a:cubicBezTo>
                    <a:cubicBezTo>
                      <a:pt x="337" y="358"/>
                      <a:pt x="337" y="358"/>
                      <a:pt x="337" y="358"/>
                    </a:cubicBezTo>
                    <a:cubicBezTo>
                      <a:pt x="337" y="358"/>
                      <a:pt x="338" y="359"/>
                      <a:pt x="337" y="359"/>
                    </a:cubicBezTo>
                    <a:close/>
                    <a:moveTo>
                      <a:pt x="107" y="70"/>
                    </a:moveTo>
                    <a:cubicBezTo>
                      <a:pt x="102" y="72"/>
                      <a:pt x="104" y="77"/>
                      <a:pt x="107" y="81"/>
                    </a:cubicBezTo>
                    <a:cubicBezTo>
                      <a:pt x="105" y="78"/>
                      <a:pt x="106" y="72"/>
                      <a:pt x="107" y="70"/>
                    </a:cubicBezTo>
                    <a:close/>
                    <a:moveTo>
                      <a:pt x="294" y="319"/>
                    </a:moveTo>
                    <a:cubicBezTo>
                      <a:pt x="294" y="319"/>
                      <a:pt x="294" y="319"/>
                      <a:pt x="294" y="319"/>
                    </a:cubicBezTo>
                    <a:cubicBezTo>
                      <a:pt x="294" y="320"/>
                      <a:pt x="294" y="320"/>
                      <a:pt x="294" y="320"/>
                    </a:cubicBezTo>
                    <a:cubicBezTo>
                      <a:pt x="294" y="320"/>
                      <a:pt x="294" y="320"/>
                      <a:pt x="294" y="319"/>
                    </a:cubicBezTo>
                    <a:close/>
                    <a:moveTo>
                      <a:pt x="259" y="261"/>
                    </a:moveTo>
                    <a:cubicBezTo>
                      <a:pt x="260" y="261"/>
                      <a:pt x="259" y="260"/>
                      <a:pt x="259" y="259"/>
                    </a:cubicBezTo>
                    <a:cubicBezTo>
                      <a:pt x="258" y="259"/>
                      <a:pt x="258" y="260"/>
                      <a:pt x="259" y="261"/>
                    </a:cubicBezTo>
                    <a:close/>
                    <a:moveTo>
                      <a:pt x="279" y="310"/>
                    </a:moveTo>
                    <a:cubicBezTo>
                      <a:pt x="278" y="310"/>
                      <a:pt x="278" y="309"/>
                      <a:pt x="278" y="309"/>
                    </a:cubicBezTo>
                    <a:cubicBezTo>
                      <a:pt x="278" y="309"/>
                      <a:pt x="278" y="309"/>
                      <a:pt x="278" y="309"/>
                    </a:cubicBezTo>
                    <a:cubicBezTo>
                      <a:pt x="278" y="309"/>
                      <a:pt x="278" y="310"/>
                      <a:pt x="279" y="310"/>
                    </a:cubicBezTo>
                    <a:close/>
                    <a:moveTo>
                      <a:pt x="290" y="36"/>
                    </a:moveTo>
                    <a:cubicBezTo>
                      <a:pt x="290" y="36"/>
                      <a:pt x="290" y="36"/>
                      <a:pt x="290" y="36"/>
                    </a:cubicBezTo>
                    <a:cubicBezTo>
                      <a:pt x="290" y="36"/>
                      <a:pt x="290" y="36"/>
                      <a:pt x="290" y="36"/>
                    </a:cubicBezTo>
                    <a:cubicBezTo>
                      <a:pt x="290" y="36"/>
                      <a:pt x="290" y="36"/>
                      <a:pt x="290" y="36"/>
                    </a:cubicBezTo>
                    <a:close/>
                    <a:moveTo>
                      <a:pt x="360" y="262"/>
                    </a:moveTo>
                    <a:cubicBezTo>
                      <a:pt x="360" y="260"/>
                      <a:pt x="360" y="260"/>
                      <a:pt x="360" y="260"/>
                    </a:cubicBezTo>
                    <a:cubicBezTo>
                      <a:pt x="359" y="258"/>
                      <a:pt x="360" y="254"/>
                      <a:pt x="358" y="252"/>
                    </a:cubicBezTo>
                    <a:cubicBezTo>
                      <a:pt x="357" y="251"/>
                      <a:pt x="354" y="251"/>
                      <a:pt x="354" y="249"/>
                    </a:cubicBezTo>
                    <a:cubicBezTo>
                      <a:pt x="358" y="252"/>
                      <a:pt x="358" y="251"/>
                      <a:pt x="357" y="250"/>
                    </a:cubicBezTo>
                    <a:cubicBezTo>
                      <a:pt x="357" y="251"/>
                      <a:pt x="358" y="251"/>
                      <a:pt x="358" y="251"/>
                    </a:cubicBezTo>
                    <a:cubicBezTo>
                      <a:pt x="357" y="249"/>
                      <a:pt x="356" y="238"/>
                      <a:pt x="354" y="238"/>
                    </a:cubicBezTo>
                    <a:cubicBezTo>
                      <a:pt x="354" y="239"/>
                      <a:pt x="354" y="239"/>
                      <a:pt x="354" y="239"/>
                    </a:cubicBezTo>
                    <a:cubicBezTo>
                      <a:pt x="354" y="238"/>
                      <a:pt x="353" y="237"/>
                      <a:pt x="353" y="237"/>
                    </a:cubicBezTo>
                    <a:cubicBezTo>
                      <a:pt x="353" y="237"/>
                      <a:pt x="353" y="237"/>
                      <a:pt x="353" y="237"/>
                    </a:cubicBezTo>
                    <a:cubicBezTo>
                      <a:pt x="353" y="237"/>
                      <a:pt x="352" y="236"/>
                      <a:pt x="352" y="236"/>
                    </a:cubicBezTo>
                    <a:cubicBezTo>
                      <a:pt x="351" y="235"/>
                      <a:pt x="350" y="236"/>
                      <a:pt x="350" y="239"/>
                    </a:cubicBezTo>
                    <a:cubicBezTo>
                      <a:pt x="349" y="236"/>
                      <a:pt x="348" y="234"/>
                      <a:pt x="346" y="232"/>
                    </a:cubicBezTo>
                    <a:cubicBezTo>
                      <a:pt x="347" y="233"/>
                      <a:pt x="348" y="234"/>
                      <a:pt x="349" y="235"/>
                    </a:cubicBezTo>
                    <a:cubicBezTo>
                      <a:pt x="350" y="233"/>
                      <a:pt x="351" y="235"/>
                      <a:pt x="352" y="236"/>
                    </a:cubicBezTo>
                    <a:cubicBezTo>
                      <a:pt x="352" y="236"/>
                      <a:pt x="352" y="236"/>
                      <a:pt x="353" y="237"/>
                    </a:cubicBezTo>
                    <a:cubicBezTo>
                      <a:pt x="351" y="229"/>
                      <a:pt x="347" y="222"/>
                      <a:pt x="345" y="215"/>
                    </a:cubicBezTo>
                    <a:cubicBezTo>
                      <a:pt x="343" y="209"/>
                      <a:pt x="343" y="200"/>
                      <a:pt x="338" y="195"/>
                    </a:cubicBezTo>
                    <a:cubicBezTo>
                      <a:pt x="338" y="196"/>
                      <a:pt x="338" y="196"/>
                      <a:pt x="337" y="197"/>
                    </a:cubicBezTo>
                    <a:cubicBezTo>
                      <a:pt x="339" y="192"/>
                      <a:pt x="335" y="187"/>
                      <a:pt x="334" y="183"/>
                    </a:cubicBezTo>
                    <a:cubicBezTo>
                      <a:pt x="333" y="181"/>
                      <a:pt x="332" y="180"/>
                      <a:pt x="332" y="178"/>
                    </a:cubicBezTo>
                    <a:cubicBezTo>
                      <a:pt x="330" y="174"/>
                      <a:pt x="328" y="169"/>
                      <a:pt x="327" y="165"/>
                    </a:cubicBezTo>
                    <a:cubicBezTo>
                      <a:pt x="324" y="155"/>
                      <a:pt x="323" y="146"/>
                      <a:pt x="321" y="136"/>
                    </a:cubicBezTo>
                    <a:cubicBezTo>
                      <a:pt x="322" y="137"/>
                      <a:pt x="325" y="139"/>
                      <a:pt x="323" y="139"/>
                    </a:cubicBezTo>
                    <a:cubicBezTo>
                      <a:pt x="329" y="139"/>
                      <a:pt x="324" y="144"/>
                      <a:pt x="324" y="145"/>
                    </a:cubicBezTo>
                    <a:cubicBezTo>
                      <a:pt x="324" y="144"/>
                      <a:pt x="325" y="144"/>
                      <a:pt x="325" y="144"/>
                    </a:cubicBezTo>
                    <a:cubicBezTo>
                      <a:pt x="321" y="151"/>
                      <a:pt x="331" y="148"/>
                      <a:pt x="332" y="149"/>
                    </a:cubicBezTo>
                    <a:cubicBezTo>
                      <a:pt x="332" y="147"/>
                      <a:pt x="332" y="147"/>
                      <a:pt x="332" y="147"/>
                    </a:cubicBezTo>
                    <a:cubicBezTo>
                      <a:pt x="336" y="151"/>
                      <a:pt x="331" y="157"/>
                      <a:pt x="332" y="161"/>
                    </a:cubicBezTo>
                    <a:cubicBezTo>
                      <a:pt x="333" y="164"/>
                      <a:pt x="333" y="172"/>
                      <a:pt x="333" y="176"/>
                    </a:cubicBezTo>
                    <a:cubicBezTo>
                      <a:pt x="331" y="172"/>
                      <a:pt x="329" y="168"/>
                      <a:pt x="330" y="164"/>
                    </a:cubicBezTo>
                    <a:cubicBezTo>
                      <a:pt x="330" y="165"/>
                      <a:pt x="331" y="166"/>
                      <a:pt x="330" y="167"/>
                    </a:cubicBezTo>
                    <a:cubicBezTo>
                      <a:pt x="332" y="163"/>
                      <a:pt x="331" y="158"/>
                      <a:pt x="332" y="153"/>
                    </a:cubicBezTo>
                    <a:cubicBezTo>
                      <a:pt x="333" y="152"/>
                      <a:pt x="333" y="149"/>
                      <a:pt x="330" y="149"/>
                    </a:cubicBezTo>
                    <a:cubicBezTo>
                      <a:pt x="330" y="151"/>
                      <a:pt x="328" y="150"/>
                      <a:pt x="328" y="154"/>
                    </a:cubicBezTo>
                    <a:cubicBezTo>
                      <a:pt x="328" y="152"/>
                      <a:pt x="328" y="152"/>
                      <a:pt x="328" y="152"/>
                    </a:cubicBezTo>
                    <a:cubicBezTo>
                      <a:pt x="328" y="153"/>
                      <a:pt x="327" y="153"/>
                      <a:pt x="327" y="151"/>
                    </a:cubicBezTo>
                    <a:cubicBezTo>
                      <a:pt x="326" y="154"/>
                      <a:pt x="326" y="159"/>
                      <a:pt x="327" y="165"/>
                    </a:cubicBezTo>
                    <a:cubicBezTo>
                      <a:pt x="327" y="165"/>
                      <a:pt x="328" y="165"/>
                      <a:pt x="328" y="166"/>
                    </a:cubicBezTo>
                    <a:cubicBezTo>
                      <a:pt x="329" y="170"/>
                      <a:pt x="330" y="174"/>
                      <a:pt x="332" y="178"/>
                    </a:cubicBezTo>
                    <a:cubicBezTo>
                      <a:pt x="334" y="184"/>
                      <a:pt x="337" y="189"/>
                      <a:pt x="338" y="191"/>
                    </a:cubicBezTo>
                    <a:cubicBezTo>
                      <a:pt x="338" y="191"/>
                      <a:pt x="338" y="191"/>
                      <a:pt x="338" y="191"/>
                    </a:cubicBezTo>
                    <a:cubicBezTo>
                      <a:pt x="338" y="191"/>
                      <a:pt x="338" y="191"/>
                      <a:pt x="338" y="191"/>
                    </a:cubicBezTo>
                    <a:cubicBezTo>
                      <a:pt x="336" y="182"/>
                      <a:pt x="332" y="160"/>
                      <a:pt x="333" y="160"/>
                    </a:cubicBezTo>
                    <a:cubicBezTo>
                      <a:pt x="333" y="161"/>
                      <a:pt x="337" y="158"/>
                      <a:pt x="337" y="157"/>
                    </a:cubicBezTo>
                    <a:cubicBezTo>
                      <a:pt x="337" y="155"/>
                      <a:pt x="335" y="151"/>
                      <a:pt x="334" y="149"/>
                    </a:cubicBezTo>
                    <a:cubicBezTo>
                      <a:pt x="329" y="139"/>
                      <a:pt x="323" y="130"/>
                      <a:pt x="318" y="119"/>
                    </a:cubicBezTo>
                    <a:cubicBezTo>
                      <a:pt x="318" y="122"/>
                      <a:pt x="320" y="124"/>
                      <a:pt x="319" y="126"/>
                    </a:cubicBezTo>
                    <a:cubicBezTo>
                      <a:pt x="318" y="124"/>
                      <a:pt x="318" y="121"/>
                      <a:pt x="317" y="119"/>
                    </a:cubicBezTo>
                    <a:cubicBezTo>
                      <a:pt x="315" y="119"/>
                      <a:pt x="316" y="117"/>
                      <a:pt x="316" y="118"/>
                    </a:cubicBezTo>
                    <a:cubicBezTo>
                      <a:pt x="316" y="114"/>
                      <a:pt x="308" y="103"/>
                      <a:pt x="310" y="101"/>
                    </a:cubicBezTo>
                    <a:cubicBezTo>
                      <a:pt x="311" y="102"/>
                      <a:pt x="311" y="103"/>
                      <a:pt x="312" y="104"/>
                    </a:cubicBezTo>
                    <a:cubicBezTo>
                      <a:pt x="310" y="99"/>
                      <a:pt x="308" y="94"/>
                      <a:pt x="306" y="89"/>
                    </a:cubicBezTo>
                    <a:cubicBezTo>
                      <a:pt x="306" y="88"/>
                      <a:pt x="302" y="68"/>
                      <a:pt x="300" y="68"/>
                    </a:cubicBezTo>
                    <a:cubicBezTo>
                      <a:pt x="300" y="72"/>
                      <a:pt x="302" y="74"/>
                      <a:pt x="302" y="77"/>
                    </a:cubicBezTo>
                    <a:cubicBezTo>
                      <a:pt x="298" y="74"/>
                      <a:pt x="300" y="70"/>
                      <a:pt x="299" y="67"/>
                    </a:cubicBezTo>
                    <a:cubicBezTo>
                      <a:pt x="299" y="63"/>
                      <a:pt x="296" y="59"/>
                      <a:pt x="296" y="54"/>
                    </a:cubicBezTo>
                    <a:cubicBezTo>
                      <a:pt x="298" y="56"/>
                      <a:pt x="301" y="65"/>
                      <a:pt x="301" y="67"/>
                    </a:cubicBezTo>
                    <a:cubicBezTo>
                      <a:pt x="301" y="58"/>
                      <a:pt x="294" y="47"/>
                      <a:pt x="296" y="37"/>
                    </a:cubicBezTo>
                    <a:cubicBezTo>
                      <a:pt x="291" y="37"/>
                      <a:pt x="295" y="43"/>
                      <a:pt x="294" y="44"/>
                    </a:cubicBezTo>
                    <a:cubicBezTo>
                      <a:pt x="294" y="42"/>
                      <a:pt x="291" y="38"/>
                      <a:pt x="293" y="39"/>
                    </a:cubicBezTo>
                    <a:cubicBezTo>
                      <a:pt x="292" y="38"/>
                      <a:pt x="289" y="38"/>
                      <a:pt x="289" y="38"/>
                    </a:cubicBezTo>
                    <a:cubicBezTo>
                      <a:pt x="289" y="39"/>
                      <a:pt x="290" y="40"/>
                      <a:pt x="289" y="40"/>
                    </a:cubicBezTo>
                    <a:cubicBezTo>
                      <a:pt x="284" y="36"/>
                      <a:pt x="286" y="41"/>
                      <a:pt x="286" y="44"/>
                    </a:cubicBezTo>
                    <a:cubicBezTo>
                      <a:pt x="282" y="41"/>
                      <a:pt x="283" y="47"/>
                      <a:pt x="284" y="47"/>
                    </a:cubicBezTo>
                    <a:cubicBezTo>
                      <a:pt x="288" y="50"/>
                      <a:pt x="279" y="54"/>
                      <a:pt x="286" y="54"/>
                    </a:cubicBezTo>
                    <a:cubicBezTo>
                      <a:pt x="285" y="54"/>
                      <a:pt x="283" y="58"/>
                      <a:pt x="283" y="59"/>
                    </a:cubicBezTo>
                    <a:cubicBezTo>
                      <a:pt x="283" y="60"/>
                      <a:pt x="288" y="65"/>
                      <a:pt x="288" y="63"/>
                    </a:cubicBezTo>
                    <a:cubicBezTo>
                      <a:pt x="288" y="65"/>
                      <a:pt x="284" y="71"/>
                      <a:pt x="289" y="71"/>
                    </a:cubicBezTo>
                    <a:cubicBezTo>
                      <a:pt x="289" y="72"/>
                      <a:pt x="288" y="73"/>
                      <a:pt x="289" y="75"/>
                    </a:cubicBezTo>
                    <a:cubicBezTo>
                      <a:pt x="291" y="77"/>
                      <a:pt x="287" y="80"/>
                      <a:pt x="286" y="81"/>
                    </a:cubicBezTo>
                    <a:cubicBezTo>
                      <a:pt x="285" y="82"/>
                      <a:pt x="286" y="84"/>
                      <a:pt x="286" y="85"/>
                    </a:cubicBezTo>
                    <a:cubicBezTo>
                      <a:pt x="286" y="85"/>
                      <a:pt x="286" y="86"/>
                      <a:pt x="286" y="86"/>
                    </a:cubicBezTo>
                    <a:cubicBezTo>
                      <a:pt x="286" y="87"/>
                      <a:pt x="286" y="88"/>
                      <a:pt x="284" y="88"/>
                    </a:cubicBezTo>
                    <a:cubicBezTo>
                      <a:pt x="283" y="88"/>
                      <a:pt x="282" y="88"/>
                      <a:pt x="282" y="89"/>
                    </a:cubicBezTo>
                    <a:cubicBezTo>
                      <a:pt x="281" y="92"/>
                      <a:pt x="284" y="99"/>
                      <a:pt x="284" y="100"/>
                    </a:cubicBezTo>
                    <a:cubicBezTo>
                      <a:pt x="285" y="102"/>
                      <a:pt x="294" y="109"/>
                      <a:pt x="287" y="111"/>
                    </a:cubicBezTo>
                    <a:cubicBezTo>
                      <a:pt x="288" y="111"/>
                      <a:pt x="288" y="112"/>
                      <a:pt x="289" y="112"/>
                    </a:cubicBezTo>
                    <a:cubicBezTo>
                      <a:pt x="283" y="111"/>
                      <a:pt x="284" y="105"/>
                      <a:pt x="283" y="102"/>
                    </a:cubicBezTo>
                    <a:cubicBezTo>
                      <a:pt x="282" y="100"/>
                      <a:pt x="282" y="96"/>
                      <a:pt x="282" y="94"/>
                    </a:cubicBezTo>
                    <a:cubicBezTo>
                      <a:pt x="282" y="91"/>
                      <a:pt x="282" y="90"/>
                      <a:pt x="282" y="89"/>
                    </a:cubicBezTo>
                    <a:cubicBezTo>
                      <a:pt x="282" y="88"/>
                      <a:pt x="283" y="87"/>
                      <a:pt x="284" y="87"/>
                    </a:cubicBezTo>
                    <a:cubicBezTo>
                      <a:pt x="284" y="88"/>
                      <a:pt x="284" y="87"/>
                      <a:pt x="284" y="88"/>
                    </a:cubicBezTo>
                    <a:cubicBezTo>
                      <a:pt x="285" y="87"/>
                      <a:pt x="285" y="87"/>
                      <a:pt x="286" y="87"/>
                    </a:cubicBezTo>
                    <a:cubicBezTo>
                      <a:pt x="286" y="87"/>
                      <a:pt x="286" y="86"/>
                      <a:pt x="286" y="86"/>
                    </a:cubicBezTo>
                    <a:cubicBezTo>
                      <a:pt x="286" y="86"/>
                      <a:pt x="286" y="86"/>
                      <a:pt x="286" y="85"/>
                    </a:cubicBezTo>
                    <a:cubicBezTo>
                      <a:pt x="285" y="84"/>
                      <a:pt x="284" y="83"/>
                      <a:pt x="284" y="82"/>
                    </a:cubicBezTo>
                    <a:cubicBezTo>
                      <a:pt x="284" y="79"/>
                      <a:pt x="290" y="79"/>
                      <a:pt x="287" y="75"/>
                    </a:cubicBezTo>
                    <a:cubicBezTo>
                      <a:pt x="285" y="71"/>
                      <a:pt x="287" y="66"/>
                      <a:pt x="283" y="63"/>
                    </a:cubicBezTo>
                    <a:cubicBezTo>
                      <a:pt x="280" y="59"/>
                      <a:pt x="283" y="57"/>
                      <a:pt x="282" y="54"/>
                    </a:cubicBezTo>
                    <a:cubicBezTo>
                      <a:pt x="281" y="52"/>
                      <a:pt x="279" y="57"/>
                      <a:pt x="279" y="57"/>
                    </a:cubicBezTo>
                    <a:cubicBezTo>
                      <a:pt x="278" y="54"/>
                      <a:pt x="280" y="52"/>
                      <a:pt x="282" y="53"/>
                    </a:cubicBezTo>
                    <a:cubicBezTo>
                      <a:pt x="282" y="51"/>
                      <a:pt x="284" y="49"/>
                      <a:pt x="282" y="47"/>
                    </a:cubicBezTo>
                    <a:cubicBezTo>
                      <a:pt x="281" y="45"/>
                      <a:pt x="281" y="45"/>
                      <a:pt x="281" y="44"/>
                    </a:cubicBezTo>
                    <a:cubicBezTo>
                      <a:pt x="281" y="43"/>
                      <a:pt x="284" y="42"/>
                      <a:pt x="284" y="42"/>
                    </a:cubicBezTo>
                    <a:cubicBezTo>
                      <a:pt x="286" y="42"/>
                      <a:pt x="285" y="37"/>
                      <a:pt x="282" y="38"/>
                    </a:cubicBezTo>
                    <a:cubicBezTo>
                      <a:pt x="283" y="36"/>
                      <a:pt x="281" y="37"/>
                      <a:pt x="279" y="37"/>
                    </a:cubicBezTo>
                    <a:cubicBezTo>
                      <a:pt x="281" y="35"/>
                      <a:pt x="285" y="38"/>
                      <a:pt x="285" y="37"/>
                    </a:cubicBezTo>
                    <a:cubicBezTo>
                      <a:pt x="285" y="36"/>
                      <a:pt x="285" y="36"/>
                      <a:pt x="284" y="35"/>
                    </a:cubicBezTo>
                    <a:cubicBezTo>
                      <a:pt x="286" y="35"/>
                      <a:pt x="286" y="38"/>
                      <a:pt x="286" y="35"/>
                    </a:cubicBezTo>
                    <a:cubicBezTo>
                      <a:pt x="287" y="36"/>
                      <a:pt x="287" y="38"/>
                      <a:pt x="288" y="38"/>
                    </a:cubicBezTo>
                    <a:cubicBezTo>
                      <a:pt x="288" y="38"/>
                      <a:pt x="289" y="35"/>
                      <a:pt x="290" y="36"/>
                    </a:cubicBezTo>
                    <a:cubicBezTo>
                      <a:pt x="290" y="35"/>
                      <a:pt x="289" y="34"/>
                      <a:pt x="289" y="34"/>
                    </a:cubicBezTo>
                    <a:cubicBezTo>
                      <a:pt x="290" y="35"/>
                      <a:pt x="290" y="35"/>
                      <a:pt x="291" y="34"/>
                    </a:cubicBezTo>
                    <a:cubicBezTo>
                      <a:pt x="291" y="35"/>
                      <a:pt x="291" y="35"/>
                      <a:pt x="291" y="36"/>
                    </a:cubicBezTo>
                    <a:cubicBezTo>
                      <a:pt x="292" y="36"/>
                      <a:pt x="292" y="36"/>
                      <a:pt x="292" y="36"/>
                    </a:cubicBezTo>
                    <a:cubicBezTo>
                      <a:pt x="292" y="33"/>
                      <a:pt x="293" y="29"/>
                      <a:pt x="290" y="28"/>
                    </a:cubicBezTo>
                    <a:cubicBezTo>
                      <a:pt x="290" y="28"/>
                      <a:pt x="290" y="28"/>
                      <a:pt x="290" y="28"/>
                    </a:cubicBezTo>
                    <a:cubicBezTo>
                      <a:pt x="290" y="30"/>
                      <a:pt x="293" y="31"/>
                      <a:pt x="291" y="33"/>
                    </a:cubicBezTo>
                    <a:cubicBezTo>
                      <a:pt x="291" y="31"/>
                      <a:pt x="288" y="31"/>
                      <a:pt x="287" y="30"/>
                    </a:cubicBezTo>
                    <a:cubicBezTo>
                      <a:pt x="289" y="30"/>
                      <a:pt x="286" y="28"/>
                      <a:pt x="286" y="27"/>
                    </a:cubicBezTo>
                    <a:cubicBezTo>
                      <a:pt x="288" y="30"/>
                      <a:pt x="289" y="29"/>
                      <a:pt x="290" y="28"/>
                    </a:cubicBezTo>
                    <a:cubicBezTo>
                      <a:pt x="290" y="28"/>
                      <a:pt x="289" y="28"/>
                      <a:pt x="289" y="27"/>
                    </a:cubicBezTo>
                    <a:cubicBezTo>
                      <a:pt x="290" y="27"/>
                      <a:pt x="290" y="28"/>
                      <a:pt x="290" y="28"/>
                    </a:cubicBezTo>
                    <a:cubicBezTo>
                      <a:pt x="291" y="26"/>
                      <a:pt x="291" y="24"/>
                      <a:pt x="291" y="24"/>
                    </a:cubicBezTo>
                    <a:cubicBezTo>
                      <a:pt x="292" y="25"/>
                      <a:pt x="292" y="30"/>
                      <a:pt x="293" y="30"/>
                    </a:cubicBezTo>
                    <a:cubicBezTo>
                      <a:pt x="293" y="30"/>
                      <a:pt x="294" y="20"/>
                      <a:pt x="294" y="19"/>
                    </a:cubicBezTo>
                    <a:cubicBezTo>
                      <a:pt x="293" y="18"/>
                      <a:pt x="292" y="23"/>
                      <a:pt x="290" y="23"/>
                    </a:cubicBezTo>
                    <a:cubicBezTo>
                      <a:pt x="291" y="22"/>
                      <a:pt x="291" y="21"/>
                      <a:pt x="291" y="20"/>
                    </a:cubicBezTo>
                    <a:cubicBezTo>
                      <a:pt x="290" y="21"/>
                      <a:pt x="290" y="21"/>
                      <a:pt x="289" y="22"/>
                    </a:cubicBezTo>
                    <a:cubicBezTo>
                      <a:pt x="289" y="21"/>
                      <a:pt x="291" y="20"/>
                      <a:pt x="291" y="20"/>
                    </a:cubicBezTo>
                    <a:cubicBezTo>
                      <a:pt x="289" y="21"/>
                      <a:pt x="286" y="18"/>
                      <a:pt x="286" y="18"/>
                    </a:cubicBezTo>
                    <a:cubicBezTo>
                      <a:pt x="286" y="17"/>
                      <a:pt x="282" y="16"/>
                      <a:pt x="282" y="16"/>
                    </a:cubicBezTo>
                    <a:cubicBezTo>
                      <a:pt x="281" y="16"/>
                      <a:pt x="273" y="13"/>
                      <a:pt x="273" y="12"/>
                    </a:cubicBezTo>
                    <a:cubicBezTo>
                      <a:pt x="271" y="9"/>
                      <a:pt x="266" y="14"/>
                      <a:pt x="266" y="14"/>
                    </a:cubicBezTo>
                    <a:cubicBezTo>
                      <a:pt x="266" y="14"/>
                      <a:pt x="265" y="18"/>
                      <a:pt x="265" y="18"/>
                    </a:cubicBezTo>
                    <a:cubicBezTo>
                      <a:pt x="264" y="23"/>
                      <a:pt x="266" y="28"/>
                      <a:pt x="266" y="34"/>
                    </a:cubicBezTo>
                    <a:cubicBezTo>
                      <a:pt x="264" y="49"/>
                      <a:pt x="252" y="32"/>
                      <a:pt x="256" y="27"/>
                    </a:cubicBezTo>
                    <a:cubicBezTo>
                      <a:pt x="229" y="25"/>
                      <a:pt x="201" y="23"/>
                      <a:pt x="174" y="21"/>
                    </a:cubicBezTo>
                    <a:cubicBezTo>
                      <a:pt x="163" y="20"/>
                      <a:pt x="152" y="19"/>
                      <a:pt x="141" y="19"/>
                    </a:cubicBezTo>
                    <a:cubicBezTo>
                      <a:pt x="139" y="19"/>
                      <a:pt x="133" y="20"/>
                      <a:pt x="131" y="18"/>
                    </a:cubicBezTo>
                    <a:cubicBezTo>
                      <a:pt x="130" y="16"/>
                      <a:pt x="129" y="15"/>
                      <a:pt x="128" y="13"/>
                    </a:cubicBezTo>
                    <a:cubicBezTo>
                      <a:pt x="128" y="12"/>
                      <a:pt x="129" y="9"/>
                      <a:pt x="128" y="8"/>
                    </a:cubicBezTo>
                    <a:cubicBezTo>
                      <a:pt x="126" y="2"/>
                      <a:pt x="126" y="0"/>
                      <a:pt x="119" y="0"/>
                    </a:cubicBezTo>
                    <a:cubicBezTo>
                      <a:pt x="108" y="0"/>
                      <a:pt x="97" y="0"/>
                      <a:pt x="87" y="1"/>
                    </a:cubicBezTo>
                    <a:cubicBezTo>
                      <a:pt x="58" y="1"/>
                      <a:pt x="30" y="0"/>
                      <a:pt x="2" y="0"/>
                    </a:cubicBezTo>
                    <a:cubicBezTo>
                      <a:pt x="3" y="3"/>
                      <a:pt x="0" y="7"/>
                      <a:pt x="1" y="10"/>
                    </a:cubicBezTo>
                    <a:cubicBezTo>
                      <a:pt x="1" y="12"/>
                      <a:pt x="6" y="17"/>
                      <a:pt x="8" y="18"/>
                    </a:cubicBezTo>
                    <a:cubicBezTo>
                      <a:pt x="12" y="21"/>
                      <a:pt x="13" y="24"/>
                      <a:pt x="10" y="29"/>
                    </a:cubicBezTo>
                    <a:cubicBezTo>
                      <a:pt x="7" y="33"/>
                      <a:pt x="14" y="34"/>
                      <a:pt x="14" y="36"/>
                    </a:cubicBezTo>
                    <a:cubicBezTo>
                      <a:pt x="14" y="38"/>
                      <a:pt x="10" y="37"/>
                      <a:pt x="10" y="40"/>
                    </a:cubicBezTo>
                    <a:cubicBezTo>
                      <a:pt x="10" y="40"/>
                      <a:pt x="10" y="39"/>
                      <a:pt x="11" y="39"/>
                    </a:cubicBezTo>
                    <a:cubicBezTo>
                      <a:pt x="11" y="40"/>
                      <a:pt x="11" y="41"/>
                      <a:pt x="10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9" y="42"/>
                      <a:pt x="8" y="43"/>
                      <a:pt x="7" y="43"/>
                    </a:cubicBezTo>
                    <a:cubicBezTo>
                      <a:pt x="8" y="43"/>
                      <a:pt x="8" y="43"/>
                      <a:pt x="9" y="43"/>
                    </a:cubicBezTo>
                    <a:cubicBezTo>
                      <a:pt x="10" y="43"/>
                      <a:pt x="7" y="45"/>
                      <a:pt x="6" y="45"/>
                    </a:cubicBezTo>
                    <a:cubicBezTo>
                      <a:pt x="8" y="44"/>
                      <a:pt x="14" y="44"/>
                      <a:pt x="16" y="42"/>
                    </a:cubicBezTo>
                    <a:cubicBezTo>
                      <a:pt x="18" y="45"/>
                      <a:pt x="30" y="40"/>
                      <a:pt x="33" y="40"/>
                    </a:cubicBezTo>
                    <a:cubicBezTo>
                      <a:pt x="39" y="39"/>
                      <a:pt x="47" y="39"/>
                      <a:pt x="53" y="38"/>
                    </a:cubicBezTo>
                    <a:cubicBezTo>
                      <a:pt x="40" y="36"/>
                      <a:pt x="29" y="42"/>
                      <a:pt x="16" y="42"/>
                    </a:cubicBezTo>
                    <a:cubicBezTo>
                      <a:pt x="17" y="42"/>
                      <a:pt x="18" y="41"/>
                      <a:pt x="18" y="41"/>
                    </a:cubicBezTo>
                    <a:cubicBezTo>
                      <a:pt x="19" y="40"/>
                      <a:pt x="16" y="39"/>
                      <a:pt x="15" y="40"/>
                    </a:cubicBezTo>
                    <a:cubicBezTo>
                      <a:pt x="16" y="39"/>
                      <a:pt x="17" y="39"/>
                      <a:pt x="18" y="39"/>
                    </a:cubicBezTo>
                    <a:cubicBezTo>
                      <a:pt x="17" y="39"/>
                      <a:pt x="17" y="39"/>
                      <a:pt x="17" y="38"/>
                    </a:cubicBezTo>
                    <a:cubicBezTo>
                      <a:pt x="18" y="39"/>
                      <a:pt x="22" y="37"/>
                      <a:pt x="21" y="35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4"/>
                      <a:pt x="21" y="34"/>
                      <a:pt x="21" y="35"/>
                    </a:cubicBezTo>
                    <a:cubicBezTo>
                      <a:pt x="21" y="35"/>
                      <a:pt x="22" y="36"/>
                      <a:pt x="22" y="36"/>
                    </a:cubicBezTo>
                    <a:cubicBezTo>
                      <a:pt x="23" y="37"/>
                      <a:pt x="23" y="30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7"/>
                      <a:pt x="21" y="27"/>
                      <a:pt x="22" y="26"/>
                    </a:cubicBezTo>
                    <a:cubicBezTo>
                      <a:pt x="23" y="27"/>
                      <a:pt x="23" y="29"/>
                      <a:pt x="25" y="27"/>
                    </a:cubicBezTo>
                    <a:cubicBezTo>
                      <a:pt x="25" y="29"/>
                      <a:pt x="24" y="30"/>
                      <a:pt x="26" y="30"/>
                    </a:cubicBezTo>
                    <a:cubicBezTo>
                      <a:pt x="26" y="31"/>
                      <a:pt x="25" y="33"/>
                      <a:pt x="26" y="34"/>
                    </a:cubicBezTo>
                    <a:cubicBezTo>
                      <a:pt x="28" y="36"/>
                      <a:pt x="29" y="26"/>
                      <a:pt x="29" y="25"/>
                    </a:cubicBezTo>
                    <a:cubicBezTo>
                      <a:pt x="32" y="25"/>
                      <a:pt x="30" y="28"/>
                      <a:pt x="31" y="30"/>
                    </a:cubicBezTo>
                    <a:cubicBezTo>
                      <a:pt x="31" y="30"/>
                      <a:pt x="27" y="28"/>
                      <a:pt x="30" y="32"/>
                    </a:cubicBezTo>
                    <a:cubicBezTo>
                      <a:pt x="31" y="33"/>
                      <a:pt x="35" y="34"/>
                      <a:pt x="36" y="35"/>
                    </a:cubicBezTo>
                    <a:cubicBezTo>
                      <a:pt x="31" y="35"/>
                      <a:pt x="25" y="40"/>
                      <a:pt x="21" y="40"/>
                    </a:cubicBezTo>
                    <a:cubicBezTo>
                      <a:pt x="21" y="40"/>
                      <a:pt x="21" y="41"/>
                      <a:pt x="22" y="41"/>
                    </a:cubicBezTo>
                    <a:cubicBezTo>
                      <a:pt x="25" y="38"/>
                      <a:pt x="31" y="38"/>
                      <a:pt x="35" y="38"/>
                    </a:cubicBezTo>
                    <a:cubicBezTo>
                      <a:pt x="37" y="38"/>
                      <a:pt x="48" y="36"/>
                      <a:pt x="50" y="36"/>
                    </a:cubicBezTo>
                    <a:cubicBezTo>
                      <a:pt x="49" y="36"/>
                      <a:pt x="49" y="36"/>
                      <a:pt x="48" y="36"/>
                    </a:cubicBezTo>
                    <a:cubicBezTo>
                      <a:pt x="48" y="35"/>
                      <a:pt x="49" y="35"/>
                      <a:pt x="49" y="36"/>
                    </a:cubicBezTo>
                    <a:cubicBezTo>
                      <a:pt x="49" y="36"/>
                      <a:pt x="49" y="35"/>
                      <a:pt x="49" y="35"/>
                    </a:cubicBezTo>
                    <a:cubicBezTo>
                      <a:pt x="49" y="35"/>
                      <a:pt x="49" y="36"/>
                      <a:pt x="49" y="36"/>
                    </a:cubicBezTo>
                    <a:cubicBezTo>
                      <a:pt x="50" y="35"/>
                      <a:pt x="50" y="35"/>
                      <a:pt x="50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50" y="34"/>
                      <a:pt x="50" y="34"/>
                    </a:cubicBezTo>
                    <a:cubicBezTo>
                      <a:pt x="50" y="34"/>
                      <a:pt x="50" y="33"/>
                      <a:pt x="50" y="33"/>
                    </a:cubicBezTo>
                    <a:cubicBezTo>
                      <a:pt x="50" y="33"/>
                      <a:pt x="50" y="34"/>
                      <a:pt x="50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49" y="36"/>
                      <a:pt x="52" y="36"/>
                      <a:pt x="52" y="35"/>
                    </a:cubicBezTo>
                    <a:cubicBezTo>
                      <a:pt x="53" y="32"/>
                      <a:pt x="55" y="34"/>
                      <a:pt x="55" y="30"/>
                    </a:cubicBezTo>
                    <a:cubicBezTo>
                      <a:pt x="59" y="34"/>
                      <a:pt x="54" y="29"/>
                      <a:pt x="58" y="31"/>
                    </a:cubicBezTo>
                    <a:cubicBezTo>
                      <a:pt x="56" y="32"/>
                      <a:pt x="56" y="33"/>
                      <a:pt x="58" y="34"/>
                    </a:cubicBezTo>
                    <a:cubicBezTo>
                      <a:pt x="60" y="34"/>
                      <a:pt x="66" y="33"/>
                      <a:pt x="66" y="31"/>
                    </a:cubicBezTo>
                    <a:cubicBezTo>
                      <a:pt x="66" y="32"/>
                      <a:pt x="66" y="32"/>
                      <a:pt x="67" y="33"/>
                    </a:cubicBezTo>
                    <a:cubicBezTo>
                      <a:pt x="68" y="33"/>
                      <a:pt x="68" y="32"/>
                      <a:pt x="69" y="31"/>
                    </a:cubicBezTo>
                    <a:cubicBezTo>
                      <a:pt x="68" y="32"/>
                      <a:pt x="69" y="33"/>
                      <a:pt x="70" y="34"/>
                    </a:cubicBezTo>
                    <a:cubicBezTo>
                      <a:pt x="71" y="34"/>
                      <a:pt x="71" y="33"/>
                      <a:pt x="72" y="32"/>
                    </a:cubicBezTo>
                    <a:cubicBezTo>
                      <a:pt x="72" y="33"/>
                      <a:pt x="71" y="36"/>
                      <a:pt x="71" y="34"/>
                    </a:cubicBezTo>
                    <a:cubicBezTo>
                      <a:pt x="69" y="36"/>
                      <a:pt x="74" y="36"/>
                      <a:pt x="72" y="38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3" y="41"/>
                      <a:pt x="66" y="36"/>
                      <a:pt x="66" y="36"/>
                    </a:cubicBezTo>
                    <a:cubicBezTo>
                      <a:pt x="65" y="35"/>
                      <a:pt x="67" y="38"/>
                      <a:pt x="67" y="37"/>
                    </a:cubicBezTo>
                    <a:cubicBezTo>
                      <a:pt x="67" y="38"/>
                      <a:pt x="65" y="37"/>
                      <a:pt x="64" y="38"/>
                    </a:cubicBezTo>
                    <a:cubicBezTo>
                      <a:pt x="64" y="39"/>
                      <a:pt x="64" y="36"/>
                      <a:pt x="63" y="36"/>
                    </a:cubicBezTo>
                    <a:cubicBezTo>
                      <a:pt x="62" y="37"/>
                      <a:pt x="48" y="38"/>
                      <a:pt x="56" y="39"/>
                    </a:cubicBezTo>
                    <a:cubicBezTo>
                      <a:pt x="63" y="39"/>
                      <a:pt x="70" y="42"/>
                      <a:pt x="76" y="44"/>
                    </a:cubicBezTo>
                    <a:cubicBezTo>
                      <a:pt x="78" y="46"/>
                      <a:pt x="87" y="50"/>
                      <a:pt x="90" y="53"/>
                    </a:cubicBezTo>
                    <a:cubicBezTo>
                      <a:pt x="91" y="53"/>
                      <a:pt x="92" y="54"/>
                      <a:pt x="92" y="53"/>
                    </a:cubicBezTo>
                    <a:cubicBezTo>
                      <a:pt x="92" y="53"/>
                      <a:pt x="91" y="52"/>
                      <a:pt x="91" y="51"/>
                    </a:cubicBezTo>
                    <a:cubicBezTo>
                      <a:pt x="91" y="51"/>
                      <a:pt x="91" y="51"/>
                      <a:pt x="90" y="51"/>
                    </a:cubicBezTo>
                    <a:cubicBezTo>
                      <a:pt x="90" y="51"/>
                      <a:pt x="91" y="51"/>
                      <a:pt x="91" y="50"/>
                    </a:cubicBezTo>
                    <a:cubicBezTo>
                      <a:pt x="90" y="49"/>
                      <a:pt x="89" y="47"/>
                      <a:pt x="88" y="47"/>
                    </a:cubicBezTo>
                    <a:cubicBezTo>
                      <a:pt x="87" y="47"/>
                      <a:pt x="87" y="50"/>
                      <a:pt x="85" y="48"/>
                    </a:cubicBezTo>
                    <a:cubicBezTo>
                      <a:pt x="85" y="47"/>
                      <a:pt x="84" y="44"/>
                      <a:pt x="84" y="43"/>
                    </a:cubicBezTo>
                    <a:cubicBezTo>
                      <a:pt x="86" y="45"/>
                      <a:pt x="89" y="45"/>
                      <a:pt x="89" y="42"/>
                    </a:cubicBezTo>
                    <a:cubicBezTo>
                      <a:pt x="89" y="42"/>
                      <a:pt x="91" y="48"/>
                      <a:pt x="92" y="47"/>
                    </a:cubicBezTo>
                    <a:cubicBezTo>
                      <a:pt x="93" y="47"/>
                      <a:pt x="94" y="46"/>
                      <a:pt x="95" y="44"/>
                    </a:cubicBezTo>
                    <a:cubicBezTo>
                      <a:pt x="94" y="47"/>
                      <a:pt x="96" y="45"/>
                      <a:pt x="96" y="45"/>
                    </a:cubicBezTo>
                    <a:cubicBezTo>
                      <a:pt x="97" y="45"/>
                      <a:pt x="98" y="42"/>
                      <a:pt x="97" y="40"/>
                    </a:cubicBezTo>
                    <a:cubicBezTo>
                      <a:pt x="98" y="42"/>
                      <a:pt x="99" y="42"/>
                      <a:pt x="99" y="40"/>
                    </a:cubicBezTo>
                    <a:cubicBezTo>
                      <a:pt x="98" y="42"/>
                      <a:pt x="99" y="41"/>
                      <a:pt x="101" y="42"/>
                    </a:cubicBezTo>
                    <a:cubicBezTo>
                      <a:pt x="98" y="42"/>
                      <a:pt x="98" y="43"/>
                      <a:pt x="99" y="44"/>
                    </a:cubicBezTo>
                    <a:cubicBezTo>
                      <a:pt x="98" y="44"/>
                      <a:pt x="97" y="47"/>
                      <a:pt x="93" y="47"/>
                    </a:cubicBezTo>
                    <a:cubicBezTo>
                      <a:pt x="95" y="47"/>
                      <a:pt x="91" y="50"/>
                      <a:pt x="91" y="50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2" y="51"/>
                      <a:pt x="94" y="52"/>
                      <a:pt x="95" y="54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6" y="53"/>
                      <a:pt x="97" y="55"/>
                      <a:pt x="98" y="55"/>
                    </a:cubicBezTo>
                    <a:cubicBezTo>
                      <a:pt x="98" y="55"/>
                      <a:pt x="100" y="54"/>
                      <a:pt x="101" y="54"/>
                    </a:cubicBezTo>
                    <a:cubicBezTo>
                      <a:pt x="101" y="55"/>
                      <a:pt x="103" y="61"/>
                      <a:pt x="104" y="60"/>
                    </a:cubicBezTo>
                    <a:cubicBezTo>
                      <a:pt x="104" y="59"/>
                      <a:pt x="104" y="58"/>
                      <a:pt x="104" y="58"/>
                    </a:cubicBezTo>
                    <a:cubicBezTo>
                      <a:pt x="104" y="60"/>
                      <a:pt x="107" y="58"/>
                      <a:pt x="107" y="61"/>
                    </a:cubicBezTo>
                    <a:cubicBezTo>
                      <a:pt x="105" y="59"/>
                      <a:pt x="104" y="61"/>
                      <a:pt x="105" y="61"/>
                    </a:cubicBezTo>
                    <a:cubicBezTo>
                      <a:pt x="104" y="62"/>
                      <a:pt x="94" y="54"/>
                      <a:pt x="94" y="54"/>
                    </a:cubicBezTo>
                    <a:cubicBezTo>
                      <a:pt x="92" y="55"/>
                      <a:pt x="95" y="57"/>
                      <a:pt x="96" y="58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6" y="58"/>
                      <a:pt x="96" y="59"/>
                      <a:pt x="97" y="59"/>
                    </a:cubicBezTo>
                    <a:cubicBezTo>
                      <a:pt x="97" y="59"/>
                      <a:pt x="97" y="59"/>
                      <a:pt x="97" y="59"/>
                    </a:cubicBezTo>
                    <a:cubicBezTo>
                      <a:pt x="97" y="61"/>
                      <a:pt x="100" y="62"/>
                      <a:pt x="99" y="61"/>
                    </a:cubicBezTo>
                    <a:cubicBezTo>
                      <a:pt x="98" y="60"/>
                      <a:pt x="97" y="60"/>
                      <a:pt x="97" y="59"/>
                    </a:cubicBezTo>
                    <a:cubicBezTo>
                      <a:pt x="98" y="60"/>
                      <a:pt x="100" y="61"/>
                      <a:pt x="101" y="62"/>
                    </a:cubicBezTo>
                    <a:cubicBezTo>
                      <a:pt x="102" y="63"/>
                      <a:pt x="102" y="64"/>
                      <a:pt x="102" y="64"/>
                    </a:cubicBezTo>
                    <a:cubicBezTo>
                      <a:pt x="103" y="64"/>
                      <a:pt x="103" y="64"/>
                      <a:pt x="104" y="64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1" y="64"/>
                      <a:pt x="101" y="64"/>
                      <a:pt x="101" y="64"/>
                    </a:cubicBezTo>
                    <a:cubicBezTo>
                      <a:pt x="107" y="69"/>
                      <a:pt x="111" y="69"/>
                      <a:pt x="111" y="79"/>
                    </a:cubicBezTo>
                    <a:cubicBezTo>
                      <a:pt x="111" y="81"/>
                      <a:pt x="110" y="82"/>
                      <a:pt x="108" y="81"/>
                    </a:cubicBezTo>
                    <a:cubicBezTo>
                      <a:pt x="108" y="81"/>
                      <a:pt x="108" y="81"/>
                      <a:pt x="107" y="81"/>
                    </a:cubicBezTo>
                    <a:cubicBezTo>
                      <a:pt x="110" y="83"/>
                      <a:pt x="112" y="84"/>
                      <a:pt x="114" y="83"/>
                    </a:cubicBezTo>
                    <a:cubicBezTo>
                      <a:pt x="115" y="83"/>
                      <a:pt x="119" y="87"/>
                      <a:pt x="120" y="85"/>
                    </a:cubicBezTo>
                    <a:cubicBezTo>
                      <a:pt x="120" y="81"/>
                      <a:pt x="118" y="82"/>
                      <a:pt x="119" y="82"/>
                    </a:cubicBezTo>
                    <a:cubicBezTo>
                      <a:pt x="117" y="83"/>
                      <a:pt x="116" y="81"/>
                      <a:pt x="114" y="82"/>
                    </a:cubicBezTo>
                    <a:cubicBezTo>
                      <a:pt x="114" y="82"/>
                      <a:pt x="114" y="82"/>
                      <a:pt x="114" y="82"/>
                    </a:cubicBezTo>
                    <a:cubicBezTo>
                      <a:pt x="113" y="82"/>
                      <a:pt x="113" y="82"/>
                      <a:pt x="113" y="82"/>
                    </a:cubicBezTo>
                    <a:cubicBezTo>
                      <a:pt x="115" y="82"/>
                      <a:pt x="127" y="80"/>
                      <a:pt x="125" y="78"/>
                    </a:cubicBezTo>
                    <a:cubicBezTo>
                      <a:pt x="126" y="78"/>
                      <a:pt x="126" y="78"/>
                      <a:pt x="127" y="78"/>
                    </a:cubicBezTo>
                    <a:cubicBezTo>
                      <a:pt x="127" y="78"/>
                      <a:pt x="126" y="77"/>
                      <a:pt x="126" y="77"/>
                    </a:cubicBezTo>
                    <a:cubicBezTo>
                      <a:pt x="127" y="78"/>
                      <a:pt x="128" y="77"/>
                      <a:pt x="128" y="78"/>
                    </a:cubicBezTo>
                    <a:cubicBezTo>
                      <a:pt x="128" y="75"/>
                      <a:pt x="128" y="75"/>
                      <a:pt x="128" y="75"/>
                    </a:cubicBezTo>
                    <a:cubicBezTo>
                      <a:pt x="129" y="75"/>
                      <a:pt x="132" y="77"/>
                      <a:pt x="131" y="74"/>
                    </a:cubicBezTo>
                    <a:cubicBezTo>
                      <a:pt x="131" y="75"/>
                      <a:pt x="132" y="75"/>
                      <a:pt x="132" y="74"/>
                    </a:cubicBezTo>
                    <a:cubicBezTo>
                      <a:pt x="133" y="75"/>
                      <a:pt x="130" y="79"/>
                      <a:pt x="129" y="79"/>
                    </a:cubicBezTo>
                    <a:cubicBezTo>
                      <a:pt x="136" y="79"/>
                      <a:pt x="148" y="61"/>
                      <a:pt x="155" y="68"/>
                    </a:cubicBezTo>
                    <a:cubicBezTo>
                      <a:pt x="155" y="68"/>
                      <a:pt x="155" y="68"/>
                      <a:pt x="155" y="69"/>
                    </a:cubicBezTo>
                    <a:cubicBezTo>
                      <a:pt x="156" y="69"/>
                      <a:pt x="158" y="67"/>
                      <a:pt x="156" y="65"/>
                    </a:cubicBezTo>
                    <a:cubicBezTo>
                      <a:pt x="156" y="65"/>
                      <a:pt x="151" y="62"/>
                      <a:pt x="151" y="62"/>
                    </a:cubicBezTo>
                    <a:cubicBezTo>
                      <a:pt x="153" y="62"/>
                      <a:pt x="154" y="64"/>
                      <a:pt x="156" y="64"/>
                    </a:cubicBezTo>
                    <a:cubicBezTo>
                      <a:pt x="156" y="63"/>
                      <a:pt x="155" y="64"/>
                      <a:pt x="155" y="61"/>
                    </a:cubicBezTo>
                    <a:cubicBezTo>
                      <a:pt x="155" y="65"/>
                      <a:pt x="154" y="61"/>
                      <a:pt x="154" y="60"/>
                    </a:cubicBezTo>
                    <a:cubicBezTo>
                      <a:pt x="155" y="60"/>
                      <a:pt x="155" y="61"/>
                      <a:pt x="155" y="61"/>
                    </a:cubicBezTo>
                    <a:cubicBezTo>
                      <a:pt x="155" y="61"/>
                      <a:pt x="155" y="61"/>
                      <a:pt x="155" y="60"/>
                    </a:cubicBezTo>
                    <a:cubicBezTo>
                      <a:pt x="155" y="61"/>
                      <a:pt x="155" y="61"/>
                      <a:pt x="155" y="61"/>
                    </a:cubicBezTo>
                    <a:cubicBezTo>
                      <a:pt x="155" y="61"/>
                      <a:pt x="155" y="61"/>
                      <a:pt x="155" y="61"/>
                    </a:cubicBezTo>
                    <a:cubicBezTo>
                      <a:pt x="156" y="60"/>
                      <a:pt x="156" y="60"/>
                      <a:pt x="157" y="60"/>
                    </a:cubicBezTo>
                    <a:cubicBezTo>
                      <a:pt x="156" y="59"/>
                      <a:pt x="156" y="59"/>
                      <a:pt x="155" y="59"/>
                    </a:cubicBezTo>
                    <a:cubicBezTo>
                      <a:pt x="155" y="59"/>
                      <a:pt x="155" y="60"/>
                      <a:pt x="155" y="60"/>
                    </a:cubicBezTo>
                    <a:cubicBezTo>
                      <a:pt x="156" y="57"/>
                      <a:pt x="158" y="57"/>
                      <a:pt x="159" y="58"/>
                    </a:cubicBezTo>
                    <a:cubicBezTo>
                      <a:pt x="160" y="57"/>
                      <a:pt x="159" y="55"/>
                      <a:pt x="161" y="55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2" y="56"/>
                      <a:pt x="163" y="56"/>
                      <a:pt x="162" y="54"/>
                    </a:cubicBezTo>
                    <a:cubicBezTo>
                      <a:pt x="162" y="55"/>
                      <a:pt x="164" y="57"/>
                      <a:pt x="164" y="57"/>
                    </a:cubicBezTo>
                    <a:cubicBezTo>
                      <a:pt x="164" y="58"/>
                      <a:pt x="167" y="57"/>
                      <a:pt x="168" y="57"/>
                    </a:cubicBezTo>
                    <a:cubicBezTo>
                      <a:pt x="168" y="57"/>
                      <a:pt x="167" y="56"/>
                      <a:pt x="167" y="56"/>
                    </a:cubicBezTo>
                    <a:cubicBezTo>
                      <a:pt x="168" y="57"/>
                      <a:pt x="172" y="56"/>
                      <a:pt x="173" y="55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7"/>
                      <a:pt x="173" y="56"/>
                      <a:pt x="173" y="56"/>
                    </a:cubicBezTo>
                    <a:cubicBezTo>
                      <a:pt x="172" y="58"/>
                      <a:pt x="175" y="59"/>
                      <a:pt x="176" y="59"/>
                    </a:cubicBezTo>
                    <a:cubicBezTo>
                      <a:pt x="176" y="60"/>
                      <a:pt x="192" y="69"/>
                      <a:pt x="192" y="75"/>
                    </a:cubicBezTo>
                    <a:cubicBezTo>
                      <a:pt x="193" y="75"/>
                      <a:pt x="193" y="78"/>
                      <a:pt x="195" y="80"/>
                    </a:cubicBezTo>
                    <a:cubicBezTo>
                      <a:pt x="196" y="80"/>
                      <a:pt x="201" y="83"/>
                      <a:pt x="201" y="84"/>
                    </a:cubicBezTo>
                    <a:cubicBezTo>
                      <a:pt x="201" y="85"/>
                      <a:pt x="201" y="91"/>
                      <a:pt x="200" y="92"/>
                    </a:cubicBezTo>
                    <a:cubicBezTo>
                      <a:pt x="202" y="92"/>
                      <a:pt x="207" y="96"/>
                      <a:pt x="207" y="98"/>
                    </a:cubicBezTo>
                    <a:cubicBezTo>
                      <a:pt x="211" y="95"/>
                      <a:pt x="209" y="102"/>
                      <a:pt x="212" y="102"/>
                    </a:cubicBezTo>
                    <a:cubicBezTo>
                      <a:pt x="212" y="102"/>
                      <a:pt x="212" y="104"/>
                      <a:pt x="212" y="104"/>
                    </a:cubicBezTo>
                    <a:cubicBezTo>
                      <a:pt x="212" y="104"/>
                      <a:pt x="214" y="104"/>
                      <a:pt x="214" y="104"/>
                    </a:cubicBezTo>
                    <a:cubicBezTo>
                      <a:pt x="214" y="105"/>
                      <a:pt x="212" y="105"/>
                      <a:pt x="213" y="106"/>
                    </a:cubicBezTo>
                    <a:cubicBezTo>
                      <a:pt x="213" y="105"/>
                      <a:pt x="216" y="107"/>
                      <a:pt x="215" y="107"/>
                    </a:cubicBezTo>
                    <a:cubicBezTo>
                      <a:pt x="218" y="108"/>
                      <a:pt x="216" y="109"/>
                      <a:pt x="216" y="110"/>
                    </a:cubicBezTo>
                    <a:cubicBezTo>
                      <a:pt x="217" y="113"/>
                      <a:pt x="218" y="112"/>
                      <a:pt x="220" y="114"/>
                    </a:cubicBezTo>
                    <a:cubicBezTo>
                      <a:pt x="220" y="112"/>
                      <a:pt x="227" y="115"/>
                      <a:pt x="229" y="113"/>
                    </a:cubicBezTo>
                    <a:cubicBezTo>
                      <a:pt x="229" y="118"/>
                      <a:pt x="231" y="120"/>
                      <a:pt x="231" y="125"/>
                    </a:cubicBezTo>
                    <a:cubicBezTo>
                      <a:pt x="231" y="124"/>
                      <a:pt x="234" y="129"/>
                      <a:pt x="235" y="130"/>
                    </a:cubicBezTo>
                    <a:cubicBezTo>
                      <a:pt x="234" y="130"/>
                      <a:pt x="234" y="130"/>
                      <a:pt x="234" y="130"/>
                    </a:cubicBezTo>
                    <a:cubicBezTo>
                      <a:pt x="237" y="132"/>
                      <a:pt x="237" y="133"/>
                      <a:pt x="237" y="137"/>
                    </a:cubicBezTo>
                    <a:cubicBezTo>
                      <a:pt x="236" y="137"/>
                      <a:pt x="236" y="134"/>
                      <a:pt x="234" y="136"/>
                    </a:cubicBezTo>
                    <a:cubicBezTo>
                      <a:pt x="235" y="137"/>
                      <a:pt x="237" y="139"/>
                      <a:pt x="237" y="141"/>
                    </a:cubicBezTo>
                    <a:cubicBezTo>
                      <a:pt x="236" y="140"/>
                      <a:pt x="236" y="140"/>
                      <a:pt x="236" y="140"/>
                    </a:cubicBezTo>
                    <a:cubicBezTo>
                      <a:pt x="236" y="144"/>
                      <a:pt x="238" y="149"/>
                      <a:pt x="236" y="153"/>
                    </a:cubicBezTo>
                    <a:cubicBezTo>
                      <a:pt x="234" y="156"/>
                      <a:pt x="233" y="162"/>
                      <a:pt x="234" y="165"/>
                    </a:cubicBezTo>
                    <a:cubicBezTo>
                      <a:pt x="233" y="166"/>
                      <a:pt x="231" y="171"/>
                      <a:pt x="232" y="171"/>
                    </a:cubicBezTo>
                    <a:cubicBezTo>
                      <a:pt x="231" y="171"/>
                      <a:pt x="231" y="172"/>
                      <a:pt x="231" y="173"/>
                    </a:cubicBezTo>
                    <a:cubicBezTo>
                      <a:pt x="231" y="171"/>
                      <a:pt x="231" y="173"/>
                      <a:pt x="231" y="174"/>
                    </a:cubicBezTo>
                    <a:cubicBezTo>
                      <a:pt x="231" y="173"/>
                      <a:pt x="230" y="173"/>
                      <a:pt x="230" y="173"/>
                    </a:cubicBezTo>
                    <a:cubicBezTo>
                      <a:pt x="229" y="175"/>
                      <a:pt x="230" y="176"/>
                      <a:pt x="231" y="177"/>
                    </a:cubicBezTo>
                    <a:cubicBezTo>
                      <a:pt x="231" y="176"/>
                      <a:pt x="230" y="176"/>
                      <a:pt x="230" y="176"/>
                    </a:cubicBezTo>
                    <a:cubicBezTo>
                      <a:pt x="237" y="184"/>
                      <a:pt x="230" y="177"/>
                      <a:pt x="230" y="176"/>
                    </a:cubicBezTo>
                    <a:cubicBezTo>
                      <a:pt x="230" y="176"/>
                      <a:pt x="230" y="176"/>
                      <a:pt x="229" y="175"/>
                    </a:cubicBezTo>
                    <a:cubicBezTo>
                      <a:pt x="229" y="181"/>
                      <a:pt x="231" y="187"/>
                      <a:pt x="227" y="193"/>
                    </a:cubicBezTo>
                    <a:cubicBezTo>
                      <a:pt x="227" y="191"/>
                      <a:pt x="227" y="190"/>
                      <a:pt x="228" y="188"/>
                    </a:cubicBezTo>
                    <a:cubicBezTo>
                      <a:pt x="227" y="188"/>
                      <a:pt x="227" y="188"/>
                      <a:pt x="227" y="188"/>
                    </a:cubicBezTo>
                    <a:cubicBezTo>
                      <a:pt x="227" y="191"/>
                      <a:pt x="227" y="194"/>
                      <a:pt x="228" y="196"/>
                    </a:cubicBezTo>
                    <a:cubicBezTo>
                      <a:pt x="230" y="196"/>
                      <a:pt x="231" y="201"/>
                      <a:pt x="231" y="196"/>
                    </a:cubicBezTo>
                    <a:cubicBezTo>
                      <a:pt x="230" y="196"/>
                      <a:pt x="230" y="196"/>
                      <a:pt x="231" y="196"/>
                    </a:cubicBezTo>
                    <a:cubicBezTo>
                      <a:pt x="231" y="196"/>
                      <a:pt x="231" y="196"/>
                      <a:pt x="231" y="196"/>
                    </a:cubicBezTo>
                    <a:cubicBezTo>
                      <a:pt x="231" y="196"/>
                      <a:pt x="231" y="196"/>
                      <a:pt x="231" y="195"/>
                    </a:cubicBezTo>
                    <a:cubicBezTo>
                      <a:pt x="231" y="198"/>
                      <a:pt x="233" y="203"/>
                      <a:pt x="235" y="205"/>
                    </a:cubicBezTo>
                    <a:cubicBezTo>
                      <a:pt x="237" y="205"/>
                      <a:pt x="238" y="197"/>
                      <a:pt x="238" y="198"/>
                    </a:cubicBezTo>
                    <a:cubicBezTo>
                      <a:pt x="238" y="197"/>
                      <a:pt x="238" y="196"/>
                      <a:pt x="237" y="196"/>
                    </a:cubicBezTo>
                    <a:cubicBezTo>
                      <a:pt x="238" y="195"/>
                      <a:pt x="237" y="196"/>
                      <a:pt x="237" y="195"/>
                    </a:cubicBezTo>
                    <a:cubicBezTo>
                      <a:pt x="238" y="195"/>
                      <a:pt x="238" y="195"/>
                      <a:pt x="238" y="196"/>
                    </a:cubicBezTo>
                    <a:cubicBezTo>
                      <a:pt x="238" y="196"/>
                      <a:pt x="240" y="194"/>
                      <a:pt x="241" y="193"/>
                    </a:cubicBezTo>
                    <a:cubicBezTo>
                      <a:pt x="238" y="194"/>
                      <a:pt x="235" y="191"/>
                      <a:pt x="233" y="190"/>
                    </a:cubicBezTo>
                    <a:cubicBezTo>
                      <a:pt x="233" y="188"/>
                      <a:pt x="237" y="188"/>
                      <a:pt x="237" y="188"/>
                    </a:cubicBezTo>
                    <a:cubicBezTo>
                      <a:pt x="236" y="187"/>
                      <a:pt x="235" y="188"/>
                      <a:pt x="234" y="188"/>
                    </a:cubicBezTo>
                    <a:cubicBezTo>
                      <a:pt x="235" y="186"/>
                      <a:pt x="235" y="185"/>
                      <a:pt x="234" y="184"/>
                    </a:cubicBezTo>
                    <a:cubicBezTo>
                      <a:pt x="235" y="184"/>
                      <a:pt x="236" y="185"/>
                      <a:pt x="236" y="186"/>
                    </a:cubicBezTo>
                    <a:cubicBezTo>
                      <a:pt x="236" y="185"/>
                      <a:pt x="236" y="185"/>
                      <a:pt x="237" y="184"/>
                    </a:cubicBezTo>
                    <a:cubicBezTo>
                      <a:pt x="237" y="186"/>
                      <a:pt x="237" y="186"/>
                      <a:pt x="237" y="186"/>
                    </a:cubicBezTo>
                    <a:cubicBezTo>
                      <a:pt x="237" y="186"/>
                      <a:pt x="237" y="185"/>
                      <a:pt x="238" y="185"/>
                    </a:cubicBezTo>
                    <a:cubicBezTo>
                      <a:pt x="238" y="186"/>
                      <a:pt x="240" y="187"/>
                      <a:pt x="241" y="188"/>
                    </a:cubicBezTo>
                    <a:cubicBezTo>
                      <a:pt x="239" y="187"/>
                      <a:pt x="238" y="187"/>
                      <a:pt x="238" y="188"/>
                    </a:cubicBezTo>
                    <a:cubicBezTo>
                      <a:pt x="243" y="187"/>
                      <a:pt x="243" y="194"/>
                      <a:pt x="241" y="195"/>
                    </a:cubicBezTo>
                    <a:cubicBezTo>
                      <a:pt x="240" y="195"/>
                      <a:pt x="246" y="200"/>
                      <a:pt x="244" y="195"/>
                    </a:cubicBezTo>
                    <a:cubicBezTo>
                      <a:pt x="243" y="192"/>
                      <a:pt x="245" y="189"/>
                      <a:pt x="248" y="189"/>
                    </a:cubicBezTo>
                    <a:cubicBezTo>
                      <a:pt x="248" y="190"/>
                      <a:pt x="250" y="203"/>
                      <a:pt x="245" y="202"/>
                    </a:cubicBezTo>
                    <a:cubicBezTo>
                      <a:pt x="245" y="203"/>
                      <a:pt x="247" y="203"/>
                      <a:pt x="246" y="205"/>
                    </a:cubicBezTo>
                    <a:cubicBezTo>
                      <a:pt x="245" y="201"/>
                      <a:pt x="239" y="209"/>
                      <a:pt x="241" y="211"/>
                    </a:cubicBezTo>
                    <a:cubicBezTo>
                      <a:pt x="239" y="211"/>
                      <a:pt x="241" y="212"/>
                      <a:pt x="238" y="212"/>
                    </a:cubicBezTo>
                    <a:cubicBezTo>
                      <a:pt x="238" y="213"/>
                      <a:pt x="239" y="212"/>
                      <a:pt x="240" y="212"/>
                    </a:cubicBezTo>
                    <a:cubicBezTo>
                      <a:pt x="240" y="212"/>
                      <a:pt x="239" y="215"/>
                      <a:pt x="239" y="215"/>
                    </a:cubicBezTo>
                    <a:cubicBezTo>
                      <a:pt x="238" y="214"/>
                      <a:pt x="238" y="214"/>
                      <a:pt x="237" y="214"/>
                    </a:cubicBezTo>
                    <a:cubicBezTo>
                      <a:pt x="237" y="216"/>
                      <a:pt x="240" y="216"/>
                      <a:pt x="243" y="216"/>
                    </a:cubicBezTo>
                    <a:cubicBezTo>
                      <a:pt x="243" y="216"/>
                      <a:pt x="243" y="215"/>
                      <a:pt x="243" y="215"/>
                    </a:cubicBezTo>
                    <a:cubicBezTo>
                      <a:pt x="243" y="215"/>
                      <a:pt x="244" y="216"/>
                      <a:pt x="244" y="216"/>
                    </a:cubicBezTo>
                    <a:cubicBezTo>
                      <a:pt x="245" y="215"/>
                      <a:pt x="247" y="215"/>
                      <a:pt x="247" y="215"/>
                    </a:cubicBezTo>
                    <a:cubicBezTo>
                      <a:pt x="246" y="216"/>
                      <a:pt x="244" y="216"/>
                      <a:pt x="244" y="216"/>
                    </a:cubicBezTo>
                    <a:cubicBezTo>
                      <a:pt x="243" y="216"/>
                      <a:pt x="243" y="216"/>
                      <a:pt x="243" y="216"/>
                    </a:cubicBezTo>
                    <a:cubicBezTo>
                      <a:pt x="241" y="216"/>
                      <a:pt x="244" y="218"/>
                      <a:pt x="244" y="219"/>
                    </a:cubicBezTo>
                    <a:cubicBezTo>
                      <a:pt x="242" y="219"/>
                      <a:pt x="237" y="214"/>
                      <a:pt x="235" y="215"/>
                    </a:cubicBezTo>
                    <a:cubicBezTo>
                      <a:pt x="235" y="215"/>
                      <a:pt x="234" y="217"/>
                      <a:pt x="234" y="218"/>
                    </a:cubicBezTo>
                    <a:cubicBezTo>
                      <a:pt x="234" y="218"/>
                      <a:pt x="236" y="217"/>
                      <a:pt x="237" y="217"/>
                    </a:cubicBezTo>
                    <a:cubicBezTo>
                      <a:pt x="239" y="218"/>
                      <a:pt x="234" y="219"/>
                      <a:pt x="234" y="219"/>
                    </a:cubicBezTo>
                    <a:cubicBezTo>
                      <a:pt x="237" y="222"/>
                      <a:pt x="244" y="225"/>
                      <a:pt x="241" y="230"/>
                    </a:cubicBezTo>
                    <a:cubicBezTo>
                      <a:pt x="241" y="229"/>
                      <a:pt x="240" y="229"/>
                      <a:pt x="240" y="230"/>
                    </a:cubicBezTo>
                    <a:cubicBezTo>
                      <a:pt x="240" y="231"/>
                      <a:pt x="243" y="234"/>
                      <a:pt x="243" y="235"/>
                    </a:cubicBezTo>
                    <a:cubicBezTo>
                      <a:pt x="243" y="233"/>
                      <a:pt x="242" y="232"/>
                      <a:pt x="241" y="231"/>
                    </a:cubicBezTo>
                    <a:cubicBezTo>
                      <a:pt x="243" y="232"/>
                      <a:pt x="244" y="234"/>
                      <a:pt x="244" y="236"/>
                    </a:cubicBezTo>
                    <a:cubicBezTo>
                      <a:pt x="244" y="236"/>
                      <a:pt x="243" y="235"/>
                      <a:pt x="243" y="235"/>
                    </a:cubicBezTo>
                    <a:cubicBezTo>
                      <a:pt x="245" y="242"/>
                      <a:pt x="248" y="248"/>
                      <a:pt x="251" y="254"/>
                    </a:cubicBezTo>
                    <a:cubicBezTo>
                      <a:pt x="251" y="254"/>
                      <a:pt x="251" y="254"/>
                      <a:pt x="251" y="253"/>
                    </a:cubicBezTo>
                    <a:cubicBezTo>
                      <a:pt x="250" y="252"/>
                      <a:pt x="249" y="250"/>
                      <a:pt x="249" y="249"/>
                    </a:cubicBezTo>
                    <a:cubicBezTo>
                      <a:pt x="249" y="250"/>
                      <a:pt x="251" y="252"/>
                      <a:pt x="251" y="253"/>
                    </a:cubicBezTo>
                    <a:cubicBezTo>
                      <a:pt x="251" y="254"/>
                      <a:pt x="252" y="255"/>
                      <a:pt x="252" y="256"/>
                    </a:cubicBezTo>
                    <a:cubicBezTo>
                      <a:pt x="252" y="255"/>
                      <a:pt x="252" y="255"/>
                      <a:pt x="251" y="254"/>
                    </a:cubicBezTo>
                    <a:cubicBezTo>
                      <a:pt x="251" y="256"/>
                      <a:pt x="253" y="259"/>
                      <a:pt x="254" y="259"/>
                    </a:cubicBezTo>
                    <a:cubicBezTo>
                      <a:pt x="254" y="258"/>
                      <a:pt x="253" y="257"/>
                      <a:pt x="252" y="256"/>
                    </a:cubicBezTo>
                    <a:cubicBezTo>
                      <a:pt x="253" y="257"/>
                      <a:pt x="253" y="257"/>
                      <a:pt x="253" y="257"/>
                    </a:cubicBezTo>
                    <a:cubicBezTo>
                      <a:pt x="253" y="256"/>
                      <a:pt x="253" y="255"/>
                      <a:pt x="255" y="255"/>
                    </a:cubicBezTo>
                    <a:cubicBezTo>
                      <a:pt x="252" y="256"/>
                      <a:pt x="254" y="258"/>
                      <a:pt x="255" y="258"/>
                    </a:cubicBezTo>
                    <a:cubicBezTo>
                      <a:pt x="255" y="260"/>
                      <a:pt x="256" y="259"/>
                      <a:pt x="257" y="259"/>
                    </a:cubicBezTo>
                    <a:cubicBezTo>
                      <a:pt x="257" y="259"/>
                      <a:pt x="257" y="260"/>
                      <a:pt x="258" y="260"/>
                    </a:cubicBezTo>
                    <a:cubicBezTo>
                      <a:pt x="258" y="260"/>
                      <a:pt x="258" y="259"/>
                      <a:pt x="259" y="259"/>
                    </a:cubicBezTo>
                    <a:cubicBezTo>
                      <a:pt x="258" y="255"/>
                      <a:pt x="256" y="249"/>
                      <a:pt x="254" y="247"/>
                    </a:cubicBezTo>
                    <a:cubicBezTo>
                      <a:pt x="254" y="247"/>
                      <a:pt x="254" y="246"/>
                      <a:pt x="254" y="246"/>
                    </a:cubicBezTo>
                    <a:cubicBezTo>
                      <a:pt x="254" y="246"/>
                      <a:pt x="254" y="247"/>
                      <a:pt x="254" y="247"/>
                    </a:cubicBezTo>
                    <a:cubicBezTo>
                      <a:pt x="256" y="248"/>
                      <a:pt x="258" y="251"/>
                      <a:pt x="258" y="249"/>
                    </a:cubicBezTo>
                    <a:cubicBezTo>
                      <a:pt x="259" y="250"/>
                      <a:pt x="258" y="253"/>
                      <a:pt x="260" y="253"/>
                    </a:cubicBezTo>
                    <a:cubicBezTo>
                      <a:pt x="259" y="252"/>
                      <a:pt x="261" y="251"/>
                      <a:pt x="262" y="251"/>
                    </a:cubicBezTo>
                    <a:cubicBezTo>
                      <a:pt x="262" y="250"/>
                      <a:pt x="265" y="250"/>
                      <a:pt x="266" y="250"/>
                    </a:cubicBezTo>
                    <a:cubicBezTo>
                      <a:pt x="268" y="249"/>
                      <a:pt x="266" y="246"/>
                      <a:pt x="268" y="245"/>
                    </a:cubicBezTo>
                    <a:cubicBezTo>
                      <a:pt x="267" y="247"/>
                      <a:pt x="267" y="247"/>
                      <a:pt x="269" y="247"/>
                    </a:cubicBezTo>
                    <a:cubicBezTo>
                      <a:pt x="267" y="249"/>
                      <a:pt x="267" y="251"/>
                      <a:pt x="265" y="251"/>
                    </a:cubicBezTo>
                    <a:cubicBezTo>
                      <a:pt x="259" y="253"/>
                      <a:pt x="264" y="256"/>
                      <a:pt x="265" y="259"/>
                    </a:cubicBezTo>
                    <a:cubicBezTo>
                      <a:pt x="265" y="262"/>
                      <a:pt x="263" y="264"/>
                      <a:pt x="263" y="266"/>
                    </a:cubicBezTo>
                    <a:cubicBezTo>
                      <a:pt x="263" y="269"/>
                      <a:pt x="265" y="270"/>
                      <a:pt x="265" y="273"/>
                    </a:cubicBezTo>
                    <a:cubicBezTo>
                      <a:pt x="265" y="275"/>
                      <a:pt x="264" y="275"/>
                      <a:pt x="265" y="277"/>
                    </a:cubicBezTo>
                    <a:cubicBezTo>
                      <a:pt x="265" y="278"/>
                      <a:pt x="267" y="277"/>
                      <a:pt x="267" y="276"/>
                    </a:cubicBezTo>
                    <a:cubicBezTo>
                      <a:pt x="267" y="280"/>
                      <a:pt x="271" y="273"/>
                      <a:pt x="271" y="273"/>
                    </a:cubicBezTo>
                    <a:cubicBezTo>
                      <a:pt x="271" y="271"/>
                      <a:pt x="275" y="264"/>
                      <a:pt x="278" y="266"/>
                    </a:cubicBezTo>
                    <a:cubicBezTo>
                      <a:pt x="274" y="269"/>
                      <a:pt x="274" y="271"/>
                      <a:pt x="271" y="274"/>
                    </a:cubicBezTo>
                    <a:cubicBezTo>
                      <a:pt x="269" y="279"/>
                      <a:pt x="267" y="276"/>
                      <a:pt x="266" y="277"/>
                    </a:cubicBezTo>
                    <a:cubicBezTo>
                      <a:pt x="267" y="279"/>
                      <a:pt x="268" y="280"/>
                      <a:pt x="267" y="280"/>
                    </a:cubicBezTo>
                    <a:cubicBezTo>
                      <a:pt x="269" y="280"/>
                      <a:pt x="271" y="281"/>
                      <a:pt x="271" y="281"/>
                    </a:cubicBezTo>
                    <a:cubicBezTo>
                      <a:pt x="272" y="282"/>
                      <a:pt x="272" y="282"/>
                      <a:pt x="272" y="283"/>
                    </a:cubicBezTo>
                    <a:cubicBezTo>
                      <a:pt x="273" y="282"/>
                      <a:pt x="273" y="281"/>
                      <a:pt x="272" y="280"/>
                    </a:cubicBezTo>
                    <a:cubicBezTo>
                      <a:pt x="273" y="281"/>
                      <a:pt x="274" y="284"/>
                      <a:pt x="274" y="285"/>
                    </a:cubicBezTo>
                    <a:cubicBezTo>
                      <a:pt x="276" y="291"/>
                      <a:pt x="274" y="286"/>
                      <a:pt x="273" y="287"/>
                    </a:cubicBezTo>
                    <a:cubicBezTo>
                      <a:pt x="273" y="290"/>
                      <a:pt x="274" y="292"/>
                      <a:pt x="276" y="292"/>
                    </a:cubicBezTo>
                    <a:cubicBezTo>
                      <a:pt x="275" y="292"/>
                      <a:pt x="275" y="292"/>
                      <a:pt x="275" y="292"/>
                    </a:cubicBezTo>
                    <a:cubicBezTo>
                      <a:pt x="276" y="296"/>
                      <a:pt x="276" y="300"/>
                      <a:pt x="276" y="304"/>
                    </a:cubicBezTo>
                    <a:cubicBezTo>
                      <a:pt x="277" y="303"/>
                      <a:pt x="277" y="302"/>
                      <a:pt x="277" y="301"/>
                    </a:cubicBezTo>
                    <a:cubicBezTo>
                      <a:pt x="277" y="304"/>
                      <a:pt x="277" y="304"/>
                      <a:pt x="277" y="304"/>
                    </a:cubicBezTo>
                    <a:cubicBezTo>
                      <a:pt x="276" y="305"/>
                      <a:pt x="277" y="307"/>
                      <a:pt x="278" y="309"/>
                    </a:cubicBezTo>
                    <a:cubicBezTo>
                      <a:pt x="281" y="309"/>
                      <a:pt x="279" y="311"/>
                      <a:pt x="279" y="311"/>
                    </a:cubicBezTo>
                    <a:cubicBezTo>
                      <a:pt x="280" y="311"/>
                      <a:pt x="283" y="311"/>
                      <a:pt x="283" y="312"/>
                    </a:cubicBezTo>
                    <a:cubicBezTo>
                      <a:pt x="283" y="314"/>
                      <a:pt x="282" y="312"/>
                      <a:pt x="281" y="312"/>
                    </a:cubicBezTo>
                    <a:cubicBezTo>
                      <a:pt x="281" y="312"/>
                      <a:pt x="281" y="313"/>
                      <a:pt x="282" y="313"/>
                    </a:cubicBezTo>
                    <a:cubicBezTo>
                      <a:pt x="278" y="310"/>
                      <a:pt x="278" y="316"/>
                      <a:pt x="281" y="314"/>
                    </a:cubicBezTo>
                    <a:cubicBezTo>
                      <a:pt x="281" y="315"/>
                      <a:pt x="283" y="316"/>
                      <a:pt x="283" y="317"/>
                    </a:cubicBezTo>
                    <a:cubicBezTo>
                      <a:pt x="284" y="316"/>
                      <a:pt x="284" y="316"/>
                      <a:pt x="284" y="315"/>
                    </a:cubicBezTo>
                    <a:cubicBezTo>
                      <a:pt x="283" y="315"/>
                      <a:pt x="283" y="315"/>
                      <a:pt x="282" y="314"/>
                    </a:cubicBezTo>
                    <a:cubicBezTo>
                      <a:pt x="283" y="315"/>
                      <a:pt x="284" y="315"/>
                      <a:pt x="283" y="314"/>
                    </a:cubicBezTo>
                    <a:cubicBezTo>
                      <a:pt x="284" y="314"/>
                      <a:pt x="284" y="315"/>
                      <a:pt x="284" y="315"/>
                    </a:cubicBezTo>
                    <a:cubicBezTo>
                      <a:pt x="284" y="314"/>
                      <a:pt x="284" y="314"/>
                      <a:pt x="284" y="314"/>
                    </a:cubicBezTo>
                    <a:cubicBezTo>
                      <a:pt x="285" y="314"/>
                      <a:pt x="285" y="314"/>
                      <a:pt x="285" y="314"/>
                    </a:cubicBezTo>
                    <a:cubicBezTo>
                      <a:pt x="284" y="315"/>
                      <a:pt x="284" y="315"/>
                      <a:pt x="285" y="316"/>
                    </a:cubicBezTo>
                    <a:cubicBezTo>
                      <a:pt x="285" y="315"/>
                      <a:pt x="285" y="314"/>
                      <a:pt x="286" y="314"/>
                    </a:cubicBezTo>
                    <a:cubicBezTo>
                      <a:pt x="286" y="315"/>
                      <a:pt x="287" y="314"/>
                      <a:pt x="287" y="316"/>
                    </a:cubicBezTo>
                    <a:cubicBezTo>
                      <a:pt x="289" y="317"/>
                      <a:pt x="287" y="317"/>
                      <a:pt x="288" y="318"/>
                    </a:cubicBezTo>
                    <a:cubicBezTo>
                      <a:pt x="288" y="317"/>
                      <a:pt x="288" y="317"/>
                      <a:pt x="289" y="318"/>
                    </a:cubicBezTo>
                    <a:cubicBezTo>
                      <a:pt x="288" y="318"/>
                      <a:pt x="288" y="319"/>
                      <a:pt x="289" y="319"/>
                    </a:cubicBezTo>
                    <a:cubicBezTo>
                      <a:pt x="289" y="318"/>
                      <a:pt x="289" y="318"/>
                      <a:pt x="289" y="318"/>
                    </a:cubicBezTo>
                    <a:cubicBezTo>
                      <a:pt x="289" y="319"/>
                      <a:pt x="289" y="319"/>
                      <a:pt x="289" y="319"/>
                    </a:cubicBezTo>
                    <a:cubicBezTo>
                      <a:pt x="289" y="319"/>
                      <a:pt x="289" y="319"/>
                      <a:pt x="289" y="319"/>
                    </a:cubicBezTo>
                    <a:cubicBezTo>
                      <a:pt x="289" y="320"/>
                      <a:pt x="289" y="320"/>
                      <a:pt x="289" y="320"/>
                    </a:cubicBezTo>
                    <a:cubicBezTo>
                      <a:pt x="289" y="320"/>
                      <a:pt x="290" y="320"/>
                      <a:pt x="290" y="319"/>
                    </a:cubicBezTo>
                    <a:cubicBezTo>
                      <a:pt x="290" y="319"/>
                      <a:pt x="290" y="319"/>
                      <a:pt x="290" y="318"/>
                    </a:cubicBezTo>
                    <a:cubicBezTo>
                      <a:pt x="290" y="319"/>
                      <a:pt x="290" y="319"/>
                      <a:pt x="290" y="319"/>
                    </a:cubicBezTo>
                    <a:cubicBezTo>
                      <a:pt x="290" y="319"/>
                      <a:pt x="290" y="319"/>
                      <a:pt x="290" y="319"/>
                    </a:cubicBezTo>
                    <a:cubicBezTo>
                      <a:pt x="290" y="320"/>
                      <a:pt x="289" y="320"/>
                      <a:pt x="290" y="320"/>
                    </a:cubicBezTo>
                    <a:cubicBezTo>
                      <a:pt x="290" y="320"/>
                      <a:pt x="290" y="319"/>
                      <a:pt x="290" y="319"/>
                    </a:cubicBezTo>
                    <a:cubicBezTo>
                      <a:pt x="291" y="320"/>
                      <a:pt x="291" y="320"/>
                      <a:pt x="291" y="318"/>
                    </a:cubicBezTo>
                    <a:cubicBezTo>
                      <a:pt x="291" y="320"/>
                      <a:pt x="292" y="319"/>
                      <a:pt x="292" y="321"/>
                    </a:cubicBezTo>
                    <a:cubicBezTo>
                      <a:pt x="292" y="321"/>
                      <a:pt x="292" y="320"/>
                      <a:pt x="293" y="321"/>
                    </a:cubicBezTo>
                    <a:cubicBezTo>
                      <a:pt x="293" y="320"/>
                      <a:pt x="292" y="320"/>
                      <a:pt x="292" y="319"/>
                    </a:cubicBezTo>
                    <a:cubicBezTo>
                      <a:pt x="293" y="320"/>
                      <a:pt x="293" y="320"/>
                      <a:pt x="294" y="319"/>
                    </a:cubicBezTo>
                    <a:cubicBezTo>
                      <a:pt x="292" y="318"/>
                      <a:pt x="288" y="315"/>
                      <a:pt x="288" y="315"/>
                    </a:cubicBezTo>
                    <a:cubicBezTo>
                      <a:pt x="291" y="316"/>
                      <a:pt x="297" y="323"/>
                      <a:pt x="299" y="323"/>
                    </a:cubicBezTo>
                    <a:cubicBezTo>
                      <a:pt x="298" y="323"/>
                      <a:pt x="297" y="323"/>
                      <a:pt x="296" y="325"/>
                    </a:cubicBezTo>
                    <a:cubicBezTo>
                      <a:pt x="297" y="324"/>
                      <a:pt x="297" y="324"/>
                      <a:pt x="298" y="324"/>
                    </a:cubicBezTo>
                    <a:cubicBezTo>
                      <a:pt x="298" y="324"/>
                      <a:pt x="299" y="329"/>
                      <a:pt x="299" y="329"/>
                    </a:cubicBezTo>
                    <a:cubicBezTo>
                      <a:pt x="300" y="329"/>
                      <a:pt x="301" y="325"/>
                      <a:pt x="300" y="325"/>
                    </a:cubicBezTo>
                    <a:cubicBezTo>
                      <a:pt x="301" y="324"/>
                      <a:pt x="301" y="324"/>
                      <a:pt x="302" y="325"/>
                    </a:cubicBezTo>
                    <a:cubicBezTo>
                      <a:pt x="302" y="324"/>
                      <a:pt x="302" y="324"/>
                      <a:pt x="302" y="324"/>
                    </a:cubicBezTo>
                    <a:cubicBezTo>
                      <a:pt x="303" y="325"/>
                      <a:pt x="306" y="327"/>
                      <a:pt x="306" y="330"/>
                    </a:cubicBezTo>
                    <a:cubicBezTo>
                      <a:pt x="303" y="328"/>
                      <a:pt x="303" y="327"/>
                      <a:pt x="300" y="330"/>
                    </a:cubicBezTo>
                    <a:cubicBezTo>
                      <a:pt x="301" y="330"/>
                      <a:pt x="301" y="330"/>
                      <a:pt x="301" y="331"/>
                    </a:cubicBezTo>
                    <a:cubicBezTo>
                      <a:pt x="301" y="330"/>
                      <a:pt x="301" y="330"/>
                      <a:pt x="302" y="330"/>
                    </a:cubicBezTo>
                    <a:cubicBezTo>
                      <a:pt x="301" y="331"/>
                      <a:pt x="303" y="336"/>
                      <a:pt x="303" y="336"/>
                    </a:cubicBezTo>
                    <a:cubicBezTo>
                      <a:pt x="303" y="338"/>
                      <a:pt x="306" y="336"/>
                      <a:pt x="307" y="335"/>
                    </a:cubicBezTo>
                    <a:cubicBezTo>
                      <a:pt x="307" y="335"/>
                      <a:pt x="307" y="335"/>
                      <a:pt x="307" y="335"/>
                    </a:cubicBezTo>
                    <a:cubicBezTo>
                      <a:pt x="307" y="335"/>
                      <a:pt x="308" y="335"/>
                      <a:pt x="308" y="335"/>
                    </a:cubicBezTo>
                    <a:cubicBezTo>
                      <a:pt x="308" y="334"/>
                      <a:pt x="309" y="334"/>
                      <a:pt x="309" y="334"/>
                    </a:cubicBezTo>
                    <a:cubicBezTo>
                      <a:pt x="309" y="334"/>
                      <a:pt x="308" y="334"/>
                      <a:pt x="308" y="335"/>
                    </a:cubicBezTo>
                    <a:cubicBezTo>
                      <a:pt x="310" y="335"/>
                      <a:pt x="310" y="335"/>
                      <a:pt x="310" y="335"/>
                    </a:cubicBezTo>
                    <a:cubicBezTo>
                      <a:pt x="309" y="336"/>
                      <a:pt x="309" y="336"/>
                      <a:pt x="308" y="335"/>
                    </a:cubicBezTo>
                    <a:cubicBezTo>
                      <a:pt x="308" y="335"/>
                      <a:pt x="309" y="335"/>
                      <a:pt x="308" y="335"/>
                    </a:cubicBezTo>
                    <a:cubicBezTo>
                      <a:pt x="308" y="335"/>
                      <a:pt x="308" y="335"/>
                      <a:pt x="307" y="335"/>
                    </a:cubicBezTo>
                    <a:cubicBezTo>
                      <a:pt x="308" y="336"/>
                      <a:pt x="308" y="336"/>
                      <a:pt x="308" y="337"/>
                    </a:cubicBezTo>
                    <a:cubicBezTo>
                      <a:pt x="304" y="337"/>
                      <a:pt x="304" y="342"/>
                      <a:pt x="307" y="342"/>
                    </a:cubicBezTo>
                    <a:cubicBezTo>
                      <a:pt x="306" y="342"/>
                      <a:pt x="309" y="352"/>
                      <a:pt x="314" y="350"/>
                    </a:cubicBezTo>
                    <a:cubicBezTo>
                      <a:pt x="316" y="349"/>
                      <a:pt x="316" y="356"/>
                      <a:pt x="319" y="355"/>
                    </a:cubicBezTo>
                    <a:cubicBezTo>
                      <a:pt x="320" y="358"/>
                      <a:pt x="316" y="359"/>
                      <a:pt x="313" y="358"/>
                    </a:cubicBezTo>
                    <a:cubicBezTo>
                      <a:pt x="311" y="357"/>
                      <a:pt x="311" y="355"/>
                      <a:pt x="310" y="353"/>
                    </a:cubicBezTo>
                    <a:cubicBezTo>
                      <a:pt x="308" y="349"/>
                      <a:pt x="306" y="353"/>
                      <a:pt x="306" y="355"/>
                    </a:cubicBezTo>
                    <a:cubicBezTo>
                      <a:pt x="304" y="360"/>
                      <a:pt x="310" y="360"/>
                      <a:pt x="310" y="363"/>
                    </a:cubicBezTo>
                    <a:cubicBezTo>
                      <a:pt x="309" y="363"/>
                      <a:pt x="307" y="361"/>
                      <a:pt x="307" y="360"/>
                    </a:cubicBezTo>
                    <a:cubicBezTo>
                      <a:pt x="307" y="370"/>
                      <a:pt x="322" y="360"/>
                      <a:pt x="324" y="360"/>
                    </a:cubicBezTo>
                    <a:cubicBezTo>
                      <a:pt x="324" y="361"/>
                      <a:pt x="323" y="362"/>
                      <a:pt x="323" y="362"/>
                    </a:cubicBezTo>
                    <a:cubicBezTo>
                      <a:pt x="324" y="362"/>
                      <a:pt x="326" y="362"/>
                      <a:pt x="327" y="363"/>
                    </a:cubicBezTo>
                    <a:cubicBezTo>
                      <a:pt x="326" y="360"/>
                      <a:pt x="327" y="362"/>
                      <a:pt x="328" y="362"/>
                    </a:cubicBezTo>
                    <a:cubicBezTo>
                      <a:pt x="328" y="362"/>
                      <a:pt x="328" y="361"/>
                      <a:pt x="329" y="361"/>
                    </a:cubicBezTo>
                    <a:cubicBezTo>
                      <a:pt x="330" y="362"/>
                      <a:pt x="330" y="362"/>
                      <a:pt x="330" y="362"/>
                    </a:cubicBezTo>
                    <a:cubicBezTo>
                      <a:pt x="330" y="361"/>
                      <a:pt x="330" y="361"/>
                      <a:pt x="330" y="361"/>
                    </a:cubicBezTo>
                    <a:cubicBezTo>
                      <a:pt x="330" y="362"/>
                      <a:pt x="330" y="362"/>
                      <a:pt x="330" y="362"/>
                    </a:cubicBezTo>
                    <a:cubicBezTo>
                      <a:pt x="330" y="362"/>
                      <a:pt x="331" y="361"/>
                      <a:pt x="331" y="361"/>
                    </a:cubicBezTo>
                    <a:cubicBezTo>
                      <a:pt x="331" y="360"/>
                      <a:pt x="331" y="360"/>
                      <a:pt x="330" y="361"/>
                    </a:cubicBezTo>
                    <a:cubicBezTo>
                      <a:pt x="330" y="358"/>
                      <a:pt x="330" y="361"/>
                      <a:pt x="333" y="359"/>
                    </a:cubicBezTo>
                    <a:cubicBezTo>
                      <a:pt x="333" y="359"/>
                      <a:pt x="333" y="360"/>
                      <a:pt x="332" y="360"/>
                    </a:cubicBezTo>
                    <a:cubicBezTo>
                      <a:pt x="335" y="360"/>
                      <a:pt x="334" y="358"/>
                      <a:pt x="336" y="359"/>
                    </a:cubicBezTo>
                    <a:cubicBezTo>
                      <a:pt x="336" y="357"/>
                      <a:pt x="334" y="358"/>
                      <a:pt x="334" y="357"/>
                    </a:cubicBezTo>
                    <a:cubicBezTo>
                      <a:pt x="335" y="356"/>
                      <a:pt x="336" y="358"/>
                      <a:pt x="336" y="356"/>
                    </a:cubicBezTo>
                    <a:cubicBezTo>
                      <a:pt x="336" y="357"/>
                      <a:pt x="338" y="358"/>
                      <a:pt x="338" y="358"/>
                    </a:cubicBezTo>
                    <a:cubicBezTo>
                      <a:pt x="342" y="356"/>
                      <a:pt x="340" y="360"/>
                      <a:pt x="343" y="360"/>
                    </a:cubicBezTo>
                    <a:cubicBezTo>
                      <a:pt x="343" y="360"/>
                      <a:pt x="341" y="357"/>
                      <a:pt x="341" y="357"/>
                    </a:cubicBezTo>
                    <a:cubicBezTo>
                      <a:pt x="342" y="355"/>
                      <a:pt x="345" y="352"/>
                      <a:pt x="345" y="351"/>
                    </a:cubicBezTo>
                    <a:cubicBezTo>
                      <a:pt x="348" y="348"/>
                      <a:pt x="346" y="345"/>
                      <a:pt x="346" y="342"/>
                    </a:cubicBezTo>
                    <a:cubicBezTo>
                      <a:pt x="345" y="340"/>
                      <a:pt x="348" y="333"/>
                      <a:pt x="348" y="333"/>
                    </a:cubicBezTo>
                    <a:cubicBezTo>
                      <a:pt x="349" y="332"/>
                      <a:pt x="349" y="330"/>
                      <a:pt x="350" y="329"/>
                    </a:cubicBezTo>
                    <a:cubicBezTo>
                      <a:pt x="349" y="329"/>
                      <a:pt x="349" y="329"/>
                      <a:pt x="349" y="329"/>
                    </a:cubicBezTo>
                    <a:cubicBezTo>
                      <a:pt x="352" y="324"/>
                      <a:pt x="355" y="319"/>
                      <a:pt x="355" y="313"/>
                    </a:cubicBezTo>
                    <a:cubicBezTo>
                      <a:pt x="355" y="314"/>
                      <a:pt x="354" y="323"/>
                      <a:pt x="355" y="324"/>
                    </a:cubicBezTo>
                    <a:cubicBezTo>
                      <a:pt x="357" y="317"/>
                      <a:pt x="356" y="309"/>
                      <a:pt x="356" y="303"/>
                    </a:cubicBezTo>
                    <a:cubicBezTo>
                      <a:pt x="356" y="304"/>
                      <a:pt x="356" y="304"/>
                      <a:pt x="357" y="304"/>
                    </a:cubicBezTo>
                    <a:cubicBezTo>
                      <a:pt x="358" y="296"/>
                      <a:pt x="358" y="287"/>
                      <a:pt x="359" y="279"/>
                    </a:cubicBezTo>
                    <a:cubicBezTo>
                      <a:pt x="360" y="273"/>
                      <a:pt x="357" y="265"/>
                      <a:pt x="359" y="257"/>
                    </a:cubicBezTo>
                    <a:cubicBezTo>
                      <a:pt x="359" y="259"/>
                      <a:pt x="360" y="260"/>
                      <a:pt x="360" y="262"/>
                    </a:cubicBezTo>
                    <a:close/>
                    <a:moveTo>
                      <a:pt x="16" y="42"/>
                    </a:moveTo>
                    <a:cubicBezTo>
                      <a:pt x="16" y="42"/>
                      <a:pt x="16" y="42"/>
                      <a:pt x="16" y="42"/>
                    </a:cubicBezTo>
                    <a:cubicBezTo>
                      <a:pt x="14" y="43"/>
                      <a:pt x="13" y="43"/>
                      <a:pt x="11" y="44"/>
                    </a:cubicBezTo>
                    <a:cubicBezTo>
                      <a:pt x="12" y="43"/>
                      <a:pt x="14" y="42"/>
                      <a:pt x="16" y="42"/>
                    </a:cubicBezTo>
                    <a:close/>
                    <a:moveTo>
                      <a:pt x="290" y="37"/>
                    </a:moveTo>
                    <a:cubicBezTo>
                      <a:pt x="290" y="37"/>
                      <a:pt x="290" y="37"/>
                      <a:pt x="290" y="36"/>
                    </a:cubicBezTo>
                    <a:cubicBezTo>
                      <a:pt x="289" y="36"/>
                      <a:pt x="289" y="37"/>
                      <a:pt x="290" y="37"/>
                    </a:cubicBezTo>
                    <a:close/>
                    <a:moveTo>
                      <a:pt x="312" y="105"/>
                    </a:moveTo>
                    <a:cubicBezTo>
                      <a:pt x="314" y="109"/>
                      <a:pt x="315" y="113"/>
                      <a:pt x="317" y="117"/>
                    </a:cubicBezTo>
                    <a:cubicBezTo>
                      <a:pt x="316" y="115"/>
                      <a:pt x="317" y="119"/>
                      <a:pt x="318" y="119"/>
                    </a:cubicBezTo>
                    <a:cubicBezTo>
                      <a:pt x="318" y="116"/>
                      <a:pt x="314" y="110"/>
                      <a:pt x="313" y="107"/>
                    </a:cubicBezTo>
                    <a:cubicBezTo>
                      <a:pt x="313" y="106"/>
                      <a:pt x="312" y="106"/>
                      <a:pt x="312" y="105"/>
                    </a:cubicBezTo>
                    <a:close/>
                    <a:moveTo>
                      <a:pt x="340" y="195"/>
                    </a:moveTo>
                    <a:cubicBezTo>
                      <a:pt x="339" y="193"/>
                      <a:pt x="339" y="192"/>
                      <a:pt x="338" y="191"/>
                    </a:cubicBezTo>
                    <a:cubicBezTo>
                      <a:pt x="339" y="193"/>
                      <a:pt x="339" y="195"/>
                      <a:pt x="340" y="195"/>
                    </a:cubicBezTo>
                    <a:close/>
                    <a:moveTo>
                      <a:pt x="291" y="38"/>
                    </a:moveTo>
                    <a:cubicBezTo>
                      <a:pt x="291" y="38"/>
                      <a:pt x="291" y="37"/>
                      <a:pt x="292" y="36"/>
                    </a:cubicBezTo>
                    <a:cubicBezTo>
                      <a:pt x="291" y="36"/>
                      <a:pt x="291" y="36"/>
                      <a:pt x="291" y="36"/>
                    </a:cubicBezTo>
                    <a:cubicBezTo>
                      <a:pt x="291" y="36"/>
                      <a:pt x="291" y="38"/>
                      <a:pt x="291" y="38"/>
                    </a:cubicBezTo>
                    <a:close/>
                    <a:moveTo>
                      <a:pt x="228" y="197"/>
                    </a:moveTo>
                    <a:cubicBezTo>
                      <a:pt x="229" y="200"/>
                      <a:pt x="231" y="203"/>
                      <a:pt x="232" y="206"/>
                    </a:cubicBezTo>
                    <a:cubicBezTo>
                      <a:pt x="235" y="204"/>
                      <a:pt x="230" y="199"/>
                      <a:pt x="228" y="197"/>
                    </a:cubicBezTo>
                    <a:close/>
                    <a:moveTo>
                      <a:pt x="292" y="36"/>
                    </a:moveTo>
                    <a:cubicBezTo>
                      <a:pt x="292" y="37"/>
                      <a:pt x="292" y="37"/>
                      <a:pt x="292" y="37"/>
                    </a:cubicBezTo>
                    <a:cubicBezTo>
                      <a:pt x="292" y="37"/>
                      <a:pt x="292" y="37"/>
                      <a:pt x="292" y="36"/>
                    </a:cubicBezTo>
                    <a:close/>
                    <a:moveTo>
                      <a:pt x="91" y="54"/>
                    </a:moveTo>
                    <a:cubicBezTo>
                      <a:pt x="91" y="54"/>
                      <a:pt x="90" y="53"/>
                      <a:pt x="90" y="53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90" y="53"/>
                      <a:pt x="90" y="53"/>
                      <a:pt x="91" y="54"/>
                    </a:cubicBezTo>
                    <a:close/>
                    <a:moveTo>
                      <a:pt x="155" y="69"/>
                    </a:moveTo>
                    <a:cubicBezTo>
                      <a:pt x="154" y="68"/>
                      <a:pt x="153" y="68"/>
                      <a:pt x="152" y="68"/>
                    </a:cubicBezTo>
                    <a:cubicBezTo>
                      <a:pt x="153" y="68"/>
                      <a:pt x="154" y="69"/>
                      <a:pt x="155" y="69"/>
                    </a:cubicBezTo>
                    <a:close/>
                    <a:moveTo>
                      <a:pt x="292" y="36"/>
                    </a:moveTo>
                    <a:cubicBezTo>
                      <a:pt x="292" y="36"/>
                      <a:pt x="292" y="36"/>
                      <a:pt x="292" y="36"/>
                    </a:cubicBezTo>
                    <a:cubicBezTo>
                      <a:pt x="292" y="36"/>
                      <a:pt x="292" y="36"/>
                      <a:pt x="292" y="36"/>
                    </a:cubicBezTo>
                    <a:cubicBezTo>
                      <a:pt x="292" y="36"/>
                      <a:pt x="292" y="36"/>
                      <a:pt x="292" y="36"/>
                    </a:cubicBezTo>
                    <a:close/>
                    <a:moveTo>
                      <a:pt x="97" y="59"/>
                    </a:moveTo>
                    <a:cubicBezTo>
                      <a:pt x="97" y="59"/>
                      <a:pt x="97" y="59"/>
                      <a:pt x="97" y="59"/>
                    </a:cubicBezTo>
                    <a:cubicBezTo>
                      <a:pt x="97" y="59"/>
                      <a:pt x="96" y="59"/>
                      <a:pt x="96" y="59"/>
                    </a:cubicBezTo>
                    <a:cubicBezTo>
                      <a:pt x="97" y="59"/>
                      <a:pt x="97" y="59"/>
                      <a:pt x="97" y="59"/>
                    </a:cubicBezTo>
                    <a:close/>
                    <a:moveTo>
                      <a:pt x="228" y="197"/>
                    </a:moveTo>
                    <a:cubicBezTo>
                      <a:pt x="228" y="197"/>
                      <a:pt x="228" y="196"/>
                      <a:pt x="228" y="196"/>
                    </a:cubicBezTo>
                    <a:cubicBezTo>
                      <a:pt x="228" y="196"/>
                      <a:pt x="228" y="196"/>
                      <a:pt x="227" y="196"/>
                    </a:cubicBezTo>
                    <a:cubicBezTo>
                      <a:pt x="228" y="196"/>
                      <a:pt x="228" y="197"/>
                      <a:pt x="228" y="197"/>
                    </a:cubicBezTo>
                    <a:close/>
                    <a:moveTo>
                      <a:pt x="353" y="326"/>
                    </a:moveTo>
                    <a:cubicBezTo>
                      <a:pt x="354" y="326"/>
                      <a:pt x="354" y="326"/>
                      <a:pt x="354" y="325"/>
                    </a:cubicBezTo>
                    <a:cubicBezTo>
                      <a:pt x="354" y="324"/>
                      <a:pt x="352" y="324"/>
                      <a:pt x="353" y="326"/>
                    </a:cubicBezTo>
                    <a:close/>
                    <a:moveTo>
                      <a:pt x="353" y="330"/>
                    </a:moveTo>
                    <a:cubicBezTo>
                      <a:pt x="354" y="329"/>
                      <a:pt x="354" y="328"/>
                      <a:pt x="354" y="327"/>
                    </a:cubicBezTo>
                    <a:cubicBezTo>
                      <a:pt x="352" y="327"/>
                      <a:pt x="353" y="329"/>
                      <a:pt x="353" y="330"/>
                    </a:cubicBezTo>
                    <a:close/>
                    <a:moveTo>
                      <a:pt x="350" y="347"/>
                    </a:moveTo>
                    <a:cubicBezTo>
                      <a:pt x="352" y="346"/>
                      <a:pt x="353" y="342"/>
                      <a:pt x="352" y="341"/>
                    </a:cubicBezTo>
                    <a:cubicBezTo>
                      <a:pt x="352" y="343"/>
                      <a:pt x="351" y="345"/>
                      <a:pt x="350" y="347"/>
                    </a:cubicBezTo>
                    <a:close/>
                    <a:moveTo>
                      <a:pt x="350" y="348"/>
                    </a:moveTo>
                    <a:cubicBezTo>
                      <a:pt x="350" y="348"/>
                      <a:pt x="349" y="349"/>
                      <a:pt x="349" y="349"/>
                    </a:cubicBezTo>
                    <a:cubicBezTo>
                      <a:pt x="349" y="351"/>
                      <a:pt x="350" y="348"/>
                      <a:pt x="350" y="348"/>
                    </a:cubicBezTo>
                    <a:close/>
                    <a:moveTo>
                      <a:pt x="349" y="348"/>
                    </a:moveTo>
                    <a:cubicBezTo>
                      <a:pt x="349" y="347"/>
                      <a:pt x="349" y="348"/>
                      <a:pt x="349" y="348"/>
                    </a:cubicBezTo>
                    <a:close/>
                    <a:moveTo>
                      <a:pt x="338" y="369"/>
                    </a:moveTo>
                    <a:cubicBezTo>
                      <a:pt x="336" y="371"/>
                      <a:pt x="334" y="373"/>
                      <a:pt x="334" y="374"/>
                    </a:cubicBezTo>
                    <a:cubicBezTo>
                      <a:pt x="335" y="372"/>
                      <a:pt x="337" y="370"/>
                      <a:pt x="338" y="369"/>
                    </a:cubicBezTo>
                    <a:close/>
                    <a:moveTo>
                      <a:pt x="334" y="374"/>
                    </a:moveTo>
                    <a:cubicBezTo>
                      <a:pt x="333" y="374"/>
                      <a:pt x="333" y="374"/>
                      <a:pt x="333" y="374"/>
                    </a:cubicBezTo>
                    <a:cubicBezTo>
                      <a:pt x="333" y="374"/>
                      <a:pt x="333" y="374"/>
                      <a:pt x="334" y="374"/>
                    </a:cubicBezTo>
                    <a:close/>
                    <a:moveTo>
                      <a:pt x="344" y="354"/>
                    </a:moveTo>
                    <a:cubicBezTo>
                      <a:pt x="348" y="358"/>
                      <a:pt x="338" y="366"/>
                      <a:pt x="338" y="366"/>
                    </a:cubicBezTo>
                    <a:cubicBezTo>
                      <a:pt x="339" y="367"/>
                      <a:pt x="339" y="368"/>
                      <a:pt x="338" y="369"/>
                    </a:cubicBezTo>
                    <a:cubicBezTo>
                      <a:pt x="340" y="367"/>
                      <a:pt x="341" y="365"/>
                      <a:pt x="342" y="364"/>
                    </a:cubicBezTo>
                    <a:cubicBezTo>
                      <a:pt x="342" y="365"/>
                      <a:pt x="341" y="365"/>
                      <a:pt x="341" y="366"/>
                    </a:cubicBezTo>
                    <a:cubicBezTo>
                      <a:pt x="343" y="365"/>
                      <a:pt x="349" y="354"/>
                      <a:pt x="349" y="350"/>
                    </a:cubicBezTo>
                    <a:cubicBezTo>
                      <a:pt x="347" y="350"/>
                      <a:pt x="347" y="354"/>
                      <a:pt x="344" y="354"/>
                    </a:cubicBezTo>
                    <a:close/>
                    <a:moveTo>
                      <a:pt x="333" y="361"/>
                    </a:moveTo>
                    <a:cubicBezTo>
                      <a:pt x="331" y="362"/>
                      <a:pt x="333" y="362"/>
                      <a:pt x="333" y="361"/>
                    </a:cubicBezTo>
                    <a:close/>
                    <a:moveTo>
                      <a:pt x="339" y="361"/>
                    </a:moveTo>
                    <a:cubicBezTo>
                      <a:pt x="339" y="363"/>
                      <a:pt x="339" y="363"/>
                      <a:pt x="339" y="363"/>
                    </a:cubicBezTo>
                    <a:cubicBezTo>
                      <a:pt x="340" y="363"/>
                      <a:pt x="340" y="363"/>
                      <a:pt x="341" y="363"/>
                    </a:cubicBezTo>
                    <a:cubicBezTo>
                      <a:pt x="341" y="362"/>
                      <a:pt x="340" y="361"/>
                      <a:pt x="339" y="361"/>
                    </a:cubicBezTo>
                    <a:close/>
                    <a:moveTo>
                      <a:pt x="335" y="362"/>
                    </a:moveTo>
                    <a:cubicBezTo>
                      <a:pt x="335" y="363"/>
                      <a:pt x="335" y="363"/>
                      <a:pt x="335" y="362"/>
                    </a:cubicBezTo>
                    <a:close/>
                    <a:moveTo>
                      <a:pt x="331" y="364"/>
                    </a:moveTo>
                    <a:cubicBezTo>
                      <a:pt x="331" y="363"/>
                      <a:pt x="330" y="364"/>
                      <a:pt x="331" y="364"/>
                    </a:cubicBezTo>
                    <a:close/>
                    <a:moveTo>
                      <a:pt x="338" y="364"/>
                    </a:moveTo>
                    <a:cubicBezTo>
                      <a:pt x="338" y="364"/>
                      <a:pt x="338" y="365"/>
                      <a:pt x="338" y="365"/>
                    </a:cubicBezTo>
                    <a:cubicBezTo>
                      <a:pt x="338" y="365"/>
                      <a:pt x="338" y="364"/>
                      <a:pt x="338" y="364"/>
                    </a:cubicBezTo>
                    <a:close/>
                    <a:moveTo>
                      <a:pt x="330" y="365"/>
                    </a:moveTo>
                    <a:cubicBezTo>
                      <a:pt x="330" y="366"/>
                      <a:pt x="330" y="364"/>
                      <a:pt x="330" y="365"/>
                    </a:cubicBezTo>
                    <a:close/>
                    <a:moveTo>
                      <a:pt x="333" y="365"/>
                    </a:moveTo>
                    <a:cubicBezTo>
                      <a:pt x="335" y="365"/>
                      <a:pt x="334" y="365"/>
                      <a:pt x="333" y="365"/>
                    </a:cubicBezTo>
                    <a:close/>
                    <a:moveTo>
                      <a:pt x="331" y="366"/>
                    </a:moveTo>
                    <a:cubicBezTo>
                      <a:pt x="330" y="366"/>
                      <a:pt x="331" y="368"/>
                      <a:pt x="331" y="366"/>
                    </a:cubicBezTo>
                    <a:close/>
                    <a:moveTo>
                      <a:pt x="329" y="368"/>
                    </a:moveTo>
                    <a:cubicBezTo>
                      <a:pt x="327" y="369"/>
                      <a:pt x="328" y="368"/>
                      <a:pt x="329" y="368"/>
                    </a:cubicBezTo>
                    <a:close/>
                    <a:moveTo>
                      <a:pt x="327" y="371"/>
                    </a:moveTo>
                    <a:cubicBezTo>
                      <a:pt x="327" y="372"/>
                      <a:pt x="327" y="372"/>
                      <a:pt x="327" y="371"/>
                    </a:cubicBezTo>
                    <a:close/>
                    <a:moveTo>
                      <a:pt x="332" y="376"/>
                    </a:moveTo>
                    <a:cubicBezTo>
                      <a:pt x="333" y="376"/>
                      <a:pt x="333" y="375"/>
                      <a:pt x="333" y="374"/>
                    </a:cubicBezTo>
                    <a:cubicBezTo>
                      <a:pt x="332" y="375"/>
                      <a:pt x="332" y="375"/>
                      <a:pt x="332" y="376"/>
                    </a:cubicBezTo>
                    <a:close/>
                    <a:moveTo>
                      <a:pt x="321" y="376"/>
                    </a:moveTo>
                    <a:cubicBezTo>
                      <a:pt x="322" y="376"/>
                      <a:pt x="322" y="375"/>
                      <a:pt x="322" y="375"/>
                    </a:cubicBezTo>
                    <a:cubicBezTo>
                      <a:pt x="322" y="375"/>
                      <a:pt x="321" y="375"/>
                      <a:pt x="321" y="376"/>
                    </a:cubicBezTo>
                    <a:close/>
                    <a:moveTo>
                      <a:pt x="330" y="378"/>
                    </a:moveTo>
                    <a:cubicBezTo>
                      <a:pt x="331" y="377"/>
                      <a:pt x="332" y="376"/>
                      <a:pt x="331" y="375"/>
                    </a:cubicBezTo>
                    <a:cubicBezTo>
                      <a:pt x="331" y="376"/>
                      <a:pt x="330" y="377"/>
                      <a:pt x="330" y="378"/>
                    </a:cubicBezTo>
                    <a:close/>
                    <a:moveTo>
                      <a:pt x="328" y="378"/>
                    </a:moveTo>
                    <a:cubicBezTo>
                      <a:pt x="329" y="377"/>
                      <a:pt x="328" y="377"/>
                      <a:pt x="328" y="378"/>
                    </a:cubicBezTo>
                    <a:close/>
                    <a:moveTo>
                      <a:pt x="326" y="381"/>
                    </a:moveTo>
                    <a:cubicBezTo>
                      <a:pt x="327" y="381"/>
                      <a:pt x="328" y="380"/>
                      <a:pt x="329" y="379"/>
                    </a:cubicBezTo>
                    <a:cubicBezTo>
                      <a:pt x="328" y="379"/>
                      <a:pt x="327" y="380"/>
                      <a:pt x="326" y="381"/>
                    </a:cubicBezTo>
                    <a:close/>
                    <a:moveTo>
                      <a:pt x="323" y="382"/>
                    </a:moveTo>
                    <a:cubicBezTo>
                      <a:pt x="320" y="384"/>
                      <a:pt x="320" y="384"/>
                      <a:pt x="320" y="384"/>
                    </a:cubicBezTo>
                    <a:cubicBezTo>
                      <a:pt x="322" y="384"/>
                      <a:pt x="323" y="384"/>
                      <a:pt x="324" y="383"/>
                    </a:cubicBezTo>
                    <a:cubicBezTo>
                      <a:pt x="323" y="383"/>
                      <a:pt x="323" y="383"/>
                      <a:pt x="323" y="383"/>
                    </a:cubicBezTo>
                    <a:cubicBezTo>
                      <a:pt x="324" y="381"/>
                      <a:pt x="324" y="382"/>
                      <a:pt x="323" y="382"/>
                    </a:cubicBezTo>
                    <a:close/>
                    <a:moveTo>
                      <a:pt x="325" y="382"/>
                    </a:moveTo>
                    <a:cubicBezTo>
                      <a:pt x="325" y="382"/>
                      <a:pt x="325" y="382"/>
                      <a:pt x="325" y="382"/>
                    </a:cubicBezTo>
                    <a:close/>
                    <a:moveTo>
                      <a:pt x="300" y="386"/>
                    </a:moveTo>
                    <a:cubicBezTo>
                      <a:pt x="299" y="384"/>
                      <a:pt x="300" y="386"/>
                      <a:pt x="300" y="386"/>
                    </a:cubicBezTo>
                    <a:close/>
                    <a:moveTo>
                      <a:pt x="313" y="388"/>
                    </a:moveTo>
                    <a:cubicBezTo>
                      <a:pt x="313" y="388"/>
                      <a:pt x="313" y="388"/>
                      <a:pt x="313" y="388"/>
                    </a:cubicBezTo>
                    <a:cubicBezTo>
                      <a:pt x="313" y="388"/>
                      <a:pt x="313" y="388"/>
                      <a:pt x="313" y="388"/>
                    </a:cubicBezTo>
                    <a:close/>
                    <a:moveTo>
                      <a:pt x="312" y="389"/>
                    </a:moveTo>
                    <a:cubicBezTo>
                      <a:pt x="314" y="389"/>
                      <a:pt x="317" y="387"/>
                      <a:pt x="317" y="386"/>
                    </a:cubicBezTo>
                    <a:cubicBezTo>
                      <a:pt x="316" y="387"/>
                      <a:pt x="314" y="387"/>
                      <a:pt x="313" y="388"/>
                    </a:cubicBezTo>
                    <a:cubicBezTo>
                      <a:pt x="313" y="388"/>
                      <a:pt x="313" y="389"/>
                      <a:pt x="312" y="389"/>
                    </a:cubicBezTo>
                    <a:close/>
                    <a:moveTo>
                      <a:pt x="318" y="386"/>
                    </a:moveTo>
                    <a:cubicBezTo>
                      <a:pt x="317" y="386"/>
                      <a:pt x="317" y="386"/>
                      <a:pt x="318" y="386"/>
                    </a:cubicBezTo>
                    <a:close/>
                    <a:moveTo>
                      <a:pt x="292" y="386"/>
                    </a:moveTo>
                    <a:cubicBezTo>
                      <a:pt x="292" y="387"/>
                      <a:pt x="292" y="387"/>
                      <a:pt x="293" y="387"/>
                    </a:cubicBezTo>
                    <a:cubicBezTo>
                      <a:pt x="292" y="386"/>
                      <a:pt x="292" y="386"/>
                      <a:pt x="292" y="386"/>
                    </a:cubicBezTo>
                    <a:close/>
                    <a:moveTo>
                      <a:pt x="293" y="387"/>
                    </a:moveTo>
                    <a:cubicBezTo>
                      <a:pt x="293" y="387"/>
                      <a:pt x="293" y="387"/>
                      <a:pt x="293" y="387"/>
                    </a:cubicBezTo>
                    <a:cubicBezTo>
                      <a:pt x="293" y="387"/>
                      <a:pt x="293" y="387"/>
                      <a:pt x="293" y="387"/>
                    </a:cubicBezTo>
                    <a:cubicBezTo>
                      <a:pt x="293" y="387"/>
                      <a:pt x="293" y="387"/>
                      <a:pt x="293" y="387"/>
                    </a:cubicBezTo>
                    <a:close/>
                    <a:moveTo>
                      <a:pt x="296" y="386"/>
                    </a:moveTo>
                    <a:cubicBezTo>
                      <a:pt x="295" y="386"/>
                      <a:pt x="296" y="388"/>
                      <a:pt x="296" y="386"/>
                    </a:cubicBezTo>
                    <a:close/>
                    <a:moveTo>
                      <a:pt x="294" y="387"/>
                    </a:moveTo>
                    <a:cubicBezTo>
                      <a:pt x="295" y="388"/>
                      <a:pt x="295" y="388"/>
                      <a:pt x="295" y="388"/>
                    </a:cubicBezTo>
                    <a:cubicBezTo>
                      <a:pt x="295" y="387"/>
                      <a:pt x="294" y="387"/>
                      <a:pt x="294" y="387"/>
                    </a:cubicBezTo>
                    <a:close/>
                    <a:moveTo>
                      <a:pt x="291" y="387"/>
                    </a:moveTo>
                    <a:cubicBezTo>
                      <a:pt x="291" y="388"/>
                      <a:pt x="291" y="388"/>
                      <a:pt x="291" y="387"/>
                    </a:cubicBezTo>
                    <a:close/>
                    <a:moveTo>
                      <a:pt x="298" y="387"/>
                    </a:moveTo>
                    <a:cubicBezTo>
                      <a:pt x="300" y="390"/>
                      <a:pt x="300" y="390"/>
                      <a:pt x="300" y="388"/>
                    </a:cubicBezTo>
                    <a:cubicBezTo>
                      <a:pt x="299" y="388"/>
                      <a:pt x="299" y="388"/>
                      <a:pt x="298" y="387"/>
                    </a:cubicBezTo>
                    <a:close/>
                    <a:moveTo>
                      <a:pt x="294" y="390"/>
                    </a:moveTo>
                    <a:cubicBezTo>
                      <a:pt x="293" y="389"/>
                      <a:pt x="293" y="388"/>
                      <a:pt x="292" y="387"/>
                    </a:cubicBezTo>
                    <a:cubicBezTo>
                      <a:pt x="292" y="389"/>
                      <a:pt x="292" y="390"/>
                      <a:pt x="294" y="390"/>
                    </a:cubicBezTo>
                    <a:close/>
                    <a:moveTo>
                      <a:pt x="312" y="388"/>
                    </a:moveTo>
                    <a:cubicBezTo>
                      <a:pt x="310" y="388"/>
                      <a:pt x="309" y="389"/>
                      <a:pt x="308" y="390"/>
                    </a:cubicBezTo>
                    <a:cubicBezTo>
                      <a:pt x="309" y="390"/>
                      <a:pt x="310" y="390"/>
                      <a:pt x="310" y="392"/>
                    </a:cubicBezTo>
                    <a:cubicBezTo>
                      <a:pt x="310" y="391"/>
                      <a:pt x="313" y="388"/>
                      <a:pt x="312" y="388"/>
                    </a:cubicBezTo>
                    <a:close/>
                    <a:moveTo>
                      <a:pt x="286" y="389"/>
                    </a:moveTo>
                    <a:cubicBezTo>
                      <a:pt x="287" y="388"/>
                      <a:pt x="286" y="389"/>
                      <a:pt x="286" y="389"/>
                    </a:cubicBezTo>
                    <a:close/>
                    <a:moveTo>
                      <a:pt x="292" y="389"/>
                    </a:moveTo>
                    <a:cubicBezTo>
                      <a:pt x="292" y="391"/>
                      <a:pt x="293" y="389"/>
                      <a:pt x="292" y="389"/>
                    </a:cubicBezTo>
                    <a:close/>
                    <a:moveTo>
                      <a:pt x="291" y="390"/>
                    </a:moveTo>
                    <a:cubicBezTo>
                      <a:pt x="290" y="389"/>
                      <a:pt x="291" y="393"/>
                      <a:pt x="291" y="390"/>
                    </a:cubicBezTo>
                    <a:close/>
                    <a:moveTo>
                      <a:pt x="290" y="389"/>
                    </a:moveTo>
                    <a:cubicBezTo>
                      <a:pt x="290" y="393"/>
                      <a:pt x="289" y="392"/>
                      <a:pt x="291" y="394"/>
                    </a:cubicBezTo>
                    <a:cubicBezTo>
                      <a:pt x="292" y="394"/>
                      <a:pt x="290" y="390"/>
                      <a:pt x="290" y="389"/>
                    </a:cubicBezTo>
                    <a:close/>
                    <a:moveTo>
                      <a:pt x="295" y="391"/>
                    </a:moveTo>
                    <a:cubicBezTo>
                      <a:pt x="295" y="391"/>
                      <a:pt x="295" y="390"/>
                      <a:pt x="295" y="391"/>
                    </a:cubicBezTo>
                    <a:close/>
                    <a:moveTo>
                      <a:pt x="297" y="390"/>
                    </a:moveTo>
                    <a:cubicBezTo>
                      <a:pt x="296" y="389"/>
                      <a:pt x="296" y="388"/>
                      <a:pt x="295" y="387"/>
                    </a:cubicBezTo>
                    <a:cubicBezTo>
                      <a:pt x="294" y="390"/>
                      <a:pt x="299" y="393"/>
                      <a:pt x="297" y="394"/>
                    </a:cubicBezTo>
                    <a:cubicBezTo>
                      <a:pt x="298" y="395"/>
                      <a:pt x="298" y="394"/>
                      <a:pt x="298" y="394"/>
                    </a:cubicBezTo>
                    <a:cubicBezTo>
                      <a:pt x="298" y="392"/>
                      <a:pt x="298" y="391"/>
                      <a:pt x="297" y="390"/>
                    </a:cubicBezTo>
                    <a:cubicBezTo>
                      <a:pt x="298" y="391"/>
                      <a:pt x="299" y="391"/>
                      <a:pt x="299" y="392"/>
                    </a:cubicBezTo>
                    <a:cubicBezTo>
                      <a:pt x="299" y="391"/>
                      <a:pt x="299" y="389"/>
                      <a:pt x="297" y="390"/>
                    </a:cubicBezTo>
                    <a:close/>
                    <a:moveTo>
                      <a:pt x="282" y="392"/>
                    </a:moveTo>
                    <a:cubicBezTo>
                      <a:pt x="283" y="390"/>
                      <a:pt x="282" y="389"/>
                      <a:pt x="282" y="392"/>
                    </a:cubicBezTo>
                    <a:close/>
                    <a:moveTo>
                      <a:pt x="308" y="390"/>
                    </a:moveTo>
                    <a:cubicBezTo>
                      <a:pt x="307" y="390"/>
                      <a:pt x="308" y="391"/>
                      <a:pt x="308" y="390"/>
                    </a:cubicBezTo>
                    <a:close/>
                    <a:moveTo>
                      <a:pt x="285" y="397"/>
                    </a:moveTo>
                    <a:cubicBezTo>
                      <a:pt x="285" y="397"/>
                      <a:pt x="284" y="397"/>
                      <a:pt x="284" y="397"/>
                    </a:cubicBezTo>
                    <a:cubicBezTo>
                      <a:pt x="285" y="397"/>
                      <a:pt x="285" y="397"/>
                      <a:pt x="285" y="397"/>
                    </a:cubicBezTo>
                    <a:close/>
                    <a:moveTo>
                      <a:pt x="287" y="392"/>
                    </a:moveTo>
                    <a:cubicBezTo>
                      <a:pt x="287" y="392"/>
                      <a:pt x="290" y="394"/>
                      <a:pt x="289" y="395"/>
                    </a:cubicBezTo>
                    <a:cubicBezTo>
                      <a:pt x="288" y="393"/>
                      <a:pt x="287" y="393"/>
                      <a:pt x="287" y="395"/>
                    </a:cubicBezTo>
                    <a:cubicBezTo>
                      <a:pt x="287" y="395"/>
                      <a:pt x="285" y="396"/>
                      <a:pt x="286" y="396"/>
                    </a:cubicBezTo>
                    <a:cubicBezTo>
                      <a:pt x="285" y="396"/>
                      <a:pt x="286" y="394"/>
                      <a:pt x="286" y="393"/>
                    </a:cubicBezTo>
                    <a:cubicBezTo>
                      <a:pt x="285" y="393"/>
                      <a:pt x="285" y="394"/>
                      <a:pt x="284" y="394"/>
                    </a:cubicBezTo>
                    <a:cubicBezTo>
                      <a:pt x="286" y="394"/>
                      <a:pt x="284" y="395"/>
                      <a:pt x="284" y="397"/>
                    </a:cubicBezTo>
                    <a:cubicBezTo>
                      <a:pt x="284" y="396"/>
                      <a:pt x="285" y="397"/>
                      <a:pt x="285" y="397"/>
                    </a:cubicBezTo>
                    <a:cubicBezTo>
                      <a:pt x="287" y="396"/>
                      <a:pt x="291" y="396"/>
                      <a:pt x="290" y="394"/>
                    </a:cubicBezTo>
                    <a:cubicBezTo>
                      <a:pt x="290" y="393"/>
                      <a:pt x="289" y="392"/>
                      <a:pt x="287" y="392"/>
                    </a:cubicBezTo>
                    <a:close/>
                    <a:moveTo>
                      <a:pt x="296" y="392"/>
                    </a:moveTo>
                    <a:cubicBezTo>
                      <a:pt x="294" y="392"/>
                      <a:pt x="296" y="394"/>
                      <a:pt x="296" y="392"/>
                    </a:cubicBezTo>
                    <a:close/>
                    <a:moveTo>
                      <a:pt x="292" y="393"/>
                    </a:moveTo>
                    <a:cubicBezTo>
                      <a:pt x="293" y="396"/>
                      <a:pt x="293" y="393"/>
                      <a:pt x="293" y="393"/>
                    </a:cubicBezTo>
                    <a:cubicBezTo>
                      <a:pt x="293" y="391"/>
                      <a:pt x="293" y="391"/>
                      <a:pt x="292" y="393"/>
                    </a:cubicBezTo>
                    <a:close/>
                    <a:moveTo>
                      <a:pt x="283" y="392"/>
                    </a:moveTo>
                    <a:cubicBezTo>
                      <a:pt x="283" y="392"/>
                      <a:pt x="283" y="392"/>
                      <a:pt x="284" y="392"/>
                    </a:cubicBezTo>
                    <a:cubicBezTo>
                      <a:pt x="283" y="392"/>
                      <a:pt x="283" y="392"/>
                      <a:pt x="283" y="392"/>
                    </a:cubicBezTo>
                    <a:close/>
                    <a:moveTo>
                      <a:pt x="300" y="394"/>
                    </a:moveTo>
                    <a:cubicBezTo>
                      <a:pt x="301" y="393"/>
                      <a:pt x="303" y="392"/>
                      <a:pt x="301" y="392"/>
                    </a:cubicBezTo>
                    <a:cubicBezTo>
                      <a:pt x="301" y="392"/>
                      <a:pt x="300" y="393"/>
                      <a:pt x="300" y="394"/>
                    </a:cubicBezTo>
                    <a:close/>
                    <a:moveTo>
                      <a:pt x="294" y="394"/>
                    </a:moveTo>
                    <a:cubicBezTo>
                      <a:pt x="294" y="394"/>
                      <a:pt x="295" y="394"/>
                      <a:pt x="294" y="393"/>
                    </a:cubicBezTo>
                    <a:cubicBezTo>
                      <a:pt x="294" y="392"/>
                      <a:pt x="293" y="393"/>
                      <a:pt x="294" y="394"/>
                    </a:cubicBezTo>
                    <a:close/>
                    <a:moveTo>
                      <a:pt x="300" y="393"/>
                    </a:moveTo>
                    <a:cubicBezTo>
                      <a:pt x="299" y="394"/>
                      <a:pt x="300" y="393"/>
                      <a:pt x="300" y="393"/>
                    </a:cubicBezTo>
                    <a:close/>
                    <a:moveTo>
                      <a:pt x="292" y="396"/>
                    </a:moveTo>
                    <a:cubicBezTo>
                      <a:pt x="291" y="395"/>
                      <a:pt x="292" y="396"/>
                      <a:pt x="292" y="396"/>
                    </a:cubicBezTo>
                    <a:close/>
                    <a:moveTo>
                      <a:pt x="280" y="397"/>
                    </a:moveTo>
                    <a:cubicBezTo>
                      <a:pt x="280" y="397"/>
                      <a:pt x="279" y="398"/>
                      <a:pt x="279" y="398"/>
                    </a:cubicBezTo>
                    <a:cubicBezTo>
                      <a:pt x="278" y="397"/>
                      <a:pt x="275" y="399"/>
                      <a:pt x="276" y="400"/>
                    </a:cubicBezTo>
                    <a:cubicBezTo>
                      <a:pt x="277" y="400"/>
                      <a:pt x="279" y="399"/>
                      <a:pt x="280" y="398"/>
                    </a:cubicBezTo>
                    <a:cubicBezTo>
                      <a:pt x="280" y="398"/>
                      <a:pt x="281" y="398"/>
                      <a:pt x="282" y="398"/>
                    </a:cubicBezTo>
                    <a:cubicBezTo>
                      <a:pt x="282" y="398"/>
                      <a:pt x="282" y="397"/>
                      <a:pt x="282" y="397"/>
                    </a:cubicBezTo>
                    <a:cubicBezTo>
                      <a:pt x="282" y="397"/>
                      <a:pt x="282" y="397"/>
                      <a:pt x="282" y="397"/>
                    </a:cubicBezTo>
                    <a:cubicBezTo>
                      <a:pt x="282" y="398"/>
                      <a:pt x="281" y="397"/>
                      <a:pt x="280" y="397"/>
                    </a:cubicBezTo>
                    <a:close/>
                    <a:moveTo>
                      <a:pt x="282" y="397"/>
                    </a:moveTo>
                    <a:cubicBezTo>
                      <a:pt x="282" y="397"/>
                      <a:pt x="282" y="398"/>
                      <a:pt x="282" y="398"/>
                    </a:cubicBezTo>
                    <a:cubicBezTo>
                      <a:pt x="282" y="398"/>
                      <a:pt x="283" y="397"/>
                      <a:pt x="282" y="397"/>
                    </a:cubicBezTo>
                    <a:cubicBezTo>
                      <a:pt x="282" y="397"/>
                      <a:pt x="282" y="397"/>
                      <a:pt x="282" y="397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347"/>
              <p:cNvSpPr>
                <a:spLocks/>
              </p:cNvSpPr>
              <p:nvPr/>
            </p:nvSpPr>
            <p:spPr bwMode="gray">
              <a:xfrm>
                <a:off x="7127398" y="3427436"/>
                <a:ext cx="597954" cy="589744"/>
              </a:xfrm>
              <a:custGeom>
                <a:avLst/>
                <a:gdLst>
                  <a:gd name="T0" fmla="*/ 347 w 370"/>
                  <a:gd name="T1" fmla="*/ 84 h 365"/>
                  <a:gd name="T2" fmla="*/ 321 w 370"/>
                  <a:gd name="T3" fmla="*/ 78 h 365"/>
                  <a:gd name="T4" fmla="*/ 292 w 370"/>
                  <a:gd name="T5" fmla="*/ 77 h 365"/>
                  <a:gd name="T6" fmla="*/ 266 w 370"/>
                  <a:gd name="T7" fmla="*/ 79 h 365"/>
                  <a:gd name="T8" fmla="*/ 251 w 370"/>
                  <a:gd name="T9" fmla="*/ 66 h 365"/>
                  <a:gd name="T10" fmla="*/ 235 w 370"/>
                  <a:gd name="T11" fmla="*/ 72 h 365"/>
                  <a:gd name="T12" fmla="*/ 220 w 370"/>
                  <a:gd name="T13" fmla="*/ 55 h 365"/>
                  <a:gd name="T14" fmla="*/ 205 w 370"/>
                  <a:gd name="T15" fmla="*/ 47 h 365"/>
                  <a:gd name="T16" fmla="*/ 183 w 370"/>
                  <a:gd name="T17" fmla="*/ 52 h 365"/>
                  <a:gd name="T18" fmla="*/ 157 w 370"/>
                  <a:gd name="T19" fmla="*/ 46 h 365"/>
                  <a:gd name="T20" fmla="*/ 127 w 370"/>
                  <a:gd name="T21" fmla="*/ 40 h 365"/>
                  <a:gd name="T22" fmla="*/ 110 w 370"/>
                  <a:gd name="T23" fmla="*/ 2 h 365"/>
                  <a:gd name="T24" fmla="*/ 98 w 370"/>
                  <a:gd name="T25" fmla="*/ 24 h 365"/>
                  <a:gd name="T26" fmla="*/ 5 w 370"/>
                  <a:gd name="T27" fmla="*/ 28 h 365"/>
                  <a:gd name="T28" fmla="*/ 7 w 370"/>
                  <a:gd name="T29" fmla="*/ 36 h 365"/>
                  <a:gd name="T30" fmla="*/ 8 w 370"/>
                  <a:gd name="T31" fmla="*/ 51 h 365"/>
                  <a:gd name="T32" fmla="*/ 8 w 370"/>
                  <a:gd name="T33" fmla="*/ 56 h 365"/>
                  <a:gd name="T34" fmla="*/ 10 w 370"/>
                  <a:gd name="T35" fmla="*/ 60 h 365"/>
                  <a:gd name="T36" fmla="*/ 10 w 370"/>
                  <a:gd name="T37" fmla="*/ 66 h 365"/>
                  <a:gd name="T38" fmla="*/ 10 w 370"/>
                  <a:gd name="T39" fmla="*/ 72 h 365"/>
                  <a:gd name="T40" fmla="*/ 10 w 370"/>
                  <a:gd name="T41" fmla="*/ 76 h 365"/>
                  <a:gd name="T42" fmla="*/ 22 w 370"/>
                  <a:gd name="T43" fmla="*/ 113 h 365"/>
                  <a:gd name="T44" fmla="*/ 22 w 370"/>
                  <a:gd name="T45" fmla="*/ 116 h 365"/>
                  <a:gd name="T46" fmla="*/ 22 w 370"/>
                  <a:gd name="T47" fmla="*/ 122 h 365"/>
                  <a:gd name="T48" fmla="*/ 22 w 370"/>
                  <a:gd name="T49" fmla="*/ 125 h 365"/>
                  <a:gd name="T50" fmla="*/ 23 w 370"/>
                  <a:gd name="T51" fmla="*/ 140 h 365"/>
                  <a:gd name="T52" fmla="*/ 25 w 370"/>
                  <a:gd name="T53" fmla="*/ 157 h 365"/>
                  <a:gd name="T54" fmla="*/ 26 w 370"/>
                  <a:gd name="T55" fmla="*/ 162 h 365"/>
                  <a:gd name="T56" fmla="*/ 29 w 370"/>
                  <a:gd name="T57" fmla="*/ 180 h 365"/>
                  <a:gd name="T58" fmla="*/ 36 w 370"/>
                  <a:gd name="T59" fmla="*/ 201 h 365"/>
                  <a:gd name="T60" fmla="*/ 34 w 370"/>
                  <a:gd name="T61" fmla="*/ 246 h 365"/>
                  <a:gd name="T62" fmla="*/ 42 w 370"/>
                  <a:gd name="T63" fmla="*/ 351 h 365"/>
                  <a:gd name="T64" fmla="*/ 81 w 370"/>
                  <a:gd name="T65" fmla="*/ 364 h 365"/>
                  <a:gd name="T66" fmla="*/ 287 w 370"/>
                  <a:gd name="T67" fmla="*/ 352 h 365"/>
                  <a:gd name="T68" fmla="*/ 279 w 370"/>
                  <a:gd name="T69" fmla="*/ 334 h 365"/>
                  <a:gd name="T70" fmla="*/ 255 w 370"/>
                  <a:gd name="T71" fmla="*/ 312 h 365"/>
                  <a:gd name="T72" fmla="*/ 215 w 370"/>
                  <a:gd name="T73" fmla="*/ 288 h 365"/>
                  <a:gd name="T74" fmla="*/ 217 w 370"/>
                  <a:gd name="T75" fmla="*/ 261 h 365"/>
                  <a:gd name="T76" fmla="*/ 211 w 370"/>
                  <a:gd name="T77" fmla="*/ 236 h 365"/>
                  <a:gd name="T78" fmla="*/ 224 w 370"/>
                  <a:gd name="T79" fmla="*/ 213 h 365"/>
                  <a:gd name="T80" fmla="*/ 239 w 370"/>
                  <a:gd name="T81" fmla="*/ 168 h 365"/>
                  <a:gd name="T82" fmla="*/ 249 w 370"/>
                  <a:gd name="T83" fmla="*/ 160 h 365"/>
                  <a:gd name="T84" fmla="*/ 334 w 370"/>
                  <a:gd name="T85" fmla="*/ 10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70" h="365">
                    <a:moveTo>
                      <a:pt x="370" y="86"/>
                    </a:moveTo>
                    <a:cubicBezTo>
                      <a:pt x="368" y="86"/>
                      <a:pt x="363" y="86"/>
                      <a:pt x="360" y="85"/>
                    </a:cubicBezTo>
                    <a:cubicBezTo>
                      <a:pt x="355" y="83"/>
                      <a:pt x="352" y="89"/>
                      <a:pt x="347" y="84"/>
                    </a:cubicBezTo>
                    <a:cubicBezTo>
                      <a:pt x="344" y="80"/>
                      <a:pt x="338" y="77"/>
                      <a:pt x="332" y="80"/>
                    </a:cubicBezTo>
                    <a:cubicBezTo>
                      <a:pt x="329" y="80"/>
                      <a:pt x="326" y="80"/>
                      <a:pt x="323" y="80"/>
                    </a:cubicBezTo>
                    <a:cubicBezTo>
                      <a:pt x="322" y="80"/>
                      <a:pt x="319" y="78"/>
                      <a:pt x="321" y="78"/>
                    </a:cubicBezTo>
                    <a:cubicBezTo>
                      <a:pt x="317" y="76"/>
                      <a:pt x="310" y="84"/>
                      <a:pt x="310" y="76"/>
                    </a:cubicBezTo>
                    <a:cubicBezTo>
                      <a:pt x="308" y="75"/>
                      <a:pt x="307" y="74"/>
                      <a:pt x="307" y="71"/>
                    </a:cubicBezTo>
                    <a:cubicBezTo>
                      <a:pt x="307" y="70"/>
                      <a:pt x="294" y="76"/>
                      <a:pt x="292" y="77"/>
                    </a:cubicBezTo>
                    <a:cubicBezTo>
                      <a:pt x="289" y="79"/>
                      <a:pt x="284" y="84"/>
                      <a:pt x="279" y="82"/>
                    </a:cubicBezTo>
                    <a:cubicBezTo>
                      <a:pt x="279" y="82"/>
                      <a:pt x="268" y="83"/>
                      <a:pt x="274" y="80"/>
                    </a:cubicBezTo>
                    <a:cubicBezTo>
                      <a:pt x="272" y="79"/>
                      <a:pt x="267" y="79"/>
                      <a:pt x="266" y="79"/>
                    </a:cubicBezTo>
                    <a:cubicBezTo>
                      <a:pt x="266" y="79"/>
                      <a:pt x="267" y="72"/>
                      <a:pt x="263" y="73"/>
                    </a:cubicBezTo>
                    <a:cubicBezTo>
                      <a:pt x="261" y="74"/>
                      <a:pt x="254" y="70"/>
                      <a:pt x="254" y="71"/>
                    </a:cubicBezTo>
                    <a:cubicBezTo>
                      <a:pt x="254" y="71"/>
                      <a:pt x="251" y="66"/>
                      <a:pt x="251" y="66"/>
                    </a:cubicBezTo>
                    <a:cubicBezTo>
                      <a:pt x="248" y="64"/>
                      <a:pt x="250" y="63"/>
                      <a:pt x="246" y="63"/>
                    </a:cubicBezTo>
                    <a:cubicBezTo>
                      <a:pt x="245" y="63"/>
                      <a:pt x="243" y="64"/>
                      <a:pt x="242" y="64"/>
                    </a:cubicBezTo>
                    <a:cubicBezTo>
                      <a:pt x="235" y="64"/>
                      <a:pt x="242" y="73"/>
                      <a:pt x="235" y="72"/>
                    </a:cubicBezTo>
                    <a:cubicBezTo>
                      <a:pt x="230" y="71"/>
                      <a:pt x="231" y="60"/>
                      <a:pt x="229" y="59"/>
                    </a:cubicBezTo>
                    <a:cubicBezTo>
                      <a:pt x="227" y="57"/>
                      <a:pt x="225" y="59"/>
                      <a:pt x="223" y="59"/>
                    </a:cubicBezTo>
                    <a:cubicBezTo>
                      <a:pt x="220" y="59"/>
                      <a:pt x="216" y="55"/>
                      <a:pt x="220" y="55"/>
                    </a:cubicBezTo>
                    <a:cubicBezTo>
                      <a:pt x="223" y="55"/>
                      <a:pt x="224" y="51"/>
                      <a:pt x="220" y="52"/>
                    </a:cubicBezTo>
                    <a:cubicBezTo>
                      <a:pt x="217" y="52"/>
                      <a:pt x="215" y="51"/>
                      <a:pt x="212" y="50"/>
                    </a:cubicBezTo>
                    <a:cubicBezTo>
                      <a:pt x="209" y="49"/>
                      <a:pt x="207" y="47"/>
                      <a:pt x="205" y="47"/>
                    </a:cubicBezTo>
                    <a:cubicBezTo>
                      <a:pt x="203" y="47"/>
                      <a:pt x="198" y="48"/>
                      <a:pt x="196" y="46"/>
                    </a:cubicBezTo>
                    <a:cubicBezTo>
                      <a:pt x="194" y="44"/>
                      <a:pt x="186" y="49"/>
                      <a:pt x="184" y="49"/>
                    </a:cubicBezTo>
                    <a:cubicBezTo>
                      <a:pt x="182" y="49"/>
                      <a:pt x="183" y="51"/>
                      <a:pt x="183" y="52"/>
                    </a:cubicBezTo>
                    <a:cubicBezTo>
                      <a:pt x="183" y="53"/>
                      <a:pt x="177" y="53"/>
                      <a:pt x="177" y="53"/>
                    </a:cubicBezTo>
                    <a:cubicBezTo>
                      <a:pt x="176" y="53"/>
                      <a:pt x="165" y="55"/>
                      <a:pt x="167" y="52"/>
                    </a:cubicBezTo>
                    <a:cubicBezTo>
                      <a:pt x="169" y="47"/>
                      <a:pt x="160" y="46"/>
                      <a:pt x="157" y="46"/>
                    </a:cubicBezTo>
                    <a:cubicBezTo>
                      <a:pt x="154" y="46"/>
                      <a:pt x="151" y="46"/>
                      <a:pt x="147" y="46"/>
                    </a:cubicBezTo>
                    <a:cubicBezTo>
                      <a:pt x="146" y="45"/>
                      <a:pt x="145" y="42"/>
                      <a:pt x="143" y="42"/>
                    </a:cubicBezTo>
                    <a:cubicBezTo>
                      <a:pt x="138" y="43"/>
                      <a:pt x="132" y="43"/>
                      <a:pt x="127" y="40"/>
                    </a:cubicBezTo>
                    <a:cubicBezTo>
                      <a:pt x="124" y="35"/>
                      <a:pt x="125" y="29"/>
                      <a:pt x="123" y="23"/>
                    </a:cubicBezTo>
                    <a:cubicBezTo>
                      <a:pt x="122" y="19"/>
                      <a:pt x="117" y="8"/>
                      <a:pt x="119" y="4"/>
                    </a:cubicBezTo>
                    <a:cubicBezTo>
                      <a:pt x="115" y="4"/>
                      <a:pt x="114" y="0"/>
                      <a:pt x="110" y="2"/>
                    </a:cubicBezTo>
                    <a:cubicBezTo>
                      <a:pt x="107" y="3"/>
                      <a:pt x="105" y="1"/>
                      <a:pt x="103" y="0"/>
                    </a:cubicBezTo>
                    <a:cubicBezTo>
                      <a:pt x="103" y="6"/>
                      <a:pt x="103" y="12"/>
                      <a:pt x="103" y="18"/>
                    </a:cubicBezTo>
                    <a:cubicBezTo>
                      <a:pt x="103" y="24"/>
                      <a:pt x="103" y="24"/>
                      <a:pt x="98" y="24"/>
                    </a:cubicBezTo>
                    <a:cubicBezTo>
                      <a:pt x="84" y="24"/>
                      <a:pt x="70" y="24"/>
                      <a:pt x="57" y="24"/>
                    </a:cubicBezTo>
                    <a:cubicBezTo>
                      <a:pt x="43" y="24"/>
                      <a:pt x="28" y="24"/>
                      <a:pt x="14" y="24"/>
                    </a:cubicBezTo>
                    <a:cubicBezTo>
                      <a:pt x="13" y="24"/>
                      <a:pt x="0" y="23"/>
                      <a:pt x="5" y="28"/>
                    </a:cubicBezTo>
                    <a:cubicBezTo>
                      <a:pt x="5" y="30"/>
                      <a:pt x="7" y="33"/>
                      <a:pt x="7" y="36"/>
                    </a:cubicBezTo>
                    <a:cubicBezTo>
                      <a:pt x="7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7" y="36"/>
                    </a:cubicBezTo>
                    <a:cubicBezTo>
                      <a:pt x="10" y="36"/>
                      <a:pt x="9" y="43"/>
                      <a:pt x="12" y="43"/>
                    </a:cubicBezTo>
                    <a:cubicBezTo>
                      <a:pt x="9" y="45"/>
                      <a:pt x="11" y="48"/>
                      <a:pt x="8" y="48"/>
                    </a:cubicBezTo>
                    <a:cubicBezTo>
                      <a:pt x="9" y="49"/>
                      <a:pt x="8" y="51"/>
                      <a:pt x="8" y="51"/>
                    </a:cubicBezTo>
                    <a:cubicBezTo>
                      <a:pt x="8" y="51"/>
                      <a:pt x="9" y="52"/>
                      <a:pt x="9" y="52"/>
                    </a:cubicBezTo>
                    <a:cubicBezTo>
                      <a:pt x="8" y="52"/>
                      <a:pt x="8" y="54"/>
                      <a:pt x="10" y="54"/>
                    </a:cubicBezTo>
                    <a:cubicBezTo>
                      <a:pt x="9" y="54"/>
                      <a:pt x="8" y="56"/>
                      <a:pt x="8" y="56"/>
                    </a:cubicBezTo>
                    <a:cubicBezTo>
                      <a:pt x="9" y="56"/>
                      <a:pt x="9" y="56"/>
                      <a:pt x="10" y="56"/>
                    </a:cubicBezTo>
                    <a:cubicBezTo>
                      <a:pt x="8" y="56"/>
                      <a:pt x="10" y="58"/>
                      <a:pt x="8" y="59"/>
                    </a:cubicBezTo>
                    <a:cubicBezTo>
                      <a:pt x="11" y="59"/>
                      <a:pt x="8" y="59"/>
                      <a:pt x="10" y="60"/>
                    </a:cubicBezTo>
                    <a:cubicBezTo>
                      <a:pt x="9" y="60"/>
                      <a:pt x="9" y="60"/>
                      <a:pt x="8" y="60"/>
                    </a:cubicBezTo>
                    <a:cubicBezTo>
                      <a:pt x="10" y="60"/>
                      <a:pt x="8" y="61"/>
                      <a:pt x="8" y="62"/>
                    </a:cubicBezTo>
                    <a:cubicBezTo>
                      <a:pt x="8" y="62"/>
                      <a:pt x="10" y="65"/>
                      <a:pt x="10" y="66"/>
                    </a:cubicBezTo>
                    <a:cubicBezTo>
                      <a:pt x="9" y="67"/>
                      <a:pt x="10" y="68"/>
                      <a:pt x="10" y="69"/>
                    </a:cubicBezTo>
                    <a:cubicBezTo>
                      <a:pt x="10" y="70"/>
                      <a:pt x="10" y="70"/>
                      <a:pt x="8" y="70"/>
                    </a:cubicBezTo>
                    <a:cubicBezTo>
                      <a:pt x="9" y="71"/>
                      <a:pt x="9" y="72"/>
                      <a:pt x="10" y="72"/>
                    </a:cubicBezTo>
                    <a:cubicBezTo>
                      <a:pt x="9" y="72"/>
                      <a:pt x="9" y="72"/>
                      <a:pt x="8" y="72"/>
                    </a:cubicBezTo>
                    <a:cubicBezTo>
                      <a:pt x="9" y="72"/>
                      <a:pt x="10" y="72"/>
                      <a:pt x="10" y="73"/>
                    </a:cubicBezTo>
                    <a:cubicBezTo>
                      <a:pt x="10" y="73"/>
                      <a:pt x="8" y="77"/>
                      <a:pt x="10" y="76"/>
                    </a:cubicBezTo>
                    <a:cubicBezTo>
                      <a:pt x="8" y="77"/>
                      <a:pt x="16" y="98"/>
                      <a:pt x="19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0" y="102"/>
                      <a:pt x="23" y="112"/>
                      <a:pt x="22" y="113"/>
                    </a:cubicBezTo>
                    <a:cubicBezTo>
                      <a:pt x="23" y="113"/>
                      <a:pt x="22" y="114"/>
                      <a:pt x="23" y="115"/>
                    </a:cubicBezTo>
                    <a:cubicBezTo>
                      <a:pt x="22" y="115"/>
                      <a:pt x="21" y="116"/>
                      <a:pt x="23" y="116"/>
                    </a:cubicBezTo>
                    <a:cubicBezTo>
                      <a:pt x="23" y="116"/>
                      <a:pt x="23" y="116"/>
                      <a:pt x="22" y="116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22" y="117"/>
                      <a:pt x="23" y="117"/>
                      <a:pt x="22" y="118"/>
                    </a:cubicBezTo>
                    <a:cubicBezTo>
                      <a:pt x="23" y="118"/>
                      <a:pt x="23" y="122"/>
                      <a:pt x="22" y="122"/>
                    </a:cubicBezTo>
                    <a:cubicBezTo>
                      <a:pt x="22" y="121"/>
                      <a:pt x="25" y="125"/>
                      <a:pt x="22" y="125"/>
                    </a:cubicBezTo>
                    <a:cubicBezTo>
                      <a:pt x="23" y="125"/>
                      <a:pt x="23" y="125"/>
                      <a:pt x="23" y="125"/>
                    </a:cubicBezTo>
                    <a:cubicBezTo>
                      <a:pt x="23" y="125"/>
                      <a:pt x="23" y="125"/>
                      <a:pt x="22" y="125"/>
                    </a:cubicBezTo>
                    <a:cubicBezTo>
                      <a:pt x="24" y="126"/>
                      <a:pt x="23" y="133"/>
                      <a:pt x="24" y="133"/>
                    </a:cubicBezTo>
                    <a:cubicBezTo>
                      <a:pt x="23" y="133"/>
                      <a:pt x="23" y="136"/>
                      <a:pt x="23" y="136"/>
                    </a:cubicBezTo>
                    <a:cubicBezTo>
                      <a:pt x="25" y="136"/>
                      <a:pt x="23" y="140"/>
                      <a:pt x="23" y="140"/>
                    </a:cubicBezTo>
                    <a:cubicBezTo>
                      <a:pt x="24" y="141"/>
                      <a:pt x="25" y="145"/>
                      <a:pt x="25" y="146"/>
                    </a:cubicBezTo>
                    <a:cubicBezTo>
                      <a:pt x="23" y="147"/>
                      <a:pt x="25" y="153"/>
                      <a:pt x="27" y="152"/>
                    </a:cubicBezTo>
                    <a:cubicBezTo>
                      <a:pt x="27" y="154"/>
                      <a:pt x="27" y="156"/>
                      <a:pt x="25" y="157"/>
                    </a:cubicBezTo>
                    <a:cubicBezTo>
                      <a:pt x="26" y="157"/>
                      <a:pt x="26" y="157"/>
                      <a:pt x="26" y="158"/>
                    </a:cubicBezTo>
                    <a:cubicBezTo>
                      <a:pt x="26" y="157"/>
                      <a:pt x="26" y="157"/>
                      <a:pt x="25" y="158"/>
                    </a:cubicBezTo>
                    <a:cubicBezTo>
                      <a:pt x="25" y="158"/>
                      <a:pt x="24" y="162"/>
                      <a:pt x="26" y="162"/>
                    </a:cubicBezTo>
                    <a:cubicBezTo>
                      <a:pt x="25" y="163"/>
                      <a:pt x="24" y="171"/>
                      <a:pt x="26" y="171"/>
                    </a:cubicBezTo>
                    <a:cubicBezTo>
                      <a:pt x="26" y="171"/>
                      <a:pt x="26" y="171"/>
                      <a:pt x="25" y="171"/>
                    </a:cubicBezTo>
                    <a:cubicBezTo>
                      <a:pt x="27" y="172"/>
                      <a:pt x="28" y="180"/>
                      <a:pt x="29" y="180"/>
                    </a:cubicBezTo>
                    <a:cubicBezTo>
                      <a:pt x="28" y="180"/>
                      <a:pt x="29" y="182"/>
                      <a:pt x="29" y="183"/>
                    </a:cubicBezTo>
                    <a:cubicBezTo>
                      <a:pt x="29" y="182"/>
                      <a:pt x="29" y="182"/>
                      <a:pt x="29" y="183"/>
                    </a:cubicBezTo>
                    <a:cubicBezTo>
                      <a:pt x="34" y="183"/>
                      <a:pt x="36" y="196"/>
                      <a:pt x="36" y="201"/>
                    </a:cubicBezTo>
                    <a:cubicBezTo>
                      <a:pt x="36" y="206"/>
                      <a:pt x="37" y="212"/>
                      <a:pt x="36" y="218"/>
                    </a:cubicBezTo>
                    <a:cubicBezTo>
                      <a:pt x="35" y="226"/>
                      <a:pt x="26" y="226"/>
                      <a:pt x="23" y="232"/>
                    </a:cubicBezTo>
                    <a:cubicBezTo>
                      <a:pt x="21" y="237"/>
                      <a:pt x="31" y="245"/>
                      <a:pt x="34" y="246"/>
                    </a:cubicBezTo>
                    <a:cubicBezTo>
                      <a:pt x="43" y="249"/>
                      <a:pt x="42" y="258"/>
                      <a:pt x="42" y="266"/>
                    </a:cubicBezTo>
                    <a:cubicBezTo>
                      <a:pt x="42" y="289"/>
                      <a:pt x="42" y="312"/>
                      <a:pt x="42" y="335"/>
                    </a:cubicBezTo>
                    <a:cubicBezTo>
                      <a:pt x="42" y="340"/>
                      <a:pt x="42" y="346"/>
                      <a:pt x="42" y="351"/>
                    </a:cubicBezTo>
                    <a:cubicBezTo>
                      <a:pt x="42" y="354"/>
                      <a:pt x="42" y="357"/>
                      <a:pt x="42" y="360"/>
                    </a:cubicBezTo>
                    <a:cubicBezTo>
                      <a:pt x="40" y="364"/>
                      <a:pt x="42" y="365"/>
                      <a:pt x="46" y="364"/>
                    </a:cubicBezTo>
                    <a:cubicBezTo>
                      <a:pt x="58" y="364"/>
                      <a:pt x="69" y="364"/>
                      <a:pt x="81" y="364"/>
                    </a:cubicBezTo>
                    <a:cubicBezTo>
                      <a:pt x="105" y="364"/>
                      <a:pt x="130" y="364"/>
                      <a:pt x="155" y="364"/>
                    </a:cubicBezTo>
                    <a:cubicBezTo>
                      <a:pt x="166" y="364"/>
                      <a:pt x="289" y="365"/>
                      <a:pt x="289" y="364"/>
                    </a:cubicBezTo>
                    <a:cubicBezTo>
                      <a:pt x="289" y="360"/>
                      <a:pt x="287" y="357"/>
                      <a:pt x="287" y="352"/>
                    </a:cubicBezTo>
                    <a:cubicBezTo>
                      <a:pt x="287" y="351"/>
                      <a:pt x="288" y="349"/>
                      <a:pt x="288" y="348"/>
                    </a:cubicBezTo>
                    <a:cubicBezTo>
                      <a:pt x="287" y="346"/>
                      <a:pt x="287" y="345"/>
                      <a:pt x="287" y="343"/>
                    </a:cubicBezTo>
                    <a:cubicBezTo>
                      <a:pt x="285" y="340"/>
                      <a:pt x="282" y="335"/>
                      <a:pt x="279" y="334"/>
                    </a:cubicBezTo>
                    <a:cubicBezTo>
                      <a:pt x="276" y="332"/>
                      <a:pt x="272" y="332"/>
                      <a:pt x="270" y="330"/>
                    </a:cubicBezTo>
                    <a:cubicBezTo>
                      <a:pt x="267" y="328"/>
                      <a:pt x="266" y="325"/>
                      <a:pt x="263" y="324"/>
                    </a:cubicBezTo>
                    <a:cubicBezTo>
                      <a:pt x="257" y="321"/>
                      <a:pt x="258" y="317"/>
                      <a:pt x="255" y="312"/>
                    </a:cubicBezTo>
                    <a:cubicBezTo>
                      <a:pt x="251" y="307"/>
                      <a:pt x="241" y="309"/>
                      <a:pt x="239" y="302"/>
                    </a:cubicBezTo>
                    <a:cubicBezTo>
                      <a:pt x="237" y="297"/>
                      <a:pt x="228" y="299"/>
                      <a:pt x="225" y="296"/>
                    </a:cubicBezTo>
                    <a:cubicBezTo>
                      <a:pt x="222" y="294"/>
                      <a:pt x="218" y="290"/>
                      <a:pt x="215" y="288"/>
                    </a:cubicBezTo>
                    <a:cubicBezTo>
                      <a:pt x="212" y="286"/>
                      <a:pt x="216" y="283"/>
                      <a:pt x="216" y="280"/>
                    </a:cubicBezTo>
                    <a:cubicBezTo>
                      <a:pt x="215" y="278"/>
                      <a:pt x="216" y="275"/>
                      <a:pt x="216" y="273"/>
                    </a:cubicBezTo>
                    <a:cubicBezTo>
                      <a:pt x="213" y="269"/>
                      <a:pt x="217" y="265"/>
                      <a:pt x="217" y="261"/>
                    </a:cubicBezTo>
                    <a:cubicBezTo>
                      <a:pt x="216" y="257"/>
                      <a:pt x="217" y="252"/>
                      <a:pt x="220" y="249"/>
                    </a:cubicBezTo>
                    <a:cubicBezTo>
                      <a:pt x="222" y="244"/>
                      <a:pt x="220" y="243"/>
                      <a:pt x="217" y="238"/>
                    </a:cubicBezTo>
                    <a:cubicBezTo>
                      <a:pt x="216" y="236"/>
                      <a:pt x="213" y="237"/>
                      <a:pt x="211" y="236"/>
                    </a:cubicBezTo>
                    <a:cubicBezTo>
                      <a:pt x="209" y="234"/>
                      <a:pt x="211" y="228"/>
                      <a:pt x="213" y="226"/>
                    </a:cubicBezTo>
                    <a:cubicBezTo>
                      <a:pt x="216" y="225"/>
                      <a:pt x="217" y="220"/>
                      <a:pt x="218" y="217"/>
                    </a:cubicBezTo>
                    <a:cubicBezTo>
                      <a:pt x="220" y="215"/>
                      <a:pt x="222" y="214"/>
                      <a:pt x="224" y="213"/>
                    </a:cubicBezTo>
                    <a:cubicBezTo>
                      <a:pt x="226" y="213"/>
                      <a:pt x="234" y="209"/>
                      <a:pt x="233" y="208"/>
                    </a:cubicBezTo>
                    <a:cubicBezTo>
                      <a:pt x="235" y="210"/>
                      <a:pt x="238" y="206"/>
                      <a:pt x="239" y="204"/>
                    </a:cubicBezTo>
                    <a:cubicBezTo>
                      <a:pt x="241" y="193"/>
                      <a:pt x="239" y="179"/>
                      <a:pt x="239" y="168"/>
                    </a:cubicBezTo>
                    <a:cubicBezTo>
                      <a:pt x="240" y="171"/>
                      <a:pt x="243" y="169"/>
                      <a:pt x="244" y="166"/>
                    </a:cubicBezTo>
                    <a:cubicBezTo>
                      <a:pt x="244" y="166"/>
                      <a:pt x="243" y="166"/>
                      <a:pt x="243" y="166"/>
                    </a:cubicBezTo>
                    <a:cubicBezTo>
                      <a:pt x="244" y="167"/>
                      <a:pt x="248" y="161"/>
                      <a:pt x="249" y="160"/>
                    </a:cubicBezTo>
                    <a:cubicBezTo>
                      <a:pt x="252" y="157"/>
                      <a:pt x="257" y="155"/>
                      <a:pt x="261" y="152"/>
                    </a:cubicBezTo>
                    <a:cubicBezTo>
                      <a:pt x="274" y="144"/>
                      <a:pt x="284" y="132"/>
                      <a:pt x="295" y="122"/>
                    </a:cubicBezTo>
                    <a:cubicBezTo>
                      <a:pt x="307" y="112"/>
                      <a:pt x="320" y="105"/>
                      <a:pt x="334" y="100"/>
                    </a:cubicBezTo>
                    <a:cubicBezTo>
                      <a:pt x="338" y="99"/>
                      <a:pt x="363" y="89"/>
                      <a:pt x="364" y="89"/>
                    </a:cubicBezTo>
                    <a:cubicBezTo>
                      <a:pt x="364" y="86"/>
                      <a:pt x="368" y="86"/>
                      <a:pt x="370" y="86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348"/>
              <p:cNvSpPr>
                <a:spLocks noEditPoints="1"/>
              </p:cNvSpPr>
              <p:nvPr/>
            </p:nvSpPr>
            <p:spPr bwMode="gray">
              <a:xfrm>
                <a:off x="5029769" y="3464381"/>
                <a:ext cx="604796" cy="346184"/>
              </a:xfrm>
              <a:custGeom>
                <a:avLst/>
                <a:gdLst>
                  <a:gd name="T0" fmla="*/ 85 w 374"/>
                  <a:gd name="T1" fmla="*/ 23 h 214"/>
                  <a:gd name="T2" fmla="*/ 104 w 374"/>
                  <a:gd name="T3" fmla="*/ 22 h 214"/>
                  <a:gd name="T4" fmla="*/ 77 w 374"/>
                  <a:gd name="T5" fmla="*/ 22 h 214"/>
                  <a:gd name="T6" fmla="*/ 86 w 374"/>
                  <a:gd name="T7" fmla="*/ 30 h 214"/>
                  <a:gd name="T8" fmla="*/ 77 w 374"/>
                  <a:gd name="T9" fmla="*/ 26 h 214"/>
                  <a:gd name="T10" fmla="*/ 76 w 374"/>
                  <a:gd name="T11" fmla="*/ 26 h 214"/>
                  <a:gd name="T12" fmla="*/ 82 w 374"/>
                  <a:gd name="T13" fmla="*/ 25 h 214"/>
                  <a:gd name="T14" fmla="*/ 85 w 374"/>
                  <a:gd name="T15" fmla="*/ 29 h 214"/>
                  <a:gd name="T16" fmla="*/ 101 w 374"/>
                  <a:gd name="T17" fmla="*/ 30 h 214"/>
                  <a:gd name="T18" fmla="*/ 92 w 374"/>
                  <a:gd name="T19" fmla="*/ 34 h 214"/>
                  <a:gd name="T20" fmla="*/ 90 w 374"/>
                  <a:gd name="T21" fmla="*/ 35 h 214"/>
                  <a:gd name="T22" fmla="*/ 92 w 374"/>
                  <a:gd name="T23" fmla="*/ 33 h 214"/>
                  <a:gd name="T24" fmla="*/ 108 w 374"/>
                  <a:gd name="T25" fmla="*/ 64 h 214"/>
                  <a:gd name="T26" fmla="*/ 101 w 374"/>
                  <a:gd name="T27" fmla="*/ 46 h 214"/>
                  <a:gd name="T28" fmla="*/ 102 w 374"/>
                  <a:gd name="T29" fmla="*/ 45 h 214"/>
                  <a:gd name="T30" fmla="*/ 96 w 374"/>
                  <a:gd name="T31" fmla="*/ 57 h 214"/>
                  <a:gd name="T32" fmla="*/ 367 w 374"/>
                  <a:gd name="T33" fmla="*/ 1 h 214"/>
                  <a:gd name="T34" fmla="*/ 98 w 374"/>
                  <a:gd name="T35" fmla="*/ 14 h 214"/>
                  <a:gd name="T36" fmla="*/ 102 w 374"/>
                  <a:gd name="T37" fmla="*/ 20 h 214"/>
                  <a:gd name="T38" fmla="*/ 107 w 374"/>
                  <a:gd name="T39" fmla="*/ 22 h 214"/>
                  <a:gd name="T40" fmla="*/ 104 w 374"/>
                  <a:gd name="T41" fmla="*/ 32 h 214"/>
                  <a:gd name="T42" fmla="*/ 107 w 374"/>
                  <a:gd name="T43" fmla="*/ 40 h 214"/>
                  <a:gd name="T44" fmla="*/ 112 w 374"/>
                  <a:gd name="T45" fmla="*/ 47 h 214"/>
                  <a:gd name="T46" fmla="*/ 123 w 374"/>
                  <a:gd name="T47" fmla="*/ 61 h 214"/>
                  <a:gd name="T48" fmla="*/ 117 w 374"/>
                  <a:gd name="T49" fmla="*/ 93 h 214"/>
                  <a:gd name="T50" fmla="*/ 112 w 374"/>
                  <a:gd name="T51" fmla="*/ 109 h 214"/>
                  <a:gd name="T52" fmla="*/ 111 w 374"/>
                  <a:gd name="T53" fmla="*/ 109 h 214"/>
                  <a:gd name="T54" fmla="*/ 91 w 374"/>
                  <a:gd name="T55" fmla="*/ 116 h 214"/>
                  <a:gd name="T56" fmla="*/ 84 w 374"/>
                  <a:gd name="T57" fmla="*/ 123 h 214"/>
                  <a:gd name="T58" fmla="*/ 83 w 374"/>
                  <a:gd name="T59" fmla="*/ 117 h 214"/>
                  <a:gd name="T60" fmla="*/ 83 w 374"/>
                  <a:gd name="T61" fmla="*/ 109 h 214"/>
                  <a:gd name="T62" fmla="*/ 94 w 374"/>
                  <a:gd name="T63" fmla="*/ 104 h 214"/>
                  <a:gd name="T64" fmla="*/ 96 w 374"/>
                  <a:gd name="T65" fmla="*/ 103 h 214"/>
                  <a:gd name="T66" fmla="*/ 98 w 374"/>
                  <a:gd name="T67" fmla="*/ 108 h 214"/>
                  <a:gd name="T68" fmla="*/ 104 w 374"/>
                  <a:gd name="T69" fmla="*/ 104 h 214"/>
                  <a:gd name="T70" fmla="*/ 99 w 374"/>
                  <a:gd name="T71" fmla="*/ 88 h 214"/>
                  <a:gd name="T72" fmla="*/ 105 w 374"/>
                  <a:gd name="T73" fmla="*/ 78 h 214"/>
                  <a:gd name="T74" fmla="*/ 96 w 374"/>
                  <a:gd name="T75" fmla="*/ 83 h 214"/>
                  <a:gd name="T76" fmla="*/ 88 w 374"/>
                  <a:gd name="T77" fmla="*/ 85 h 214"/>
                  <a:gd name="T78" fmla="*/ 93 w 374"/>
                  <a:gd name="T79" fmla="*/ 73 h 214"/>
                  <a:gd name="T80" fmla="*/ 100 w 374"/>
                  <a:gd name="T81" fmla="*/ 67 h 214"/>
                  <a:gd name="T82" fmla="*/ 91 w 374"/>
                  <a:gd name="T83" fmla="*/ 54 h 214"/>
                  <a:gd name="T84" fmla="*/ 76 w 374"/>
                  <a:gd name="T85" fmla="*/ 53 h 214"/>
                  <a:gd name="T86" fmla="*/ 31 w 374"/>
                  <a:gd name="T87" fmla="*/ 50 h 214"/>
                  <a:gd name="T88" fmla="*/ 23 w 374"/>
                  <a:gd name="T89" fmla="*/ 104 h 214"/>
                  <a:gd name="T90" fmla="*/ 40 w 374"/>
                  <a:gd name="T91" fmla="*/ 126 h 214"/>
                  <a:gd name="T92" fmla="*/ 36 w 374"/>
                  <a:gd name="T93" fmla="*/ 131 h 214"/>
                  <a:gd name="T94" fmla="*/ 33 w 374"/>
                  <a:gd name="T95" fmla="*/ 134 h 214"/>
                  <a:gd name="T96" fmla="*/ 37 w 374"/>
                  <a:gd name="T97" fmla="*/ 143 h 214"/>
                  <a:gd name="T98" fmla="*/ 40 w 374"/>
                  <a:gd name="T99" fmla="*/ 148 h 214"/>
                  <a:gd name="T100" fmla="*/ 39 w 374"/>
                  <a:gd name="T101" fmla="*/ 164 h 214"/>
                  <a:gd name="T102" fmla="*/ 35 w 374"/>
                  <a:gd name="T103" fmla="*/ 170 h 214"/>
                  <a:gd name="T104" fmla="*/ 88 w 374"/>
                  <a:gd name="T105" fmla="*/ 181 h 214"/>
                  <a:gd name="T106" fmla="*/ 94 w 374"/>
                  <a:gd name="T107" fmla="*/ 189 h 214"/>
                  <a:gd name="T108" fmla="*/ 170 w 374"/>
                  <a:gd name="T109" fmla="*/ 211 h 214"/>
                  <a:gd name="T110" fmla="*/ 280 w 374"/>
                  <a:gd name="T111" fmla="*/ 187 h 214"/>
                  <a:gd name="T112" fmla="*/ 38 w 374"/>
                  <a:gd name="T113" fmla="*/ 143 h 214"/>
                  <a:gd name="T114" fmla="*/ 101 w 374"/>
                  <a:gd name="T115" fmla="*/ 89 h 214"/>
                  <a:gd name="T116" fmla="*/ 76 w 374"/>
                  <a:gd name="T117" fmla="*/ 53 h 214"/>
                  <a:gd name="T118" fmla="*/ 105 w 374"/>
                  <a:gd name="T119" fmla="*/ 27 h 214"/>
                  <a:gd name="T120" fmla="*/ 107 w 374"/>
                  <a:gd name="T121" fmla="*/ 28 h 214"/>
                  <a:gd name="T122" fmla="*/ 100 w 374"/>
                  <a:gd name="T123" fmla="*/ 107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4" h="214">
                    <a:moveTo>
                      <a:pt x="83" y="2"/>
                    </a:moveTo>
                    <a:cubicBezTo>
                      <a:pt x="82" y="1"/>
                      <a:pt x="81" y="1"/>
                      <a:pt x="80" y="1"/>
                    </a:cubicBezTo>
                    <a:cubicBezTo>
                      <a:pt x="80" y="2"/>
                      <a:pt x="83" y="3"/>
                      <a:pt x="83" y="2"/>
                    </a:cubicBezTo>
                    <a:close/>
                    <a:moveTo>
                      <a:pt x="83" y="22"/>
                    </a:moveTo>
                    <a:cubicBezTo>
                      <a:pt x="82" y="25"/>
                      <a:pt x="84" y="25"/>
                      <a:pt x="84" y="23"/>
                    </a:cubicBezTo>
                    <a:cubicBezTo>
                      <a:pt x="85" y="24"/>
                      <a:pt x="85" y="25"/>
                      <a:pt x="84" y="26"/>
                    </a:cubicBezTo>
                    <a:cubicBezTo>
                      <a:pt x="84" y="26"/>
                      <a:pt x="87" y="23"/>
                      <a:pt x="85" y="23"/>
                    </a:cubicBezTo>
                    <a:cubicBezTo>
                      <a:pt x="86" y="23"/>
                      <a:pt x="89" y="26"/>
                      <a:pt x="89" y="26"/>
                    </a:cubicBezTo>
                    <a:cubicBezTo>
                      <a:pt x="91" y="24"/>
                      <a:pt x="87" y="22"/>
                      <a:pt x="89" y="19"/>
                    </a:cubicBezTo>
                    <a:cubicBezTo>
                      <a:pt x="90" y="20"/>
                      <a:pt x="93" y="25"/>
                      <a:pt x="93" y="26"/>
                    </a:cubicBezTo>
                    <a:cubicBezTo>
                      <a:pt x="93" y="23"/>
                      <a:pt x="95" y="23"/>
                      <a:pt x="96" y="22"/>
                    </a:cubicBezTo>
                    <a:cubicBezTo>
                      <a:pt x="93" y="20"/>
                      <a:pt x="90" y="19"/>
                      <a:pt x="86" y="19"/>
                    </a:cubicBezTo>
                    <a:cubicBezTo>
                      <a:pt x="88" y="20"/>
                      <a:pt x="84" y="22"/>
                      <a:pt x="83" y="22"/>
                    </a:cubicBezTo>
                    <a:close/>
                    <a:moveTo>
                      <a:pt x="104" y="22"/>
                    </a:moveTo>
                    <a:cubicBezTo>
                      <a:pt x="104" y="22"/>
                      <a:pt x="105" y="22"/>
                      <a:pt x="104" y="22"/>
                    </a:cubicBezTo>
                    <a:close/>
                    <a:moveTo>
                      <a:pt x="77" y="23"/>
                    </a:moveTo>
                    <a:cubicBezTo>
                      <a:pt x="78" y="23"/>
                      <a:pt x="79" y="23"/>
                      <a:pt x="80" y="23"/>
                    </a:cubicBezTo>
                    <a:cubicBezTo>
                      <a:pt x="79" y="23"/>
                      <a:pt x="78" y="23"/>
                      <a:pt x="77" y="23"/>
                    </a:cubicBezTo>
                    <a:close/>
                    <a:moveTo>
                      <a:pt x="77" y="22"/>
                    </a:move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22"/>
                      <a:pt x="77" y="22"/>
                      <a:pt x="77" y="22"/>
                    </a:cubicBezTo>
                    <a:close/>
                    <a:moveTo>
                      <a:pt x="100" y="24"/>
                    </a:moveTo>
                    <a:cubicBezTo>
                      <a:pt x="99" y="24"/>
                      <a:pt x="99" y="24"/>
                      <a:pt x="99" y="25"/>
                    </a:cubicBezTo>
                    <a:cubicBezTo>
                      <a:pt x="99" y="26"/>
                      <a:pt x="100" y="25"/>
                      <a:pt x="100" y="24"/>
                    </a:cubicBezTo>
                    <a:close/>
                    <a:moveTo>
                      <a:pt x="77" y="27"/>
                    </a:moveTo>
                    <a:cubicBezTo>
                      <a:pt x="75" y="27"/>
                      <a:pt x="82" y="36"/>
                      <a:pt x="86" y="35"/>
                    </a:cubicBezTo>
                    <a:cubicBezTo>
                      <a:pt x="86" y="35"/>
                      <a:pt x="84" y="32"/>
                      <a:pt x="84" y="32"/>
                    </a:cubicBezTo>
                    <a:cubicBezTo>
                      <a:pt x="84" y="30"/>
                      <a:pt x="86" y="32"/>
                      <a:pt x="86" y="30"/>
                    </a:cubicBezTo>
                    <a:cubicBezTo>
                      <a:pt x="86" y="31"/>
                      <a:pt x="79" y="24"/>
                      <a:pt x="79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7" y="24"/>
                      <a:pt x="77" y="25"/>
                      <a:pt x="77" y="26"/>
                    </a:cubicBezTo>
                    <a:cubicBezTo>
                      <a:pt x="77" y="26"/>
                      <a:pt x="78" y="25"/>
                      <a:pt x="78" y="25"/>
                    </a:cubicBezTo>
                    <a:cubicBezTo>
                      <a:pt x="78" y="25"/>
                      <a:pt x="77" y="26"/>
                      <a:pt x="77" y="27"/>
                    </a:cubicBezTo>
                    <a:close/>
                    <a:moveTo>
                      <a:pt x="77" y="27"/>
                    </a:moveTo>
                    <a:cubicBezTo>
                      <a:pt x="78" y="26"/>
                      <a:pt x="77" y="26"/>
                      <a:pt x="77" y="26"/>
                    </a:cubicBezTo>
                    <a:cubicBezTo>
                      <a:pt x="76" y="27"/>
                      <a:pt x="77" y="27"/>
                      <a:pt x="77" y="27"/>
                    </a:cubicBezTo>
                    <a:close/>
                    <a:moveTo>
                      <a:pt x="76" y="26"/>
                    </a:move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lose/>
                    <a:moveTo>
                      <a:pt x="76" y="26"/>
                    </a:moveTo>
                    <a:cubicBezTo>
                      <a:pt x="76" y="27"/>
                      <a:pt x="75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5" y="24"/>
                      <a:pt x="76" y="33"/>
                      <a:pt x="76" y="26"/>
                    </a:cubicBezTo>
                    <a:close/>
                    <a:moveTo>
                      <a:pt x="76" y="24"/>
                    </a:moveTo>
                    <a:cubicBezTo>
                      <a:pt x="76" y="25"/>
                      <a:pt x="76" y="25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4"/>
                      <a:pt x="76" y="24"/>
                    </a:cubicBezTo>
                    <a:close/>
                    <a:moveTo>
                      <a:pt x="82" y="24"/>
                    </a:moveTo>
                    <a:cubicBezTo>
                      <a:pt x="81" y="23"/>
                      <a:pt x="82" y="25"/>
                      <a:pt x="82" y="25"/>
                    </a:cubicBezTo>
                    <a:cubicBezTo>
                      <a:pt x="82" y="25"/>
                      <a:pt x="84" y="25"/>
                      <a:pt x="82" y="24"/>
                    </a:cubicBezTo>
                    <a:close/>
                    <a:moveTo>
                      <a:pt x="96" y="27"/>
                    </a:moveTo>
                    <a:cubicBezTo>
                      <a:pt x="97" y="28"/>
                      <a:pt x="98" y="31"/>
                      <a:pt x="99" y="29"/>
                    </a:cubicBezTo>
                    <a:cubicBezTo>
                      <a:pt x="99" y="29"/>
                      <a:pt x="100" y="27"/>
                      <a:pt x="100" y="27"/>
                    </a:cubicBezTo>
                    <a:cubicBezTo>
                      <a:pt x="99" y="27"/>
                      <a:pt x="98" y="26"/>
                      <a:pt x="99" y="26"/>
                    </a:cubicBezTo>
                    <a:cubicBezTo>
                      <a:pt x="97" y="24"/>
                      <a:pt x="97" y="27"/>
                      <a:pt x="96" y="27"/>
                    </a:cubicBezTo>
                    <a:close/>
                    <a:moveTo>
                      <a:pt x="85" y="29"/>
                    </a:moveTo>
                    <a:cubicBezTo>
                      <a:pt x="85" y="29"/>
                      <a:pt x="86" y="29"/>
                      <a:pt x="87" y="29"/>
                    </a:cubicBezTo>
                    <a:cubicBezTo>
                      <a:pt x="87" y="29"/>
                      <a:pt x="88" y="27"/>
                      <a:pt x="88" y="27"/>
                    </a:cubicBezTo>
                    <a:cubicBezTo>
                      <a:pt x="87" y="27"/>
                      <a:pt x="85" y="27"/>
                      <a:pt x="83" y="27"/>
                    </a:cubicBezTo>
                    <a:cubicBezTo>
                      <a:pt x="84" y="27"/>
                      <a:pt x="85" y="27"/>
                      <a:pt x="85" y="28"/>
                    </a:cubicBezTo>
                    <a:cubicBezTo>
                      <a:pt x="85" y="28"/>
                      <a:pt x="85" y="28"/>
                      <a:pt x="85" y="29"/>
                    </a:cubicBezTo>
                    <a:close/>
                    <a:moveTo>
                      <a:pt x="101" y="26"/>
                    </a:moveTo>
                    <a:cubicBezTo>
                      <a:pt x="101" y="26"/>
                      <a:pt x="101" y="30"/>
                      <a:pt x="101" y="30"/>
                    </a:cubicBezTo>
                    <a:cubicBezTo>
                      <a:pt x="101" y="31"/>
                      <a:pt x="103" y="29"/>
                      <a:pt x="104" y="30"/>
                    </a:cubicBezTo>
                    <a:cubicBezTo>
                      <a:pt x="104" y="30"/>
                      <a:pt x="104" y="29"/>
                      <a:pt x="103" y="29"/>
                    </a:cubicBezTo>
                    <a:lnTo>
                      <a:pt x="101" y="26"/>
                    </a:lnTo>
                    <a:close/>
                    <a:moveTo>
                      <a:pt x="93" y="30"/>
                    </a:moveTo>
                    <a:cubicBezTo>
                      <a:pt x="93" y="30"/>
                      <a:pt x="95" y="29"/>
                      <a:pt x="95" y="29"/>
                    </a:cubicBezTo>
                    <a:cubicBezTo>
                      <a:pt x="97" y="26"/>
                      <a:pt x="89" y="26"/>
                      <a:pt x="93" y="30"/>
                    </a:cubicBezTo>
                    <a:close/>
                    <a:moveTo>
                      <a:pt x="92" y="34"/>
                    </a:moveTo>
                    <a:cubicBezTo>
                      <a:pt x="92" y="34"/>
                      <a:pt x="93" y="35"/>
                      <a:pt x="91" y="35"/>
                    </a:cubicBezTo>
                    <a:cubicBezTo>
                      <a:pt x="91" y="34"/>
                      <a:pt x="92" y="34"/>
                      <a:pt x="92" y="34"/>
                    </a:cubicBezTo>
                    <a:cubicBezTo>
                      <a:pt x="92" y="34"/>
                      <a:pt x="91" y="34"/>
                      <a:pt x="90" y="34"/>
                    </a:cubicBezTo>
                    <a:cubicBezTo>
                      <a:pt x="92" y="32"/>
                      <a:pt x="90" y="29"/>
                      <a:pt x="90" y="27"/>
                    </a:cubicBezTo>
                    <a:cubicBezTo>
                      <a:pt x="89" y="28"/>
                      <a:pt x="89" y="30"/>
                      <a:pt x="88" y="31"/>
                    </a:cubicBezTo>
                    <a:cubicBezTo>
                      <a:pt x="88" y="31"/>
                      <a:pt x="88" y="30"/>
                      <a:pt x="88" y="30"/>
                    </a:cubicBezTo>
                    <a:cubicBezTo>
                      <a:pt x="85" y="33"/>
                      <a:pt x="88" y="34"/>
                      <a:pt x="90" y="35"/>
                    </a:cubicBezTo>
                    <a:cubicBezTo>
                      <a:pt x="91" y="36"/>
                      <a:pt x="90" y="36"/>
                      <a:pt x="90" y="36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91" y="36"/>
                      <a:pt x="92" y="37"/>
                      <a:pt x="92" y="36"/>
                    </a:cubicBezTo>
                    <a:cubicBezTo>
                      <a:pt x="92" y="36"/>
                      <a:pt x="93" y="36"/>
                      <a:pt x="93" y="36"/>
                    </a:cubicBezTo>
                    <a:cubicBezTo>
                      <a:pt x="93" y="36"/>
                      <a:pt x="93" y="35"/>
                      <a:pt x="93" y="35"/>
                    </a:cubicBezTo>
                    <a:cubicBezTo>
                      <a:pt x="93" y="34"/>
                      <a:pt x="93" y="33"/>
                      <a:pt x="92" y="34"/>
                    </a:cubicBezTo>
                    <a:close/>
                    <a:moveTo>
                      <a:pt x="92" y="33"/>
                    </a:moveTo>
                    <a:cubicBezTo>
                      <a:pt x="92" y="34"/>
                      <a:pt x="92" y="34"/>
                      <a:pt x="92" y="34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92" y="34"/>
                      <a:pt x="92" y="33"/>
                      <a:pt x="92" y="33"/>
                    </a:cubicBezTo>
                    <a:close/>
                    <a:moveTo>
                      <a:pt x="97" y="47"/>
                    </a:moveTo>
                    <a:cubicBezTo>
                      <a:pt x="90" y="47"/>
                      <a:pt x="104" y="54"/>
                      <a:pt x="103" y="53"/>
                    </a:cubicBezTo>
                    <a:cubicBezTo>
                      <a:pt x="104" y="55"/>
                      <a:pt x="101" y="62"/>
                      <a:pt x="105" y="62"/>
                    </a:cubicBezTo>
                    <a:cubicBezTo>
                      <a:pt x="105" y="65"/>
                      <a:pt x="105" y="66"/>
                      <a:pt x="108" y="64"/>
                    </a:cubicBezTo>
                    <a:cubicBezTo>
                      <a:pt x="110" y="62"/>
                      <a:pt x="110" y="68"/>
                      <a:pt x="112" y="68"/>
                    </a:cubicBezTo>
                    <a:cubicBezTo>
                      <a:pt x="119" y="70"/>
                      <a:pt x="112" y="57"/>
                      <a:pt x="107" y="57"/>
                    </a:cubicBezTo>
                    <a:cubicBezTo>
                      <a:pt x="107" y="58"/>
                      <a:pt x="108" y="62"/>
                      <a:pt x="106" y="62"/>
                    </a:cubicBezTo>
                    <a:cubicBezTo>
                      <a:pt x="107" y="61"/>
                      <a:pt x="106" y="58"/>
                      <a:pt x="105" y="56"/>
                    </a:cubicBezTo>
                    <a:cubicBezTo>
                      <a:pt x="105" y="48"/>
                      <a:pt x="101" y="52"/>
                      <a:pt x="97" y="49"/>
                    </a:cubicBezTo>
                    <a:cubicBezTo>
                      <a:pt x="98" y="50"/>
                      <a:pt x="100" y="46"/>
                      <a:pt x="101" y="45"/>
                    </a:cubicBezTo>
                    <a:cubicBezTo>
                      <a:pt x="101" y="45"/>
                      <a:pt x="101" y="46"/>
                      <a:pt x="101" y="46"/>
                    </a:cubicBezTo>
                    <a:cubicBezTo>
                      <a:pt x="102" y="46"/>
                      <a:pt x="102" y="46"/>
                      <a:pt x="102" y="47"/>
                    </a:cubicBezTo>
                    <a:cubicBezTo>
                      <a:pt x="102" y="43"/>
                      <a:pt x="109" y="47"/>
                      <a:pt x="107" y="44"/>
                    </a:cubicBezTo>
                    <a:cubicBezTo>
                      <a:pt x="107" y="42"/>
                      <a:pt x="105" y="41"/>
                      <a:pt x="104" y="40"/>
                    </a:cubicBezTo>
                    <a:cubicBezTo>
                      <a:pt x="105" y="40"/>
                      <a:pt x="104" y="37"/>
                      <a:pt x="101" y="38"/>
                    </a:cubicBezTo>
                    <a:cubicBezTo>
                      <a:pt x="102" y="38"/>
                      <a:pt x="102" y="38"/>
                      <a:pt x="102" y="38"/>
                    </a:cubicBezTo>
                    <a:cubicBezTo>
                      <a:pt x="100" y="37"/>
                      <a:pt x="97" y="45"/>
                      <a:pt x="97" y="47"/>
                    </a:cubicBezTo>
                    <a:close/>
                    <a:moveTo>
                      <a:pt x="102" y="45"/>
                    </a:moveTo>
                    <a:cubicBezTo>
                      <a:pt x="102" y="45"/>
                      <a:pt x="102" y="45"/>
                      <a:pt x="101" y="45"/>
                    </a:cubicBezTo>
                    <a:cubicBezTo>
                      <a:pt x="102" y="45"/>
                      <a:pt x="102" y="45"/>
                      <a:pt x="102" y="45"/>
                    </a:cubicBezTo>
                    <a:close/>
                    <a:moveTo>
                      <a:pt x="98" y="61"/>
                    </a:moveTo>
                    <a:cubicBezTo>
                      <a:pt x="98" y="60"/>
                      <a:pt x="98" y="59"/>
                      <a:pt x="97" y="57"/>
                    </a:cubicBezTo>
                    <a:cubicBezTo>
                      <a:pt x="94" y="59"/>
                      <a:pt x="100" y="64"/>
                      <a:pt x="100" y="61"/>
                    </a:cubicBezTo>
                    <a:cubicBezTo>
                      <a:pt x="99" y="60"/>
                      <a:pt x="98" y="58"/>
                      <a:pt x="99" y="57"/>
                    </a:cubicBezTo>
                    <a:cubicBezTo>
                      <a:pt x="98" y="56"/>
                      <a:pt x="97" y="57"/>
                      <a:pt x="96" y="57"/>
                    </a:cubicBezTo>
                    <a:cubicBezTo>
                      <a:pt x="99" y="56"/>
                      <a:pt x="99" y="61"/>
                      <a:pt x="98" y="61"/>
                    </a:cubicBezTo>
                    <a:close/>
                    <a:moveTo>
                      <a:pt x="371" y="186"/>
                    </a:moveTo>
                    <a:cubicBezTo>
                      <a:pt x="371" y="181"/>
                      <a:pt x="369" y="183"/>
                      <a:pt x="370" y="179"/>
                    </a:cubicBezTo>
                    <a:cubicBezTo>
                      <a:pt x="371" y="175"/>
                      <a:pt x="370" y="172"/>
                      <a:pt x="367" y="168"/>
                    </a:cubicBezTo>
                    <a:cubicBezTo>
                      <a:pt x="364" y="163"/>
                      <a:pt x="366" y="161"/>
                      <a:pt x="366" y="154"/>
                    </a:cubicBezTo>
                    <a:cubicBezTo>
                      <a:pt x="366" y="125"/>
                      <a:pt x="366" y="125"/>
                      <a:pt x="366" y="125"/>
                    </a:cubicBezTo>
                    <a:cubicBezTo>
                      <a:pt x="366" y="84"/>
                      <a:pt x="363" y="42"/>
                      <a:pt x="367" y="1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6" y="1"/>
                      <a:pt x="96" y="2"/>
                      <a:pt x="97" y="2"/>
                    </a:cubicBezTo>
                    <a:cubicBezTo>
                      <a:pt x="97" y="3"/>
                      <a:pt x="93" y="5"/>
                      <a:pt x="94" y="1"/>
                    </a:cubicBezTo>
                    <a:cubicBezTo>
                      <a:pt x="94" y="0"/>
                      <a:pt x="91" y="4"/>
                      <a:pt x="93" y="5"/>
                    </a:cubicBezTo>
                    <a:cubicBezTo>
                      <a:pt x="94" y="6"/>
                      <a:pt x="95" y="3"/>
                      <a:pt x="96" y="5"/>
                    </a:cubicBezTo>
                    <a:cubicBezTo>
                      <a:pt x="96" y="6"/>
                      <a:pt x="95" y="7"/>
                      <a:pt x="94" y="7"/>
                    </a:cubicBezTo>
                    <a:cubicBezTo>
                      <a:pt x="94" y="7"/>
                      <a:pt x="98" y="12"/>
                      <a:pt x="98" y="14"/>
                    </a:cubicBezTo>
                    <a:cubicBezTo>
                      <a:pt x="99" y="14"/>
                      <a:pt x="101" y="14"/>
                      <a:pt x="101" y="15"/>
                    </a:cubicBezTo>
                    <a:cubicBezTo>
                      <a:pt x="101" y="16"/>
                      <a:pt x="99" y="16"/>
                      <a:pt x="99" y="18"/>
                    </a:cubicBezTo>
                    <a:cubicBezTo>
                      <a:pt x="99" y="17"/>
                      <a:pt x="99" y="17"/>
                      <a:pt x="98" y="16"/>
                    </a:cubicBezTo>
                    <a:cubicBezTo>
                      <a:pt x="98" y="17"/>
                      <a:pt x="97" y="17"/>
                      <a:pt x="97" y="18"/>
                    </a:cubicBezTo>
                    <a:cubicBezTo>
                      <a:pt x="100" y="19"/>
                      <a:pt x="101" y="22"/>
                      <a:pt x="103" y="23"/>
                    </a:cubicBezTo>
                    <a:cubicBezTo>
                      <a:pt x="103" y="22"/>
                      <a:pt x="102" y="21"/>
                      <a:pt x="101" y="20"/>
                    </a:cubicBezTo>
                    <a:cubicBezTo>
                      <a:pt x="101" y="20"/>
                      <a:pt x="102" y="20"/>
                      <a:pt x="102" y="20"/>
                    </a:cubicBezTo>
                    <a:cubicBezTo>
                      <a:pt x="105" y="20"/>
                      <a:pt x="101" y="17"/>
                      <a:pt x="102" y="18"/>
                    </a:cubicBezTo>
                    <a:cubicBezTo>
                      <a:pt x="102" y="18"/>
                      <a:pt x="101" y="19"/>
                      <a:pt x="101" y="19"/>
                    </a:cubicBezTo>
                    <a:cubicBezTo>
                      <a:pt x="100" y="19"/>
                      <a:pt x="100" y="19"/>
                      <a:pt x="100" y="18"/>
                    </a:cubicBezTo>
                    <a:cubicBezTo>
                      <a:pt x="101" y="17"/>
                      <a:pt x="103" y="14"/>
                      <a:pt x="105" y="15"/>
                    </a:cubicBezTo>
                    <a:cubicBezTo>
                      <a:pt x="110" y="16"/>
                      <a:pt x="105" y="18"/>
                      <a:pt x="108" y="20"/>
                    </a:cubicBezTo>
                    <a:cubicBezTo>
                      <a:pt x="107" y="20"/>
                      <a:pt x="107" y="20"/>
                      <a:pt x="107" y="19"/>
                    </a:cubicBezTo>
                    <a:cubicBezTo>
                      <a:pt x="107" y="20"/>
                      <a:pt x="108" y="22"/>
                      <a:pt x="107" y="22"/>
                    </a:cubicBezTo>
                    <a:cubicBezTo>
                      <a:pt x="108" y="23"/>
                      <a:pt x="112" y="26"/>
                      <a:pt x="110" y="28"/>
                    </a:cubicBezTo>
                    <a:cubicBezTo>
                      <a:pt x="109" y="28"/>
                      <a:pt x="108" y="28"/>
                      <a:pt x="107" y="28"/>
                    </a:cubicBezTo>
                    <a:cubicBezTo>
                      <a:pt x="108" y="29"/>
                      <a:pt x="108" y="34"/>
                      <a:pt x="108" y="35"/>
                    </a:cubicBezTo>
                    <a:cubicBezTo>
                      <a:pt x="108" y="35"/>
                      <a:pt x="104" y="32"/>
                      <a:pt x="105" y="32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33"/>
                      <a:pt x="104" y="33"/>
                      <a:pt x="104" y="34"/>
                    </a:cubicBezTo>
                    <a:cubicBezTo>
                      <a:pt x="104" y="33"/>
                      <a:pt x="104" y="33"/>
                      <a:pt x="104" y="32"/>
                    </a:cubicBezTo>
                    <a:cubicBezTo>
                      <a:pt x="105" y="30"/>
                      <a:pt x="98" y="32"/>
                      <a:pt x="98" y="32"/>
                    </a:cubicBezTo>
                    <a:cubicBezTo>
                      <a:pt x="98" y="32"/>
                      <a:pt x="98" y="32"/>
                      <a:pt x="98" y="33"/>
                    </a:cubicBezTo>
                    <a:cubicBezTo>
                      <a:pt x="101" y="30"/>
                      <a:pt x="99" y="37"/>
                      <a:pt x="100" y="37"/>
                    </a:cubicBezTo>
                    <a:cubicBezTo>
                      <a:pt x="102" y="37"/>
                      <a:pt x="104" y="35"/>
                      <a:pt x="105" y="35"/>
                    </a:cubicBezTo>
                    <a:cubicBezTo>
                      <a:pt x="105" y="36"/>
                      <a:pt x="105" y="37"/>
                      <a:pt x="104" y="37"/>
                    </a:cubicBezTo>
                    <a:cubicBezTo>
                      <a:pt x="106" y="37"/>
                      <a:pt x="106" y="41"/>
                      <a:pt x="107" y="39"/>
                    </a:cubicBezTo>
                    <a:cubicBezTo>
                      <a:pt x="108" y="39"/>
                      <a:pt x="108" y="40"/>
                      <a:pt x="107" y="40"/>
                    </a:cubicBezTo>
                    <a:cubicBezTo>
                      <a:pt x="108" y="41"/>
                      <a:pt x="113" y="43"/>
                      <a:pt x="113" y="44"/>
                    </a:cubicBezTo>
                    <a:cubicBezTo>
                      <a:pt x="113" y="44"/>
                      <a:pt x="114" y="44"/>
                      <a:pt x="114" y="44"/>
                    </a:cubicBezTo>
                    <a:cubicBezTo>
                      <a:pt x="113" y="44"/>
                      <a:pt x="113" y="44"/>
                      <a:pt x="113" y="45"/>
                    </a:cubicBezTo>
                    <a:cubicBezTo>
                      <a:pt x="113" y="45"/>
                      <a:pt x="113" y="44"/>
                      <a:pt x="114" y="44"/>
                    </a:cubicBezTo>
                    <a:cubicBezTo>
                      <a:pt x="113" y="45"/>
                      <a:pt x="113" y="46"/>
                      <a:pt x="113" y="47"/>
                    </a:cubicBezTo>
                    <a:cubicBezTo>
                      <a:pt x="112" y="47"/>
                      <a:pt x="112" y="47"/>
                      <a:pt x="112" y="46"/>
                    </a:cubicBezTo>
                    <a:cubicBezTo>
                      <a:pt x="112" y="47"/>
                      <a:pt x="112" y="47"/>
                      <a:pt x="112" y="47"/>
                    </a:cubicBezTo>
                    <a:cubicBezTo>
                      <a:pt x="109" y="47"/>
                      <a:pt x="106" y="45"/>
                      <a:pt x="106" y="51"/>
                    </a:cubicBezTo>
                    <a:cubicBezTo>
                      <a:pt x="106" y="53"/>
                      <a:pt x="111" y="58"/>
                      <a:pt x="114" y="59"/>
                    </a:cubicBezTo>
                    <a:cubicBezTo>
                      <a:pt x="108" y="57"/>
                      <a:pt x="107" y="48"/>
                      <a:pt x="113" y="48"/>
                    </a:cubicBezTo>
                    <a:cubicBezTo>
                      <a:pt x="113" y="53"/>
                      <a:pt x="116" y="55"/>
                      <a:pt x="117" y="59"/>
                    </a:cubicBezTo>
                    <a:cubicBezTo>
                      <a:pt x="118" y="59"/>
                      <a:pt x="118" y="59"/>
                      <a:pt x="118" y="60"/>
                    </a:cubicBezTo>
                    <a:cubicBezTo>
                      <a:pt x="119" y="61"/>
                      <a:pt x="120" y="60"/>
                      <a:pt x="122" y="60"/>
                    </a:cubicBezTo>
                    <a:cubicBezTo>
                      <a:pt x="123" y="60"/>
                      <a:pt x="114" y="61"/>
                      <a:pt x="123" y="61"/>
                    </a:cubicBezTo>
                    <a:cubicBezTo>
                      <a:pt x="122" y="61"/>
                      <a:pt x="120" y="64"/>
                      <a:pt x="120" y="64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20" y="65"/>
                      <a:pt x="118" y="65"/>
                      <a:pt x="117" y="66"/>
                    </a:cubicBezTo>
                    <a:cubicBezTo>
                      <a:pt x="115" y="67"/>
                      <a:pt x="116" y="71"/>
                      <a:pt x="115" y="72"/>
                    </a:cubicBezTo>
                    <a:cubicBezTo>
                      <a:pt x="113" y="76"/>
                      <a:pt x="113" y="75"/>
                      <a:pt x="113" y="79"/>
                    </a:cubicBezTo>
                    <a:cubicBezTo>
                      <a:pt x="113" y="80"/>
                      <a:pt x="112" y="83"/>
                      <a:pt x="111" y="84"/>
                    </a:cubicBezTo>
                    <a:cubicBezTo>
                      <a:pt x="114" y="87"/>
                      <a:pt x="115" y="89"/>
                      <a:pt x="117" y="93"/>
                    </a:cubicBezTo>
                    <a:cubicBezTo>
                      <a:pt x="115" y="92"/>
                      <a:pt x="114" y="90"/>
                      <a:pt x="113" y="88"/>
                    </a:cubicBezTo>
                    <a:cubicBezTo>
                      <a:pt x="110" y="88"/>
                      <a:pt x="114" y="95"/>
                      <a:pt x="113" y="97"/>
                    </a:cubicBezTo>
                    <a:cubicBezTo>
                      <a:pt x="122" y="97"/>
                      <a:pt x="110" y="107"/>
                      <a:pt x="110" y="106"/>
                    </a:cubicBezTo>
                    <a:cubicBezTo>
                      <a:pt x="110" y="106"/>
                      <a:pt x="111" y="107"/>
                      <a:pt x="112" y="107"/>
                    </a:cubicBezTo>
                    <a:cubicBezTo>
                      <a:pt x="112" y="107"/>
                      <a:pt x="112" y="107"/>
                      <a:pt x="112" y="107"/>
                    </a:cubicBezTo>
                    <a:cubicBezTo>
                      <a:pt x="113" y="108"/>
                      <a:pt x="112" y="108"/>
                      <a:pt x="112" y="107"/>
                    </a:cubicBezTo>
                    <a:cubicBezTo>
                      <a:pt x="112" y="108"/>
                      <a:pt x="112" y="109"/>
                      <a:pt x="112" y="109"/>
                    </a:cubicBezTo>
                    <a:cubicBezTo>
                      <a:pt x="112" y="108"/>
                      <a:pt x="112" y="108"/>
                      <a:pt x="111" y="108"/>
                    </a:cubicBezTo>
                    <a:cubicBezTo>
                      <a:pt x="111" y="108"/>
                      <a:pt x="111" y="108"/>
                      <a:pt x="111" y="108"/>
                    </a:cubicBezTo>
                    <a:cubicBezTo>
                      <a:pt x="111" y="108"/>
                      <a:pt x="112" y="108"/>
                      <a:pt x="112" y="108"/>
                    </a:cubicBezTo>
                    <a:cubicBezTo>
                      <a:pt x="111" y="108"/>
                      <a:pt x="111" y="108"/>
                      <a:pt x="111" y="108"/>
                    </a:cubicBezTo>
                    <a:cubicBezTo>
                      <a:pt x="112" y="109"/>
                      <a:pt x="112" y="109"/>
                      <a:pt x="112" y="109"/>
                    </a:cubicBezTo>
                    <a:cubicBezTo>
                      <a:pt x="111" y="109"/>
                      <a:pt x="111" y="108"/>
                      <a:pt x="111" y="108"/>
                    </a:cubicBezTo>
                    <a:cubicBezTo>
                      <a:pt x="111" y="108"/>
                      <a:pt x="111" y="109"/>
                      <a:pt x="111" y="109"/>
                    </a:cubicBezTo>
                    <a:cubicBezTo>
                      <a:pt x="111" y="108"/>
                      <a:pt x="107" y="106"/>
                      <a:pt x="105" y="105"/>
                    </a:cubicBezTo>
                    <a:cubicBezTo>
                      <a:pt x="108" y="109"/>
                      <a:pt x="100" y="119"/>
                      <a:pt x="96" y="119"/>
                    </a:cubicBezTo>
                    <a:cubicBezTo>
                      <a:pt x="97" y="119"/>
                      <a:pt x="93" y="115"/>
                      <a:pt x="92" y="114"/>
                    </a:cubicBezTo>
                    <a:cubicBezTo>
                      <a:pt x="91" y="115"/>
                      <a:pt x="93" y="118"/>
                      <a:pt x="92" y="119"/>
                    </a:cubicBezTo>
                    <a:cubicBezTo>
                      <a:pt x="92" y="118"/>
                      <a:pt x="92" y="117"/>
                      <a:pt x="91" y="116"/>
                    </a:cubicBezTo>
                    <a:cubicBezTo>
                      <a:pt x="91" y="117"/>
                      <a:pt x="91" y="117"/>
                      <a:pt x="91" y="117"/>
                    </a:cubicBezTo>
                    <a:cubicBezTo>
                      <a:pt x="91" y="116"/>
                      <a:pt x="91" y="116"/>
                      <a:pt x="91" y="116"/>
                    </a:cubicBezTo>
                    <a:cubicBezTo>
                      <a:pt x="92" y="113"/>
                      <a:pt x="88" y="116"/>
                      <a:pt x="88" y="116"/>
                    </a:cubicBezTo>
                    <a:cubicBezTo>
                      <a:pt x="87" y="117"/>
                      <a:pt x="89" y="121"/>
                      <a:pt x="89" y="122"/>
                    </a:cubicBezTo>
                    <a:cubicBezTo>
                      <a:pt x="89" y="122"/>
                      <a:pt x="88" y="121"/>
                      <a:pt x="88" y="121"/>
                    </a:cubicBezTo>
                    <a:cubicBezTo>
                      <a:pt x="88" y="122"/>
                      <a:pt x="88" y="122"/>
                      <a:pt x="88" y="122"/>
                    </a:cubicBezTo>
                    <a:cubicBezTo>
                      <a:pt x="86" y="120"/>
                      <a:pt x="88" y="118"/>
                      <a:pt x="88" y="116"/>
                    </a:cubicBezTo>
                    <a:cubicBezTo>
                      <a:pt x="86" y="117"/>
                      <a:pt x="87" y="118"/>
                      <a:pt x="85" y="119"/>
                    </a:cubicBezTo>
                    <a:cubicBezTo>
                      <a:pt x="84" y="121"/>
                      <a:pt x="85" y="122"/>
                      <a:pt x="84" y="123"/>
                    </a:cubicBezTo>
                    <a:cubicBezTo>
                      <a:pt x="84" y="122"/>
                      <a:pt x="84" y="118"/>
                      <a:pt x="84" y="118"/>
                    </a:cubicBezTo>
                    <a:cubicBezTo>
                      <a:pt x="86" y="119"/>
                      <a:pt x="87" y="115"/>
                      <a:pt x="87" y="115"/>
                    </a:cubicBezTo>
                    <a:cubicBezTo>
                      <a:pt x="87" y="116"/>
                      <a:pt x="87" y="116"/>
                      <a:pt x="87" y="116"/>
                    </a:cubicBezTo>
                    <a:cubicBezTo>
                      <a:pt x="88" y="115"/>
                      <a:pt x="88" y="114"/>
                      <a:pt x="87" y="113"/>
                    </a:cubicBezTo>
                    <a:cubicBezTo>
                      <a:pt x="87" y="115"/>
                      <a:pt x="85" y="116"/>
                      <a:pt x="83" y="117"/>
                    </a:cubicBezTo>
                    <a:cubicBezTo>
                      <a:pt x="82" y="118"/>
                      <a:pt x="80" y="119"/>
                      <a:pt x="80" y="119"/>
                    </a:cubicBezTo>
                    <a:cubicBezTo>
                      <a:pt x="80" y="118"/>
                      <a:pt x="82" y="117"/>
                      <a:pt x="83" y="117"/>
                    </a:cubicBezTo>
                    <a:cubicBezTo>
                      <a:pt x="83" y="116"/>
                      <a:pt x="83" y="116"/>
                      <a:pt x="83" y="116"/>
                    </a:cubicBezTo>
                    <a:cubicBezTo>
                      <a:pt x="82" y="114"/>
                      <a:pt x="81" y="117"/>
                      <a:pt x="80" y="117"/>
                    </a:cubicBezTo>
                    <a:cubicBezTo>
                      <a:pt x="78" y="116"/>
                      <a:pt x="88" y="114"/>
                      <a:pt x="86" y="112"/>
                    </a:cubicBezTo>
                    <a:cubicBezTo>
                      <a:pt x="86" y="112"/>
                      <a:pt x="86" y="112"/>
                      <a:pt x="85" y="112"/>
                    </a:cubicBezTo>
                    <a:cubicBezTo>
                      <a:pt x="84" y="113"/>
                      <a:pt x="82" y="112"/>
                      <a:pt x="81" y="112"/>
                    </a:cubicBezTo>
                    <a:cubicBezTo>
                      <a:pt x="80" y="112"/>
                      <a:pt x="79" y="112"/>
                      <a:pt x="79" y="112"/>
                    </a:cubicBezTo>
                    <a:cubicBezTo>
                      <a:pt x="80" y="111"/>
                      <a:pt x="82" y="110"/>
                      <a:pt x="83" y="109"/>
                    </a:cubicBezTo>
                    <a:cubicBezTo>
                      <a:pt x="81" y="110"/>
                      <a:pt x="82" y="110"/>
                      <a:pt x="81" y="112"/>
                    </a:cubicBezTo>
                    <a:cubicBezTo>
                      <a:pt x="81" y="112"/>
                      <a:pt x="81" y="112"/>
                      <a:pt x="81" y="112"/>
                    </a:cubicBezTo>
                    <a:cubicBezTo>
                      <a:pt x="82" y="112"/>
                      <a:pt x="84" y="112"/>
                      <a:pt x="85" y="112"/>
                    </a:cubicBezTo>
                    <a:cubicBezTo>
                      <a:pt x="86" y="112"/>
                      <a:pt x="87" y="111"/>
                      <a:pt x="87" y="109"/>
                    </a:cubicBezTo>
                    <a:cubicBezTo>
                      <a:pt x="87" y="109"/>
                      <a:pt x="90" y="105"/>
                      <a:pt x="90" y="105"/>
                    </a:cubicBezTo>
                    <a:cubicBezTo>
                      <a:pt x="90" y="107"/>
                      <a:pt x="92" y="102"/>
                      <a:pt x="92" y="100"/>
                    </a:cubicBezTo>
                    <a:cubicBezTo>
                      <a:pt x="93" y="100"/>
                      <a:pt x="93" y="104"/>
                      <a:pt x="94" y="104"/>
                    </a:cubicBezTo>
                    <a:cubicBezTo>
                      <a:pt x="93" y="106"/>
                      <a:pt x="91" y="113"/>
                      <a:pt x="94" y="114"/>
                    </a:cubicBezTo>
                    <a:cubicBezTo>
                      <a:pt x="97" y="115"/>
                      <a:pt x="95" y="111"/>
                      <a:pt x="95" y="111"/>
                    </a:cubicBezTo>
                    <a:cubicBezTo>
                      <a:pt x="96" y="111"/>
                      <a:pt x="96" y="111"/>
                      <a:pt x="96" y="112"/>
                    </a:cubicBezTo>
                    <a:cubicBezTo>
                      <a:pt x="98" y="112"/>
                      <a:pt x="96" y="108"/>
                      <a:pt x="94" y="108"/>
                    </a:cubicBezTo>
                    <a:cubicBezTo>
                      <a:pt x="96" y="107"/>
                      <a:pt x="96" y="106"/>
                      <a:pt x="97" y="104"/>
                    </a:cubicBezTo>
                    <a:cubicBezTo>
                      <a:pt x="96" y="104"/>
                      <a:pt x="96" y="104"/>
                      <a:pt x="96" y="104"/>
                    </a:cubicBezTo>
                    <a:cubicBezTo>
                      <a:pt x="96" y="104"/>
                      <a:pt x="96" y="104"/>
                      <a:pt x="96" y="103"/>
                    </a:cubicBezTo>
                    <a:cubicBezTo>
                      <a:pt x="97" y="104"/>
                      <a:pt x="98" y="103"/>
                      <a:pt x="98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101" y="102"/>
                      <a:pt x="100" y="100"/>
                      <a:pt x="101" y="99"/>
                    </a:cubicBezTo>
                    <a:cubicBezTo>
                      <a:pt x="101" y="102"/>
                      <a:pt x="101" y="102"/>
                      <a:pt x="99" y="104"/>
                    </a:cubicBezTo>
                    <a:cubicBezTo>
                      <a:pt x="100" y="104"/>
                      <a:pt x="100" y="104"/>
                      <a:pt x="100" y="105"/>
                    </a:cubicBezTo>
                    <a:cubicBezTo>
                      <a:pt x="98" y="104"/>
                      <a:pt x="98" y="106"/>
                      <a:pt x="98" y="107"/>
                    </a:cubicBezTo>
                    <a:cubicBezTo>
                      <a:pt x="98" y="108"/>
                      <a:pt x="98" y="108"/>
                      <a:pt x="98" y="108"/>
                    </a:cubicBezTo>
                    <a:cubicBezTo>
                      <a:pt x="99" y="107"/>
                      <a:pt x="99" y="107"/>
                      <a:pt x="100" y="107"/>
                    </a:cubicBezTo>
                    <a:cubicBezTo>
                      <a:pt x="99" y="106"/>
                      <a:pt x="104" y="113"/>
                      <a:pt x="103" y="111"/>
                    </a:cubicBezTo>
                    <a:cubicBezTo>
                      <a:pt x="103" y="110"/>
                      <a:pt x="101" y="108"/>
                      <a:pt x="101" y="108"/>
                    </a:cubicBezTo>
                    <a:cubicBezTo>
                      <a:pt x="101" y="107"/>
                      <a:pt x="105" y="109"/>
                      <a:pt x="101" y="106"/>
                    </a:cubicBezTo>
                    <a:cubicBezTo>
                      <a:pt x="105" y="108"/>
                      <a:pt x="104" y="109"/>
                      <a:pt x="104" y="105"/>
                    </a:cubicBezTo>
                    <a:cubicBezTo>
                      <a:pt x="104" y="105"/>
                      <a:pt x="104" y="105"/>
                      <a:pt x="104" y="105"/>
                    </a:cubicBezTo>
                    <a:cubicBezTo>
                      <a:pt x="104" y="104"/>
                      <a:pt x="104" y="104"/>
                      <a:pt x="104" y="104"/>
                    </a:cubicBezTo>
                    <a:cubicBezTo>
                      <a:pt x="104" y="104"/>
                      <a:pt x="104" y="104"/>
                      <a:pt x="104" y="105"/>
                    </a:cubicBezTo>
                    <a:cubicBezTo>
                      <a:pt x="104" y="103"/>
                      <a:pt x="108" y="93"/>
                      <a:pt x="107" y="93"/>
                    </a:cubicBezTo>
                    <a:cubicBezTo>
                      <a:pt x="106" y="92"/>
                      <a:pt x="104" y="92"/>
                      <a:pt x="106" y="90"/>
                    </a:cubicBezTo>
                    <a:cubicBezTo>
                      <a:pt x="104" y="90"/>
                      <a:pt x="108" y="89"/>
                      <a:pt x="105" y="88"/>
                    </a:cubicBezTo>
                    <a:cubicBezTo>
                      <a:pt x="104" y="88"/>
                      <a:pt x="100" y="92"/>
                      <a:pt x="98" y="92"/>
                    </a:cubicBezTo>
                    <a:cubicBezTo>
                      <a:pt x="98" y="92"/>
                      <a:pt x="101" y="90"/>
                      <a:pt x="101" y="89"/>
                    </a:cubicBezTo>
                    <a:cubicBezTo>
                      <a:pt x="101" y="89"/>
                      <a:pt x="99" y="88"/>
                      <a:pt x="99" y="88"/>
                    </a:cubicBezTo>
                    <a:cubicBezTo>
                      <a:pt x="99" y="89"/>
                      <a:pt x="99" y="89"/>
                      <a:pt x="99" y="89"/>
                    </a:cubicBezTo>
                    <a:cubicBezTo>
                      <a:pt x="99" y="88"/>
                      <a:pt x="99" y="89"/>
                      <a:pt x="99" y="89"/>
                    </a:cubicBezTo>
                    <a:cubicBezTo>
                      <a:pt x="98" y="88"/>
                      <a:pt x="97" y="85"/>
                      <a:pt x="99" y="85"/>
                    </a:cubicBezTo>
                    <a:cubicBezTo>
                      <a:pt x="99" y="87"/>
                      <a:pt x="104" y="92"/>
                      <a:pt x="103" y="87"/>
                    </a:cubicBezTo>
                    <a:cubicBezTo>
                      <a:pt x="103" y="85"/>
                      <a:pt x="100" y="83"/>
                      <a:pt x="102" y="81"/>
                    </a:cubicBezTo>
                    <a:cubicBezTo>
                      <a:pt x="100" y="81"/>
                      <a:pt x="100" y="80"/>
                      <a:pt x="100" y="78"/>
                    </a:cubicBezTo>
                    <a:cubicBezTo>
                      <a:pt x="102" y="81"/>
                      <a:pt x="105" y="83"/>
                      <a:pt x="105" y="78"/>
                    </a:cubicBezTo>
                    <a:cubicBezTo>
                      <a:pt x="110" y="84"/>
                      <a:pt x="108" y="63"/>
                      <a:pt x="101" y="67"/>
                    </a:cubicBezTo>
                    <a:cubicBezTo>
                      <a:pt x="102" y="67"/>
                      <a:pt x="103" y="68"/>
                      <a:pt x="104" y="69"/>
                    </a:cubicBezTo>
                    <a:cubicBezTo>
                      <a:pt x="103" y="68"/>
                      <a:pt x="103" y="68"/>
                      <a:pt x="103" y="68"/>
                    </a:cubicBezTo>
                    <a:cubicBezTo>
                      <a:pt x="104" y="70"/>
                      <a:pt x="104" y="72"/>
                      <a:pt x="105" y="74"/>
                    </a:cubicBezTo>
                    <a:cubicBezTo>
                      <a:pt x="104" y="74"/>
                      <a:pt x="104" y="74"/>
                      <a:pt x="104" y="75"/>
                    </a:cubicBezTo>
                    <a:cubicBezTo>
                      <a:pt x="104" y="69"/>
                      <a:pt x="100" y="75"/>
                      <a:pt x="98" y="77"/>
                    </a:cubicBezTo>
                    <a:cubicBezTo>
                      <a:pt x="96" y="79"/>
                      <a:pt x="96" y="81"/>
                      <a:pt x="96" y="83"/>
                    </a:cubicBezTo>
                    <a:cubicBezTo>
                      <a:pt x="94" y="85"/>
                      <a:pt x="93" y="84"/>
                      <a:pt x="91" y="85"/>
                    </a:cubicBezTo>
                    <a:cubicBezTo>
                      <a:pt x="91" y="85"/>
                      <a:pt x="92" y="84"/>
                      <a:pt x="92" y="84"/>
                    </a:cubicBezTo>
                    <a:cubicBezTo>
                      <a:pt x="89" y="85"/>
                      <a:pt x="75" y="99"/>
                      <a:pt x="78" y="102"/>
                    </a:cubicBezTo>
                    <a:cubicBezTo>
                      <a:pt x="82" y="102"/>
                      <a:pt x="82" y="102"/>
                      <a:pt x="82" y="102"/>
                    </a:cubicBezTo>
                    <a:cubicBezTo>
                      <a:pt x="82" y="103"/>
                      <a:pt x="89" y="99"/>
                      <a:pt x="91" y="97"/>
                    </a:cubicBezTo>
                    <a:cubicBezTo>
                      <a:pt x="91" y="100"/>
                      <a:pt x="78" y="105"/>
                      <a:pt x="77" y="104"/>
                    </a:cubicBezTo>
                    <a:cubicBezTo>
                      <a:pt x="74" y="100"/>
                      <a:pt x="85" y="85"/>
                      <a:pt x="88" y="85"/>
                    </a:cubicBezTo>
                    <a:cubicBezTo>
                      <a:pt x="90" y="84"/>
                      <a:pt x="88" y="84"/>
                      <a:pt x="88" y="84"/>
                    </a:cubicBezTo>
                    <a:cubicBezTo>
                      <a:pt x="89" y="83"/>
                      <a:pt x="89" y="78"/>
                      <a:pt x="91" y="79"/>
                    </a:cubicBezTo>
                    <a:cubicBezTo>
                      <a:pt x="91" y="79"/>
                      <a:pt x="90" y="73"/>
                      <a:pt x="90" y="74"/>
                    </a:cubicBezTo>
                    <a:cubicBezTo>
                      <a:pt x="91" y="74"/>
                      <a:pt x="91" y="77"/>
                      <a:pt x="92" y="76"/>
                    </a:cubicBezTo>
                    <a:cubicBezTo>
                      <a:pt x="92" y="75"/>
                      <a:pt x="93" y="72"/>
                      <a:pt x="92" y="71"/>
                    </a:cubicBezTo>
                    <a:cubicBezTo>
                      <a:pt x="93" y="71"/>
                      <a:pt x="93" y="71"/>
                      <a:pt x="93" y="71"/>
                    </a:cubicBezTo>
                    <a:cubicBezTo>
                      <a:pt x="93" y="73"/>
                      <a:pt x="93" y="73"/>
                      <a:pt x="93" y="73"/>
                    </a:cubicBezTo>
                    <a:cubicBezTo>
                      <a:pt x="94" y="74"/>
                      <a:pt x="91" y="82"/>
                      <a:pt x="93" y="83"/>
                    </a:cubicBezTo>
                    <a:cubicBezTo>
                      <a:pt x="92" y="82"/>
                      <a:pt x="94" y="82"/>
                      <a:pt x="94" y="82"/>
                    </a:cubicBezTo>
                    <a:cubicBezTo>
                      <a:pt x="95" y="79"/>
                      <a:pt x="99" y="72"/>
                      <a:pt x="98" y="71"/>
                    </a:cubicBezTo>
                    <a:cubicBezTo>
                      <a:pt x="99" y="71"/>
                      <a:pt x="103" y="71"/>
                      <a:pt x="101" y="70"/>
                    </a:cubicBezTo>
                    <a:cubicBezTo>
                      <a:pt x="101" y="70"/>
                      <a:pt x="102" y="70"/>
                      <a:pt x="101" y="71"/>
                    </a:cubicBezTo>
                    <a:cubicBezTo>
                      <a:pt x="102" y="70"/>
                      <a:pt x="102" y="70"/>
                      <a:pt x="102" y="70"/>
                    </a:cubicBezTo>
                    <a:cubicBezTo>
                      <a:pt x="100" y="70"/>
                      <a:pt x="100" y="69"/>
                      <a:pt x="100" y="67"/>
                    </a:cubicBezTo>
                    <a:cubicBezTo>
                      <a:pt x="100" y="67"/>
                      <a:pt x="99" y="68"/>
                      <a:pt x="99" y="68"/>
                    </a:cubicBezTo>
                    <a:cubicBezTo>
                      <a:pt x="99" y="67"/>
                      <a:pt x="99" y="66"/>
                      <a:pt x="99" y="65"/>
                    </a:cubicBezTo>
                    <a:cubicBezTo>
                      <a:pt x="99" y="65"/>
                      <a:pt x="98" y="66"/>
                      <a:pt x="98" y="66"/>
                    </a:cubicBezTo>
                    <a:cubicBezTo>
                      <a:pt x="98" y="66"/>
                      <a:pt x="98" y="64"/>
                      <a:pt x="99" y="64"/>
                    </a:cubicBezTo>
                    <a:cubicBezTo>
                      <a:pt x="97" y="64"/>
                      <a:pt x="97" y="60"/>
                      <a:pt x="95" y="61"/>
                    </a:cubicBezTo>
                    <a:cubicBezTo>
                      <a:pt x="95" y="61"/>
                      <a:pt x="93" y="57"/>
                      <a:pt x="93" y="57"/>
                    </a:cubicBezTo>
                    <a:cubicBezTo>
                      <a:pt x="95" y="54"/>
                      <a:pt x="97" y="54"/>
                      <a:pt x="91" y="54"/>
                    </a:cubicBezTo>
                    <a:cubicBezTo>
                      <a:pt x="86" y="58"/>
                      <a:pt x="95" y="62"/>
                      <a:pt x="89" y="64"/>
                    </a:cubicBezTo>
                    <a:cubicBezTo>
                      <a:pt x="93" y="60"/>
                      <a:pt x="86" y="60"/>
                      <a:pt x="88" y="57"/>
                    </a:cubicBezTo>
                    <a:cubicBezTo>
                      <a:pt x="86" y="57"/>
                      <a:pt x="84" y="57"/>
                      <a:pt x="82" y="57"/>
                    </a:cubicBezTo>
                    <a:cubicBezTo>
                      <a:pt x="83" y="58"/>
                      <a:pt x="85" y="60"/>
                      <a:pt x="84" y="61"/>
                    </a:cubicBezTo>
                    <a:cubicBezTo>
                      <a:pt x="83" y="61"/>
                      <a:pt x="80" y="57"/>
                      <a:pt x="82" y="57"/>
                    </a:cubicBezTo>
                    <a:cubicBezTo>
                      <a:pt x="81" y="55"/>
                      <a:pt x="78" y="53"/>
                      <a:pt x="75" y="54"/>
                    </a:cubicBezTo>
                    <a:cubicBezTo>
                      <a:pt x="75" y="53"/>
                      <a:pt x="75" y="53"/>
                      <a:pt x="76" y="53"/>
                    </a:cubicBezTo>
                    <a:cubicBezTo>
                      <a:pt x="71" y="55"/>
                      <a:pt x="64" y="59"/>
                      <a:pt x="62" y="54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62" y="53"/>
                      <a:pt x="51" y="53"/>
                      <a:pt x="50" y="53"/>
                    </a:cubicBezTo>
                    <a:cubicBezTo>
                      <a:pt x="46" y="54"/>
                      <a:pt x="40" y="53"/>
                      <a:pt x="36" y="52"/>
                    </a:cubicBezTo>
                    <a:cubicBezTo>
                      <a:pt x="35" y="52"/>
                      <a:pt x="32" y="50"/>
                      <a:pt x="31" y="50"/>
                    </a:cubicBezTo>
                    <a:cubicBezTo>
                      <a:pt x="32" y="50"/>
                      <a:pt x="32" y="50"/>
                      <a:pt x="32" y="51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0" y="46"/>
                      <a:pt x="1" y="39"/>
                      <a:pt x="1" y="40"/>
                    </a:cubicBezTo>
                    <a:cubicBezTo>
                      <a:pt x="2" y="40"/>
                      <a:pt x="5" y="42"/>
                      <a:pt x="5" y="42"/>
                    </a:cubicBezTo>
                    <a:cubicBezTo>
                      <a:pt x="5" y="42"/>
                      <a:pt x="2" y="51"/>
                      <a:pt x="2" y="52"/>
                    </a:cubicBezTo>
                    <a:cubicBezTo>
                      <a:pt x="0" y="54"/>
                      <a:pt x="6" y="65"/>
                      <a:pt x="6" y="68"/>
                    </a:cubicBezTo>
                    <a:cubicBezTo>
                      <a:pt x="6" y="73"/>
                      <a:pt x="16" y="75"/>
                      <a:pt x="17" y="81"/>
                    </a:cubicBezTo>
                    <a:cubicBezTo>
                      <a:pt x="17" y="85"/>
                      <a:pt x="19" y="90"/>
                      <a:pt x="20" y="94"/>
                    </a:cubicBezTo>
                    <a:cubicBezTo>
                      <a:pt x="20" y="98"/>
                      <a:pt x="20" y="101"/>
                      <a:pt x="23" y="104"/>
                    </a:cubicBezTo>
                    <a:cubicBezTo>
                      <a:pt x="21" y="104"/>
                      <a:pt x="26" y="108"/>
                      <a:pt x="26" y="111"/>
                    </a:cubicBezTo>
                    <a:cubicBezTo>
                      <a:pt x="27" y="114"/>
                      <a:pt x="28" y="118"/>
                      <a:pt x="28" y="121"/>
                    </a:cubicBezTo>
                    <a:cubicBezTo>
                      <a:pt x="29" y="122"/>
                      <a:pt x="28" y="128"/>
                      <a:pt x="29" y="130"/>
                    </a:cubicBezTo>
                    <a:cubicBezTo>
                      <a:pt x="30" y="128"/>
                      <a:pt x="28" y="121"/>
                      <a:pt x="32" y="122"/>
                    </a:cubicBezTo>
                    <a:cubicBezTo>
                      <a:pt x="32" y="122"/>
                      <a:pt x="36" y="124"/>
                      <a:pt x="36" y="124"/>
                    </a:cubicBezTo>
                    <a:cubicBezTo>
                      <a:pt x="35" y="124"/>
                      <a:pt x="39" y="126"/>
                      <a:pt x="40" y="126"/>
                    </a:cubicBezTo>
                    <a:cubicBezTo>
                      <a:pt x="40" y="126"/>
                      <a:pt x="40" y="126"/>
                      <a:pt x="40" y="126"/>
                    </a:cubicBezTo>
                    <a:cubicBezTo>
                      <a:pt x="40" y="126"/>
                      <a:pt x="40" y="126"/>
                      <a:pt x="40" y="126"/>
                    </a:cubicBezTo>
                    <a:cubicBezTo>
                      <a:pt x="39" y="126"/>
                      <a:pt x="39" y="126"/>
                      <a:pt x="39" y="126"/>
                    </a:cubicBezTo>
                    <a:cubicBezTo>
                      <a:pt x="40" y="127"/>
                      <a:pt x="44" y="127"/>
                      <a:pt x="46" y="126"/>
                    </a:cubicBezTo>
                    <a:cubicBezTo>
                      <a:pt x="44" y="129"/>
                      <a:pt x="37" y="128"/>
                      <a:pt x="36" y="131"/>
                    </a:cubicBezTo>
                    <a:cubicBezTo>
                      <a:pt x="37" y="131"/>
                      <a:pt x="37" y="131"/>
                      <a:pt x="37" y="131"/>
                    </a:cubicBezTo>
                    <a:cubicBezTo>
                      <a:pt x="36" y="131"/>
                      <a:pt x="36" y="131"/>
                      <a:pt x="36" y="131"/>
                    </a:cubicBezTo>
                    <a:cubicBezTo>
                      <a:pt x="36" y="131"/>
                      <a:pt x="36" y="131"/>
                      <a:pt x="36" y="131"/>
                    </a:cubicBezTo>
                    <a:cubicBezTo>
                      <a:pt x="35" y="130"/>
                      <a:pt x="34" y="133"/>
                      <a:pt x="33" y="133"/>
                    </a:cubicBezTo>
                    <a:cubicBezTo>
                      <a:pt x="34" y="133"/>
                      <a:pt x="34" y="133"/>
                      <a:pt x="35" y="133"/>
                    </a:cubicBezTo>
                    <a:cubicBezTo>
                      <a:pt x="35" y="133"/>
                      <a:pt x="35" y="133"/>
                      <a:pt x="36" y="133"/>
                    </a:cubicBezTo>
                    <a:cubicBezTo>
                      <a:pt x="35" y="133"/>
                      <a:pt x="35" y="133"/>
                      <a:pt x="35" y="133"/>
                    </a:cubicBezTo>
                    <a:cubicBezTo>
                      <a:pt x="35" y="133"/>
                      <a:pt x="36" y="134"/>
                      <a:pt x="36" y="135"/>
                    </a:cubicBezTo>
                    <a:cubicBezTo>
                      <a:pt x="35" y="135"/>
                      <a:pt x="34" y="134"/>
                      <a:pt x="34" y="133"/>
                    </a:cubicBezTo>
                    <a:cubicBezTo>
                      <a:pt x="34" y="134"/>
                      <a:pt x="34" y="134"/>
                      <a:pt x="33" y="134"/>
                    </a:cubicBezTo>
                    <a:cubicBezTo>
                      <a:pt x="32" y="133"/>
                      <a:pt x="32" y="131"/>
                      <a:pt x="30" y="130"/>
                    </a:cubicBezTo>
                    <a:cubicBezTo>
                      <a:pt x="32" y="133"/>
                      <a:pt x="31" y="137"/>
                      <a:pt x="32" y="140"/>
                    </a:cubicBezTo>
                    <a:cubicBezTo>
                      <a:pt x="32" y="143"/>
                      <a:pt x="34" y="142"/>
                      <a:pt x="35" y="143"/>
                    </a:cubicBezTo>
                    <a:cubicBezTo>
                      <a:pt x="35" y="142"/>
                      <a:pt x="34" y="142"/>
                      <a:pt x="34" y="142"/>
                    </a:cubicBezTo>
                    <a:cubicBezTo>
                      <a:pt x="36" y="141"/>
                      <a:pt x="36" y="143"/>
                      <a:pt x="38" y="143"/>
                    </a:cubicBezTo>
                    <a:cubicBezTo>
                      <a:pt x="38" y="143"/>
                      <a:pt x="38" y="143"/>
                      <a:pt x="38" y="143"/>
                    </a:cubicBezTo>
                    <a:cubicBezTo>
                      <a:pt x="37" y="143"/>
                      <a:pt x="37" y="143"/>
                      <a:pt x="37" y="143"/>
                    </a:cubicBezTo>
                    <a:cubicBezTo>
                      <a:pt x="37" y="142"/>
                      <a:pt x="38" y="143"/>
                      <a:pt x="38" y="143"/>
                    </a:cubicBezTo>
                    <a:cubicBezTo>
                      <a:pt x="38" y="143"/>
                      <a:pt x="37" y="142"/>
                      <a:pt x="37" y="142"/>
                    </a:cubicBezTo>
                    <a:cubicBezTo>
                      <a:pt x="37" y="142"/>
                      <a:pt x="42" y="140"/>
                      <a:pt x="42" y="140"/>
                    </a:cubicBezTo>
                    <a:cubicBezTo>
                      <a:pt x="43" y="141"/>
                      <a:pt x="44" y="143"/>
                      <a:pt x="46" y="144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47" y="145"/>
                      <a:pt x="46" y="145"/>
                      <a:pt x="46" y="144"/>
                    </a:cubicBezTo>
                    <a:cubicBezTo>
                      <a:pt x="43" y="144"/>
                      <a:pt x="36" y="144"/>
                      <a:pt x="40" y="148"/>
                    </a:cubicBezTo>
                    <a:cubicBezTo>
                      <a:pt x="39" y="148"/>
                      <a:pt x="39" y="148"/>
                      <a:pt x="39" y="148"/>
                    </a:cubicBezTo>
                    <a:cubicBezTo>
                      <a:pt x="41" y="148"/>
                      <a:pt x="41" y="149"/>
                      <a:pt x="42" y="150"/>
                    </a:cubicBezTo>
                    <a:cubicBezTo>
                      <a:pt x="41" y="150"/>
                      <a:pt x="39" y="149"/>
                      <a:pt x="39" y="147"/>
                    </a:cubicBezTo>
                    <a:cubicBezTo>
                      <a:pt x="39" y="149"/>
                      <a:pt x="41" y="155"/>
                      <a:pt x="42" y="155"/>
                    </a:cubicBezTo>
                    <a:cubicBezTo>
                      <a:pt x="35" y="155"/>
                      <a:pt x="44" y="161"/>
                      <a:pt x="44" y="163"/>
                    </a:cubicBezTo>
                    <a:cubicBezTo>
                      <a:pt x="44" y="161"/>
                      <a:pt x="41" y="159"/>
                      <a:pt x="39" y="158"/>
                    </a:cubicBezTo>
                    <a:cubicBezTo>
                      <a:pt x="39" y="160"/>
                      <a:pt x="39" y="162"/>
                      <a:pt x="39" y="164"/>
                    </a:cubicBezTo>
                    <a:cubicBezTo>
                      <a:pt x="35" y="164"/>
                      <a:pt x="35" y="162"/>
                      <a:pt x="35" y="159"/>
                    </a:cubicBezTo>
                    <a:cubicBezTo>
                      <a:pt x="35" y="157"/>
                      <a:pt x="33" y="149"/>
                      <a:pt x="34" y="147"/>
                    </a:cubicBezTo>
                    <a:cubicBezTo>
                      <a:pt x="34" y="148"/>
                      <a:pt x="34" y="148"/>
                      <a:pt x="34" y="148"/>
                    </a:cubicBezTo>
                    <a:cubicBezTo>
                      <a:pt x="34" y="148"/>
                      <a:pt x="35" y="148"/>
                      <a:pt x="35" y="147"/>
                    </a:cubicBezTo>
                    <a:cubicBezTo>
                      <a:pt x="33" y="144"/>
                      <a:pt x="34" y="156"/>
                      <a:pt x="34" y="157"/>
                    </a:cubicBezTo>
                    <a:cubicBezTo>
                      <a:pt x="34" y="160"/>
                      <a:pt x="34" y="165"/>
                      <a:pt x="32" y="168"/>
                    </a:cubicBezTo>
                    <a:cubicBezTo>
                      <a:pt x="32" y="171"/>
                      <a:pt x="33" y="168"/>
                      <a:pt x="35" y="170"/>
                    </a:cubicBezTo>
                    <a:cubicBezTo>
                      <a:pt x="35" y="169"/>
                      <a:pt x="34" y="169"/>
                      <a:pt x="34" y="168"/>
                    </a:cubicBezTo>
                    <a:cubicBezTo>
                      <a:pt x="37" y="165"/>
                      <a:pt x="40" y="173"/>
                      <a:pt x="44" y="171"/>
                    </a:cubicBezTo>
                    <a:cubicBezTo>
                      <a:pt x="47" y="169"/>
                      <a:pt x="49" y="169"/>
                      <a:pt x="52" y="168"/>
                    </a:cubicBezTo>
                    <a:cubicBezTo>
                      <a:pt x="50" y="171"/>
                      <a:pt x="56" y="171"/>
                      <a:pt x="58" y="170"/>
                    </a:cubicBezTo>
                    <a:cubicBezTo>
                      <a:pt x="64" y="170"/>
                      <a:pt x="64" y="174"/>
                      <a:pt x="69" y="177"/>
                    </a:cubicBezTo>
                    <a:cubicBezTo>
                      <a:pt x="72" y="179"/>
                      <a:pt x="75" y="173"/>
                      <a:pt x="79" y="175"/>
                    </a:cubicBezTo>
                    <a:cubicBezTo>
                      <a:pt x="80" y="175"/>
                      <a:pt x="86" y="181"/>
                      <a:pt x="88" y="181"/>
                    </a:cubicBezTo>
                    <a:cubicBezTo>
                      <a:pt x="88" y="181"/>
                      <a:pt x="88" y="181"/>
                      <a:pt x="88" y="181"/>
                    </a:cubicBezTo>
                    <a:cubicBezTo>
                      <a:pt x="88" y="181"/>
                      <a:pt x="88" y="181"/>
                      <a:pt x="88" y="181"/>
                    </a:cubicBezTo>
                    <a:cubicBezTo>
                      <a:pt x="89" y="181"/>
                      <a:pt x="90" y="182"/>
                      <a:pt x="90" y="183"/>
                    </a:cubicBezTo>
                    <a:cubicBezTo>
                      <a:pt x="90" y="183"/>
                      <a:pt x="90" y="183"/>
                      <a:pt x="90" y="183"/>
                    </a:cubicBezTo>
                    <a:cubicBezTo>
                      <a:pt x="90" y="184"/>
                      <a:pt x="90" y="184"/>
                      <a:pt x="90" y="184"/>
                    </a:cubicBezTo>
                    <a:cubicBezTo>
                      <a:pt x="90" y="184"/>
                      <a:pt x="90" y="184"/>
                      <a:pt x="90" y="183"/>
                    </a:cubicBezTo>
                    <a:cubicBezTo>
                      <a:pt x="89" y="185"/>
                      <a:pt x="92" y="189"/>
                      <a:pt x="94" y="189"/>
                    </a:cubicBezTo>
                    <a:cubicBezTo>
                      <a:pt x="94" y="190"/>
                      <a:pt x="95" y="200"/>
                      <a:pt x="95" y="202"/>
                    </a:cubicBezTo>
                    <a:cubicBezTo>
                      <a:pt x="96" y="210"/>
                      <a:pt x="101" y="211"/>
                      <a:pt x="109" y="213"/>
                    </a:cubicBezTo>
                    <a:cubicBezTo>
                      <a:pt x="114" y="214"/>
                      <a:pt x="119" y="214"/>
                      <a:pt x="125" y="212"/>
                    </a:cubicBezTo>
                    <a:cubicBezTo>
                      <a:pt x="127" y="210"/>
                      <a:pt x="132" y="209"/>
                      <a:pt x="135" y="209"/>
                    </a:cubicBezTo>
                    <a:cubicBezTo>
                      <a:pt x="140" y="204"/>
                      <a:pt x="142" y="207"/>
                      <a:pt x="148" y="205"/>
                    </a:cubicBezTo>
                    <a:cubicBezTo>
                      <a:pt x="153" y="203"/>
                      <a:pt x="162" y="204"/>
                      <a:pt x="167" y="207"/>
                    </a:cubicBezTo>
                    <a:cubicBezTo>
                      <a:pt x="169" y="208"/>
                      <a:pt x="168" y="210"/>
                      <a:pt x="170" y="211"/>
                    </a:cubicBezTo>
                    <a:cubicBezTo>
                      <a:pt x="172" y="212"/>
                      <a:pt x="175" y="208"/>
                      <a:pt x="177" y="208"/>
                    </a:cubicBezTo>
                    <a:cubicBezTo>
                      <a:pt x="183" y="208"/>
                      <a:pt x="187" y="207"/>
                      <a:pt x="193" y="205"/>
                    </a:cubicBezTo>
                    <a:cubicBezTo>
                      <a:pt x="199" y="199"/>
                      <a:pt x="202" y="208"/>
                      <a:pt x="208" y="205"/>
                    </a:cubicBezTo>
                    <a:cubicBezTo>
                      <a:pt x="214" y="205"/>
                      <a:pt x="220" y="201"/>
                      <a:pt x="226" y="199"/>
                    </a:cubicBezTo>
                    <a:cubicBezTo>
                      <a:pt x="230" y="195"/>
                      <a:pt x="240" y="198"/>
                      <a:pt x="243" y="193"/>
                    </a:cubicBezTo>
                    <a:cubicBezTo>
                      <a:pt x="245" y="191"/>
                      <a:pt x="260" y="191"/>
                      <a:pt x="263" y="191"/>
                    </a:cubicBezTo>
                    <a:cubicBezTo>
                      <a:pt x="270" y="192"/>
                      <a:pt x="273" y="186"/>
                      <a:pt x="280" y="187"/>
                    </a:cubicBezTo>
                    <a:cubicBezTo>
                      <a:pt x="290" y="188"/>
                      <a:pt x="300" y="187"/>
                      <a:pt x="310" y="187"/>
                    </a:cubicBezTo>
                    <a:cubicBezTo>
                      <a:pt x="363" y="187"/>
                      <a:pt x="363" y="187"/>
                      <a:pt x="363" y="187"/>
                    </a:cubicBezTo>
                    <a:cubicBezTo>
                      <a:pt x="364" y="187"/>
                      <a:pt x="374" y="189"/>
                      <a:pt x="371" y="186"/>
                    </a:cubicBezTo>
                    <a:close/>
                    <a:moveTo>
                      <a:pt x="107" y="22"/>
                    </a:moveTo>
                    <a:cubicBezTo>
                      <a:pt x="107" y="22"/>
                      <a:pt x="107" y="22"/>
                      <a:pt x="107" y="22"/>
                    </a:cubicBezTo>
                    <a:cubicBezTo>
                      <a:pt x="107" y="22"/>
                      <a:pt x="107" y="22"/>
                      <a:pt x="107" y="22"/>
                    </a:cubicBezTo>
                    <a:close/>
                    <a:moveTo>
                      <a:pt x="38" y="143"/>
                    </a:moveTo>
                    <a:cubicBezTo>
                      <a:pt x="38" y="143"/>
                      <a:pt x="38" y="143"/>
                      <a:pt x="38" y="143"/>
                    </a:cubicBezTo>
                    <a:cubicBezTo>
                      <a:pt x="38" y="143"/>
                      <a:pt x="38" y="143"/>
                      <a:pt x="38" y="143"/>
                    </a:cubicBezTo>
                    <a:close/>
                    <a:moveTo>
                      <a:pt x="98" y="14"/>
                    </a:moveTo>
                    <a:cubicBezTo>
                      <a:pt x="99" y="14"/>
                      <a:pt x="98" y="14"/>
                      <a:pt x="98" y="14"/>
                    </a:cubicBezTo>
                    <a:cubicBezTo>
                      <a:pt x="98" y="14"/>
                      <a:pt x="98" y="14"/>
                      <a:pt x="98" y="14"/>
                    </a:cubicBezTo>
                    <a:close/>
                    <a:moveTo>
                      <a:pt x="101" y="89"/>
                    </a:moveTo>
                    <a:cubicBezTo>
                      <a:pt x="101" y="89"/>
                      <a:pt x="101" y="89"/>
                      <a:pt x="101" y="89"/>
                    </a:cubicBezTo>
                    <a:cubicBezTo>
                      <a:pt x="102" y="89"/>
                      <a:pt x="102" y="89"/>
                      <a:pt x="101" y="89"/>
                    </a:cubicBezTo>
                    <a:close/>
                    <a:moveTo>
                      <a:pt x="79" y="51"/>
                    </a:moveTo>
                    <a:cubicBezTo>
                      <a:pt x="78" y="51"/>
                      <a:pt x="78" y="52"/>
                      <a:pt x="77" y="52"/>
                    </a:cubicBezTo>
                    <a:cubicBezTo>
                      <a:pt x="77" y="53"/>
                      <a:pt x="77" y="53"/>
                      <a:pt x="77" y="53"/>
                    </a:cubicBezTo>
                    <a:cubicBezTo>
                      <a:pt x="77" y="52"/>
                      <a:pt x="78" y="52"/>
                      <a:pt x="79" y="51"/>
                    </a:cubicBezTo>
                    <a:close/>
                    <a:moveTo>
                      <a:pt x="77" y="52"/>
                    </a:moveTo>
                    <a:cubicBezTo>
                      <a:pt x="76" y="52"/>
                      <a:pt x="76" y="53"/>
                      <a:pt x="76" y="53"/>
                    </a:cubicBezTo>
                    <a:cubicBezTo>
                      <a:pt x="76" y="53"/>
                      <a:pt x="76" y="53"/>
                      <a:pt x="77" y="52"/>
                    </a:cubicBezTo>
                    <a:close/>
                    <a:moveTo>
                      <a:pt x="38" y="143"/>
                    </a:moveTo>
                    <a:cubicBezTo>
                      <a:pt x="38" y="143"/>
                      <a:pt x="38" y="143"/>
                      <a:pt x="38" y="143"/>
                    </a:cubicBezTo>
                    <a:cubicBezTo>
                      <a:pt x="38" y="143"/>
                      <a:pt x="38" y="143"/>
                      <a:pt x="38" y="143"/>
                    </a:cubicBezTo>
                    <a:cubicBezTo>
                      <a:pt x="38" y="143"/>
                      <a:pt x="38" y="143"/>
                      <a:pt x="38" y="143"/>
                    </a:cubicBezTo>
                    <a:close/>
                    <a:moveTo>
                      <a:pt x="105" y="27"/>
                    </a:moveTo>
                    <a:cubicBezTo>
                      <a:pt x="105" y="27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6"/>
                    </a:cubicBezTo>
                    <a:lnTo>
                      <a:pt x="105" y="27"/>
                    </a:lnTo>
                    <a:close/>
                    <a:moveTo>
                      <a:pt x="117" y="59"/>
                    </a:moveTo>
                    <a:cubicBezTo>
                      <a:pt x="117" y="59"/>
                      <a:pt x="117" y="60"/>
                      <a:pt x="118" y="60"/>
                    </a:cubicBezTo>
                    <a:cubicBezTo>
                      <a:pt x="118" y="59"/>
                      <a:pt x="118" y="59"/>
                      <a:pt x="117" y="59"/>
                    </a:cubicBezTo>
                    <a:cubicBezTo>
                      <a:pt x="117" y="59"/>
                      <a:pt x="117" y="59"/>
                      <a:pt x="117" y="59"/>
                    </a:cubicBezTo>
                    <a:close/>
                    <a:moveTo>
                      <a:pt x="107" y="28"/>
                    </a:moveTo>
                    <a:cubicBezTo>
                      <a:pt x="107" y="27"/>
                      <a:pt x="106" y="27"/>
                      <a:pt x="105" y="27"/>
                    </a:cubicBezTo>
                    <a:cubicBezTo>
                      <a:pt x="106" y="27"/>
                      <a:pt x="106" y="27"/>
                      <a:pt x="107" y="28"/>
                    </a:cubicBezTo>
                    <a:close/>
                    <a:moveTo>
                      <a:pt x="118" y="60"/>
                    </a:moveTo>
                    <a:cubicBezTo>
                      <a:pt x="118" y="60"/>
                      <a:pt x="118" y="60"/>
                      <a:pt x="118" y="60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8" y="60"/>
                      <a:pt x="118" y="60"/>
                      <a:pt x="118" y="60"/>
                    </a:cubicBezTo>
                    <a:close/>
                    <a:moveTo>
                      <a:pt x="100" y="107"/>
                    </a:moveTo>
                    <a:cubicBezTo>
                      <a:pt x="100" y="107"/>
                      <a:pt x="100" y="107"/>
                      <a:pt x="100" y="107"/>
                    </a:cubicBezTo>
                    <a:cubicBezTo>
                      <a:pt x="100" y="108"/>
                      <a:pt x="100" y="107"/>
                      <a:pt x="100" y="107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349"/>
              <p:cNvSpPr>
                <a:spLocks/>
              </p:cNvSpPr>
              <p:nvPr/>
            </p:nvSpPr>
            <p:spPr bwMode="gray">
              <a:xfrm>
                <a:off x="5695455" y="3463012"/>
                <a:ext cx="919509" cy="468649"/>
              </a:xfrm>
              <a:custGeom>
                <a:avLst/>
                <a:gdLst>
                  <a:gd name="T0" fmla="*/ 568 w 569"/>
                  <a:gd name="T1" fmla="*/ 85 h 290"/>
                  <a:gd name="T2" fmla="*/ 568 w 569"/>
                  <a:gd name="T3" fmla="*/ 11 h 290"/>
                  <a:gd name="T4" fmla="*/ 554 w 569"/>
                  <a:gd name="T5" fmla="*/ 2 h 290"/>
                  <a:gd name="T6" fmla="*/ 116 w 569"/>
                  <a:gd name="T7" fmla="*/ 2 h 290"/>
                  <a:gd name="T8" fmla="*/ 1 w 569"/>
                  <a:gd name="T9" fmla="*/ 10 h 290"/>
                  <a:gd name="T10" fmla="*/ 3 w 569"/>
                  <a:gd name="T11" fmla="*/ 67 h 290"/>
                  <a:gd name="T12" fmla="*/ 11 w 569"/>
                  <a:gd name="T13" fmla="*/ 78 h 290"/>
                  <a:gd name="T14" fmla="*/ 16 w 569"/>
                  <a:gd name="T15" fmla="*/ 84 h 290"/>
                  <a:gd name="T16" fmla="*/ 15 w 569"/>
                  <a:gd name="T17" fmla="*/ 92 h 290"/>
                  <a:gd name="T18" fmla="*/ 15 w 569"/>
                  <a:gd name="T19" fmla="*/ 99 h 290"/>
                  <a:gd name="T20" fmla="*/ 25 w 569"/>
                  <a:gd name="T21" fmla="*/ 106 h 290"/>
                  <a:gd name="T22" fmla="*/ 44 w 569"/>
                  <a:gd name="T23" fmla="*/ 120 h 290"/>
                  <a:gd name="T24" fmla="*/ 54 w 569"/>
                  <a:gd name="T25" fmla="*/ 135 h 290"/>
                  <a:gd name="T26" fmla="*/ 68 w 569"/>
                  <a:gd name="T27" fmla="*/ 145 h 290"/>
                  <a:gd name="T28" fmla="*/ 82 w 569"/>
                  <a:gd name="T29" fmla="*/ 147 h 290"/>
                  <a:gd name="T30" fmla="*/ 80 w 569"/>
                  <a:gd name="T31" fmla="*/ 161 h 290"/>
                  <a:gd name="T32" fmla="*/ 77 w 569"/>
                  <a:gd name="T33" fmla="*/ 175 h 290"/>
                  <a:gd name="T34" fmla="*/ 76 w 569"/>
                  <a:gd name="T35" fmla="*/ 181 h 290"/>
                  <a:gd name="T36" fmla="*/ 79 w 569"/>
                  <a:gd name="T37" fmla="*/ 196 h 290"/>
                  <a:gd name="T38" fmla="*/ 73 w 569"/>
                  <a:gd name="T39" fmla="*/ 209 h 290"/>
                  <a:gd name="T40" fmla="*/ 79 w 569"/>
                  <a:gd name="T41" fmla="*/ 219 h 290"/>
                  <a:gd name="T42" fmla="*/ 86 w 569"/>
                  <a:gd name="T43" fmla="*/ 216 h 290"/>
                  <a:gd name="T44" fmla="*/ 99 w 569"/>
                  <a:gd name="T45" fmla="*/ 206 h 290"/>
                  <a:gd name="T46" fmla="*/ 101 w 569"/>
                  <a:gd name="T47" fmla="*/ 206 h 290"/>
                  <a:gd name="T48" fmla="*/ 105 w 569"/>
                  <a:gd name="T49" fmla="*/ 212 h 290"/>
                  <a:gd name="T50" fmla="*/ 108 w 569"/>
                  <a:gd name="T51" fmla="*/ 224 h 290"/>
                  <a:gd name="T52" fmla="*/ 118 w 569"/>
                  <a:gd name="T53" fmla="*/ 240 h 290"/>
                  <a:gd name="T54" fmla="*/ 124 w 569"/>
                  <a:gd name="T55" fmla="*/ 246 h 290"/>
                  <a:gd name="T56" fmla="*/ 123 w 569"/>
                  <a:gd name="T57" fmla="*/ 256 h 290"/>
                  <a:gd name="T58" fmla="*/ 129 w 569"/>
                  <a:gd name="T59" fmla="*/ 262 h 290"/>
                  <a:gd name="T60" fmla="*/ 138 w 569"/>
                  <a:gd name="T61" fmla="*/ 263 h 290"/>
                  <a:gd name="T62" fmla="*/ 144 w 569"/>
                  <a:gd name="T63" fmla="*/ 278 h 290"/>
                  <a:gd name="T64" fmla="*/ 156 w 569"/>
                  <a:gd name="T65" fmla="*/ 282 h 290"/>
                  <a:gd name="T66" fmla="*/ 177 w 569"/>
                  <a:gd name="T67" fmla="*/ 278 h 290"/>
                  <a:gd name="T68" fmla="*/ 191 w 569"/>
                  <a:gd name="T69" fmla="*/ 278 h 290"/>
                  <a:gd name="T70" fmla="*/ 199 w 569"/>
                  <a:gd name="T71" fmla="*/ 276 h 290"/>
                  <a:gd name="T72" fmla="*/ 218 w 569"/>
                  <a:gd name="T73" fmla="*/ 278 h 290"/>
                  <a:gd name="T74" fmla="*/ 222 w 569"/>
                  <a:gd name="T75" fmla="*/ 265 h 290"/>
                  <a:gd name="T76" fmla="*/ 231 w 569"/>
                  <a:gd name="T77" fmla="*/ 276 h 290"/>
                  <a:gd name="T78" fmla="*/ 237 w 569"/>
                  <a:gd name="T79" fmla="*/ 263 h 290"/>
                  <a:gd name="T80" fmla="*/ 282 w 569"/>
                  <a:gd name="T81" fmla="*/ 250 h 290"/>
                  <a:gd name="T82" fmla="*/ 569 w 569"/>
                  <a:gd name="T83" fmla="*/ 25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69" h="290">
                    <a:moveTo>
                      <a:pt x="568" y="195"/>
                    </a:moveTo>
                    <a:cubicBezTo>
                      <a:pt x="568" y="158"/>
                      <a:pt x="568" y="122"/>
                      <a:pt x="568" y="85"/>
                    </a:cubicBezTo>
                    <a:cubicBezTo>
                      <a:pt x="568" y="69"/>
                      <a:pt x="568" y="52"/>
                      <a:pt x="568" y="35"/>
                    </a:cubicBezTo>
                    <a:cubicBezTo>
                      <a:pt x="568" y="27"/>
                      <a:pt x="568" y="19"/>
                      <a:pt x="568" y="11"/>
                    </a:cubicBezTo>
                    <a:cubicBezTo>
                      <a:pt x="568" y="9"/>
                      <a:pt x="569" y="4"/>
                      <a:pt x="568" y="3"/>
                    </a:cubicBezTo>
                    <a:cubicBezTo>
                      <a:pt x="566" y="0"/>
                      <a:pt x="557" y="2"/>
                      <a:pt x="554" y="2"/>
                    </a:cubicBezTo>
                    <a:cubicBezTo>
                      <a:pt x="482" y="2"/>
                      <a:pt x="409" y="2"/>
                      <a:pt x="336" y="2"/>
                    </a:cubicBezTo>
                    <a:cubicBezTo>
                      <a:pt x="263" y="2"/>
                      <a:pt x="189" y="2"/>
                      <a:pt x="116" y="2"/>
                    </a:cubicBezTo>
                    <a:cubicBezTo>
                      <a:pt x="80" y="2"/>
                      <a:pt x="45" y="2"/>
                      <a:pt x="9" y="2"/>
                    </a:cubicBezTo>
                    <a:cubicBezTo>
                      <a:pt x="0" y="2"/>
                      <a:pt x="1" y="2"/>
                      <a:pt x="1" y="10"/>
                    </a:cubicBezTo>
                    <a:cubicBezTo>
                      <a:pt x="1" y="18"/>
                      <a:pt x="1" y="26"/>
                      <a:pt x="1" y="34"/>
                    </a:cubicBezTo>
                    <a:cubicBezTo>
                      <a:pt x="1" y="44"/>
                      <a:pt x="0" y="57"/>
                      <a:pt x="3" y="67"/>
                    </a:cubicBezTo>
                    <a:cubicBezTo>
                      <a:pt x="4" y="70"/>
                      <a:pt x="7" y="73"/>
                      <a:pt x="10" y="74"/>
                    </a:cubicBezTo>
                    <a:cubicBezTo>
                      <a:pt x="11" y="75"/>
                      <a:pt x="11" y="76"/>
                      <a:pt x="11" y="78"/>
                    </a:cubicBezTo>
                    <a:cubicBezTo>
                      <a:pt x="11" y="81"/>
                      <a:pt x="12" y="78"/>
                      <a:pt x="14" y="79"/>
                    </a:cubicBezTo>
                    <a:cubicBezTo>
                      <a:pt x="14" y="82"/>
                      <a:pt x="17" y="82"/>
                      <a:pt x="16" y="84"/>
                    </a:cubicBezTo>
                    <a:cubicBezTo>
                      <a:pt x="16" y="86"/>
                      <a:pt x="17" y="87"/>
                      <a:pt x="18" y="87"/>
                    </a:cubicBezTo>
                    <a:cubicBezTo>
                      <a:pt x="19" y="90"/>
                      <a:pt x="15" y="90"/>
                      <a:pt x="15" y="92"/>
                    </a:cubicBezTo>
                    <a:cubicBezTo>
                      <a:pt x="16" y="93"/>
                      <a:pt x="19" y="96"/>
                      <a:pt x="21" y="96"/>
                    </a:cubicBezTo>
                    <a:cubicBezTo>
                      <a:pt x="21" y="99"/>
                      <a:pt x="14" y="97"/>
                      <a:pt x="15" y="99"/>
                    </a:cubicBezTo>
                    <a:cubicBezTo>
                      <a:pt x="16" y="100"/>
                      <a:pt x="20" y="102"/>
                      <a:pt x="21" y="102"/>
                    </a:cubicBezTo>
                    <a:cubicBezTo>
                      <a:pt x="23" y="102"/>
                      <a:pt x="24" y="104"/>
                      <a:pt x="25" y="106"/>
                    </a:cubicBezTo>
                    <a:cubicBezTo>
                      <a:pt x="28" y="109"/>
                      <a:pt x="31" y="108"/>
                      <a:pt x="34" y="110"/>
                    </a:cubicBezTo>
                    <a:cubicBezTo>
                      <a:pt x="33" y="110"/>
                      <a:pt x="44" y="120"/>
                      <a:pt x="44" y="120"/>
                    </a:cubicBezTo>
                    <a:cubicBezTo>
                      <a:pt x="45" y="121"/>
                      <a:pt x="48" y="128"/>
                      <a:pt x="49" y="128"/>
                    </a:cubicBezTo>
                    <a:cubicBezTo>
                      <a:pt x="55" y="126"/>
                      <a:pt x="53" y="134"/>
                      <a:pt x="54" y="135"/>
                    </a:cubicBezTo>
                    <a:cubicBezTo>
                      <a:pt x="57" y="138"/>
                      <a:pt x="61" y="140"/>
                      <a:pt x="62" y="144"/>
                    </a:cubicBezTo>
                    <a:cubicBezTo>
                      <a:pt x="64" y="142"/>
                      <a:pt x="68" y="141"/>
                      <a:pt x="68" y="145"/>
                    </a:cubicBezTo>
                    <a:cubicBezTo>
                      <a:pt x="68" y="150"/>
                      <a:pt x="71" y="146"/>
                      <a:pt x="74" y="148"/>
                    </a:cubicBezTo>
                    <a:cubicBezTo>
                      <a:pt x="76" y="148"/>
                      <a:pt x="80" y="145"/>
                      <a:pt x="82" y="147"/>
                    </a:cubicBezTo>
                    <a:cubicBezTo>
                      <a:pt x="83" y="148"/>
                      <a:pt x="82" y="156"/>
                      <a:pt x="81" y="156"/>
                    </a:cubicBezTo>
                    <a:cubicBezTo>
                      <a:pt x="78" y="159"/>
                      <a:pt x="82" y="158"/>
                      <a:pt x="80" y="161"/>
                    </a:cubicBezTo>
                    <a:cubicBezTo>
                      <a:pt x="77" y="164"/>
                      <a:pt x="80" y="169"/>
                      <a:pt x="76" y="171"/>
                    </a:cubicBezTo>
                    <a:cubicBezTo>
                      <a:pt x="75" y="172"/>
                      <a:pt x="77" y="174"/>
                      <a:pt x="77" y="175"/>
                    </a:cubicBezTo>
                    <a:cubicBezTo>
                      <a:pt x="77" y="178"/>
                      <a:pt x="75" y="176"/>
                      <a:pt x="74" y="178"/>
                    </a:cubicBezTo>
                    <a:cubicBezTo>
                      <a:pt x="71" y="179"/>
                      <a:pt x="75" y="180"/>
                      <a:pt x="76" y="181"/>
                    </a:cubicBezTo>
                    <a:cubicBezTo>
                      <a:pt x="77" y="182"/>
                      <a:pt x="74" y="186"/>
                      <a:pt x="75" y="186"/>
                    </a:cubicBezTo>
                    <a:cubicBezTo>
                      <a:pt x="76" y="186"/>
                      <a:pt x="80" y="192"/>
                      <a:pt x="79" y="196"/>
                    </a:cubicBezTo>
                    <a:cubicBezTo>
                      <a:pt x="79" y="198"/>
                      <a:pt x="70" y="196"/>
                      <a:pt x="72" y="203"/>
                    </a:cubicBezTo>
                    <a:cubicBezTo>
                      <a:pt x="72" y="204"/>
                      <a:pt x="77" y="208"/>
                      <a:pt x="73" y="209"/>
                    </a:cubicBezTo>
                    <a:cubicBezTo>
                      <a:pt x="70" y="210"/>
                      <a:pt x="72" y="214"/>
                      <a:pt x="73" y="215"/>
                    </a:cubicBezTo>
                    <a:cubicBezTo>
                      <a:pt x="75" y="215"/>
                      <a:pt x="78" y="218"/>
                      <a:pt x="79" y="219"/>
                    </a:cubicBezTo>
                    <a:cubicBezTo>
                      <a:pt x="81" y="219"/>
                      <a:pt x="81" y="221"/>
                      <a:pt x="82" y="221"/>
                    </a:cubicBezTo>
                    <a:cubicBezTo>
                      <a:pt x="85" y="221"/>
                      <a:pt x="87" y="218"/>
                      <a:pt x="86" y="216"/>
                    </a:cubicBezTo>
                    <a:cubicBezTo>
                      <a:pt x="85" y="217"/>
                      <a:pt x="93" y="214"/>
                      <a:pt x="92" y="214"/>
                    </a:cubicBezTo>
                    <a:cubicBezTo>
                      <a:pt x="92" y="213"/>
                      <a:pt x="98" y="207"/>
                      <a:pt x="99" y="206"/>
                    </a:cubicBezTo>
                    <a:cubicBezTo>
                      <a:pt x="99" y="206"/>
                      <a:pt x="100" y="207"/>
                      <a:pt x="100" y="207"/>
                    </a:cubicBezTo>
                    <a:cubicBezTo>
                      <a:pt x="100" y="207"/>
                      <a:pt x="101" y="207"/>
                      <a:pt x="101" y="206"/>
                    </a:cubicBezTo>
                    <a:cubicBezTo>
                      <a:pt x="101" y="207"/>
                      <a:pt x="103" y="210"/>
                      <a:pt x="103" y="210"/>
                    </a:cubicBezTo>
                    <a:cubicBezTo>
                      <a:pt x="102" y="212"/>
                      <a:pt x="103" y="212"/>
                      <a:pt x="105" y="212"/>
                    </a:cubicBezTo>
                    <a:cubicBezTo>
                      <a:pt x="109" y="212"/>
                      <a:pt x="106" y="215"/>
                      <a:pt x="106" y="217"/>
                    </a:cubicBezTo>
                    <a:cubicBezTo>
                      <a:pt x="111" y="216"/>
                      <a:pt x="108" y="223"/>
                      <a:pt x="108" y="224"/>
                    </a:cubicBezTo>
                    <a:cubicBezTo>
                      <a:pt x="110" y="224"/>
                      <a:pt x="112" y="233"/>
                      <a:pt x="113" y="233"/>
                    </a:cubicBezTo>
                    <a:cubicBezTo>
                      <a:pt x="112" y="233"/>
                      <a:pt x="117" y="238"/>
                      <a:pt x="118" y="240"/>
                    </a:cubicBezTo>
                    <a:cubicBezTo>
                      <a:pt x="119" y="243"/>
                      <a:pt x="120" y="241"/>
                      <a:pt x="122" y="243"/>
                    </a:cubicBezTo>
                    <a:cubicBezTo>
                      <a:pt x="120" y="243"/>
                      <a:pt x="122" y="246"/>
                      <a:pt x="124" y="246"/>
                    </a:cubicBezTo>
                    <a:cubicBezTo>
                      <a:pt x="125" y="248"/>
                      <a:pt x="124" y="249"/>
                      <a:pt x="124" y="251"/>
                    </a:cubicBezTo>
                    <a:cubicBezTo>
                      <a:pt x="124" y="253"/>
                      <a:pt x="122" y="253"/>
                      <a:pt x="123" y="256"/>
                    </a:cubicBezTo>
                    <a:cubicBezTo>
                      <a:pt x="123" y="257"/>
                      <a:pt x="124" y="260"/>
                      <a:pt x="125" y="260"/>
                    </a:cubicBezTo>
                    <a:cubicBezTo>
                      <a:pt x="130" y="260"/>
                      <a:pt x="127" y="262"/>
                      <a:pt x="129" y="262"/>
                    </a:cubicBezTo>
                    <a:cubicBezTo>
                      <a:pt x="130" y="264"/>
                      <a:pt x="131" y="261"/>
                      <a:pt x="132" y="261"/>
                    </a:cubicBezTo>
                    <a:cubicBezTo>
                      <a:pt x="135" y="261"/>
                      <a:pt x="135" y="263"/>
                      <a:pt x="138" y="263"/>
                    </a:cubicBezTo>
                    <a:cubicBezTo>
                      <a:pt x="140" y="263"/>
                      <a:pt x="140" y="267"/>
                      <a:pt x="141" y="268"/>
                    </a:cubicBezTo>
                    <a:cubicBezTo>
                      <a:pt x="141" y="272"/>
                      <a:pt x="143" y="275"/>
                      <a:pt x="144" y="278"/>
                    </a:cubicBezTo>
                    <a:cubicBezTo>
                      <a:pt x="146" y="282"/>
                      <a:pt x="148" y="287"/>
                      <a:pt x="153" y="289"/>
                    </a:cubicBezTo>
                    <a:cubicBezTo>
                      <a:pt x="155" y="290"/>
                      <a:pt x="152" y="282"/>
                      <a:pt x="156" y="282"/>
                    </a:cubicBezTo>
                    <a:cubicBezTo>
                      <a:pt x="158" y="280"/>
                      <a:pt x="165" y="281"/>
                      <a:pt x="168" y="282"/>
                    </a:cubicBezTo>
                    <a:cubicBezTo>
                      <a:pt x="171" y="284"/>
                      <a:pt x="177" y="283"/>
                      <a:pt x="177" y="278"/>
                    </a:cubicBezTo>
                    <a:cubicBezTo>
                      <a:pt x="181" y="278"/>
                      <a:pt x="180" y="276"/>
                      <a:pt x="184" y="278"/>
                    </a:cubicBezTo>
                    <a:cubicBezTo>
                      <a:pt x="185" y="279"/>
                      <a:pt x="190" y="278"/>
                      <a:pt x="191" y="278"/>
                    </a:cubicBezTo>
                    <a:cubicBezTo>
                      <a:pt x="191" y="278"/>
                      <a:pt x="191" y="278"/>
                      <a:pt x="191" y="278"/>
                    </a:cubicBezTo>
                    <a:cubicBezTo>
                      <a:pt x="194" y="278"/>
                      <a:pt x="196" y="278"/>
                      <a:pt x="199" y="276"/>
                    </a:cubicBezTo>
                    <a:cubicBezTo>
                      <a:pt x="199" y="284"/>
                      <a:pt x="204" y="277"/>
                      <a:pt x="207" y="277"/>
                    </a:cubicBezTo>
                    <a:cubicBezTo>
                      <a:pt x="208" y="277"/>
                      <a:pt x="217" y="279"/>
                      <a:pt x="218" y="278"/>
                    </a:cubicBezTo>
                    <a:cubicBezTo>
                      <a:pt x="216" y="279"/>
                      <a:pt x="215" y="271"/>
                      <a:pt x="215" y="271"/>
                    </a:cubicBezTo>
                    <a:cubicBezTo>
                      <a:pt x="216" y="272"/>
                      <a:pt x="220" y="265"/>
                      <a:pt x="222" y="265"/>
                    </a:cubicBezTo>
                    <a:cubicBezTo>
                      <a:pt x="225" y="265"/>
                      <a:pt x="226" y="270"/>
                      <a:pt x="227" y="271"/>
                    </a:cubicBezTo>
                    <a:cubicBezTo>
                      <a:pt x="230" y="272"/>
                      <a:pt x="228" y="275"/>
                      <a:pt x="231" y="276"/>
                    </a:cubicBezTo>
                    <a:cubicBezTo>
                      <a:pt x="234" y="278"/>
                      <a:pt x="234" y="281"/>
                      <a:pt x="238" y="282"/>
                    </a:cubicBezTo>
                    <a:cubicBezTo>
                      <a:pt x="237" y="276"/>
                      <a:pt x="237" y="269"/>
                      <a:pt x="237" y="263"/>
                    </a:cubicBezTo>
                    <a:cubicBezTo>
                      <a:pt x="237" y="256"/>
                      <a:pt x="234" y="250"/>
                      <a:pt x="242" y="250"/>
                    </a:cubicBezTo>
                    <a:cubicBezTo>
                      <a:pt x="255" y="250"/>
                      <a:pt x="269" y="250"/>
                      <a:pt x="282" y="250"/>
                    </a:cubicBezTo>
                    <a:cubicBezTo>
                      <a:pt x="314" y="250"/>
                      <a:pt x="346" y="249"/>
                      <a:pt x="377" y="249"/>
                    </a:cubicBezTo>
                    <a:cubicBezTo>
                      <a:pt x="441" y="250"/>
                      <a:pt x="505" y="250"/>
                      <a:pt x="569" y="250"/>
                    </a:cubicBezTo>
                    <a:cubicBezTo>
                      <a:pt x="568" y="231"/>
                      <a:pt x="568" y="213"/>
                      <a:pt x="568" y="195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350"/>
              <p:cNvSpPr>
                <a:spLocks/>
              </p:cNvSpPr>
              <p:nvPr/>
            </p:nvSpPr>
            <p:spPr bwMode="gray">
              <a:xfrm>
                <a:off x="5605146" y="3460960"/>
                <a:ext cx="476859" cy="706736"/>
              </a:xfrm>
              <a:custGeom>
                <a:avLst/>
                <a:gdLst>
                  <a:gd name="T0" fmla="*/ 13 w 295"/>
                  <a:gd name="T1" fmla="*/ 318 h 437"/>
                  <a:gd name="T2" fmla="*/ 11 w 295"/>
                  <a:gd name="T3" fmla="*/ 356 h 437"/>
                  <a:gd name="T4" fmla="*/ 15 w 295"/>
                  <a:gd name="T5" fmla="*/ 437 h 437"/>
                  <a:gd name="T6" fmla="*/ 294 w 295"/>
                  <a:gd name="T7" fmla="*/ 437 h 437"/>
                  <a:gd name="T8" fmla="*/ 294 w 295"/>
                  <a:gd name="T9" fmla="*/ 318 h 437"/>
                  <a:gd name="T10" fmla="*/ 294 w 295"/>
                  <a:gd name="T11" fmla="*/ 284 h 437"/>
                  <a:gd name="T12" fmla="*/ 286 w 295"/>
                  <a:gd name="T13" fmla="*/ 276 h 437"/>
                  <a:gd name="T14" fmla="*/ 281 w 295"/>
                  <a:gd name="T15" fmla="*/ 268 h 437"/>
                  <a:gd name="T16" fmla="*/ 273 w 295"/>
                  <a:gd name="T17" fmla="*/ 272 h 437"/>
                  <a:gd name="T18" fmla="*/ 274 w 295"/>
                  <a:gd name="T19" fmla="*/ 279 h 437"/>
                  <a:gd name="T20" fmla="*/ 255 w 295"/>
                  <a:gd name="T21" fmla="*/ 277 h 437"/>
                  <a:gd name="T22" fmla="*/ 248 w 295"/>
                  <a:gd name="T23" fmla="*/ 279 h 437"/>
                  <a:gd name="T24" fmla="*/ 227 w 295"/>
                  <a:gd name="T25" fmla="*/ 283 h 437"/>
                  <a:gd name="T26" fmla="*/ 204 w 295"/>
                  <a:gd name="T27" fmla="*/ 287 h 437"/>
                  <a:gd name="T28" fmla="*/ 199 w 295"/>
                  <a:gd name="T29" fmla="*/ 278 h 437"/>
                  <a:gd name="T30" fmla="*/ 197 w 295"/>
                  <a:gd name="T31" fmla="*/ 270 h 437"/>
                  <a:gd name="T32" fmla="*/ 185 w 295"/>
                  <a:gd name="T33" fmla="*/ 264 h 437"/>
                  <a:gd name="T34" fmla="*/ 178 w 295"/>
                  <a:gd name="T35" fmla="*/ 244 h 437"/>
                  <a:gd name="T36" fmla="*/ 169 w 295"/>
                  <a:gd name="T37" fmla="*/ 233 h 437"/>
                  <a:gd name="T38" fmla="*/ 165 w 295"/>
                  <a:gd name="T39" fmla="*/ 224 h 437"/>
                  <a:gd name="T40" fmla="*/ 162 w 295"/>
                  <a:gd name="T41" fmla="*/ 212 h 437"/>
                  <a:gd name="T42" fmla="*/ 157 w 295"/>
                  <a:gd name="T43" fmla="*/ 207 h 437"/>
                  <a:gd name="T44" fmla="*/ 135 w 295"/>
                  <a:gd name="T45" fmla="*/ 219 h 437"/>
                  <a:gd name="T46" fmla="*/ 130 w 295"/>
                  <a:gd name="T47" fmla="*/ 209 h 437"/>
                  <a:gd name="T48" fmla="*/ 134 w 295"/>
                  <a:gd name="T49" fmla="*/ 197 h 437"/>
                  <a:gd name="T50" fmla="*/ 131 w 295"/>
                  <a:gd name="T51" fmla="*/ 189 h 437"/>
                  <a:gd name="T52" fmla="*/ 131 w 295"/>
                  <a:gd name="T53" fmla="*/ 181 h 437"/>
                  <a:gd name="T54" fmla="*/ 134 w 295"/>
                  <a:gd name="T55" fmla="*/ 167 h 437"/>
                  <a:gd name="T56" fmla="*/ 135 w 295"/>
                  <a:gd name="T57" fmla="*/ 158 h 437"/>
                  <a:gd name="T58" fmla="*/ 133 w 295"/>
                  <a:gd name="T59" fmla="*/ 148 h 437"/>
                  <a:gd name="T60" fmla="*/ 123 w 295"/>
                  <a:gd name="T61" fmla="*/ 143 h 437"/>
                  <a:gd name="T62" fmla="*/ 112 w 295"/>
                  <a:gd name="T63" fmla="*/ 139 h 437"/>
                  <a:gd name="T64" fmla="*/ 100 w 295"/>
                  <a:gd name="T65" fmla="*/ 121 h 437"/>
                  <a:gd name="T66" fmla="*/ 82 w 295"/>
                  <a:gd name="T67" fmla="*/ 108 h 437"/>
                  <a:gd name="T68" fmla="*/ 77 w 295"/>
                  <a:gd name="T69" fmla="*/ 97 h 437"/>
                  <a:gd name="T70" fmla="*/ 73 w 295"/>
                  <a:gd name="T71" fmla="*/ 87 h 437"/>
                  <a:gd name="T72" fmla="*/ 62 w 295"/>
                  <a:gd name="T73" fmla="*/ 72 h 437"/>
                  <a:gd name="T74" fmla="*/ 57 w 295"/>
                  <a:gd name="T75" fmla="*/ 3 h 437"/>
                  <a:gd name="T76" fmla="*/ 12 w 295"/>
                  <a:gd name="T77" fmla="*/ 3 h 437"/>
                  <a:gd name="T78" fmla="*/ 10 w 295"/>
                  <a:gd name="T79" fmla="*/ 92 h 437"/>
                  <a:gd name="T80" fmla="*/ 15 w 295"/>
                  <a:gd name="T81" fmla="*/ 177 h 437"/>
                  <a:gd name="T82" fmla="*/ 17 w 295"/>
                  <a:gd name="T83" fmla="*/ 191 h 437"/>
                  <a:gd name="T84" fmla="*/ 35 w 295"/>
                  <a:gd name="T85" fmla="*/ 216 h 437"/>
                  <a:gd name="T86" fmla="*/ 19 w 295"/>
                  <a:gd name="T87" fmla="*/ 251 h 437"/>
                  <a:gd name="T88" fmla="*/ 12 w 295"/>
                  <a:gd name="T89" fmla="*/ 265 h 437"/>
                  <a:gd name="T90" fmla="*/ 4 w 295"/>
                  <a:gd name="T91" fmla="*/ 280 h 437"/>
                  <a:gd name="T92" fmla="*/ 2 w 295"/>
                  <a:gd name="T93" fmla="*/ 289 h 437"/>
                  <a:gd name="T94" fmla="*/ 17 w 295"/>
                  <a:gd name="T95" fmla="*/ 303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5" h="437">
                    <a:moveTo>
                      <a:pt x="17" y="303"/>
                    </a:moveTo>
                    <a:cubicBezTo>
                      <a:pt x="13" y="309"/>
                      <a:pt x="14" y="312"/>
                      <a:pt x="13" y="318"/>
                    </a:cubicBezTo>
                    <a:cubicBezTo>
                      <a:pt x="13" y="322"/>
                      <a:pt x="11" y="321"/>
                      <a:pt x="11" y="325"/>
                    </a:cubicBezTo>
                    <a:cubicBezTo>
                      <a:pt x="11" y="335"/>
                      <a:pt x="11" y="346"/>
                      <a:pt x="11" y="356"/>
                    </a:cubicBezTo>
                    <a:cubicBezTo>
                      <a:pt x="11" y="378"/>
                      <a:pt x="11" y="399"/>
                      <a:pt x="11" y="420"/>
                    </a:cubicBezTo>
                    <a:cubicBezTo>
                      <a:pt x="11" y="426"/>
                      <a:pt x="7" y="437"/>
                      <a:pt x="15" y="437"/>
                    </a:cubicBezTo>
                    <a:cubicBezTo>
                      <a:pt x="25" y="437"/>
                      <a:pt x="35" y="437"/>
                      <a:pt x="45" y="437"/>
                    </a:cubicBezTo>
                    <a:cubicBezTo>
                      <a:pt x="128" y="437"/>
                      <a:pt x="211" y="437"/>
                      <a:pt x="294" y="437"/>
                    </a:cubicBezTo>
                    <a:cubicBezTo>
                      <a:pt x="294" y="410"/>
                      <a:pt x="294" y="383"/>
                      <a:pt x="294" y="357"/>
                    </a:cubicBezTo>
                    <a:cubicBezTo>
                      <a:pt x="294" y="344"/>
                      <a:pt x="294" y="331"/>
                      <a:pt x="294" y="318"/>
                    </a:cubicBezTo>
                    <a:cubicBezTo>
                      <a:pt x="294" y="311"/>
                      <a:pt x="294" y="304"/>
                      <a:pt x="294" y="298"/>
                    </a:cubicBezTo>
                    <a:cubicBezTo>
                      <a:pt x="294" y="294"/>
                      <a:pt x="295" y="287"/>
                      <a:pt x="294" y="284"/>
                    </a:cubicBezTo>
                    <a:cubicBezTo>
                      <a:pt x="293" y="282"/>
                      <a:pt x="289" y="283"/>
                      <a:pt x="290" y="280"/>
                    </a:cubicBezTo>
                    <a:cubicBezTo>
                      <a:pt x="290" y="279"/>
                      <a:pt x="287" y="278"/>
                      <a:pt x="286" y="276"/>
                    </a:cubicBezTo>
                    <a:cubicBezTo>
                      <a:pt x="284" y="275"/>
                      <a:pt x="287" y="272"/>
                      <a:pt x="284" y="272"/>
                    </a:cubicBezTo>
                    <a:cubicBezTo>
                      <a:pt x="284" y="272"/>
                      <a:pt x="282" y="269"/>
                      <a:pt x="281" y="268"/>
                    </a:cubicBezTo>
                    <a:cubicBezTo>
                      <a:pt x="278" y="264"/>
                      <a:pt x="278" y="269"/>
                      <a:pt x="275" y="268"/>
                    </a:cubicBezTo>
                    <a:cubicBezTo>
                      <a:pt x="273" y="268"/>
                      <a:pt x="274" y="271"/>
                      <a:pt x="273" y="272"/>
                    </a:cubicBezTo>
                    <a:cubicBezTo>
                      <a:pt x="271" y="272"/>
                      <a:pt x="271" y="273"/>
                      <a:pt x="272" y="274"/>
                    </a:cubicBezTo>
                    <a:cubicBezTo>
                      <a:pt x="271" y="277"/>
                      <a:pt x="274" y="277"/>
                      <a:pt x="274" y="279"/>
                    </a:cubicBezTo>
                    <a:cubicBezTo>
                      <a:pt x="274" y="278"/>
                      <a:pt x="266" y="278"/>
                      <a:pt x="265" y="278"/>
                    </a:cubicBezTo>
                    <a:cubicBezTo>
                      <a:pt x="261" y="277"/>
                      <a:pt x="255" y="285"/>
                      <a:pt x="255" y="277"/>
                    </a:cubicBezTo>
                    <a:cubicBezTo>
                      <a:pt x="253" y="278"/>
                      <a:pt x="250" y="279"/>
                      <a:pt x="247" y="279"/>
                    </a:cubicBezTo>
                    <a:cubicBezTo>
                      <a:pt x="247" y="279"/>
                      <a:pt x="247" y="279"/>
                      <a:pt x="248" y="279"/>
                    </a:cubicBezTo>
                    <a:cubicBezTo>
                      <a:pt x="247" y="279"/>
                      <a:pt x="235" y="277"/>
                      <a:pt x="235" y="277"/>
                    </a:cubicBezTo>
                    <a:cubicBezTo>
                      <a:pt x="230" y="280"/>
                      <a:pt x="234" y="285"/>
                      <a:pt x="227" y="283"/>
                    </a:cubicBezTo>
                    <a:cubicBezTo>
                      <a:pt x="221" y="281"/>
                      <a:pt x="210" y="280"/>
                      <a:pt x="210" y="288"/>
                    </a:cubicBezTo>
                    <a:cubicBezTo>
                      <a:pt x="210" y="292"/>
                      <a:pt x="206" y="287"/>
                      <a:pt x="204" y="287"/>
                    </a:cubicBezTo>
                    <a:cubicBezTo>
                      <a:pt x="204" y="287"/>
                      <a:pt x="200" y="282"/>
                      <a:pt x="200" y="282"/>
                    </a:cubicBezTo>
                    <a:cubicBezTo>
                      <a:pt x="200" y="282"/>
                      <a:pt x="200" y="277"/>
                      <a:pt x="199" y="278"/>
                    </a:cubicBezTo>
                    <a:cubicBezTo>
                      <a:pt x="200" y="277"/>
                      <a:pt x="199" y="276"/>
                      <a:pt x="198" y="276"/>
                    </a:cubicBezTo>
                    <a:cubicBezTo>
                      <a:pt x="197" y="275"/>
                      <a:pt x="199" y="272"/>
                      <a:pt x="197" y="270"/>
                    </a:cubicBezTo>
                    <a:cubicBezTo>
                      <a:pt x="195" y="267"/>
                      <a:pt x="196" y="265"/>
                      <a:pt x="193" y="263"/>
                    </a:cubicBezTo>
                    <a:cubicBezTo>
                      <a:pt x="189" y="260"/>
                      <a:pt x="188" y="265"/>
                      <a:pt x="185" y="264"/>
                    </a:cubicBezTo>
                    <a:cubicBezTo>
                      <a:pt x="185" y="263"/>
                      <a:pt x="176" y="255"/>
                      <a:pt x="178" y="254"/>
                    </a:cubicBezTo>
                    <a:cubicBezTo>
                      <a:pt x="184" y="251"/>
                      <a:pt x="178" y="247"/>
                      <a:pt x="178" y="244"/>
                    </a:cubicBezTo>
                    <a:cubicBezTo>
                      <a:pt x="178" y="244"/>
                      <a:pt x="174" y="243"/>
                      <a:pt x="174" y="241"/>
                    </a:cubicBezTo>
                    <a:cubicBezTo>
                      <a:pt x="174" y="238"/>
                      <a:pt x="170" y="236"/>
                      <a:pt x="169" y="233"/>
                    </a:cubicBezTo>
                    <a:cubicBezTo>
                      <a:pt x="168" y="231"/>
                      <a:pt x="166" y="231"/>
                      <a:pt x="167" y="228"/>
                    </a:cubicBezTo>
                    <a:cubicBezTo>
                      <a:pt x="168" y="226"/>
                      <a:pt x="165" y="226"/>
                      <a:pt x="165" y="224"/>
                    </a:cubicBezTo>
                    <a:cubicBezTo>
                      <a:pt x="164" y="224"/>
                      <a:pt x="167" y="218"/>
                      <a:pt x="162" y="218"/>
                    </a:cubicBezTo>
                    <a:cubicBezTo>
                      <a:pt x="162" y="217"/>
                      <a:pt x="164" y="214"/>
                      <a:pt x="162" y="212"/>
                    </a:cubicBezTo>
                    <a:cubicBezTo>
                      <a:pt x="162" y="212"/>
                      <a:pt x="159" y="212"/>
                      <a:pt x="159" y="212"/>
                    </a:cubicBezTo>
                    <a:cubicBezTo>
                      <a:pt x="158" y="211"/>
                      <a:pt x="158" y="209"/>
                      <a:pt x="157" y="207"/>
                    </a:cubicBezTo>
                    <a:cubicBezTo>
                      <a:pt x="155" y="205"/>
                      <a:pt x="148" y="217"/>
                      <a:pt x="144" y="217"/>
                    </a:cubicBezTo>
                    <a:cubicBezTo>
                      <a:pt x="143" y="216"/>
                      <a:pt x="135" y="226"/>
                      <a:pt x="135" y="219"/>
                    </a:cubicBezTo>
                    <a:cubicBezTo>
                      <a:pt x="132" y="216"/>
                      <a:pt x="131" y="216"/>
                      <a:pt x="128" y="216"/>
                    </a:cubicBezTo>
                    <a:cubicBezTo>
                      <a:pt x="126" y="216"/>
                      <a:pt x="130" y="208"/>
                      <a:pt x="130" y="209"/>
                    </a:cubicBezTo>
                    <a:cubicBezTo>
                      <a:pt x="131" y="205"/>
                      <a:pt x="126" y="204"/>
                      <a:pt x="128" y="202"/>
                    </a:cubicBezTo>
                    <a:cubicBezTo>
                      <a:pt x="128" y="201"/>
                      <a:pt x="134" y="196"/>
                      <a:pt x="134" y="197"/>
                    </a:cubicBezTo>
                    <a:cubicBezTo>
                      <a:pt x="138" y="197"/>
                      <a:pt x="134" y="193"/>
                      <a:pt x="134" y="193"/>
                    </a:cubicBezTo>
                    <a:cubicBezTo>
                      <a:pt x="134" y="188"/>
                      <a:pt x="134" y="192"/>
                      <a:pt x="131" y="189"/>
                    </a:cubicBezTo>
                    <a:cubicBezTo>
                      <a:pt x="131" y="188"/>
                      <a:pt x="131" y="188"/>
                      <a:pt x="132" y="187"/>
                    </a:cubicBezTo>
                    <a:cubicBezTo>
                      <a:pt x="130" y="185"/>
                      <a:pt x="134" y="183"/>
                      <a:pt x="131" y="181"/>
                    </a:cubicBezTo>
                    <a:cubicBezTo>
                      <a:pt x="127" y="179"/>
                      <a:pt x="133" y="178"/>
                      <a:pt x="133" y="175"/>
                    </a:cubicBezTo>
                    <a:cubicBezTo>
                      <a:pt x="133" y="172"/>
                      <a:pt x="134" y="171"/>
                      <a:pt x="134" y="167"/>
                    </a:cubicBezTo>
                    <a:cubicBezTo>
                      <a:pt x="134" y="166"/>
                      <a:pt x="134" y="165"/>
                      <a:pt x="135" y="164"/>
                    </a:cubicBezTo>
                    <a:cubicBezTo>
                      <a:pt x="137" y="161"/>
                      <a:pt x="135" y="160"/>
                      <a:pt x="135" y="158"/>
                    </a:cubicBezTo>
                    <a:cubicBezTo>
                      <a:pt x="135" y="157"/>
                      <a:pt x="138" y="156"/>
                      <a:pt x="138" y="154"/>
                    </a:cubicBezTo>
                    <a:cubicBezTo>
                      <a:pt x="138" y="150"/>
                      <a:pt x="139" y="144"/>
                      <a:pt x="133" y="148"/>
                    </a:cubicBezTo>
                    <a:cubicBezTo>
                      <a:pt x="132" y="149"/>
                      <a:pt x="128" y="149"/>
                      <a:pt x="126" y="149"/>
                    </a:cubicBezTo>
                    <a:cubicBezTo>
                      <a:pt x="122" y="149"/>
                      <a:pt x="125" y="143"/>
                      <a:pt x="123" y="143"/>
                    </a:cubicBezTo>
                    <a:cubicBezTo>
                      <a:pt x="121" y="142"/>
                      <a:pt x="116" y="148"/>
                      <a:pt x="117" y="142"/>
                    </a:cubicBezTo>
                    <a:cubicBezTo>
                      <a:pt x="118" y="141"/>
                      <a:pt x="113" y="138"/>
                      <a:pt x="112" y="139"/>
                    </a:cubicBezTo>
                    <a:cubicBezTo>
                      <a:pt x="112" y="139"/>
                      <a:pt x="108" y="131"/>
                      <a:pt x="109" y="131"/>
                    </a:cubicBezTo>
                    <a:cubicBezTo>
                      <a:pt x="107" y="131"/>
                      <a:pt x="101" y="123"/>
                      <a:pt x="100" y="121"/>
                    </a:cubicBezTo>
                    <a:cubicBezTo>
                      <a:pt x="99" y="118"/>
                      <a:pt x="92" y="117"/>
                      <a:pt x="92" y="114"/>
                    </a:cubicBezTo>
                    <a:cubicBezTo>
                      <a:pt x="92" y="108"/>
                      <a:pt x="85" y="111"/>
                      <a:pt x="82" y="108"/>
                    </a:cubicBezTo>
                    <a:cubicBezTo>
                      <a:pt x="78" y="106"/>
                      <a:pt x="76" y="100"/>
                      <a:pt x="71" y="100"/>
                    </a:cubicBezTo>
                    <a:cubicBezTo>
                      <a:pt x="70" y="99"/>
                      <a:pt x="77" y="100"/>
                      <a:pt x="77" y="97"/>
                    </a:cubicBezTo>
                    <a:cubicBezTo>
                      <a:pt x="75" y="97"/>
                      <a:pt x="72" y="94"/>
                      <a:pt x="71" y="93"/>
                    </a:cubicBezTo>
                    <a:cubicBezTo>
                      <a:pt x="71" y="91"/>
                      <a:pt x="77" y="90"/>
                      <a:pt x="73" y="87"/>
                    </a:cubicBezTo>
                    <a:cubicBezTo>
                      <a:pt x="72" y="87"/>
                      <a:pt x="71" y="83"/>
                      <a:pt x="70" y="83"/>
                    </a:cubicBezTo>
                    <a:cubicBezTo>
                      <a:pt x="70" y="79"/>
                      <a:pt x="64" y="75"/>
                      <a:pt x="62" y="72"/>
                    </a:cubicBezTo>
                    <a:cubicBezTo>
                      <a:pt x="56" y="64"/>
                      <a:pt x="57" y="53"/>
                      <a:pt x="57" y="43"/>
                    </a:cubicBezTo>
                    <a:cubicBezTo>
                      <a:pt x="57" y="30"/>
                      <a:pt x="57" y="16"/>
                      <a:pt x="57" y="3"/>
                    </a:cubicBezTo>
                    <a:cubicBezTo>
                      <a:pt x="53" y="0"/>
                      <a:pt x="35" y="3"/>
                      <a:pt x="31" y="3"/>
                    </a:cubicBezTo>
                    <a:cubicBezTo>
                      <a:pt x="25" y="3"/>
                      <a:pt x="18" y="3"/>
                      <a:pt x="12" y="3"/>
                    </a:cubicBezTo>
                    <a:cubicBezTo>
                      <a:pt x="9" y="3"/>
                      <a:pt x="10" y="11"/>
                      <a:pt x="10" y="12"/>
                    </a:cubicBezTo>
                    <a:cubicBezTo>
                      <a:pt x="10" y="39"/>
                      <a:pt x="10" y="66"/>
                      <a:pt x="10" y="92"/>
                    </a:cubicBezTo>
                    <a:cubicBezTo>
                      <a:pt x="10" y="117"/>
                      <a:pt x="9" y="141"/>
                      <a:pt x="9" y="166"/>
                    </a:cubicBezTo>
                    <a:cubicBezTo>
                      <a:pt x="9" y="168"/>
                      <a:pt x="13" y="174"/>
                      <a:pt x="15" y="177"/>
                    </a:cubicBezTo>
                    <a:cubicBezTo>
                      <a:pt x="16" y="179"/>
                      <a:pt x="13" y="184"/>
                      <a:pt x="14" y="184"/>
                    </a:cubicBezTo>
                    <a:cubicBezTo>
                      <a:pt x="16" y="185"/>
                      <a:pt x="16" y="189"/>
                      <a:pt x="17" y="191"/>
                    </a:cubicBezTo>
                    <a:cubicBezTo>
                      <a:pt x="19" y="197"/>
                      <a:pt x="23" y="200"/>
                      <a:pt x="28" y="202"/>
                    </a:cubicBezTo>
                    <a:cubicBezTo>
                      <a:pt x="33" y="203"/>
                      <a:pt x="39" y="212"/>
                      <a:pt x="35" y="216"/>
                    </a:cubicBezTo>
                    <a:cubicBezTo>
                      <a:pt x="35" y="221"/>
                      <a:pt x="29" y="226"/>
                      <a:pt x="28" y="231"/>
                    </a:cubicBezTo>
                    <a:cubicBezTo>
                      <a:pt x="26" y="237"/>
                      <a:pt x="23" y="247"/>
                      <a:pt x="19" y="251"/>
                    </a:cubicBezTo>
                    <a:cubicBezTo>
                      <a:pt x="19" y="251"/>
                      <a:pt x="20" y="251"/>
                      <a:pt x="20" y="251"/>
                    </a:cubicBezTo>
                    <a:cubicBezTo>
                      <a:pt x="20" y="256"/>
                      <a:pt x="17" y="264"/>
                      <a:pt x="12" y="265"/>
                    </a:cubicBezTo>
                    <a:cubicBezTo>
                      <a:pt x="9" y="267"/>
                      <a:pt x="7" y="271"/>
                      <a:pt x="6" y="274"/>
                    </a:cubicBezTo>
                    <a:cubicBezTo>
                      <a:pt x="6" y="276"/>
                      <a:pt x="6" y="279"/>
                      <a:pt x="4" y="280"/>
                    </a:cubicBezTo>
                    <a:cubicBezTo>
                      <a:pt x="4" y="281"/>
                      <a:pt x="2" y="282"/>
                      <a:pt x="2" y="283"/>
                    </a:cubicBezTo>
                    <a:cubicBezTo>
                      <a:pt x="2" y="285"/>
                      <a:pt x="0" y="289"/>
                      <a:pt x="2" y="289"/>
                    </a:cubicBezTo>
                    <a:cubicBezTo>
                      <a:pt x="1" y="289"/>
                      <a:pt x="3" y="300"/>
                      <a:pt x="5" y="296"/>
                    </a:cubicBezTo>
                    <a:cubicBezTo>
                      <a:pt x="6" y="295"/>
                      <a:pt x="17" y="300"/>
                      <a:pt x="17" y="303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351"/>
              <p:cNvSpPr>
                <a:spLocks/>
              </p:cNvSpPr>
              <p:nvPr/>
            </p:nvSpPr>
            <p:spPr bwMode="gray">
              <a:xfrm>
                <a:off x="6610175" y="3465749"/>
                <a:ext cx="578798" cy="307187"/>
              </a:xfrm>
              <a:custGeom>
                <a:avLst/>
                <a:gdLst>
                  <a:gd name="T0" fmla="*/ 349 w 358"/>
                  <a:gd name="T1" fmla="*/ 159 h 190"/>
                  <a:gd name="T2" fmla="*/ 350 w 358"/>
                  <a:gd name="T3" fmla="*/ 157 h 190"/>
                  <a:gd name="T4" fmla="*/ 347 w 358"/>
                  <a:gd name="T5" fmla="*/ 147 h 190"/>
                  <a:gd name="T6" fmla="*/ 346 w 358"/>
                  <a:gd name="T7" fmla="*/ 134 h 190"/>
                  <a:gd name="T8" fmla="*/ 346 w 358"/>
                  <a:gd name="T9" fmla="*/ 133 h 190"/>
                  <a:gd name="T10" fmla="*/ 345 w 358"/>
                  <a:gd name="T11" fmla="*/ 122 h 190"/>
                  <a:gd name="T12" fmla="*/ 343 w 358"/>
                  <a:gd name="T13" fmla="*/ 112 h 190"/>
                  <a:gd name="T14" fmla="*/ 344 w 358"/>
                  <a:gd name="T15" fmla="*/ 112 h 190"/>
                  <a:gd name="T16" fmla="*/ 344 w 358"/>
                  <a:gd name="T17" fmla="*/ 109 h 190"/>
                  <a:gd name="T18" fmla="*/ 343 w 358"/>
                  <a:gd name="T19" fmla="*/ 101 h 190"/>
                  <a:gd name="T20" fmla="*/ 343 w 358"/>
                  <a:gd name="T21" fmla="*/ 101 h 190"/>
                  <a:gd name="T22" fmla="*/ 342 w 358"/>
                  <a:gd name="T23" fmla="*/ 95 h 190"/>
                  <a:gd name="T24" fmla="*/ 343 w 358"/>
                  <a:gd name="T25" fmla="*/ 92 h 190"/>
                  <a:gd name="T26" fmla="*/ 343 w 358"/>
                  <a:gd name="T27" fmla="*/ 91 h 190"/>
                  <a:gd name="T28" fmla="*/ 339 w 358"/>
                  <a:gd name="T29" fmla="*/ 77 h 190"/>
                  <a:gd name="T30" fmla="*/ 330 w 358"/>
                  <a:gd name="T31" fmla="*/ 52 h 190"/>
                  <a:gd name="T32" fmla="*/ 329 w 358"/>
                  <a:gd name="T33" fmla="*/ 48 h 190"/>
                  <a:gd name="T34" fmla="*/ 329 w 358"/>
                  <a:gd name="T35" fmla="*/ 46 h 190"/>
                  <a:gd name="T36" fmla="*/ 330 w 358"/>
                  <a:gd name="T37" fmla="*/ 42 h 190"/>
                  <a:gd name="T38" fmla="*/ 329 w 358"/>
                  <a:gd name="T39" fmla="*/ 36 h 190"/>
                  <a:gd name="T40" fmla="*/ 329 w 358"/>
                  <a:gd name="T41" fmla="*/ 35 h 190"/>
                  <a:gd name="T42" fmla="*/ 329 w 358"/>
                  <a:gd name="T43" fmla="*/ 33 h 190"/>
                  <a:gd name="T44" fmla="*/ 330 w 358"/>
                  <a:gd name="T45" fmla="*/ 28 h 190"/>
                  <a:gd name="T46" fmla="*/ 329 w 358"/>
                  <a:gd name="T47" fmla="*/ 24 h 190"/>
                  <a:gd name="T48" fmla="*/ 327 w 358"/>
                  <a:gd name="T49" fmla="*/ 12 h 190"/>
                  <a:gd name="T50" fmla="*/ 327 w 358"/>
                  <a:gd name="T51" fmla="*/ 12 h 190"/>
                  <a:gd name="T52" fmla="*/ 298 w 358"/>
                  <a:gd name="T53" fmla="*/ 0 h 190"/>
                  <a:gd name="T54" fmla="*/ 129 w 358"/>
                  <a:gd name="T55" fmla="*/ 0 h 190"/>
                  <a:gd name="T56" fmla="*/ 7 w 358"/>
                  <a:gd name="T57" fmla="*/ 0 h 190"/>
                  <a:gd name="T58" fmla="*/ 3 w 358"/>
                  <a:gd name="T59" fmla="*/ 34 h 190"/>
                  <a:gd name="T60" fmla="*/ 3 w 358"/>
                  <a:gd name="T61" fmla="*/ 142 h 190"/>
                  <a:gd name="T62" fmla="*/ 3 w 358"/>
                  <a:gd name="T63" fmla="*/ 181 h 190"/>
                  <a:gd name="T64" fmla="*/ 11 w 358"/>
                  <a:gd name="T65" fmla="*/ 189 h 190"/>
                  <a:gd name="T66" fmla="*/ 336 w 358"/>
                  <a:gd name="T67" fmla="*/ 190 h 190"/>
                  <a:gd name="T68" fmla="*/ 357 w 358"/>
                  <a:gd name="T69" fmla="*/ 181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58" h="190">
                    <a:moveTo>
                      <a:pt x="357" y="181"/>
                    </a:moveTo>
                    <a:cubicBezTo>
                      <a:pt x="357" y="177"/>
                      <a:pt x="355" y="159"/>
                      <a:pt x="349" y="159"/>
                    </a:cubicBezTo>
                    <a:cubicBezTo>
                      <a:pt x="349" y="159"/>
                      <a:pt x="349" y="159"/>
                      <a:pt x="350" y="159"/>
                    </a:cubicBezTo>
                    <a:cubicBezTo>
                      <a:pt x="349" y="158"/>
                      <a:pt x="348" y="157"/>
                      <a:pt x="350" y="157"/>
                    </a:cubicBezTo>
                    <a:cubicBezTo>
                      <a:pt x="348" y="157"/>
                      <a:pt x="347" y="149"/>
                      <a:pt x="346" y="147"/>
                    </a:cubicBezTo>
                    <a:cubicBezTo>
                      <a:pt x="346" y="147"/>
                      <a:pt x="346" y="147"/>
                      <a:pt x="347" y="147"/>
                    </a:cubicBezTo>
                    <a:cubicBezTo>
                      <a:pt x="345" y="147"/>
                      <a:pt x="345" y="139"/>
                      <a:pt x="347" y="138"/>
                    </a:cubicBezTo>
                    <a:cubicBezTo>
                      <a:pt x="345" y="138"/>
                      <a:pt x="346" y="134"/>
                      <a:pt x="346" y="134"/>
                    </a:cubicBezTo>
                    <a:cubicBezTo>
                      <a:pt x="346" y="134"/>
                      <a:pt x="346" y="134"/>
                      <a:pt x="347" y="134"/>
                    </a:cubicBezTo>
                    <a:cubicBezTo>
                      <a:pt x="347" y="133"/>
                      <a:pt x="347" y="133"/>
                      <a:pt x="346" y="133"/>
                    </a:cubicBezTo>
                    <a:cubicBezTo>
                      <a:pt x="347" y="132"/>
                      <a:pt x="347" y="130"/>
                      <a:pt x="347" y="128"/>
                    </a:cubicBezTo>
                    <a:cubicBezTo>
                      <a:pt x="346" y="127"/>
                      <a:pt x="342" y="123"/>
                      <a:pt x="345" y="122"/>
                    </a:cubicBezTo>
                    <a:cubicBezTo>
                      <a:pt x="345" y="121"/>
                      <a:pt x="344" y="117"/>
                      <a:pt x="343" y="116"/>
                    </a:cubicBezTo>
                    <a:cubicBezTo>
                      <a:pt x="343" y="116"/>
                      <a:pt x="345" y="112"/>
                      <a:pt x="343" y="112"/>
                    </a:cubicBezTo>
                    <a:cubicBezTo>
                      <a:pt x="344" y="112"/>
                      <a:pt x="344" y="112"/>
                      <a:pt x="343" y="112"/>
                    </a:cubicBezTo>
                    <a:cubicBezTo>
                      <a:pt x="344" y="112"/>
                      <a:pt x="344" y="112"/>
                      <a:pt x="344" y="112"/>
                    </a:cubicBezTo>
                    <a:cubicBezTo>
                      <a:pt x="344" y="111"/>
                      <a:pt x="343" y="110"/>
                      <a:pt x="343" y="109"/>
                    </a:cubicBezTo>
                    <a:cubicBezTo>
                      <a:pt x="344" y="109"/>
                      <a:pt x="344" y="109"/>
                      <a:pt x="344" y="109"/>
                    </a:cubicBezTo>
                    <a:cubicBezTo>
                      <a:pt x="343" y="109"/>
                      <a:pt x="343" y="103"/>
                      <a:pt x="344" y="103"/>
                    </a:cubicBezTo>
                    <a:cubicBezTo>
                      <a:pt x="343" y="102"/>
                      <a:pt x="344" y="102"/>
                      <a:pt x="343" y="101"/>
                    </a:cubicBezTo>
                    <a:cubicBezTo>
                      <a:pt x="343" y="101"/>
                      <a:pt x="343" y="101"/>
                      <a:pt x="343" y="101"/>
                    </a:cubicBezTo>
                    <a:cubicBezTo>
                      <a:pt x="343" y="101"/>
                      <a:pt x="343" y="101"/>
                      <a:pt x="343" y="101"/>
                    </a:cubicBezTo>
                    <a:cubicBezTo>
                      <a:pt x="346" y="101"/>
                      <a:pt x="342" y="98"/>
                      <a:pt x="342" y="98"/>
                    </a:cubicBezTo>
                    <a:cubicBezTo>
                      <a:pt x="343" y="98"/>
                      <a:pt x="343" y="95"/>
                      <a:pt x="342" y="95"/>
                    </a:cubicBezTo>
                    <a:cubicBezTo>
                      <a:pt x="343" y="94"/>
                      <a:pt x="343" y="93"/>
                      <a:pt x="343" y="92"/>
                    </a:cubicBezTo>
                    <a:cubicBezTo>
                      <a:pt x="343" y="92"/>
                      <a:pt x="343" y="92"/>
                      <a:pt x="343" y="92"/>
                    </a:cubicBezTo>
                    <a:cubicBezTo>
                      <a:pt x="343" y="92"/>
                      <a:pt x="343" y="92"/>
                      <a:pt x="343" y="92"/>
                    </a:cubicBezTo>
                    <a:cubicBezTo>
                      <a:pt x="341" y="92"/>
                      <a:pt x="342" y="91"/>
                      <a:pt x="343" y="91"/>
                    </a:cubicBezTo>
                    <a:cubicBezTo>
                      <a:pt x="343" y="90"/>
                      <a:pt x="343" y="89"/>
                      <a:pt x="342" y="89"/>
                    </a:cubicBezTo>
                    <a:cubicBezTo>
                      <a:pt x="343" y="88"/>
                      <a:pt x="340" y="78"/>
                      <a:pt x="339" y="77"/>
                    </a:cubicBezTo>
                    <a:cubicBezTo>
                      <a:pt x="339" y="77"/>
                      <a:pt x="339" y="77"/>
                      <a:pt x="340" y="78"/>
                    </a:cubicBezTo>
                    <a:cubicBezTo>
                      <a:pt x="337" y="75"/>
                      <a:pt x="328" y="53"/>
                      <a:pt x="330" y="52"/>
                    </a:cubicBezTo>
                    <a:cubicBezTo>
                      <a:pt x="328" y="53"/>
                      <a:pt x="330" y="49"/>
                      <a:pt x="330" y="49"/>
                    </a:cubicBezTo>
                    <a:cubicBezTo>
                      <a:pt x="330" y="48"/>
                      <a:pt x="329" y="48"/>
                      <a:pt x="329" y="48"/>
                    </a:cubicBezTo>
                    <a:cubicBezTo>
                      <a:pt x="329" y="48"/>
                      <a:pt x="330" y="48"/>
                      <a:pt x="330" y="48"/>
                    </a:cubicBezTo>
                    <a:cubicBezTo>
                      <a:pt x="330" y="48"/>
                      <a:pt x="329" y="47"/>
                      <a:pt x="329" y="46"/>
                    </a:cubicBezTo>
                    <a:cubicBezTo>
                      <a:pt x="330" y="46"/>
                      <a:pt x="330" y="46"/>
                      <a:pt x="330" y="45"/>
                    </a:cubicBezTo>
                    <a:cubicBezTo>
                      <a:pt x="331" y="44"/>
                      <a:pt x="329" y="43"/>
                      <a:pt x="330" y="42"/>
                    </a:cubicBezTo>
                    <a:cubicBezTo>
                      <a:pt x="330" y="41"/>
                      <a:pt x="328" y="38"/>
                      <a:pt x="328" y="38"/>
                    </a:cubicBezTo>
                    <a:cubicBezTo>
                      <a:pt x="328" y="37"/>
                      <a:pt x="330" y="36"/>
                      <a:pt x="329" y="36"/>
                    </a:cubicBezTo>
                    <a:cubicBezTo>
                      <a:pt x="329" y="36"/>
                      <a:pt x="330" y="36"/>
                      <a:pt x="330" y="36"/>
                    </a:cubicBezTo>
                    <a:cubicBezTo>
                      <a:pt x="329" y="35"/>
                      <a:pt x="331" y="35"/>
                      <a:pt x="329" y="35"/>
                    </a:cubicBezTo>
                    <a:cubicBezTo>
                      <a:pt x="330" y="34"/>
                      <a:pt x="329" y="33"/>
                      <a:pt x="330" y="33"/>
                    </a:cubicBezTo>
                    <a:cubicBezTo>
                      <a:pt x="330" y="33"/>
                      <a:pt x="329" y="33"/>
                      <a:pt x="329" y="33"/>
                    </a:cubicBezTo>
                    <a:cubicBezTo>
                      <a:pt x="329" y="32"/>
                      <a:pt x="329" y="30"/>
                      <a:pt x="330" y="30"/>
                    </a:cubicBezTo>
                    <a:cubicBezTo>
                      <a:pt x="329" y="30"/>
                      <a:pt x="328" y="28"/>
                      <a:pt x="330" y="28"/>
                    </a:cubicBezTo>
                    <a:cubicBezTo>
                      <a:pt x="329" y="28"/>
                      <a:pt x="328" y="27"/>
                      <a:pt x="328" y="27"/>
                    </a:cubicBezTo>
                    <a:cubicBezTo>
                      <a:pt x="328" y="27"/>
                      <a:pt x="329" y="25"/>
                      <a:pt x="329" y="24"/>
                    </a:cubicBezTo>
                    <a:cubicBezTo>
                      <a:pt x="331" y="24"/>
                      <a:pt x="330" y="21"/>
                      <a:pt x="332" y="19"/>
                    </a:cubicBezTo>
                    <a:cubicBezTo>
                      <a:pt x="329" y="19"/>
                      <a:pt x="330" y="12"/>
                      <a:pt x="327" y="12"/>
                    </a:cubicBezTo>
                    <a:cubicBezTo>
                      <a:pt x="328" y="12"/>
                      <a:pt x="328" y="12"/>
                      <a:pt x="329" y="12"/>
                    </a:cubicBezTo>
                    <a:cubicBezTo>
                      <a:pt x="328" y="12"/>
                      <a:pt x="328" y="12"/>
                      <a:pt x="327" y="12"/>
                    </a:cubicBezTo>
                    <a:cubicBezTo>
                      <a:pt x="327" y="7"/>
                      <a:pt x="325" y="4"/>
                      <a:pt x="325" y="0"/>
                    </a:cubicBezTo>
                    <a:cubicBezTo>
                      <a:pt x="316" y="0"/>
                      <a:pt x="307" y="0"/>
                      <a:pt x="298" y="0"/>
                    </a:cubicBezTo>
                    <a:cubicBezTo>
                      <a:pt x="279" y="0"/>
                      <a:pt x="259" y="0"/>
                      <a:pt x="240" y="0"/>
                    </a:cubicBezTo>
                    <a:cubicBezTo>
                      <a:pt x="203" y="0"/>
                      <a:pt x="166" y="0"/>
                      <a:pt x="129" y="0"/>
                    </a:cubicBezTo>
                    <a:cubicBezTo>
                      <a:pt x="93" y="0"/>
                      <a:pt x="56" y="0"/>
                      <a:pt x="20" y="0"/>
                    </a:cubicBezTo>
                    <a:cubicBezTo>
                      <a:pt x="16" y="0"/>
                      <a:pt x="11" y="0"/>
                      <a:pt x="7" y="0"/>
                    </a:cubicBezTo>
                    <a:cubicBezTo>
                      <a:pt x="0" y="0"/>
                      <a:pt x="3" y="3"/>
                      <a:pt x="3" y="8"/>
                    </a:cubicBezTo>
                    <a:cubicBezTo>
                      <a:pt x="3" y="17"/>
                      <a:pt x="3" y="26"/>
                      <a:pt x="3" y="34"/>
                    </a:cubicBezTo>
                    <a:cubicBezTo>
                      <a:pt x="3" y="53"/>
                      <a:pt x="3" y="72"/>
                      <a:pt x="3" y="91"/>
                    </a:cubicBezTo>
                    <a:cubicBezTo>
                      <a:pt x="3" y="108"/>
                      <a:pt x="3" y="125"/>
                      <a:pt x="3" y="142"/>
                    </a:cubicBezTo>
                    <a:cubicBezTo>
                      <a:pt x="3" y="151"/>
                      <a:pt x="3" y="159"/>
                      <a:pt x="3" y="168"/>
                    </a:cubicBezTo>
                    <a:cubicBezTo>
                      <a:pt x="3" y="172"/>
                      <a:pt x="3" y="176"/>
                      <a:pt x="3" y="181"/>
                    </a:cubicBezTo>
                    <a:cubicBezTo>
                      <a:pt x="3" y="184"/>
                      <a:pt x="3" y="186"/>
                      <a:pt x="3" y="189"/>
                    </a:cubicBezTo>
                    <a:cubicBezTo>
                      <a:pt x="6" y="189"/>
                      <a:pt x="8" y="189"/>
                      <a:pt x="11" y="189"/>
                    </a:cubicBezTo>
                    <a:cubicBezTo>
                      <a:pt x="47" y="189"/>
                      <a:pt x="84" y="189"/>
                      <a:pt x="120" y="189"/>
                    </a:cubicBezTo>
                    <a:cubicBezTo>
                      <a:pt x="192" y="189"/>
                      <a:pt x="264" y="190"/>
                      <a:pt x="336" y="190"/>
                    </a:cubicBezTo>
                    <a:cubicBezTo>
                      <a:pt x="342" y="190"/>
                      <a:pt x="348" y="190"/>
                      <a:pt x="354" y="190"/>
                    </a:cubicBezTo>
                    <a:cubicBezTo>
                      <a:pt x="358" y="190"/>
                      <a:pt x="357" y="185"/>
                      <a:pt x="357" y="18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352"/>
              <p:cNvSpPr>
                <a:spLocks/>
              </p:cNvSpPr>
              <p:nvPr/>
            </p:nvSpPr>
            <p:spPr bwMode="gray">
              <a:xfrm>
                <a:off x="9134719" y="3619685"/>
                <a:ext cx="315397" cy="441282"/>
              </a:xfrm>
              <a:custGeom>
                <a:avLst/>
                <a:gdLst>
                  <a:gd name="T0" fmla="*/ 188 w 195"/>
                  <a:gd name="T1" fmla="*/ 159 h 273"/>
                  <a:gd name="T2" fmla="*/ 186 w 195"/>
                  <a:gd name="T3" fmla="*/ 165 h 273"/>
                  <a:gd name="T4" fmla="*/ 188 w 195"/>
                  <a:gd name="T5" fmla="*/ 158 h 273"/>
                  <a:gd name="T6" fmla="*/ 188 w 195"/>
                  <a:gd name="T7" fmla="*/ 147 h 273"/>
                  <a:gd name="T8" fmla="*/ 171 w 195"/>
                  <a:gd name="T9" fmla="*/ 122 h 273"/>
                  <a:gd name="T10" fmla="*/ 158 w 195"/>
                  <a:gd name="T11" fmla="*/ 110 h 273"/>
                  <a:gd name="T12" fmla="*/ 156 w 195"/>
                  <a:gd name="T13" fmla="*/ 102 h 273"/>
                  <a:gd name="T14" fmla="*/ 144 w 195"/>
                  <a:gd name="T15" fmla="*/ 14 h 273"/>
                  <a:gd name="T16" fmla="*/ 101 w 195"/>
                  <a:gd name="T17" fmla="*/ 16 h 273"/>
                  <a:gd name="T18" fmla="*/ 53 w 195"/>
                  <a:gd name="T19" fmla="*/ 45 h 273"/>
                  <a:gd name="T20" fmla="*/ 39 w 195"/>
                  <a:gd name="T21" fmla="*/ 85 h 273"/>
                  <a:gd name="T22" fmla="*/ 32 w 195"/>
                  <a:gd name="T23" fmla="*/ 107 h 273"/>
                  <a:gd name="T24" fmla="*/ 20 w 195"/>
                  <a:gd name="T25" fmla="*/ 129 h 273"/>
                  <a:gd name="T26" fmla="*/ 0 w 195"/>
                  <a:gd name="T27" fmla="*/ 135 h 273"/>
                  <a:gd name="T28" fmla="*/ 11 w 195"/>
                  <a:gd name="T29" fmla="*/ 262 h 273"/>
                  <a:gd name="T30" fmla="*/ 21 w 195"/>
                  <a:gd name="T31" fmla="*/ 269 h 273"/>
                  <a:gd name="T32" fmla="*/ 22 w 195"/>
                  <a:gd name="T33" fmla="*/ 266 h 273"/>
                  <a:gd name="T34" fmla="*/ 35 w 195"/>
                  <a:gd name="T35" fmla="*/ 242 h 273"/>
                  <a:gd name="T36" fmla="*/ 38 w 195"/>
                  <a:gd name="T37" fmla="*/ 237 h 273"/>
                  <a:gd name="T38" fmla="*/ 45 w 195"/>
                  <a:gd name="T39" fmla="*/ 226 h 273"/>
                  <a:gd name="T40" fmla="*/ 52 w 195"/>
                  <a:gd name="T41" fmla="*/ 223 h 273"/>
                  <a:gd name="T42" fmla="*/ 51 w 195"/>
                  <a:gd name="T43" fmla="*/ 230 h 273"/>
                  <a:gd name="T44" fmla="*/ 55 w 195"/>
                  <a:gd name="T45" fmla="*/ 224 h 273"/>
                  <a:gd name="T46" fmla="*/ 54 w 195"/>
                  <a:gd name="T47" fmla="*/ 228 h 273"/>
                  <a:gd name="T48" fmla="*/ 58 w 195"/>
                  <a:gd name="T49" fmla="*/ 222 h 273"/>
                  <a:gd name="T50" fmla="*/ 58 w 195"/>
                  <a:gd name="T51" fmla="*/ 231 h 273"/>
                  <a:gd name="T52" fmla="*/ 60 w 195"/>
                  <a:gd name="T53" fmla="*/ 228 h 273"/>
                  <a:gd name="T54" fmla="*/ 59 w 195"/>
                  <a:gd name="T55" fmla="*/ 223 h 273"/>
                  <a:gd name="T56" fmla="*/ 62 w 195"/>
                  <a:gd name="T57" fmla="*/ 231 h 273"/>
                  <a:gd name="T58" fmla="*/ 63 w 195"/>
                  <a:gd name="T59" fmla="*/ 227 h 273"/>
                  <a:gd name="T60" fmla="*/ 67 w 195"/>
                  <a:gd name="T61" fmla="*/ 220 h 273"/>
                  <a:gd name="T62" fmla="*/ 70 w 195"/>
                  <a:gd name="T63" fmla="*/ 227 h 273"/>
                  <a:gd name="T64" fmla="*/ 72 w 195"/>
                  <a:gd name="T65" fmla="*/ 225 h 273"/>
                  <a:gd name="T66" fmla="*/ 74 w 195"/>
                  <a:gd name="T67" fmla="*/ 225 h 273"/>
                  <a:gd name="T68" fmla="*/ 81 w 195"/>
                  <a:gd name="T69" fmla="*/ 210 h 273"/>
                  <a:gd name="T70" fmla="*/ 84 w 195"/>
                  <a:gd name="T71" fmla="*/ 215 h 273"/>
                  <a:gd name="T72" fmla="*/ 90 w 195"/>
                  <a:gd name="T73" fmla="*/ 211 h 273"/>
                  <a:gd name="T74" fmla="*/ 89 w 195"/>
                  <a:gd name="T75" fmla="*/ 218 h 273"/>
                  <a:gd name="T76" fmla="*/ 95 w 195"/>
                  <a:gd name="T77" fmla="*/ 204 h 273"/>
                  <a:gd name="T78" fmla="*/ 107 w 195"/>
                  <a:gd name="T79" fmla="*/ 186 h 273"/>
                  <a:gd name="T80" fmla="*/ 107 w 195"/>
                  <a:gd name="T81" fmla="*/ 191 h 273"/>
                  <a:gd name="T82" fmla="*/ 112 w 195"/>
                  <a:gd name="T83" fmla="*/ 190 h 273"/>
                  <a:gd name="T84" fmla="*/ 110 w 195"/>
                  <a:gd name="T85" fmla="*/ 193 h 273"/>
                  <a:gd name="T86" fmla="*/ 121 w 195"/>
                  <a:gd name="T87" fmla="*/ 200 h 273"/>
                  <a:gd name="T88" fmla="*/ 118 w 195"/>
                  <a:gd name="T89" fmla="*/ 194 h 273"/>
                  <a:gd name="T90" fmla="*/ 122 w 195"/>
                  <a:gd name="T91" fmla="*/ 184 h 273"/>
                  <a:gd name="T92" fmla="*/ 133 w 195"/>
                  <a:gd name="T93" fmla="*/ 187 h 273"/>
                  <a:gd name="T94" fmla="*/ 130 w 195"/>
                  <a:gd name="T95" fmla="*/ 182 h 273"/>
                  <a:gd name="T96" fmla="*/ 136 w 195"/>
                  <a:gd name="T97" fmla="*/ 179 h 273"/>
                  <a:gd name="T98" fmla="*/ 139 w 195"/>
                  <a:gd name="T99" fmla="*/ 185 h 273"/>
                  <a:gd name="T100" fmla="*/ 144 w 195"/>
                  <a:gd name="T101" fmla="*/ 190 h 273"/>
                  <a:gd name="T102" fmla="*/ 146 w 195"/>
                  <a:gd name="T103" fmla="*/ 187 h 273"/>
                  <a:gd name="T104" fmla="*/ 150 w 195"/>
                  <a:gd name="T105" fmla="*/ 184 h 273"/>
                  <a:gd name="T106" fmla="*/ 151 w 195"/>
                  <a:gd name="T107" fmla="*/ 182 h 273"/>
                  <a:gd name="T108" fmla="*/ 155 w 195"/>
                  <a:gd name="T109" fmla="*/ 177 h 273"/>
                  <a:gd name="T110" fmla="*/ 159 w 195"/>
                  <a:gd name="T111" fmla="*/ 183 h 273"/>
                  <a:gd name="T112" fmla="*/ 164 w 195"/>
                  <a:gd name="T113" fmla="*/ 176 h 273"/>
                  <a:gd name="T114" fmla="*/ 172 w 195"/>
                  <a:gd name="T115" fmla="*/ 173 h 273"/>
                  <a:gd name="T116" fmla="*/ 174 w 195"/>
                  <a:gd name="T117" fmla="*/ 172 h 273"/>
                  <a:gd name="T118" fmla="*/ 181 w 195"/>
                  <a:gd name="T119" fmla="*/ 176 h 273"/>
                  <a:gd name="T120" fmla="*/ 189 w 195"/>
                  <a:gd name="T121" fmla="*/ 169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5" h="273">
                    <a:moveTo>
                      <a:pt x="195" y="164"/>
                    </a:moveTo>
                    <a:cubicBezTo>
                      <a:pt x="192" y="165"/>
                      <a:pt x="193" y="158"/>
                      <a:pt x="190" y="159"/>
                    </a:cubicBezTo>
                    <a:cubicBezTo>
                      <a:pt x="191" y="161"/>
                      <a:pt x="191" y="163"/>
                      <a:pt x="189" y="164"/>
                    </a:cubicBezTo>
                    <a:cubicBezTo>
                      <a:pt x="191" y="163"/>
                      <a:pt x="190" y="159"/>
                      <a:pt x="188" y="159"/>
                    </a:cubicBezTo>
                    <a:cubicBezTo>
                      <a:pt x="188" y="160"/>
                      <a:pt x="188" y="161"/>
                      <a:pt x="188" y="162"/>
                    </a:cubicBezTo>
                    <a:cubicBezTo>
                      <a:pt x="187" y="160"/>
                      <a:pt x="188" y="162"/>
                      <a:pt x="188" y="162"/>
                    </a:cubicBezTo>
                    <a:cubicBezTo>
                      <a:pt x="187" y="163"/>
                      <a:pt x="187" y="160"/>
                      <a:pt x="186" y="161"/>
                    </a:cubicBezTo>
                    <a:cubicBezTo>
                      <a:pt x="186" y="162"/>
                      <a:pt x="186" y="163"/>
                      <a:pt x="186" y="165"/>
                    </a:cubicBezTo>
                    <a:cubicBezTo>
                      <a:pt x="186" y="162"/>
                      <a:pt x="183" y="160"/>
                      <a:pt x="183" y="158"/>
                    </a:cubicBezTo>
                    <a:cubicBezTo>
                      <a:pt x="183" y="158"/>
                      <a:pt x="187" y="160"/>
                      <a:pt x="187" y="159"/>
                    </a:cubicBezTo>
                    <a:cubicBezTo>
                      <a:pt x="186" y="159"/>
                      <a:pt x="185" y="157"/>
                      <a:pt x="185" y="156"/>
                    </a:cubicBezTo>
                    <a:cubicBezTo>
                      <a:pt x="186" y="157"/>
                      <a:pt x="187" y="157"/>
                      <a:pt x="188" y="158"/>
                    </a:cubicBezTo>
                    <a:cubicBezTo>
                      <a:pt x="184" y="154"/>
                      <a:pt x="187" y="157"/>
                      <a:pt x="188" y="155"/>
                    </a:cubicBezTo>
                    <a:cubicBezTo>
                      <a:pt x="188" y="157"/>
                      <a:pt x="188" y="158"/>
                      <a:pt x="189" y="158"/>
                    </a:cubicBezTo>
                    <a:cubicBezTo>
                      <a:pt x="189" y="155"/>
                      <a:pt x="191" y="155"/>
                      <a:pt x="189" y="152"/>
                    </a:cubicBezTo>
                    <a:cubicBezTo>
                      <a:pt x="187" y="148"/>
                      <a:pt x="189" y="150"/>
                      <a:pt x="188" y="147"/>
                    </a:cubicBezTo>
                    <a:cubicBezTo>
                      <a:pt x="185" y="141"/>
                      <a:pt x="181" y="141"/>
                      <a:pt x="178" y="144"/>
                    </a:cubicBezTo>
                    <a:cubicBezTo>
                      <a:pt x="175" y="147"/>
                      <a:pt x="169" y="136"/>
                      <a:pt x="171" y="135"/>
                    </a:cubicBezTo>
                    <a:cubicBezTo>
                      <a:pt x="173" y="131"/>
                      <a:pt x="173" y="130"/>
                      <a:pt x="171" y="126"/>
                    </a:cubicBezTo>
                    <a:cubicBezTo>
                      <a:pt x="169" y="125"/>
                      <a:pt x="170" y="120"/>
                      <a:pt x="171" y="122"/>
                    </a:cubicBezTo>
                    <a:cubicBezTo>
                      <a:pt x="172" y="122"/>
                      <a:pt x="171" y="121"/>
                      <a:pt x="173" y="121"/>
                    </a:cubicBezTo>
                    <a:cubicBezTo>
                      <a:pt x="172" y="120"/>
                      <a:pt x="173" y="113"/>
                      <a:pt x="170" y="116"/>
                    </a:cubicBezTo>
                    <a:cubicBezTo>
                      <a:pt x="168" y="117"/>
                      <a:pt x="163" y="115"/>
                      <a:pt x="162" y="115"/>
                    </a:cubicBezTo>
                    <a:cubicBezTo>
                      <a:pt x="162" y="114"/>
                      <a:pt x="158" y="110"/>
                      <a:pt x="158" y="110"/>
                    </a:cubicBezTo>
                    <a:cubicBezTo>
                      <a:pt x="158" y="111"/>
                      <a:pt x="158" y="111"/>
                      <a:pt x="158" y="111"/>
                    </a:cubicBezTo>
                    <a:cubicBezTo>
                      <a:pt x="155" y="111"/>
                      <a:pt x="154" y="111"/>
                      <a:pt x="154" y="107"/>
                    </a:cubicBezTo>
                    <a:cubicBezTo>
                      <a:pt x="155" y="108"/>
                      <a:pt x="155" y="108"/>
                      <a:pt x="156" y="107"/>
                    </a:cubicBezTo>
                    <a:cubicBezTo>
                      <a:pt x="154" y="106"/>
                      <a:pt x="156" y="103"/>
                      <a:pt x="156" y="102"/>
                    </a:cubicBezTo>
                    <a:cubicBezTo>
                      <a:pt x="154" y="100"/>
                      <a:pt x="157" y="97"/>
                      <a:pt x="157" y="96"/>
                    </a:cubicBezTo>
                    <a:cubicBezTo>
                      <a:pt x="153" y="91"/>
                      <a:pt x="156" y="73"/>
                      <a:pt x="156" y="67"/>
                    </a:cubicBezTo>
                    <a:cubicBezTo>
                      <a:pt x="155" y="55"/>
                      <a:pt x="155" y="44"/>
                      <a:pt x="156" y="33"/>
                    </a:cubicBezTo>
                    <a:cubicBezTo>
                      <a:pt x="156" y="25"/>
                      <a:pt x="151" y="19"/>
                      <a:pt x="144" y="14"/>
                    </a:cubicBezTo>
                    <a:cubicBezTo>
                      <a:pt x="144" y="14"/>
                      <a:pt x="125" y="0"/>
                      <a:pt x="127" y="10"/>
                    </a:cubicBezTo>
                    <a:cubicBezTo>
                      <a:pt x="128" y="13"/>
                      <a:pt x="122" y="10"/>
                      <a:pt x="121" y="11"/>
                    </a:cubicBezTo>
                    <a:cubicBezTo>
                      <a:pt x="118" y="11"/>
                      <a:pt x="117" y="14"/>
                      <a:pt x="116" y="14"/>
                    </a:cubicBezTo>
                    <a:cubicBezTo>
                      <a:pt x="114" y="15"/>
                      <a:pt x="101" y="19"/>
                      <a:pt x="101" y="16"/>
                    </a:cubicBezTo>
                    <a:cubicBezTo>
                      <a:pt x="94" y="16"/>
                      <a:pt x="96" y="6"/>
                      <a:pt x="96" y="3"/>
                    </a:cubicBezTo>
                    <a:cubicBezTo>
                      <a:pt x="97" y="3"/>
                      <a:pt x="90" y="0"/>
                      <a:pt x="89" y="0"/>
                    </a:cubicBezTo>
                    <a:cubicBezTo>
                      <a:pt x="86" y="1"/>
                      <a:pt x="84" y="4"/>
                      <a:pt x="82" y="7"/>
                    </a:cubicBezTo>
                    <a:cubicBezTo>
                      <a:pt x="74" y="20"/>
                      <a:pt x="63" y="32"/>
                      <a:pt x="53" y="45"/>
                    </a:cubicBezTo>
                    <a:cubicBezTo>
                      <a:pt x="49" y="51"/>
                      <a:pt x="52" y="64"/>
                      <a:pt x="45" y="68"/>
                    </a:cubicBezTo>
                    <a:cubicBezTo>
                      <a:pt x="42" y="69"/>
                      <a:pt x="41" y="72"/>
                      <a:pt x="39" y="75"/>
                    </a:cubicBezTo>
                    <a:cubicBezTo>
                      <a:pt x="39" y="77"/>
                      <a:pt x="36" y="78"/>
                      <a:pt x="38" y="80"/>
                    </a:cubicBezTo>
                    <a:cubicBezTo>
                      <a:pt x="40" y="82"/>
                      <a:pt x="40" y="83"/>
                      <a:pt x="39" y="85"/>
                    </a:cubicBezTo>
                    <a:cubicBezTo>
                      <a:pt x="36" y="85"/>
                      <a:pt x="36" y="92"/>
                      <a:pt x="38" y="94"/>
                    </a:cubicBezTo>
                    <a:cubicBezTo>
                      <a:pt x="38" y="94"/>
                      <a:pt x="40" y="93"/>
                      <a:pt x="39" y="95"/>
                    </a:cubicBezTo>
                    <a:cubicBezTo>
                      <a:pt x="38" y="98"/>
                      <a:pt x="38" y="99"/>
                      <a:pt x="35" y="101"/>
                    </a:cubicBezTo>
                    <a:cubicBezTo>
                      <a:pt x="32" y="103"/>
                      <a:pt x="32" y="104"/>
                      <a:pt x="32" y="107"/>
                    </a:cubicBezTo>
                    <a:cubicBezTo>
                      <a:pt x="33" y="109"/>
                      <a:pt x="26" y="111"/>
                      <a:pt x="25" y="112"/>
                    </a:cubicBezTo>
                    <a:cubicBezTo>
                      <a:pt x="22" y="114"/>
                      <a:pt x="20" y="116"/>
                      <a:pt x="19" y="119"/>
                    </a:cubicBezTo>
                    <a:cubicBezTo>
                      <a:pt x="16" y="124"/>
                      <a:pt x="21" y="122"/>
                      <a:pt x="21" y="127"/>
                    </a:cubicBezTo>
                    <a:cubicBezTo>
                      <a:pt x="22" y="127"/>
                      <a:pt x="22" y="130"/>
                      <a:pt x="20" y="129"/>
                    </a:cubicBezTo>
                    <a:cubicBezTo>
                      <a:pt x="18" y="129"/>
                      <a:pt x="15" y="126"/>
                      <a:pt x="13" y="127"/>
                    </a:cubicBezTo>
                    <a:cubicBezTo>
                      <a:pt x="13" y="127"/>
                      <a:pt x="12" y="139"/>
                      <a:pt x="11" y="138"/>
                    </a:cubicBezTo>
                    <a:cubicBezTo>
                      <a:pt x="8" y="141"/>
                      <a:pt x="8" y="132"/>
                      <a:pt x="4" y="131"/>
                    </a:cubicBezTo>
                    <a:cubicBezTo>
                      <a:pt x="3" y="133"/>
                      <a:pt x="0" y="134"/>
                      <a:pt x="0" y="135"/>
                    </a:cubicBezTo>
                    <a:cubicBezTo>
                      <a:pt x="1" y="145"/>
                      <a:pt x="1" y="155"/>
                      <a:pt x="2" y="164"/>
                    </a:cubicBezTo>
                    <a:cubicBezTo>
                      <a:pt x="2" y="183"/>
                      <a:pt x="4" y="202"/>
                      <a:pt x="4" y="221"/>
                    </a:cubicBezTo>
                    <a:cubicBezTo>
                      <a:pt x="4" y="232"/>
                      <a:pt x="5" y="243"/>
                      <a:pt x="5" y="254"/>
                    </a:cubicBezTo>
                    <a:cubicBezTo>
                      <a:pt x="5" y="255"/>
                      <a:pt x="10" y="260"/>
                      <a:pt x="11" y="262"/>
                    </a:cubicBezTo>
                    <a:cubicBezTo>
                      <a:pt x="14" y="263"/>
                      <a:pt x="10" y="272"/>
                      <a:pt x="17" y="272"/>
                    </a:cubicBezTo>
                    <a:cubicBezTo>
                      <a:pt x="17" y="272"/>
                      <a:pt x="17" y="269"/>
                      <a:pt x="17" y="269"/>
                    </a:cubicBezTo>
                    <a:cubicBezTo>
                      <a:pt x="17" y="270"/>
                      <a:pt x="18" y="273"/>
                      <a:pt x="19" y="273"/>
                    </a:cubicBezTo>
                    <a:cubicBezTo>
                      <a:pt x="19" y="273"/>
                      <a:pt x="21" y="270"/>
                      <a:pt x="21" y="269"/>
                    </a:cubicBezTo>
                    <a:cubicBezTo>
                      <a:pt x="21" y="269"/>
                      <a:pt x="21" y="269"/>
                      <a:pt x="21" y="269"/>
                    </a:cubicBezTo>
                    <a:cubicBezTo>
                      <a:pt x="21" y="269"/>
                      <a:pt x="21" y="269"/>
                      <a:pt x="21" y="269"/>
                    </a:cubicBezTo>
                    <a:cubicBezTo>
                      <a:pt x="21" y="269"/>
                      <a:pt x="22" y="266"/>
                      <a:pt x="23" y="267"/>
                    </a:cubicBezTo>
                    <a:cubicBezTo>
                      <a:pt x="23" y="266"/>
                      <a:pt x="23" y="266"/>
                      <a:pt x="22" y="266"/>
                    </a:cubicBezTo>
                    <a:cubicBezTo>
                      <a:pt x="24" y="263"/>
                      <a:pt x="22" y="256"/>
                      <a:pt x="27" y="256"/>
                    </a:cubicBezTo>
                    <a:cubicBezTo>
                      <a:pt x="31" y="255"/>
                      <a:pt x="32" y="252"/>
                      <a:pt x="35" y="249"/>
                    </a:cubicBezTo>
                    <a:cubicBezTo>
                      <a:pt x="35" y="250"/>
                      <a:pt x="34" y="250"/>
                      <a:pt x="34" y="249"/>
                    </a:cubicBezTo>
                    <a:cubicBezTo>
                      <a:pt x="33" y="247"/>
                      <a:pt x="35" y="245"/>
                      <a:pt x="35" y="242"/>
                    </a:cubicBezTo>
                    <a:cubicBezTo>
                      <a:pt x="35" y="243"/>
                      <a:pt x="36" y="244"/>
                      <a:pt x="37" y="245"/>
                    </a:cubicBezTo>
                    <a:cubicBezTo>
                      <a:pt x="36" y="243"/>
                      <a:pt x="38" y="243"/>
                      <a:pt x="38" y="241"/>
                    </a:cubicBezTo>
                    <a:cubicBezTo>
                      <a:pt x="38" y="247"/>
                      <a:pt x="45" y="236"/>
                      <a:pt x="40" y="236"/>
                    </a:cubicBezTo>
                    <a:cubicBezTo>
                      <a:pt x="39" y="236"/>
                      <a:pt x="39" y="238"/>
                      <a:pt x="38" y="237"/>
                    </a:cubicBezTo>
                    <a:cubicBezTo>
                      <a:pt x="42" y="237"/>
                      <a:pt x="39" y="234"/>
                      <a:pt x="40" y="232"/>
                    </a:cubicBezTo>
                    <a:cubicBezTo>
                      <a:pt x="40" y="233"/>
                      <a:pt x="40" y="233"/>
                      <a:pt x="40" y="234"/>
                    </a:cubicBezTo>
                    <a:cubicBezTo>
                      <a:pt x="41" y="232"/>
                      <a:pt x="42" y="229"/>
                      <a:pt x="43" y="230"/>
                    </a:cubicBezTo>
                    <a:cubicBezTo>
                      <a:pt x="44" y="229"/>
                      <a:pt x="46" y="227"/>
                      <a:pt x="45" y="226"/>
                    </a:cubicBezTo>
                    <a:cubicBezTo>
                      <a:pt x="46" y="226"/>
                      <a:pt x="47" y="225"/>
                      <a:pt x="48" y="224"/>
                    </a:cubicBezTo>
                    <a:cubicBezTo>
                      <a:pt x="46" y="227"/>
                      <a:pt x="45" y="227"/>
                      <a:pt x="47" y="226"/>
                    </a:cubicBezTo>
                    <a:cubicBezTo>
                      <a:pt x="48" y="225"/>
                      <a:pt x="48" y="225"/>
                      <a:pt x="48" y="227"/>
                    </a:cubicBezTo>
                    <a:cubicBezTo>
                      <a:pt x="49" y="225"/>
                      <a:pt x="50" y="224"/>
                      <a:pt x="52" y="223"/>
                    </a:cubicBezTo>
                    <a:cubicBezTo>
                      <a:pt x="51" y="224"/>
                      <a:pt x="51" y="225"/>
                      <a:pt x="50" y="226"/>
                    </a:cubicBezTo>
                    <a:cubicBezTo>
                      <a:pt x="51" y="225"/>
                      <a:pt x="53" y="224"/>
                      <a:pt x="54" y="224"/>
                    </a:cubicBezTo>
                    <a:cubicBezTo>
                      <a:pt x="53" y="226"/>
                      <a:pt x="50" y="228"/>
                      <a:pt x="49" y="231"/>
                    </a:cubicBezTo>
                    <a:cubicBezTo>
                      <a:pt x="50" y="231"/>
                      <a:pt x="50" y="230"/>
                      <a:pt x="51" y="230"/>
                    </a:cubicBezTo>
                    <a:cubicBezTo>
                      <a:pt x="50" y="230"/>
                      <a:pt x="50" y="231"/>
                      <a:pt x="50" y="231"/>
                    </a:cubicBezTo>
                    <a:cubicBezTo>
                      <a:pt x="51" y="231"/>
                      <a:pt x="52" y="228"/>
                      <a:pt x="52" y="227"/>
                    </a:cubicBezTo>
                    <a:cubicBezTo>
                      <a:pt x="52" y="227"/>
                      <a:pt x="52" y="227"/>
                      <a:pt x="52" y="228"/>
                    </a:cubicBezTo>
                    <a:cubicBezTo>
                      <a:pt x="53" y="226"/>
                      <a:pt x="54" y="225"/>
                      <a:pt x="55" y="224"/>
                    </a:cubicBezTo>
                    <a:cubicBezTo>
                      <a:pt x="55" y="224"/>
                      <a:pt x="55" y="225"/>
                      <a:pt x="55" y="226"/>
                    </a:cubicBezTo>
                    <a:cubicBezTo>
                      <a:pt x="54" y="226"/>
                      <a:pt x="54" y="226"/>
                      <a:pt x="54" y="225"/>
                    </a:cubicBezTo>
                    <a:cubicBezTo>
                      <a:pt x="54" y="228"/>
                      <a:pt x="52" y="230"/>
                      <a:pt x="51" y="232"/>
                    </a:cubicBezTo>
                    <a:cubicBezTo>
                      <a:pt x="52" y="232"/>
                      <a:pt x="53" y="229"/>
                      <a:pt x="54" y="228"/>
                    </a:cubicBezTo>
                    <a:cubicBezTo>
                      <a:pt x="54" y="229"/>
                      <a:pt x="54" y="229"/>
                      <a:pt x="54" y="229"/>
                    </a:cubicBezTo>
                    <a:cubicBezTo>
                      <a:pt x="54" y="228"/>
                      <a:pt x="55" y="227"/>
                      <a:pt x="55" y="225"/>
                    </a:cubicBezTo>
                    <a:cubicBezTo>
                      <a:pt x="56" y="226"/>
                      <a:pt x="56" y="227"/>
                      <a:pt x="55" y="228"/>
                    </a:cubicBezTo>
                    <a:cubicBezTo>
                      <a:pt x="56" y="228"/>
                      <a:pt x="58" y="222"/>
                      <a:pt x="58" y="222"/>
                    </a:cubicBezTo>
                    <a:cubicBezTo>
                      <a:pt x="58" y="223"/>
                      <a:pt x="57" y="225"/>
                      <a:pt x="58" y="226"/>
                    </a:cubicBezTo>
                    <a:cubicBezTo>
                      <a:pt x="58" y="226"/>
                      <a:pt x="58" y="225"/>
                      <a:pt x="58" y="225"/>
                    </a:cubicBezTo>
                    <a:cubicBezTo>
                      <a:pt x="58" y="227"/>
                      <a:pt x="58" y="228"/>
                      <a:pt x="57" y="230"/>
                    </a:cubicBezTo>
                    <a:cubicBezTo>
                      <a:pt x="57" y="228"/>
                      <a:pt x="58" y="230"/>
                      <a:pt x="58" y="231"/>
                    </a:cubicBezTo>
                    <a:cubicBezTo>
                      <a:pt x="58" y="231"/>
                      <a:pt x="58" y="230"/>
                      <a:pt x="58" y="230"/>
                    </a:cubicBezTo>
                    <a:cubicBezTo>
                      <a:pt x="57" y="232"/>
                      <a:pt x="58" y="232"/>
                      <a:pt x="58" y="234"/>
                    </a:cubicBezTo>
                    <a:cubicBezTo>
                      <a:pt x="58" y="231"/>
                      <a:pt x="61" y="232"/>
                      <a:pt x="61" y="231"/>
                    </a:cubicBezTo>
                    <a:cubicBezTo>
                      <a:pt x="61" y="231"/>
                      <a:pt x="60" y="228"/>
                      <a:pt x="60" y="228"/>
                    </a:cubicBezTo>
                    <a:cubicBezTo>
                      <a:pt x="61" y="228"/>
                      <a:pt x="61" y="228"/>
                      <a:pt x="61" y="228"/>
                    </a:cubicBezTo>
                    <a:cubicBezTo>
                      <a:pt x="61" y="227"/>
                      <a:pt x="61" y="227"/>
                      <a:pt x="60" y="227"/>
                    </a:cubicBezTo>
                    <a:cubicBezTo>
                      <a:pt x="60" y="227"/>
                      <a:pt x="60" y="227"/>
                      <a:pt x="60" y="228"/>
                    </a:cubicBezTo>
                    <a:cubicBezTo>
                      <a:pt x="60" y="226"/>
                      <a:pt x="61" y="221"/>
                      <a:pt x="59" y="223"/>
                    </a:cubicBezTo>
                    <a:cubicBezTo>
                      <a:pt x="61" y="220"/>
                      <a:pt x="59" y="218"/>
                      <a:pt x="59" y="216"/>
                    </a:cubicBezTo>
                    <a:cubicBezTo>
                      <a:pt x="53" y="222"/>
                      <a:pt x="61" y="212"/>
                      <a:pt x="62" y="210"/>
                    </a:cubicBezTo>
                    <a:cubicBezTo>
                      <a:pt x="63" y="212"/>
                      <a:pt x="57" y="223"/>
                      <a:pt x="61" y="227"/>
                    </a:cubicBezTo>
                    <a:cubicBezTo>
                      <a:pt x="62" y="224"/>
                      <a:pt x="62" y="230"/>
                      <a:pt x="62" y="231"/>
                    </a:cubicBezTo>
                    <a:cubicBezTo>
                      <a:pt x="62" y="230"/>
                      <a:pt x="62" y="229"/>
                      <a:pt x="63" y="229"/>
                    </a:cubicBezTo>
                    <a:cubicBezTo>
                      <a:pt x="63" y="230"/>
                      <a:pt x="63" y="230"/>
                      <a:pt x="62" y="230"/>
                    </a:cubicBezTo>
                    <a:cubicBezTo>
                      <a:pt x="64" y="228"/>
                      <a:pt x="65" y="227"/>
                      <a:pt x="65" y="224"/>
                    </a:cubicBezTo>
                    <a:cubicBezTo>
                      <a:pt x="64" y="225"/>
                      <a:pt x="64" y="226"/>
                      <a:pt x="63" y="227"/>
                    </a:cubicBezTo>
                    <a:cubicBezTo>
                      <a:pt x="63" y="225"/>
                      <a:pt x="61" y="220"/>
                      <a:pt x="63" y="220"/>
                    </a:cubicBezTo>
                    <a:cubicBezTo>
                      <a:pt x="63" y="220"/>
                      <a:pt x="63" y="221"/>
                      <a:pt x="63" y="221"/>
                    </a:cubicBezTo>
                    <a:cubicBezTo>
                      <a:pt x="65" y="218"/>
                      <a:pt x="67" y="215"/>
                      <a:pt x="69" y="212"/>
                    </a:cubicBezTo>
                    <a:cubicBezTo>
                      <a:pt x="69" y="215"/>
                      <a:pt x="67" y="217"/>
                      <a:pt x="67" y="220"/>
                    </a:cubicBezTo>
                    <a:cubicBezTo>
                      <a:pt x="68" y="219"/>
                      <a:pt x="68" y="219"/>
                      <a:pt x="69" y="219"/>
                    </a:cubicBezTo>
                    <a:cubicBezTo>
                      <a:pt x="69" y="220"/>
                      <a:pt x="65" y="222"/>
                      <a:pt x="69" y="226"/>
                    </a:cubicBezTo>
                    <a:cubicBezTo>
                      <a:pt x="69" y="225"/>
                      <a:pt x="69" y="224"/>
                      <a:pt x="71" y="224"/>
                    </a:cubicBezTo>
                    <a:cubicBezTo>
                      <a:pt x="70" y="225"/>
                      <a:pt x="70" y="226"/>
                      <a:pt x="70" y="227"/>
                    </a:cubicBezTo>
                    <a:cubicBezTo>
                      <a:pt x="71" y="226"/>
                      <a:pt x="72" y="221"/>
                      <a:pt x="71" y="220"/>
                    </a:cubicBezTo>
                    <a:cubicBezTo>
                      <a:pt x="71" y="220"/>
                      <a:pt x="70" y="220"/>
                      <a:pt x="70" y="221"/>
                    </a:cubicBezTo>
                    <a:cubicBezTo>
                      <a:pt x="70" y="220"/>
                      <a:pt x="72" y="213"/>
                      <a:pt x="73" y="213"/>
                    </a:cubicBezTo>
                    <a:cubicBezTo>
                      <a:pt x="73" y="215"/>
                      <a:pt x="68" y="223"/>
                      <a:pt x="72" y="225"/>
                    </a:cubicBezTo>
                    <a:cubicBezTo>
                      <a:pt x="72" y="224"/>
                      <a:pt x="72" y="223"/>
                      <a:pt x="72" y="221"/>
                    </a:cubicBezTo>
                    <a:cubicBezTo>
                      <a:pt x="72" y="223"/>
                      <a:pt x="72" y="222"/>
                      <a:pt x="72" y="220"/>
                    </a:cubicBezTo>
                    <a:cubicBezTo>
                      <a:pt x="73" y="220"/>
                      <a:pt x="74" y="224"/>
                      <a:pt x="74" y="221"/>
                    </a:cubicBezTo>
                    <a:cubicBezTo>
                      <a:pt x="74" y="223"/>
                      <a:pt x="74" y="224"/>
                      <a:pt x="74" y="225"/>
                    </a:cubicBezTo>
                    <a:cubicBezTo>
                      <a:pt x="75" y="225"/>
                      <a:pt x="76" y="220"/>
                      <a:pt x="77" y="219"/>
                    </a:cubicBezTo>
                    <a:cubicBezTo>
                      <a:pt x="77" y="219"/>
                      <a:pt x="79" y="213"/>
                      <a:pt x="80" y="212"/>
                    </a:cubicBezTo>
                    <a:cubicBezTo>
                      <a:pt x="80" y="213"/>
                      <a:pt x="80" y="213"/>
                      <a:pt x="81" y="213"/>
                    </a:cubicBezTo>
                    <a:cubicBezTo>
                      <a:pt x="82" y="212"/>
                      <a:pt x="80" y="210"/>
                      <a:pt x="81" y="210"/>
                    </a:cubicBezTo>
                    <a:cubicBezTo>
                      <a:pt x="81" y="212"/>
                      <a:pt x="83" y="211"/>
                      <a:pt x="81" y="214"/>
                    </a:cubicBezTo>
                    <a:cubicBezTo>
                      <a:pt x="81" y="214"/>
                      <a:pt x="81" y="216"/>
                      <a:pt x="81" y="217"/>
                    </a:cubicBezTo>
                    <a:cubicBezTo>
                      <a:pt x="81" y="217"/>
                      <a:pt x="82" y="217"/>
                      <a:pt x="82" y="216"/>
                    </a:cubicBezTo>
                    <a:cubicBezTo>
                      <a:pt x="81" y="217"/>
                      <a:pt x="84" y="215"/>
                      <a:pt x="84" y="215"/>
                    </a:cubicBezTo>
                    <a:cubicBezTo>
                      <a:pt x="84" y="216"/>
                      <a:pt x="84" y="217"/>
                      <a:pt x="83" y="217"/>
                    </a:cubicBezTo>
                    <a:cubicBezTo>
                      <a:pt x="83" y="217"/>
                      <a:pt x="85" y="218"/>
                      <a:pt x="83" y="218"/>
                    </a:cubicBezTo>
                    <a:cubicBezTo>
                      <a:pt x="84" y="218"/>
                      <a:pt x="86" y="214"/>
                      <a:pt x="86" y="217"/>
                    </a:cubicBezTo>
                    <a:cubicBezTo>
                      <a:pt x="86" y="216"/>
                      <a:pt x="90" y="212"/>
                      <a:pt x="90" y="211"/>
                    </a:cubicBezTo>
                    <a:cubicBezTo>
                      <a:pt x="90" y="212"/>
                      <a:pt x="89" y="214"/>
                      <a:pt x="88" y="214"/>
                    </a:cubicBezTo>
                    <a:cubicBezTo>
                      <a:pt x="88" y="214"/>
                      <a:pt x="88" y="214"/>
                      <a:pt x="89" y="214"/>
                    </a:cubicBezTo>
                    <a:cubicBezTo>
                      <a:pt x="88" y="215"/>
                      <a:pt x="84" y="220"/>
                      <a:pt x="86" y="220"/>
                    </a:cubicBezTo>
                    <a:cubicBezTo>
                      <a:pt x="86" y="220"/>
                      <a:pt x="89" y="218"/>
                      <a:pt x="89" y="218"/>
                    </a:cubicBezTo>
                    <a:cubicBezTo>
                      <a:pt x="90" y="216"/>
                      <a:pt x="94" y="213"/>
                      <a:pt x="92" y="211"/>
                    </a:cubicBezTo>
                    <a:cubicBezTo>
                      <a:pt x="94" y="214"/>
                      <a:pt x="95" y="212"/>
                      <a:pt x="96" y="209"/>
                    </a:cubicBezTo>
                    <a:cubicBezTo>
                      <a:pt x="95" y="209"/>
                      <a:pt x="94" y="210"/>
                      <a:pt x="93" y="211"/>
                    </a:cubicBezTo>
                    <a:cubicBezTo>
                      <a:pt x="93" y="207"/>
                      <a:pt x="95" y="207"/>
                      <a:pt x="95" y="204"/>
                    </a:cubicBezTo>
                    <a:cubicBezTo>
                      <a:pt x="95" y="204"/>
                      <a:pt x="95" y="204"/>
                      <a:pt x="96" y="204"/>
                    </a:cubicBezTo>
                    <a:cubicBezTo>
                      <a:pt x="96" y="198"/>
                      <a:pt x="103" y="196"/>
                      <a:pt x="99" y="188"/>
                    </a:cubicBezTo>
                    <a:cubicBezTo>
                      <a:pt x="99" y="189"/>
                      <a:pt x="105" y="185"/>
                      <a:pt x="106" y="185"/>
                    </a:cubicBezTo>
                    <a:cubicBezTo>
                      <a:pt x="106" y="187"/>
                      <a:pt x="105" y="188"/>
                      <a:pt x="107" y="186"/>
                    </a:cubicBezTo>
                    <a:cubicBezTo>
                      <a:pt x="106" y="186"/>
                      <a:pt x="108" y="180"/>
                      <a:pt x="106" y="179"/>
                    </a:cubicBezTo>
                    <a:cubicBezTo>
                      <a:pt x="105" y="175"/>
                      <a:pt x="106" y="176"/>
                      <a:pt x="107" y="172"/>
                    </a:cubicBezTo>
                    <a:cubicBezTo>
                      <a:pt x="104" y="177"/>
                      <a:pt x="109" y="179"/>
                      <a:pt x="110" y="180"/>
                    </a:cubicBezTo>
                    <a:cubicBezTo>
                      <a:pt x="112" y="181"/>
                      <a:pt x="106" y="191"/>
                      <a:pt x="107" y="191"/>
                    </a:cubicBezTo>
                    <a:cubicBezTo>
                      <a:pt x="108" y="191"/>
                      <a:pt x="112" y="186"/>
                      <a:pt x="112" y="186"/>
                    </a:cubicBezTo>
                    <a:cubicBezTo>
                      <a:pt x="113" y="188"/>
                      <a:pt x="112" y="191"/>
                      <a:pt x="114" y="192"/>
                    </a:cubicBezTo>
                    <a:cubicBezTo>
                      <a:pt x="113" y="191"/>
                      <a:pt x="113" y="190"/>
                      <a:pt x="112" y="190"/>
                    </a:cubicBezTo>
                    <a:cubicBezTo>
                      <a:pt x="112" y="190"/>
                      <a:pt x="112" y="190"/>
                      <a:pt x="112" y="190"/>
                    </a:cubicBezTo>
                    <a:cubicBezTo>
                      <a:pt x="111" y="190"/>
                      <a:pt x="111" y="190"/>
                      <a:pt x="110" y="189"/>
                    </a:cubicBezTo>
                    <a:cubicBezTo>
                      <a:pt x="110" y="189"/>
                      <a:pt x="109" y="193"/>
                      <a:pt x="110" y="193"/>
                    </a:cubicBezTo>
                    <a:cubicBezTo>
                      <a:pt x="109" y="193"/>
                      <a:pt x="105" y="193"/>
                      <a:pt x="107" y="196"/>
                    </a:cubicBezTo>
                    <a:cubicBezTo>
                      <a:pt x="107" y="196"/>
                      <a:pt x="110" y="194"/>
                      <a:pt x="110" y="193"/>
                    </a:cubicBezTo>
                    <a:cubicBezTo>
                      <a:pt x="110" y="195"/>
                      <a:pt x="110" y="194"/>
                      <a:pt x="110" y="193"/>
                    </a:cubicBezTo>
                    <a:cubicBezTo>
                      <a:pt x="111" y="194"/>
                      <a:pt x="110" y="195"/>
                      <a:pt x="111" y="193"/>
                    </a:cubicBezTo>
                    <a:cubicBezTo>
                      <a:pt x="111" y="196"/>
                      <a:pt x="117" y="199"/>
                      <a:pt x="117" y="196"/>
                    </a:cubicBezTo>
                    <a:cubicBezTo>
                      <a:pt x="115" y="198"/>
                      <a:pt x="119" y="200"/>
                      <a:pt x="121" y="200"/>
                    </a:cubicBezTo>
                    <a:cubicBezTo>
                      <a:pt x="121" y="200"/>
                      <a:pt x="120" y="198"/>
                      <a:pt x="119" y="198"/>
                    </a:cubicBezTo>
                    <a:cubicBezTo>
                      <a:pt x="123" y="200"/>
                      <a:pt x="120" y="197"/>
                      <a:pt x="120" y="197"/>
                    </a:cubicBezTo>
                    <a:cubicBezTo>
                      <a:pt x="118" y="196"/>
                      <a:pt x="121" y="193"/>
                      <a:pt x="120" y="192"/>
                    </a:cubicBezTo>
                    <a:cubicBezTo>
                      <a:pt x="119" y="193"/>
                      <a:pt x="119" y="193"/>
                      <a:pt x="118" y="194"/>
                    </a:cubicBezTo>
                    <a:cubicBezTo>
                      <a:pt x="118" y="193"/>
                      <a:pt x="119" y="191"/>
                      <a:pt x="118" y="190"/>
                    </a:cubicBezTo>
                    <a:cubicBezTo>
                      <a:pt x="120" y="190"/>
                      <a:pt x="123" y="190"/>
                      <a:pt x="123" y="187"/>
                    </a:cubicBezTo>
                    <a:cubicBezTo>
                      <a:pt x="123" y="187"/>
                      <a:pt x="122" y="193"/>
                      <a:pt x="124" y="191"/>
                    </a:cubicBezTo>
                    <a:cubicBezTo>
                      <a:pt x="123" y="189"/>
                      <a:pt x="125" y="184"/>
                      <a:pt x="122" y="184"/>
                    </a:cubicBezTo>
                    <a:cubicBezTo>
                      <a:pt x="123" y="184"/>
                      <a:pt x="125" y="186"/>
                      <a:pt x="125" y="183"/>
                    </a:cubicBezTo>
                    <a:cubicBezTo>
                      <a:pt x="126" y="185"/>
                      <a:pt x="124" y="190"/>
                      <a:pt x="126" y="190"/>
                    </a:cubicBezTo>
                    <a:cubicBezTo>
                      <a:pt x="128" y="190"/>
                      <a:pt x="128" y="185"/>
                      <a:pt x="129" y="184"/>
                    </a:cubicBezTo>
                    <a:cubicBezTo>
                      <a:pt x="129" y="186"/>
                      <a:pt x="130" y="189"/>
                      <a:pt x="133" y="187"/>
                    </a:cubicBezTo>
                    <a:cubicBezTo>
                      <a:pt x="132" y="186"/>
                      <a:pt x="132" y="186"/>
                      <a:pt x="132" y="186"/>
                    </a:cubicBezTo>
                    <a:cubicBezTo>
                      <a:pt x="132" y="185"/>
                      <a:pt x="134" y="183"/>
                      <a:pt x="130" y="183"/>
                    </a:cubicBezTo>
                    <a:cubicBezTo>
                      <a:pt x="131" y="183"/>
                      <a:pt x="131" y="183"/>
                      <a:pt x="131" y="183"/>
                    </a:cubicBezTo>
                    <a:cubicBezTo>
                      <a:pt x="131" y="183"/>
                      <a:pt x="131" y="182"/>
                      <a:pt x="130" y="182"/>
                    </a:cubicBezTo>
                    <a:cubicBezTo>
                      <a:pt x="132" y="182"/>
                      <a:pt x="132" y="183"/>
                      <a:pt x="133" y="183"/>
                    </a:cubicBezTo>
                    <a:cubicBezTo>
                      <a:pt x="133" y="184"/>
                      <a:pt x="134" y="185"/>
                      <a:pt x="135" y="186"/>
                    </a:cubicBezTo>
                    <a:cubicBezTo>
                      <a:pt x="137" y="182"/>
                      <a:pt x="133" y="183"/>
                      <a:pt x="132" y="180"/>
                    </a:cubicBezTo>
                    <a:cubicBezTo>
                      <a:pt x="132" y="179"/>
                      <a:pt x="135" y="178"/>
                      <a:pt x="136" y="179"/>
                    </a:cubicBezTo>
                    <a:cubicBezTo>
                      <a:pt x="130" y="178"/>
                      <a:pt x="139" y="184"/>
                      <a:pt x="137" y="186"/>
                    </a:cubicBezTo>
                    <a:cubicBezTo>
                      <a:pt x="138" y="186"/>
                      <a:pt x="139" y="185"/>
                      <a:pt x="138" y="183"/>
                    </a:cubicBezTo>
                    <a:cubicBezTo>
                      <a:pt x="138" y="184"/>
                      <a:pt x="139" y="185"/>
                      <a:pt x="140" y="185"/>
                    </a:cubicBezTo>
                    <a:cubicBezTo>
                      <a:pt x="139" y="185"/>
                      <a:pt x="139" y="185"/>
                      <a:pt x="139" y="185"/>
                    </a:cubicBezTo>
                    <a:cubicBezTo>
                      <a:pt x="143" y="185"/>
                      <a:pt x="138" y="189"/>
                      <a:pt x="141" y="192"/>
                    </a:cubicBezTo>
                    <a:cubicBezTo>
                      <a:pt x="141" y="191"/>
                      <a:pt x="142" y="191"/>
                      <a:pt x="142" y="190"/>
                    </a:cubicBezTo>
                    <a:cubicBezTo>
                      <a:pt x="142" y="191"/>
                      <a:pt x="143" y="193"/>
                      <a:pt x="143" y="194"/>
                    </a:cubicBezTo>
                    <a:cubicBezTo>
                      <a:pt x="144" y="194"/>
                      <a:pt x="145" y="191"/>
                      <a:pt x="144" y="190"/>
                    </a:cubicBezTo>
                    <a:cubicBezTo>
                      <a:pt x="146" y="191"/>
                      <a:pt x="146" y="190"/>
                      <a:pt x="147" y="190"/>
                    </a:cubicBezTo>
                    <a:cubicBezTo>
                      <a:pt x="148" y="190"/>
                      <a:pt x="145" y="185"/>
                      <a:pt x="145" y="188"/>
                    </a:cubicBezTo>
                    <a:cubicBezTo>
                      <a:pt x="145" y="187"/>
                      <a:pt x="145" y="186"/>
                      <a:pt x="144" y="185"/>
                    </a:cubicBezTo>
                    <a:cubicBezTo>
                      <a:pt x="145" y="185"/>
                      <a:pt x="145" y="186"/>
                      <a:pt x="146" y="187"/>
                    </a:cubicBezTo>
                    <a:cubicBezTo>
                      <a:pt x="146" y="185"/>
                      <a:pt x="146" y="183"/>
                      <a:pt x="147" y="183"/>
                    </a:cubicBezTo>
                    <a:cubicBezTo>
                      <a:pt x="147" y="183"/>
                      <a:pt x="146" y="191"/>
                      <a:pt x="149" y="190"/>
                    </a:cubicBezTo>
                    <a:cubicBezTo>
                      <a:pt x="149" y="188"/>
                      <a:pt x="149" y="186"/>
                      <a:pt x="148" y="185"/>
                    </a:cubicBezTo>
                    <a:cubicBezTo>
                      <a:pt x="149" y="185"/>
                      <a:pt x="150" y="185"/>
                      <a:pt x="150" y="184"/>
                    </a:cubicBezTo>
                    <a:cubicBezTo>
                      <a:pt x="150" y="186"/>
                      <a:pt x="149" y="189"/>
                      <a:pt x="151" y="190"/>
                    </a:cubicBezTo>
                    <a:cubicBezTo>
                      <a:pt x="151" y="189"/>
                      <a:pt x="151" y="184"/>
                      <a:pt x="151" y="184"/>
                    </a:cubicBezTo>
                    <a:cubicBezTo>
                      <a:pt x="151" y="184"/>
                      <a:pt x="151" y="186"/>
                      <a:pt x="152" y="186"/>
                    </a:cubicBezTo>
                    <a:cubicBezTo>
                      <a:pt x="153" y="185"/>
                      <a:pt x="151" y="182"/>
                      <a:pt x="151" y="182"/>
                    </a:cubicBezTo>
                    <a:cubicBezTo>
                      <a:pt x="153" y="183"/>
                      <a:pt x="153" y="178"/>
                      <a:pt x="154" y="181"/>
                    </a:cubicBezTo>
                    <a:cubicBezTo>
                      <a:pt x="154" y="180"/>
                      <a:pt x="153" y="179"/>
                      <a:pt x="153" y="179"/>
                    </a:cubicBezTo>
                    <a:cubicBezTo>
                      <a:pt x="154" y="179"/>
                      <a:pt x="154" y="179"/>
                      <a:pt x="154" y="178"/>
                    </a:cubicBezTo>
                    <a:cubicBezTo>
                      <a:pt x="154" y="183"/>
                      <a:pt x="155" y="179"/>
                      <a:pt x="155" y="177"/>
                    </a:cubicBezTo>
                    <a:cubicBezTo>
                      <a:pt x="158" y="177"/>
                      <a:pt x="153" y="182"/>
                      <a:pt x="155" y="182"/>
                    </a:cubicBezTo>
                    <a:cubicBezTo>
                      <a:pt x="155" y="182"/>
                      <a:pt x="157" y="178"/>
                      <a:pt x="157" y="177"/>
                    </a:cubicBezTo>
                    <a:cubicBezTo>
                      <a:pt x="158" y="177"/>
                      <a:pt x="157" y="184"/>
                      <a:pt x="158" y="184"/>
                    </a:cubicBezTo>
                    <a:cubicBezTo>
                      <a:pt x="158" y="184"/>
                      <a:pt x="159" y="183"/>
                      <a:pt x="159" y="183"/>
                    </a:cubicBezTo>
                    <a:cubicBezTo>
                      <a:pt x="157" y="186"/>
                      <a:pt x="161" y="180"/>
                      <a:pt x="160" y="181"/>
                    </a:cubicBezTo>
                    <a:cubicBezTo>
                      <a:pt x="161" y="181"/>
                      <a:pt x="162" y="179"/>
                      <a:pt x="162" y="179"/>
                    </a:cubicBezTo>
                    <a:cubicBezTo>
                      <a:pt x="163" y="180"/>
                      <a:pt x="163" y="181"/>
                      <a:pt x="162" y="182"/>
                    </a:cubicBezTo>
                    <a:cubicBezTo>
                      <a:pt x="162" y="185"/>
                      <a:pt x="171" y="176"/>
                      <a:pt x="164" y="176"/>
                    </a:cubicBezTo>
                    <a:cubicBezTo>
                      <a:pt x="170" y="176"/>
                      <a:pt x="165" y="176"/>
                      <a:pt x="167" y="174"/>
                    </a:cubicBezTo>
                    <a:cubicBezTo>
                      <a:pt x="168" y="175"/>
                      <a:pt x="168" y="175"/>
                      <a:pt x="168" y="176"/>
                    </a:cubicBezTo>
                    <a:cubicBezTo>
                      <a:pt x="168" y="173"/>
                      <a:pt x="169" y="178"/>
                      <a:pt x="171" y="178"/>
                    </a:cubicBezTo>
                    <a:cubicBezTo>
                      <a:pt x="172" y="177"/>
                      <a:pt x="171" y="173"/>
                      <a:pt x="172" y="173"/>
                    </a:cubicBezTo>
                    <a:cubicBezTo>
                      <a:pt x="172" y="174"/>
                      <a:pt x="173" y="178"/>
                      <a:pt x="173" y="178"/>
                    </a:cubicBezTo>
                    <a:cubicBezTo>
                      <a:pt x="174" y="177"/>
                      <a:pt x="174" y="176"/>
                      <a:pt x="175" y="176"/>
                    </a:cubicBezTo>
                    <a:cubicBezTo>
                      <a:pt x="175" y="176"/>
                      <a:pt x="175" y="176"/>
                      <a:pt x="175" y="176"/>
                    </a:cubicBezTo>
                    <a:cubicBezTo>
                      <a:pt x="176" y="176"/>
                      <a:pt x="175" y="173"/>
                      <a:pt x="174" y="172"/>
                    </a:cubicBezTo>
                    <a:cubicBezTo>
                      <a:pt x="175" y="172"/>
                      <a:pt x="175" y="171"/>
                      <a:pt x="174" y="170"/>
                    </a:cubicBezTo>
                    <a:cubicBezTo>
                      <a:pt x="174" y="171"/>
                      <a:pt x="175" y="172"/>
                      <a:pt x="176" y="172"/>
                    </a:cubicBezTo>
                    <a:cubicBezTo>
                      <a:pt x="174" y="169"/>
                      <a:pt x="182" y="173"/>
                      <a:pt x="177" y="173"/>
                    </a:cubicBezTo>
                    <a:cubicBezTo>
                      <a:pt x="179" y="173"/>
                      <a:pt x="179" y="178"/>
                      <a:pt x="181" y="176"/>
                    </a:cubicBezTo>
                    <a:cubicBezTo>
                      <a:pt x="177" y="173"/>
                      <a:pt x="184" y="175"/>
                      <a:pt x="184" y="175"/>
                    </a:cubicBezTo>
                    <a:cubicBezTo>
                      <a:pt x="183" y="175"/>
                      <a:pt x="183" y="174"/>
                      <a:pt x="182" y="174"/>
                    </a:cubicBezTo>
                    <a:cubicBezTo>
                      <a:pt x="185" y="174"/>
                      <a:pt x="189" y="171"/>
                      <a:pt x="187" y="169"/>
                    </a:cubicBezTo>
                    <a:cubicBezTo>
                      <a:pt x="188" y="169"/>
                      <a:pt x="188" y="169"/>
                      <a:pt x="189" y="169"/>
                    </a:cubicBezTo>
                    <a:cubicBezTo>
                      <a:pt x="188" y="169"/>
                      <a:pt x="190" y="165"/>
                      <a:pt x="190" y="168"/>
                    </a:cubicBezTo>
                    <a:cubicBezTo>
                      <a:pt x="191" y="167"/>
                      <a:pt x="195" y="165"/>
                      <a:pt x="195" y="164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353"/>
              <p:cNvSpPr>
                <a:spLocks noEditPoints="1"/>
              </p:cNvSpPr>
              <p:nvPr/>
            </p:nvSpPr>
            <p:spPr bwMode="gray">
              <a:xfrm>
                <a:off x="7656253" y="3547164"/>
                <a:ext cx="610954" cy="652687"/>
              </a:xfrm>
              <a:custGeom>
                <a:avLst/>
                <a:gdLst>
                  <a:gd name="T0" fmla="*/ 184 w 378"/>
                  <a:gd name="T1" fmla="*/ 143 h 404"/>
                  <a:gd name="T2" fmla="*/ 182 w 378"/>
                  <a:gd name="T3" fmla="*/ 156 h 404"/>
                  <a:gd name="T4" fmla="*/ 239 w 378"/>
                  <a:gd name="T5" fmla="*/ 131 h 404"/>
                  <a:gd name="T6" fmla="*/ 282 w 378"/>
                  <a:gd name="T7" fmla="*/ 137 h 404"/>
                  <a:gd name="T8" fmla="*/ 290 w 378"/>
                  <a:gd name="T9" fmla="*/ 136 h 404"/>
                  <a:gd name="T10" fmla="*/ 306 w 378"/>
                  <a:gd name="T11" fmla="*/ 133 h 404"/>
                  <a:gd name="T12" fmla="*/ 295 w 378"/>
                  <a:gd name="T13" fmla="*/ 120 h 404"/>
                  <a:gd name="T14" fmla="*/ 290 w 378"/>
                  <a:gd name="T15" fmla="*/ 106 h 404"/>
                  <a:gd name="T16" fmla="*/ 292 w 378"/>
                  <a:gd name="T17" fmla="*/ 108 h 404"/>
                  <a:gd name="T18" fmla="*/ 277 w 378"/>
                  <a:gd name="T19" fmla="*/ 108 h 404"/>
                  <a:gd name="T20" fmla="*/ 211 w 378"/>
                  <a:gd name="T21" fmla="*/ 93 h 404"/>
                  <a:gd name="T22" fmla="*/ 166 w 378"/>
                  <a:gd name="T23" fmla="*/ 107 h 404"/>
                  <a:gd name="T24" fmla="*/ 131 w 378"/>
                  <a:gd name="T25" fmla="*/ 85 h 404"/>
                  <a:gd name="T26" fmla="*/ 112 w 378"/>
                  <a:gd name="T27" fmla="*/ 78 h 404"/>
                  <a:gd name="T28" fmla="*/ 89 w 378"/>
                  <a:gd name="T29" fmla="*/ 67 h 404"/>
                  <a:gd name="T30" fmla="*/ 94 w 378"/>
                  <a:gd name="T31" fmla="*/ 75 h 404"/>
                  <a:gd name="T32" fmla="*/ 129 w 378"/>
                  <a:gd name="T33" fmla="*/ 47 h 404"/>
                  <a:gd name="T34" fmla="*/ 82 w 378"/>
                  <a:gd name="T35" fmla="*/ 60 h 404"/>
                  <a:gd name="T36" fmla="*/ 4 w 378"/>
                  <a:gd name="T37" fmla="*/ 101 h 404"/>
                  <a:gd name="T38" fmla="*/ 81 w 378"/>
                  <a:gd name="T39" fmla="*/ 135 h 404"/>
                  <a:gd name="T40" fmla="*/ 120 w 378"/>
                  <a:gd name="T41" fmla="*/ 150 h 404"/>
                  <a:gd name="T42" fmla="*/ 134 w 378"/>
                  <a:gd name="T43" fmla="*/ 191 h 404"/>
                  <a:gd name="T44" fmla="*/ 164 w 378"/>
                  <a:gd name="T45" fmla="*/ 140 h 404"/>
                  <a:gd name="T46" fmla="*/ 164 w 378"/>
                  <a:gd name="T47" fmla="*/ 156 h 404"/>
                  <a:gd name="T48" fmla="*/ 57 w 378"/>
                  <a:gd name="T49" fmla="*/ 19 h 404"/>
                  <a:gd name="T50" fmla="*/ 87 w 378"/>
                  <a:gd name="T51" fmla="*/ 7 h 404"/>
                  <a:gd name="T52" fmla="*/ 92 w 378"/>
                  <a:gd name="T53" fmla="*/ 1 h 404"/>
                  <a:gd name="T54" fmla="*/ 83 w 378"/>
                  <a:gd name="T55" fmla="*/ 4 h 404"/>
                  <a:gd name="T56" fmla="*/ 57 w 378"/>
                  <a:gd name="T57" fmla="*/ 18 h 404"/>
                  <a:gd name="T58" fmla="*/ 57 w 378"/>
                  <a:gd name="T59" fmla="*/ 18 h 404"/>
                  <a:gd name="T60" fmla="*/ 176 w 378"/>
                  <a:gd name="T61" fmla="*/ 107 h 404"/>
                  <a:gd name="T62" fmla="*/ 295 w 378"/>
                  <a:gd name="T63" fmla="*/ 122 h 404"/>
                  <a:gd name="T64" fmla="*/ 315 w 378"/>
                  <a:gd name="T65" fmla="*/ 138 h 404"/>
                  <a:gd name="T66" fmla="*/ 313 w 378"/>
                  <a:gd name="T67" fmla="*/ 136 h 404"/>
                  <a:gd name="T68" fmla="*/ 283 w 378"/>
                  <a:gd name="T69" fmla="*/ 138 h 404"/>
                  <a:gd name="T70" fmla="*/ 288 w 378"/>
                  <a:gd name="T71" fmla="*/ 137 h 404"/>
                  <a:gd name="T72" fmla="*/ 290 w 378"/>
                  <a:gd name="T73" fmla="*/ 138 h 404"/>
                  <a:gd name="T74" fmla="*/ 302 w 378"/>
                  <a:gd name="T75" fmla="*/ 138 h 404"/>
                  <a:gd name="T76" fmla="*/ 274 w 378"/>
                  <a:gd name="T77" fmla="*/ 145 h 404"/>
                  <a:gd name="T78" fmla="*/ 235 w 378"/>
                  <a:gd name="T79" fmla="*/ 149 h 404"/>
                  <a:gd name="T80" fmla="*/ 276 w 378"/>
                  <a:gd name="T81" fmla="*/ 147 h 404"/>
                  <a:gd name="T82" fmla="*/ 233 w 378"/>
                  <a:gd name="T83" fmla="*/ 152 h 404"/>
                  <a:gd name="T84" fmla="*/ 217 w 378"/>
                  <a:gd name="T85" fmla="*/ 175 h 404"/>
                  <a:gd name="T86" fmla="*/ 205 w 378"/>
                  <a:gd name="T87" fmla="*/ 196 h 404"/>
                  <a:gd name="T88" fmla="*/ 355 w 378"/>
                  <a:gd name="T89" fmla="*/ 255 h 404"/>
                  <a:gd name="T90" fmla="*/ 327 w 378"/>
                  <a:gd name="T91" fmla="*/ 278 h 404"/>
                  <a:gd name="T92" fmla="*/ 319 w 378"/>
                  <a:gd name="T93" fmla="*/ 261 h 404"/>
                  <a:gd name="T94" fmla="*/ 331 w 378"/>
                  <a:gd name="T95" fmla="*/ 197 h 404"/>
                  <a:gd name="T96" fmla="*/ 315 w 378"/>
                  <a:gd name="T97" fmla="*/ 171 h 404"/>
                  <a:gd name="T98" fmla="*/ 256 w 378"/>
                  <a:gd name="T99" fmla="*/ 151 h 404"/>
                  <a:gd name="T100" fmla="*/ 229 w 378"/>
                  <a:gd name="T101" fmla="*/ 213 h 404"/>
                  <a:gd name="T102" fmla="*/ 229 w 378"/>
                  <a:gd name="T103" fmla="*/ 195 h 404"/>
                  <a:gd name="T104" fmla="*/ 206 w 378"/>
                  <a:gd name="T105" fmla="*/ 203 h 404"/>
                  <a:gd name="T106" fmla="*/ 190 w 378"/>
                  <a:gd name="T107" fmla="*/ 251 h 404"/>
                  <a:gd name="T108" fmla="*/ 185 w 378"/>
                  <a:gd name="T109" fmla="*/ 287 h 404"/>
                  <a:gd name="T110" fmla="*/ 186 w 378"/>
                  <a:gd name="T111" fmla="*/ 378 h 404"/>
                  <a:gd name="T112" fmla="*/ 330 w 378"/>
                  <a:gd name="T113" fmla="*/ 399 h 404"/>
                  <a:gd name="T114" fmla="*/ 350 w 378"/>
                  <a:gd name="T115" fmla="*/ 363 h 404"/>
                  <a:gd name="T116" fmla="*/ 375 w 378"/>
                  <a:gd name="T117" fmla="*/ 334 h 404"/>
                  <a:gd name="T118" fmla="*/ 256 w 378"/>
                  <a:gd name="T119" fmla="*/ 17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8" h="404">
                    <a:moveTo>
                      <a:pt x="163" y="141"/>
                    </a:moveTo>
                    <a:cubicBezTo>
                      <a:pt x="164" y="141"/>
                      <a:pt x="164" y="141"/>
                      <a:pt x="164" y="141"/>
                    </a:cubicBezTo>
                    <a:cubicBezTo>
                      <a:pt x="164" y="141"/>
                      <a:pt x="164" y="141"/>
                      <a:pt x="164" y="141"/>
                    </a:cubicBezTo>
                    <a:cubicBezTo>
                      <a:pt x="164" y="141"/>
                      <a:pt x="164" y="141"/>
                      <a:pt x="163" y="141"/>
                    </a:cubicBezTo>
                    <a:close/>
                    <a:moveTo>
                      <a:pt x="172" y="146"/>
                    </a:moveTo>
                    <a:cubicBezTo>
                      <a:pt x="172" y="143"/>
                      <a:pt x="176" y="146"/>
                      <a:pt x="178" y="146"/>
                    </a:cubicBezTo>
                    <a:cubicBezTo>
                      <a:pt x="179" y="145"/>
                      <a:pt x="182" y="139"/>
                      <a:pt x="184" y="143"/>
                    </a:cubicBezTo>
                    <a:cubicBezTo>
                      <a:pt x="185" y="145"/>
                      <a:pt x="180" y="147"/>
                      <a:pt x="183" y="150"/>
                    </a:cubicBezTo>
                    <a:cubicBezTo>
                      <a:pt x="182" y="150"/>
                      <a:pt x="179" y="149"/>
                      <a:pt x="179" y="150"/>
                    </a:cubicBezTo>
                    <a:cubicBezTo>
                      <a:pt x="180" y="150"/>
                      <a:pt x="180" y="150"/>
                      <a:pt x="180" y="150"/>
                    </a:cubicBezTo>
                    <a:cubicBezTo>
                      <a:pt x="180" y="151"/>
                      <a:pt x="180" y="151"/>
                      <a:pt x="180" y="151"/>
                    </a:cubicBezTo>
                    <a:cubicBezTo>
                      <a:pt x="177" y="151"/>
                      <a:pt x="179" y="155"/>
                      <a:pt x="177" y="155"/>
                    </a:cubicBezTo>
                    <a:cubicBezTo>
                      <a:pt x="172" y="155"/>
                      <a:pt x="181" y="161"/>
                      <a:pt x="181" y="160"/>
                    </a:cubicBezTo>
                    <a:cubicBezTo>
                      <a:pt x="181" y="159"/>
                      <a:pt x="178" y="155"/>
                      <a:pt x="182" y="156"/>
                    </a:cubicBezTo>
                    <a:cubicBezTo>
                      <a:pt x="182" y="152"/>
                      <a:pt x="183" y="155"/>
                      <a:pt x="185" y="153"/>
                    </a:cubicBezTo>
                    <a:cubicBezTo>
                      <a:pt x="184" y="152"/>
                      <a:pt x="184" y="152"/>
                      <a:pt x="184" y="151"/>
                    </a:cubicBezTo>
                    <a:cubicBezTo>
                      <a:pt x="184" y="151"/>
                      <a:pt x="192" y="148"/>
                      <a:pt x="193" y="146"/>
                    </a:cubicBezTo>
                    <a:cubicBezTo>
                      <a:pt x="194" y="143"/>
                      <a:pt x="194" y="139"/>
                      <a:pt x="199" y="138"/>
                    </a:cubicBezTo>
                    <a:cubicBezTo>
                      <a:pt x="204" y="137"/>
                      <a:pt x="208" y="140"/>
                      <a:pt x="213" y="140"/>
                    </a:cubicBezTo>
                    <a:cubicBezTo>
                      <a:pt x="209" y="137"/>
                      <a:pt x="225" y="137"/>
                      <a:pt x="225" y="137"/>
                    </a:cubicBezTo>
                    <a:cubicBezTo>
                      <a:pt x="227" y="135"/>
                      <a:pt x="235" y="124"/>
                      <a:pt x="239" y="131"/>
                    </a:cubicBezTo>
                    <a:cubicBezTo>
                      <a:pt x="240" y="127"/>
                      <a:pt x="250" y="134"/>
                      <a:pt x="252" y="134"/>
                    </a:cubicBezTo>
                    <a:cubicBezTo>
                      <a:pt x="258" y="134"/>
                      <a:pt x="259" y="142"/>
                      <a:pt x="265" y="142"/>
                    </a:cubicBezTo>
                    <a:cubicBezTo>
                      <a:pt x="265" y="146"/>
                      <a:pt x="270" y="144"/>
                      <a:pt x="271" y="144"/>
                    </a:cubicBezTo>
                    <a:cubicBezTo>
                      <a:pt x="268" y="140"/>
                      <a:pt x="271" y="138"/>
                      <a:pt x="272" y="133"/>
                    </a:cubicBezTo>
                    <a:cubicBezTo>
                      <a:pt x="272" y="131"/>
                      <a:pt x="280" y="134"/>
                      <a:pt x="280" y="137"/>
                    </a:cubicBezTo>
                    <a:cubicBezTo>
                      <a:pt x="280" y="136"/>
                      <a:pt x="280" y="136"/>
                      <a:pt x="280" y="136"/>
                    </a:cubicBezTo>
                    <a:cubicBezTo>
                      <a:pt x="281" y="136"/>
                      <a:pt x="282" y="137"/>
                      <a:pt x="282" y="137"/>
                    </a:cubicBezTo>
                    <a:cubicBezTo>
                      <a:pt x="282" y="136"/>
                      <a:pt x="282" y="136"/>
                      <a:pt x="282" y="135"/>
                    </a:cubicBezTo>
                    <a:cubicBezTo>
                      <a:pt x="284" y="135"/>
                      <a:pt x="285" y="137"/>
                      <a:pt x="288" y="137"/>
                    </a:cubicBezTo>
                    <a:cubicBezTo>
                      <a:pt x="287" y="137"/>
                      <a:pt x="287" y="136"/>
                      <a:pt x="287" y="136"/>
                    </a:cubicBezTo>
                    <a:cubicBezTo>
                      <a:pt x="288" y="136"/>
                      <a:pt x="290" y="137"/>
                      <a:pt x="291" y="137"/>
                    </a:cubicBezTo>
                    <a:cubicBezTo>
                      <a:pt x="291" y="137"/>
                      <a:pt x="290" y="137"/>
                      <a:pt x="290" y="136"/>
                    </a:cubicBezTo>
                    <a:cubicBezTo>
                      <a:pt x="290" y="136"/>
                      <a:pt x="290" y="136"/>
                      <a:pt x="290" y="136"/>
                    </a:cubicBezTo>
                    <a:cubicBezTo>
                      <a:pt x="290" y="136"/>
                      <a:pt x="290" y="136"/>
                      <a:pt x="290" y="136"/>
                    </a:cubicBezTo>
                    <a:cubicBezTo>
                      <a:pt x="291" y="137"/>
                      <a:pt x="292" y="135"/>
                      <a:pt x="291" y="136"/>
                    </a:cubicBezTo>
                    <a:cubicBezTo>
                      <a:pt x="292" y="136"/>
                      <a:pt x="293" y="136"/>
                      <a:pt x="293" y="137"/>
                    </a:cubicBezTo>
                    <a:cubicBezTo>
                      <a:pt x="293" y="137"/>
                      <a:pt x="293" y="137"/>
                      <a:pt x="293" y="136"/>
                    </a:cubicBezTo>
                    <a:cubicBezTo>
                      <a:pt x="296" y="136"/>
                      <a:pt x="308" y="138"/>
                      <a:pt x="308" y="138"/>
                    </a:cubicBezTo>
                    <a:cubicBezTo>
                      <a:pt x="309" y="137"/>
                      <a:pt x="309" y="135"/>
                      <a:pt x="307" y="134"/>
                    </a:cubicBezTo>
                    <a:cubicBezTo>
                      <a:pt x="308" y="134"/>
                      <a:pt x="308" y="135"/>
                      <a:pt x="307" y="135"/>
                    </a:cubicBezTo>
                    <a:cubicBezTo>
                      <a:pt x="307" y="134"/>
                      <a:pt x="307" y="134"/>
                      <a:pt x="306" y="133"/>
                    </a:cubicBezTo>
                    <a:cubicBezTo>
                      <a:pt x="306" y="134"/>
                      <a:pt x="305" y="135"/>
                      <a:pt x="304" y="133"/>
                    </a:cubicBezTo>
                    <a:cubicBezTo>
                      <a:pt x="303" y="132"/>
                      <a:pt x="302" y="132"/>
                      <a:pt x="301" y="130"/>
                    </a:cubicBezTo>
                    <a:cubicBezTo>
                      <a:pt x="300" y="128"/>
                      <a:pt x="303" y="128"/>
                      <a:pt x="302" y="127"/>
                    </a:cubicBezTo>
                    <a:cubicBezTo>
                      <a:pt x="301" y="125"/>
                      <a:pt x="296" y="126"/>
                      <a:pt x="295" y="124"/>
                    </a:cubicBezTo>
                    <a:cubicBezTo>
                      <a:pt x="294" y="125"/>
                      <a:pt x="291" y="125"/>
                      <a:pt x="291" y="123"/>
                    </a:cubicBezTo>
                    <a:cubicBezTo>
                      <a:pt x="291" y="122"/>
                      <a:pt x="295" y="120"/>
                      <a:pt x="295" y="121"/>
                    </a:cubicBezTo>
                    <a:cubicBezTo>
                      <a:pt x="295" y="121"/>
                      <a:pt x="295" y="120"/>
                      <a:pt x="295" y="120"/>
                    </a:cubicBezTo>
                    <a:cubicBezTo>
                      <a:pt x="296" y="121"/>
                      <a:pt x="297" y="123"/>
                      <a:pt x="297" y="122"/>
                    </a:cubicBezTo>
                    <a:cubicBezTo>
                      <a:pt x="297" y="122"/>
                      <a:pt x="299" y="120"/>
                      <a:pt x="299" y="120"/>
                    </a:cubicBezTo>
                    <a:cubicBezTo>
                      <a:pt x="298" y="119"/>
                      <a:pt x="296" y="115"/>
                      <a:pt x="294" y="115"/>
                    </a:cubicBezTo>
                    <a:cubicBezTo>
                      <a:pt x="294" y="113"/>
                      <a:pt x="293" y="111"/>
                      <a:pt x="292" y="110"/>
                    </a:cubicBezTo>
                    <a:cubicBezTo>
                      <a:pt x="292" y="110"/>
                      <a:pt x="292" y="109"/>
                      <a:pt x="292" y="109"/>
                    </a:cubicBezTo>
                    <a:cubicBezTo>
                      <a:pt x="292" y="109"/>
                      <a:pt x="292" y="109"/>
                      <a:pt x="292" y="110"/>
                    </a:cubicBezTo>
                    <a:cubicBezTo>
                      <a:pt x="292" y="108"/>
                      <a:pt x="291" y="107"/>
                      <a:pt x="290" y="106"/>
                    </a:cubicBezTo>
                    <a:cubicBezTo>
                      <a:pt x="290" y="107"/>
                      <a:pt x="290" y="107"/>
                      <a:pt x="291" y="107"/>
                    </a:cubicBezTo>
                    <a:cubicBezTo>
                      <a:pt x="291" y="107"/>
                      <a:pt x="291" y="108"/>
                      <a:pt x="292" y="108"/>
                    </a:cubicBezTo>
                    <a:cubicBezTo>
                      <a:pt x="292" y="108"/>
                      <a:pt x="292" y="108"/>
                      <a:pt x="292" y="108"/>
                    </a:cubicBezTo>
                    <a:cubicBezTo>
                      <a:pt x="291" y="108"/>
                      <a:pt x="291" y="107"/>
                      <a:pt x="291" y="107"/>
                    </a:cubicBezTo>
                    <a:cubicBezTo>
                      <a:pt x="291" y="107"/>
                      <a:pt x="292" y="107"/>
                      <a:pt x="292" y="108"/>
                    </a:cubicBezTo>
                    <a:cubicBezTo>
                      <a:pt x="292" y="108"/>
                      <a:pt x="292" y="108"/>
                      <a:pt x="292" y="108"/>
                    </a:cubicBezTo>
                    <a:cubicBezTo>
                      <a:pt x="292" y="108"/>
                      <a:pt x="292" y="108"/>
                      <a:pt x="292" y="108"/>
                    </a:cubicBezTo>
                    <a:cubicBezTo>
                      <a:pt x="293" y="110"/>
                      <a:pt x="296" y="118"/>
                      <a:pt x="298" y="116"/>
                    </a:cubicBezTo>
                    <a:cubicBezTo>
                      <a:pt x="299" y="115"/>
                      <a:pt x="295" y="112"/>
                      <a:pt x="295" y="110"/>
                    </a:cubicBezTo>
                    <a:cubicBezTo>
                      <a:pt x="295" y="109"/>
                      <a:pt x="297" y="104"/>
                      <a:pt x="298" y="104"/>
                    </a:cubicBezTo>
                    <a:cubicBezTo>
                      <a:pt x="298" y="103"/>
                      <a:pt x="289" y="104"/>
                      <a:pt x="290" y="106"/>
                    </a:cubicBezTo>
                    <a:cubicBezTo>
                      <a:pt x="289" y="105"/>
                      <a:pt x="288" y="104"/>
                      <a:pt x="287" y="104"/>
                    </a:cubicBezTo>
                    <a:cubicBezTo>
                      <a:pt x="285" y="105"/>
                      <a:pt x="276" y="112"/>
                      <a:pt x="275" y="109"/>
                    </a:cubicBezTo>
                    <a:cubicBezTo>
                      <a:pt x="275" y="108"/>
                      <a:pt x="276" y="108"/>
                      <a:pt x="277" y="108"/>
                    </a:cubicBezTo>
                    <a:cubicBezTo>
                      <a:pt x="272" y="104"/>
                      <a:pt x="272" y="107"/>
                      <a:pt x="266" y="108"/>
                    </a:cubicBezTo>
                    <a:cubicBezTo>
                      <a:pt x="265" y="108"/>
                      <a:pt x="257" y="106"/>
                      <a:pt x="256" y="105"/>
                    </a:cubicBezTo>
                    <a:cubicBezTo>
                      <a:pt x="252" y="105"/>
                      <a:pt x="257" y="89"/>
                      <a:pt x="259" y="88"/>
                    </a:cubicBezTo>
                    <a:cubicBezTo>
                      <a:pt x="251" y="88"/>
                      <a:pt x="244" y="89"/>
                      <a:pt x="237" y="92"/>
                    </a:cubicBezTo>
                    <a:cubicBezTo>
                      <a:pt x="229" y="96"/>
                      <a:pt x="219" y="91"/>
                      <a:pt x="211" y="94"/>
                    </a:cubicBezTo>
                    <a:cubicBezTo>
                      <a:pt x="210" y="94"/>
                      <a:pt x="210" y="94"/>
                      <a:pt x="210" y="94"/>
                    </a:cubicBezTo>
                    <a:cubicBezTo>
                      <a:pt x="211" y="94"/>
                      <a:pt x="211" y="93"/>
                      <a:pt x="211" y="93"/>
                    </a:cubicBezTo>
                    <a:cubicBezTo>
                      <a:pt x="208" y="95"/>
                      <a:pt x="206" y="94"/>
                      <a:pt x="203" y="94"/>
                    </a:cubicBezTo>
                    <a:cubicBezTo>
                      <a:pt x="199" y="94"/>
                      <a:pt x="197" y="97"/>
                      <a:pt x="194" y="98"/>
                    </a:cubicBezTo>
                    <a:cubicBezTo>
                      <a:pt x="191" y="101"/>
                      <a:pt x="187" y="101"/>
                      <a:pt x="184" y="104"/>
                    </a:cubicBezTo>
                    <a:cubicBezTo>
                      <a:pt x="182" y="105"/>
                      <a:pt x="180" y="110"/>
                      <a:pt x="178" y="109"/>
                    </a:cubicBezTo>
                    <a:cubicBezTo>
                      <a:pt x="180" y="109"/>
                      <a:pt x="175" y="106"/>
                      <a:pt x="175" y="106"/>
                    </a:cubicBezTo>
                    <a:cubicBezTo>
                      <a:pt x="173" y="105"/>
                      <a:pt x="171" y="106"/>
                      <a:pt x="171" y="108"/>
                    </a:cubicBezTo>
                    <a:cubicBezTo>
                      <a:pt x="169" y="111"/>
                      <a:pt x="168" y="106"/>
                      <a:pt x="166" y="107"/>
                    </a:cubicBezTo>
                    <a:cubicBezTo>
                      <a:pt x="164" y="107"/>
                      <a:pt x="164" y="103"/>
                      <a:pt x="163" y="103"/>
                    </a:cubicBezTo>
                    <a:cubicBezTo>
                      <a:pt x="160" y="101"/>
                      <a:pt x="158" y="105"/>
                      <a:pt x="155" y="105"/>
                    </a:cubicBezTo>
                    <a:cubicBezTo>
                      <a:pt x="154" y="105"/>
                      <a:pt x="141" y="106"/>
                      <a:pt x="144" y="102"/>
                    </a:cubicBezTo>
                    <a:cubicBezTo>
                      <a:pt x="144" y="101"/>
                      <a:pt x="144" y="101"/>
                      <a:pt x="144" y="98"/>
                    </a:cubicBezTo>
                    <a:cubicBezTo>
                      <a:pt x="144" y="101"/>
                      <a:pt x="138" y="95"/>
                      <a:pt x="138" y="94"/>
                    </a:cubicBezTo>
                    <a:cubicBezTo>
                      <a:pt x="137" y="93"/>
                      <a:pt x="134" y="86"/>
                      <a:pt x="131" y="85"/>
                    </a:cubicBezTo>
                    <a:cubicBezTo>
                      <a:pt x="131" y="85"/>
                      <a:pt x="131" y="85"/>
                      <a:pt x="131" y="85"/>
                    </a:cubicBezTo>
                    <a:cubicBezTo>
                      <a:pt x="130" y="85"/>
                      <a:pt x="130" y="85"/>
                      <a:pt x="130" y="85"/>
                    </a:cubicBezTo>
                    <a:cubicBezTo>
                      <a:pt x="131" y="85"/>
                      <a:pt x="131" y="85"/>
                      <a:pt x="131" y="85"/>
                    </a:cubicBezTo>
                    <a:cubicBezTo>
                      <a:pt x="130" y="85"/>
                      <a:pt x="130" y="84"/>
                      <a:pt x="130" y="83"/>
                    </a:cubicBezTo>
                    <a:cubicBezTo>
                      <a:pt x="129" y="84"/>
                      <a:pt x="129" y="84"/>
                      <a:pt x="128" y="84"/>
                    </a:cubicBezTo>
                    <a:cubicBezTo>
                      <a:pt x="127" y="84"/>
                      <a:pt x="128" y="81"/>
                      <a:pt x="127" y="82"/>
                    </a:cubicBezTo>
                    <a:cubicBezTo>
                      <a:pt x="126" y="82"/>
                      <a:pt x="121" y="80"/>
                      <a:pt x="120" y="79"/>
                    </a:cubicBezTo>
                    <a:cubicBezTo>
                      <a:pt x="119" y="78"/>
                      <a:pt x="113" y="78"/>
                      <a:pt x="112" y="78"/>
                    </a:cubicBezTo>
                    <a:cubicBezTo>
                      <a:pt x="106" y="78"/>
                      <a:pt x="105" y="82"/>
                      <a:pt x="101" y="84"/>
                    </a:cubicBezTo>
                    <a:cubicBezTo>
                      <a:pt x="104" y="82"/>
                      <a:pt x="106" y="79"/>
                      <a:pt x="109" y="76"/>
                    </a:cubicBezTo>
                    <a:cubicBezTo>
                      <a:pt x="107" y="75"/>
                      <a:pt x="97" y="82"/>
                      <a:pt x="97" y="81"/>
                    </a:cubicBezTo>
                    <a:cubicBezTo>
                      <a:pt x="97" y="81"/>
                      <a:pt x="93" y="92"/>
                      <a:pt x="91" y="88"/>
                    </a:cubicBezTo>
                    <a:cubicBezTo>
                      <a:pt x="91" y="87"/>
                      <a:pt x="92" y="85"/>
                      <a:pt x="92" y="83"/>
                    </a:cubicBezTo>
                    <a:cubicBezTo>
                      <a:pt x="92" y="80"/>
                      <a:pt x="94" y="77"/>
                      <a:pt x="94" y="74"/>
                    </a:cubicBezTo>
                    <a:cubicBezTo>
                      <a:pt x="93" y="72"/>
                      <a:pt x="90" y="67"/>
                      <a:pt x="89" y="67"/>
                    </a:cubicBezTo>
                    <a:cubicBezTo>
                      <a:pt x="88" y="67"/>
                      <a:pt x="87" y="66"/>
                      <a:pt x="87" y="66"/>
                    </a:cubicBezTo>
                    <a:cubicBezTo>
                      <a:pt x="87" y="66"/>
                      <a:pt x="87" y="66"/>
                      <a:pt x="87" y="66"/>
                    </a:cubicBezTo>
                    <a:cubicBezTo>
                      <a:pt x="90" y="66"/>
                      <a:pt x="96" y="71"/>
                      <a:pt x="96" y="64"/>
                    </a:cubicBezTo>
                    <a:cubicBezTo>
                      <a:pt x="95" y="64"/>
                      <a:pt x="94" y="64"/>
                      <a:pt x="93" y="65"/>
                    </a:cubicBezTo>
                    <a:cubicBezTo>
                      <a:pt x="95" y="64"/>
                      <a:pt x="96" y="63"/>
                      <a:pt x="96" y="61"/>
                    </a:cubicBezTo>
                    <a:cubicBezTo>
                      <a:pt x="96" y="64"/>
                      <a:pt x="97" y="67"/>
                      <a:pt x="93" y="69"/>
                    </a:cubicBezTo>
                    <a:cubicBezTo>
                      <a:pt x="89" y="72"/>
                      <a:pt x="97" y="73"/>
                      <a:pt x="94" y="75"/>
                    </a:cubicBezTo>
                    <a:cubicBezTo>
                      <a:pt x="99" y="75"/>
                      <a:pt x="98" y="64"/>
                      <a:pt x="103" y="65"/>
                    </a:cubicBezTo>
                    <a:cubicBezTo>
                      <a:pt x="105" y="63"/>
                      <a:pt x="101" y="62"/>
                      <a:pt x="105" y="61"/>
                    </a:cubicBezTo>
                    <a:cubicBezTo>
                      <a:pt x="108" y="60"/>
                      <a:pt x="108" y="59"/>
                      <a:pt x="110" y="57"/>
                    </a:cubicBezTo>
                    <a:cubicBezTo>
                      <a:pt x="112" y="56"/>
                      <a:pt x="114" y="54"/>
                      <a:pt x="117" y="53"/>
                    </a:cubicBezTo>
                    <a:cubicBezTo>
                      <a:pt x="119" y="52"/>
                      <a:pt x="116" y="52"/>
                      <a:pt x="117" y="50"/>
                    </a:cubicBezTo>
                    <a:cubicBezTo>
                      <a:pt x="118" y="48"/>
                      <a:pt x="124" y="50"/>
                      <a:pt x="126" y="49"/>
                    </a:cubicBezTo>
                    <a:cubicBezTo>
                      <a:pt x="127" y="48"/>
                      <a:pt x="130" y="50"/>
                      <a:pt x="129" y="47"/>
                    </a:cubicBezTo>
                    <a:cubicBezTo>
                      <a:pt x="127" y="44"/>
                      <a:pt x="124" y="45"/>
                      <a:pt x="121" y="44"/>
                    </a:cubicBezTo>
                    <a:cubicBezTo>
                      <a:pt x="114" y="44"/>
                      <a:pt x="114" y="44"/>
                      <a:pt x="114" y="44"/>
                    </a:cubicBezTo>
                    <a:cubicBezTo>
                      <a:pt x="113" y="44"/>
                      <a:pt x="104" y="45"/>
                      <a:pt x="104" y="46"/>
                    </a:cubicBezTo>
                    <a:cubicBezTo>
                      <a:pt x="104" y="47"/>
                      <a:pt x="96" y="50"/>
                      <a:pt x="95" y="50"/>
                    </a:cubicBezTo>
                    <a:cubicBezTo>
                      <a:pt x="92" y="55"/>
                      <a:pt x="88" y="56"/>
                      <a:pt x="85" y="59"/>
                    </a:cubicBezTo>
                    <a:cubicBezTo>
                      <a:pt x="85" y="59"/>
                      <a:pt x="85" y="61"/>
                      <a:pt x="85" y="63"/>
                    </a:cubicBezTo>
                    <a:cubicBezTo>
                      <a:pt x="84" y="61"/>
                      <a:pt x="84" y="60"/>
                      <a:pt x="82" y="60"/>
                    </a:cubicBezTo>
                    <a:cubicBezTo>
                      <a:pt x="76" y="63"/>
                      <a:pt x="74" y="68"/>
                      <a:pt x="70" y="73"/>
                    </a:cubicBezTo>
                    <a:cubicBezTo>
                      <a:pt x="68" y="74"/>
                      <a:pt x="65" y="74"/>
                      <a:pt x="63" y="74"/>
                    </a:cubicBezTo>
                    <a:cubicBezTo>
                      <a:pt x="60" y="74"/>
                      <a:pt x="60" y="75"/>
                      <a:pt x="58" y="77"/>
                    </a:cubicBezTo>
                    <a:cubicBezTo>
                      <a:pt x="52" y="84"/>
                      <a:pt x="43" y="84"/>
                      <a:pt x="35" y="84"/>
                    </a:cubicBezTo>
                    <a:cubicBezTo>
                      <a:pt x="29" y="84"/>
                      <a:pt x="24" y="88"/>
                      <a:pt x="20" y="92"/>
                    </a:cubicBezTo>
                    <a:cubicBezTo>
                      <a:pt x="18" y="95"/>
                      <a:pt x="4" y="100"/>
                      <a:pt x="0" y="100"/>
                    </a:cubicBezTo>
                    <a:cubicBezTo>
                      <a:pt x="2" y="104"/>
                      <a:pt x="3" y="100"/>
                      <a:pt x="4" y="101"/>
                    </a:cubicBezTo>
                    <a:cubicBezTo>
                      <a:pt x="6" y="101"/>
                      <a:pt x="5" y="104"/>
                      <a:pt x="8" y="104"/>
                    </a:cubicBezTo>
                    <a:cubicBezTo>
                      <a:pt x="10" y="104"/>
                      <a:pt x="12" y="106"/>
                      <a:pt x="12" y="108"/>
                    </a:cubicBezTo>
                    <a:cubicBezTo>
                      <a:pt x="14" y="113"/>
                      <a:pt x="14" y="114"/>
                      <a:pt x="19" y="116"/>
                    </a:cubicBezTo>
                    <a:cubicBezTo>
                      <a:pt x="30" y="119"/>
                      <a:pt x="42" y="121"/>
                      <a:pt x="53" y="124"/>
                    </a:cubicBezTo>
                    <a:cubicBezTo>
                      <a:pt x="59" y="126"/>
                      <a:pt x="64" y="127"/>
                      <a:pt x="69" y="130"/>
                    </a:cubicBezTo>
                    <a:cubicBezTo>
                      <a:pt x="72" y="131"/>
                      <a:pt x="75" y="134"/>
                      <a:pt x="78" y="133"/>
                    </a:cubicBezTo>
                    <a:cubicBezTo>
                      <a:pt x="78" y="134"/>
                      <a:pt x="80" y="135"/>
                      <a:pt x="81" y="135"/>
                    </a:cubicBezTo>
                    <a:cubicBezTo>
                      <a:pt x="82" y="135"/>
                      <a:pt x="83" y="134"/>
                      <a:pt x="83" y="136"/>
                    </a:cubicBezTo>
                    <a:cubicBezTo>
                      <a:pt x="84" y="138"/>
                      <a:pt x="85" y="134"/>
                      <a:pt x="86" y="134"/>
                    </a:cubicBezTo>
                    <a:cubicBezTo>
                      <a:pt x="87" y="134"/>
                      <a:pt x="95" y="136"/>
                      <a:pt x="97" y="136"/>
                    </a:cubicBezTo>
                    <a:cubicBezTo>
                      <a:pt x="99" y="136"/>
                      <a:pt x="102" y="139"/>
                      <a:pt x="105" y="139"/>
                    </a:cubicBezTo>
                    <a:cubicBezTo>
                      <a:pt x="108" y="140"/>
                      <a:pt x="109" y="142"/>
                      <a:pt x="111" y="143"/>
                    </a:cubicBezTo>
                    <a:cubicBezTo>
                      <a:pt x="113" y="144"/>
                      <a:pt x="104" y="147"/>
                      <a:pt x="111" y="149"/>
                    </a:cubicBezTo>
                    <a:cubicBezTo>
                      <a:pt x="114" y="149"/>
                      <a:pt x="117" y="150"/>
                      <a:pt x="120" y="150"/>
                    </a:cubicBezTo>
                    <a:cubicBezTo>
                      <a:pt x="124" y="152"/>
                      <a:pt x="123" y="154"/>
                      <a:pt x="123" y="157"/>
                    </a:cubicBezTo>
                    <a:cubicBezTo>
                      <a:pt x="123" y="158"/>
                      <a:pt x="125" y="160"/>
                      <a:pt x="125" y="161"/>
                    </a:cubicBezTo>
                    <a:cubicBezTo>
                      <a:pt x="125" y="163"/>
                      <a:pt x="123" y="162"/>
                      <a:pt x="123" y="162"/>
                    </a:cubicBezTo>
                    <a:cubicBezTo>
                      <a:pt x="123" y="166"/>
                      <a:pt x="125" y="166"/>
                      <a:pt x="122" y="170"/>
                    </a:cubicBezTo>
                    <a:cubicBezTo>
                      <a:pt x="122" y="170"/>
                      <a:pt x="120" y="175"/>
                      <a:pt x="120" y="176"/>
                    </a:cubicBezTo>
                    <a:cubicBezTo>
                      <a:pt x="123" y="178"/>
                      <a:pt x="131" y="170"/>
                      <a:pt x="131" y="177"/>
                    </a:cubicBezTo>
                    <a:cubicBezTo>
                      <a:pt x="129" y="180"/>
                      <a:pt x="123" y="191"/>
                      <a:pt x="134" y="191"/>
                    </a:cubicBezTo>
                    <a:cubicBezTo>
                      <a:pt x="131" y="189"/>
                      <a:pt x="144" y="174"/>
                      <a:pt x="146" y="172"/>
                    </a:cubicBezTo>
                    <a:cubicBezTo>
                      <a:pt x="146" y="165"/>
                      <a:pt x="154" y="156"/>
                      <a:pt x="159" y="153"/>
                    </a:cubicBezTo>
                    <a:cubicBezTo>
                      <a:pt x="158" y="153"/>
                      <a:pt x="158" y="153"/>
                      <a:pt x="158" y="154"/>
                    </a:cubicBezTo>
                    <a:cubicBezTo>
                      <a:pt x="158" y="154"/>
                      <a:pt x="159" y="152"/>
                      <a:pt x="160" y="151"/>
                    </a:cubicBezTo>
                    <a:cubicBezTo>
                      <a:pt x="157" y="149"/>
                      <a:pt x="160" y="146"/>
                      <a:pt x="162" y="145"/>
                    </a:cubicBezTo>
                    <a:cubicBezTo>
                      <a:pt x="160" y="144"/>
                      <a:pt x="163" y="142"/>
                      <a:pt x="163" y="140"/>
                    </a:cubicBezTo>
                    <a:cubicBezTo>
                      <a:pt x="162" y="140"/>
                      <a:pt x="162" y="140"/>
                      <a:pt x="164" y="140"/>
                    </a:cubicBezTo>
                    <a:cubicBezTo>
                      <a:pt x="164" y="141"/>
                      <a:pt x="164" y="141"/>
                      <a:pt x="164" y="141"/>
                    </a:cubicBezTo>
                    <a:cubicBezTo>
                      <a:pt x="164" y="141"/>
                      <a:pt x="164" y="141"/>
                      <a:pt x="165" y="141"/>
                    </a:cubicBezTo>
                    <a:cubicBezTo>
                      <a:pt x="165" y="141"/>
                      <a:pt x="165" y="141"/>
                      <a:pt x="165" y="140"/>
                    </a:cubicBezTo>
                    <a:cubicBezTo>
                      <a:pt x="170" y="143"/>
                      <a:pt x="167" y="142"/>
                      <a:pt x="165" y="141"/>
                    </a:cubicBezTo>
                    <a:cubicBezTo>
                      <a:pt x="164" y="141"/>
                      <a:pt x="164" y="141"/>
                      <a:pt x="164" y="141"/>
                    </a:cubicBezTo>
                    <a:cubicBezTo>
                      <a:pt x="167" y="144"/>
                      <a:pt x="160" y="145"/>
                      <a:pt x="163" y="148"/>
                    </a:cubicBezTo>
                    <a:cubicBezTo>
                      <a:pt x="163" y="151"/>
                      <a:pt x="164" y="153"/>
                      <a:pt x="164" y="156"/>
                    </a:cubicBezTo>
                    <a:cubicBezTo>
                      <a:pt x="165" y="154"/>
                      <a:pt x="170" y="153"/>
                      <a:pt x="170" y="150"/>
                    </a:cubicBezTo>
                    <a:cubicBezTo>
                      <a:pt x="171" y="150"/>
                      <a:pt x="172" y="146"/>
                      <a:pt x="172" y="146"/>
                    </a:cubicBezTo>
                    <a:close/>
                    <a:moveTo>
                      <a:pt x="163" y="140"/>
                    </a:moveTo>
                    <a:cubicBezTo>
                      <a:pt x="163" y="140"/>
                      <a:pt x="163" y="141"/>
                      <a:pt x="163" y="141"/>
                    </a:cubicBezTo>
                    <a:cubicBezTo>
                      <a:pt x="163" y="140"/>
                      <a:pt x="163" y="140"/>
                      <a:pt x="163" y="140"/>
                    </a:cubicBezTo>
                    <a:cubicBezTo>
                      <a:pt x="163" y="140"/>
                      <a:pt x="163" y="140"/>
                      <a:pt x="163" y="140"/>
                    </a:cubicBezTo>
                    <a:close/>
                    <a:moveTo>
                      <a:pt x="57" y="19"/>
                    </a:moveTo>
                    <a:cubicBezTo>
                      <a:pt x="58" y="19"/>
                      <a:pt x="58" y="19"/>
                      <a:pt x="58" y="19"/>
                    </a:cubicBezTo>
                    <a:cubicBezTo>
                      <a:pt x="57" y="20"/>
                      <a:pt x="57" y="20"/>
                      <a:pt x="56" y="21"/>
                    </a:cubicBezTo>
                    <a:cubicBezTo>
                      <a:pt x="61" y="21"/>
                      <a:pt x="69" y="23"/>
                      <a:pt x="72" y="18"/>
                    </a:cubicBezTo>
                    <a:cubicBezTo>
                      <a:pt x="72" y="18"/>
                      <a:pt x="67" y="19"/>
                      <a:pt x="67" y="18"/>
                    </a:cubicBezTo>
                    <a:cubicBezTo>
                      <a:pt x="66" y="17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3" y="13"/>
                      <a:pt x="89" y="11"/>
                      <a:pt x="87" y="7"/>
                    </a:cubicBezTo>
                    <a:cubicBezTo>
                      <a:pt x="87" y="6"/>
                      <a:pt x="84" y="8"/>
                      <a:pt x="84" y="8"/>
                    </a:cubicBezTo>
                    <a:cubicBezTo>
                      <a:pt x="87" y="5"/>
                      <a:pt x="91" y="5"/>
                      <a:pt x="93" y="2"/>
                    </a:cubicBezTo>
                    <a:cubicBezTo>
                      <a:pt x="92" y="3"/>
                      <a:pt x="91" y="3"/>
                      <a:pt x="90" y="3"/>
                    </a:cubicBezTo>
                    <a:cubicBezTo>
                      <a:pt x="92" y="2"/>
                      <a:pt x="93" y="1"/>
                      <a:pt x="95" y="0"/>
                    </a:cubicBezTo>
                    <a:cubicBezTo>
                      <a:pt x="93" y="1"/>
                      <a:pt x="92" y="2"/>
                      <a:pt x="90" y="3"/>
                    </a:cubicBezTo>
                    <a:cubicBezTo>
                      <a:pt x="91" y="2"/>
                      <a:pt x="92" y="1"/>
                      <a:pt x="92" y="1"/>
                    </a:cubicBezTo>
                    <a:cubicBezTo>
                      <a:pt x="92" y="1"/>
                      <a:pt x="92" y="1"/>
                      <a:pt x="92" y="1"/>
                    </a:cubicBezTo>
                    <a:cubicBezTo>
                      <a:pt x="92" y="1"/>
                      <a:pt x="93" y="1"/>
                      <a:pt x="93" y="0"/>
                    </a:cubicBezTo>
                    <a:cubicBezTo>
                      <a:pt x="92" y="1"/>
                      <a:pt x="91" y="1"/>
                      <a:pt x="89" y="2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89" y="2"/>
                      <a:pt x="88" y="2"/>
                      <a:pt x="88" y="3"/>
                    </a:cubicBezTo>
                    <a:cubicBezTo>
                      <a:pt x="87" y="3"/>
                      <a:pt x="84" y="4"/>
                      <a:pt x="85" y="3"/>
                    </a:cubicBezTo>
                    <a:cubicBezTo>
                      <a:pt x="84" y="4"/>
                      <a:pt x="83" y="4"/>
                      <a:pt x="82" y="4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82" y="5"/>
                      <a:pt x="82" y="5"/>
                      <a:pt x="81" y="6"/>
                    </a:cubicBezTo>
                    <a:cubicBezTo>
                      <a:pt x="81" y="6"/>
                      <a:pt x="81" y="7"/>
                      <a:pt x="81" y="7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2" y="5"/>
                      <a:pt x="82" y="4"/>
                      <a:pt x="80" y="6"/>
                    </a:cubicBezTo>
                    <a:cubicBezTo>
                      <a:pt x="78" y="8"/>
                      <a:pt x="77" y="9"/>
                      <a:pt x="74" y="9"/>
                    </a:cubicBezTo>
                    <a:cubicBezTo>
                      <a:pt x="74" y="9"/>
                      <a:pt x="74" y="9"/>
                      <a:pt x="74" y="9"/>
                    </a:cubicBezTo>
                    <a:cubicBezTo>
                      <a:pt x="72" y="9"/>
                      <a:pt x="57" y="17"/>
                      <a:pt x="57" y="18"/>
                    </a:cubicBezTo>
                    <a:cubicBezTo>
                      <a:pt x="58" y="18"/>
                      <a:pt x="59" y="17"/>
                      <a:pt x="59" y="17"/>
                    </a:cubicBezTo>
                    <a:cubicBezTo>
                      <a:pt x="59" y="18"/>
                      <a:pt x="58" y="19"/>
                      <a:pt x="57" y="19"/>
                    </a:cubicBezTo>
                    <a:close/>
                    <a:moveTo>
                      <a:pt x="85" y="3"/>
                    </a:moveTo>
                    <a:cubicBezTo>
                      <a:pt x="85" y="3"/>
                      <a:pt x="85" y="3"/>
                      <a:pt x="85" y="3"/>
                    </a:cubicBezTo>
                    <a:cubicBezTo>
                      <a:pt x="85" y="3"/>
                      <a:pt x="86" y="3"/>
                      <a:pt x="85" y="3"/>
                    </a:cubicBezTo>
                    <a:close/>
                    <a:moveTo>
                      <a:pt x="57" y="18"/>
                    </a:moveTo>
                    <a:cubicBezTo>
                      <a:pt x="56" y="18"/>
                      <a:pt x="56" y="19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lose/>
                    <a:moveTo>
                      <a:pt x="179" y="106"/>
                    </a:moveTo>
                    <a:cubicBezTo>
                      <a:pt x="179" y="107"/>
                      <a:pt x="179" y="107"/>
                      <a:pt x="179" y="108"/>
                    </a:cubicBezTo>
                    <a:cubicBezTo>
                      <a:pt x="180" y="107"/>
                      <a:pt x="181" y="106"/>
                      <a:pt x="180" y="105"/>
                    </a:cubicBezTo>
                    <a:cubicBezTo>
                      <a:pt x="180" y="106"/>
                      <a:pt x="179" y="106"/>
                      <a:pt x="178" y="106"/>
                    </a:cubicBezTo>
                    <a:cubicBezTo>
                      <a:pt x="178" y="104"/>
                      <a:pt x="177" y="96"/>
                      <a:pt x="175" y="102"/>
                    </a:cubicBezTo>
                    <a:cubicBezTo>
                      <a:pt x="177" y="104"/>
                      <a:pt x="176" y="105"/>
                      <a:pt x="176" y="107"/>
                    </a:cubicBezTo>
                    <a:cubicBezTo>
                      <a:pt x="176" y="108"/>
                      <a:pt x="179" y="106"/>
                      <a:pt x="179" y="106"/>
                    </a:cubicBezTo>
                    <a:close/>
                    <a:moveTo>
                      <a:pt x="279" y="109"/>
                    </a:moveTo>
                    <a:cubicBezTo>
                      <a:pt x="279" y="107"/>
                      <a:pt x="279" y="108"/>
                      <a:pt x="279" y="109"/>
                    </a:cubicBezTo>
                    <a:close/>
                    <a:moveTo>
                      <a:pt x="296" y="122"/>
                    </a:moveTo>
                    <a:cubicBezTo>
                      <a:pt x="296" y="121"/>
                      <a:pt x="296" y="121"/>
                      <a:pt x="295" y="121"/>
                    </a:cubicBezTo>
                    <a:cubicBezTo>
                      <a:pt x="295" y="121"/>
                      <a:pt x="295" y="122"/>
                      <a:pt x="296" y="122"/>
                    </a:cubicBezTo>
                    <a:close/>
                    <a:moveTo>
                      <a:pt x="295" y="122"/>
                    </a:moveTo>
                    <a:cubicBezTo>
                      <a:pt x="295" y="123"/>
                      <a:pt x="295" y="123"/>
                      <a:pt x="295" y="122"/>
                    </a:cubicBezTo>
                    <a:close/>
                    <a:moveTo>
                      <a:pt x="311" y="136"/>
                    </a:moveTo>
                    <a:cubicBezTo>
                      <a:pt x="311" y="137"/>
                      <a:pt x="311" y="138"/>
                      <a:pt x="312" y="138"/>
                    </a:cubicBezTo>
                    <a:cubicBezTo>
                      <a:pt x="311" y="138"/>
                      <a:pt x="311" y="138"/>
                      <a:pt x="311" y="138"/>
                    </a:cubicBezTo>
                    <a:cubicBezTo>
                      <a:pt x="312" y="138"/>
                      <a:pt x="313" y="138"/>
                      <a:pt x="313" y="139"/>
                    </a:cubicBezTo>
                    <a:cubicBezTo>
                      <a:pt x="314" y="138"/>
                      <a:pt x="313" y="141"/>
                      <a:pt x="314" y="140"/>
                    </a:cubicBezTo>
                    <a:cubicBezTo>
                      <a:pt x="314" y="139"/>
                      <a:pt x="315" y="139"/>
                      <a:pt x="315" y="138"/>
                    </a:cubicBezTo>
                    <a:cubicBezTo>
                      <a:pt x="315" y="138"/>
                      <a:pt x="322" y="140"/>
                      <a:pt x="322" y="139"/>
                    </a:cubicBezTo>
                    <a:cubicBezTo>
                      <a:pt x="323" y="142"/>
                      <a:pt x="331" y="139"/>
                      <a:pt x="328" y="136"/>
                    </a:cubicBezTo>
                    <a:cubicBezTo>
                      <a:pt x="328" y="136"/>
                      <a:pt x="323" y="132"/>
                      <a:pt x="324" y="132"/>
                    </a:cubicBezTo>
                    <a:cubicBezTo>
                      <a:pt x="325" y="129"/>
                      <a:pt x="318" y="129"/>
                      <a:pt x="316" y="130"/>
                    </a:cubicBezTo>
                    <a:cubicBezTo>
                      <a:pt x="317" y="131"/>
                      <a:pt x="318" y="131"/>
                      <a:pt x="319" y="131"/>
                    </a:cubicBezTo>
                    <a:cubicBezTo>
                      <a:pt x="319" y="132"/>
                      <a:pt x="319" y="134"/>
                      <a:pt x="319" y="134"/>
                    </a:cubicBezTo>
                    <a:cubicBezTo>
                      <a:pt x="316" y="134"/>
                      <a:pt x="316" y="135"/>
                      <a:pt x="313" y="136"/>
                    </a:cubicBezTo>
                    <a:cubicBezTo>
                      <a:pt x="312" y="137"/>
                      <a:pt x="312" y="134"/>
                      <a:pt x="312" y="134"/>
                    </a:cubicBezTo>
                    <a:cubicBezTo>
                      <a:pt x="311" y="135"/>
                      <a:pt x="310" y="135"/>
                      <a:pt x="310" y="136"/>
                    </a:cubicBezTo>
                    <a:cubicBezTo>
                      <a:pt x="310" y="136"/>
                      <a:pt x="309" y="137"/>
                      <a:pt x="309" y="138"/>
                    </a:cubicBezTo>
                    <a:cubicBezTo>
                      <a:pt x="310" y="138"/>
                      <a:pt x="311" y="137"/>
                      <a:pt x="311" y="136"/>
                    </a:cubicBezTo>
                    <a:close/>
                    <a:moveTo>
                      <a:pt x="286" y="137"/>
                    </a:moveTo>
                    <a:cubicBezTo>
                      <a:pt x="285" y="136"/>
                      <a:pt x="285" y="138"/>
                      <a:pt x="284" y="136"/>
                    </a:cubicBezTo>
                    <a:cubicBezTo>
                      <a:pt x="285" y="137"/>
                      <a:pt x="284" y="138"/>
                      <a:pt x="283" y="138"/>
                    </a:cubicBezTo>
                    <a:cubicBezTo>
                      <a:pt x="284" y="139"/>
                      <a:pt x="285" y="140"/>
                      <a:pt x="286" y="140"/>
                    </a:cubicBezTo>
                    <a:cubicBezTo>
                      <a:pt x="286" y="140"/>
                      <a:pt x="285" y="140"/>
                      <a:pt x="285" y="139"/>
                    </a:cubicBezTo>
                    <a:cubicBezTo>
                      <a:pt x="286" y="140"/>
                      <a:pt x="287" y="140"/>
                      <a:pt x="287" y="139"/>
                    </a:cubicBezTo>
                    <a:cubicBezTo>
                      <a:pt x="287" y="139"/>
                      <a:pt x="285" y="136"/>
                      <a:pt x="286" y="137"/>
                    </a:cubicBezTo>
                    <a:close/>
                    <a:moveTo>
                      <a:pt x="288" y="137"/>
                    </a:moveTo>
                    <a:cubicBezTo>
                      <a:pt x="289" y="137"/>
                      <a:pt x="289" y="137"/>
                      <a:pt x="290" y="137"/>
                    </a:cubicBezTo>
                    <a:lnTo>
                      <a:pt x="288" y="137"/>
                    </a:lnTo>
                    <a:close/>
                    <a:moveTo>
                      <a:pt x="288" y="138"/>
                    </a:moveTo>
                    <a:cubicBezTo>
                      <a:pt x="289" y="140"/>
                      <a:pt x="288" y="136"/>
                      <a:pt x="288" y="136"/>
                    </a:cubicBezTo>
                    <a:cubicBezTo>
                      <a:pt x="288" y="137"/>
                      <a:pt x="288" y="138"/>
                      <a:pt x="288" y="138"/>
                    </a:cubicBezTo>
                    <a:close/>
                    <a:moveTo>
                      <a:pt x="274" y="138"/>
                    </a:moveTo>
                    <a:cubicBezTo>
                      <a:pt x="277" y="138"/>
                      <a:pt x="273" y="136"/>
                      <a:pt x="274" y="138"/>
                    </a:cubicBezTo>
                    <a:close/>
                    <a:moveTo>
                      <a:pt x="290" y="138"/>
                    </a:moveTo>
                    <a:cubicBezTo>
                      <a:pt x="290" y="138"/>
                      <a:pt x="290" y="137"/>
                      <a:pt x="290" y="138"/>
                    </a:cubicBezTo>
                    <a:close/>
                    <a:moveTo>
                      <a:pt x="289" y="138"/>
                    </a:moveTo>
                    <a:cubicBezTo>
                      <a:pt x="289" y="139"/>
                      <a:pt x="290" y="139"/>
                      <a:pt x="289" y="138"/>
                    </a:cubicBezTo>
                    <a:close/>
                    <a:moveTo>
                      <a:pt x="291" y="138"/>
                    </a:moveTo>
                    <a:cubicBezTo>
                      <a:pt x="292" y="138"/>
                      <a:pt x="292" y="138"/>
                      <a:pt x="291" y="138"/>
                    </a:cubicBezTo>
                    <a:close/>
                    <a:moveTo>
                      <a:pt x="302" y="138"/>
                    </a:moveTo>
                    <a:cubicBezTo>
                      <a:pt x="302" y="139"/>
                      <a:pt x="302" y="139"/>
                      <a:pt x="301" y="139"/>
                    </a:cubicBezTo>
                    <a:cubicBezTo>
                      <a:pt x="302" y="139"/>
                      <a:pt x="302" y="139"/>
                      <a:pt x="302" y="138"/>
                    </a:cubicBezTo>
                    <a:close/>
                    <a:moveTo>
                      <a:pt x="277" y="139"/>
                    </a:moveTo>
                    <a:cubicBezTo>
                      <a:pt x="277" y="139"/>
                      <a:pt x="277" y="139"/>
                      <a:pt x="277" y="139"/>
                    </a:cubicBezTo>
                    <a:close/>
                    <a:moveTo>
                      <a:pt x="283" y="141"/>
                    </a:moveTo>
                    <a:cubicBezTo>
                      <a:pt x="283" y="141"/>
                      <a:pt x="284" y="139"/>
                      <a:pt x="283" y="141"/>
                    </a:cubicBezTo>
                    <a:close/>
                    <a:moveTo>
                      <a:pt x="324" y="141"/>
                    </a:moveTo>
                    <a:cubicBezTo>
                      <a:pt x="325" y="141"/>
                      <a:pt x="325" y="141"/>
                      <a:pt x="324" y="141"/>
                    </a:cubicBezTo>
                    <a:close/>
                    <a:moveTo>
                      <a:pt x="274" y="145"/>
                    </a:moveTo>
                    <a:cubicBezTo>
                      <a:pt x="276" y="145"/>
                      <a:pt x="274" y="143"/>
                      <a:pt x="273" y="143"/>
                    </a:cubicBezTo>
                    <a:cubicBezTo>
                      <a:pt x="273" y="144"/>
                      <a:pt x="273" y="145"/>
                      <a:pt x="274" y="145"/>
                    </a:cubicBezTo>
                    <a:close/>
                    <a:moveTo>
                      <a:pt x="263" y="144"/>
                    </a:moveTo>
                    <a:cubicBezTo>
                      <a:pt x="263" y="145"/>
                      <a:pt x="263" y="144"/>
                      <a:pt x="263" y="144"/>
                    </a:cubicBezTo>
                    <a:close/>
                    <a:moveTo>
                      <a:pt x="275" y="146"/>
                    </a:moveTo>
                    <a:cubicBezTo>
                      <a:pt x="275" y="145"/>
                      <a:pt x="275" y="147"/>
                      <a:pt x="275" y="146"/>
                    </a:cubicBezTo>
                    <a:close/>
                    <a:moveTo>
                      <a:pt x="235" y="149"/>
                    </a:moveTo>
                    <a:cubicBezTo>
                      <a:pt x="234" y="149"/>
                      <a:pt x="233" y="146"/>
                      <a:pt x="231" y="147"/>
                    </a:cubicBezTo>
                    <a:cubicBezTo>
                      <a:pt x="232" y="148"/>
                      <a:pt x="232" y="149"/>
                      <a:pt x="231" y="148"/>
                    </a:cubicBezTo>
                    <a:cubicBezTo>
                      <a:pt x="233" y="148"/>
                      <a:pt x="233" y="150"/>
                      <a:pt x="235" y="149"/>
                    </a:cubicBezTo>
                    <a:close/>
                    <a:moveTo>
                      <a:pt x="276" y="147"/>
                    </a:moveTo>
                    <a:cubicBezTo>
                      <a:pt x="279" y="147"/>
                      <a:pt x="284" y="159"/>
                      <a:pt x="287" y="150"/>
                    </a:cubicBezTo>
                    <a:cubicBezTo>
                      <a:pt x="286" y="149"/>
                      <a:pt x="285" y="148"/>
                      <a:pt x="284" y="147"/>
                    </a:cubicBezTo>
                    <a:cubicBezTo>
                      <a:pt x="286" y="151"/>
                      <a:pt x="276" y="145"/>
                      <a:pt x="276" y="147"/>
                    </a:cubicBezTo>
                    <a:close/>
                    <a:moveTo>
                      <a:pt x="238" y="150"/>
                    </a:moveTo>
                    <a:cubicBezTo>
                      <a:pt x="239" y="150"/>
                      <a:pt x="239" y="150"/>
                      <a:pt x="240" y="149"/>
                    </a:cubicBezTo>
                    <a:cubicBezTo>
                      <a:pt x="240" y="148"/>
                      <a:pt x="240" y="147"/>
                      <a:pt x="239" y="147"/>
                    </a:cubicBezTo>
                    <a:cubicBezTo>
                      <a:pt x="239" y="147"/>
                      <a:pt x="238" y="150"/>
                      <a:pt x="238" y="150"/>
                    </a:cubicBezTo>
                    <a:close/>
                    <a:moveTo>
                      <a:pt x="229" y="151"/>
                    </a:moveTo>
                    <a:cubicBezTo>
                      <a:pt x="230" y="154"/>
                      <a:pt x="226" y="159"/>
                      <a:pt x="227" y="162"/>
                    </a:cubicBezTo>
                    <a:cubicBezTo>
                      <a:pt x="237" y="162"/>
                      <a:pt x="231" y="157"/>
                      <a:pt x="233" y="152"/>
                    </a:cubicBezTo>
                    <a:cubicBezTo>
                      <a:pt x="232" y="151"/>
                      <a:pt x="230" y="150"/>
                      <a:pt x="229" y="151"/>
                    </a:cubicBezTo>
                    <a:close/>
                    <a:moveTo>
                      <a:pt x="178" y="162"/>
                    </a:moveTo>
                    <a:cubicBezTo>
                      <a:pt x="178" y="163"/>
                      <a:pt x="179" y="165"/>
                      <a:pt x="180" y="163"/>
                    </a:cubicBezTo>
                    <a:cubicBezTo>
                      <a:pt x="180" y="163"/>
                      <a:pt x="178" y="161"/>
                      <a:pt x="178" y="162"/>
                    </a:cubicBezTo>
                    <a:close/>
                    <a:moveTo>
                      <a:pt x="217" y="175"/>
                    </a:moveTo>
                    <a:cubicBezTo>
                      <a:pt x="218" y="173"/>
                      <a:pt x="217" y="170"/>
                      <a:pt x="215" y="170"/>
                    </a:cubicBezTo>
                    <a:cubicBezTo>
                      <a:pt x="215" y="172"/>
                      <a:pt x="216" y="173"/>
                      <a:pt x="217" y="175"/>
                    </a:cubicBezTo>
                    <a:close/>
                    <a:moveTo>
                      <a:pt x="209" y="188"/>
                    </a:moveTo>
                    <a:cubicBezTo>
                      <a:pt x="206" y="187"/>
                      <a:pt x="206" y="190"/>
                      <a:pt x="206" y="192"/>
                    </a:cubicBezTo>
                    <a:cubicBezTo>
                      <a:pt x="208" y="194"/>
                      <a:pt x="208" y="194"/>
                      <a:pt x="211" y="194"/>
                    </a:cubicBezTo>
                    <a:cubicBezTo>
                      <a:pt x="209" y="192"/>
                      <a:pt x="212" y="190"/>
                      <a:pt x="209" y="188"/>
                    </a:cubicBezTo>
                    <a:close/>
                    <a:moveTo>
                      <a:pt x="205" y="196"/>
                    </a:moveTo>
                    <a:cubicBezTo>
                      <a:pt x="204" y="194"/>
                      <a:pt x="200" y="197"/>
                      <a:pt x="202" y="198"/>
                    </a:cubicBezTo>
                    <a:cubicBezTo>
                      <a:pt x="202" y="198"/>
                      <a:pt x="205" y="198"/>
                      <a:pt x="205" y="196"/>
                    </a:cubicBezTo>
                    <a:cubicBezTo>
                      <a:pt x="204" y="196"/>
                      <a:pt x="205" y="196"/>
                      <a:pt x="205" y="196"/>
                    </a:cubicBezTo>
                    <a:close/>
                    <a:moveTo>
                      <a:pt x="378" y="323"/>
                    </a:moveTo>
                    <a:cubicBezTo>
                      <a:pt x="378" y="320"/>
                      <a:pt x="376" y="318"/>
                      <a:pt x="375" y="314"/>
                    </a:cubicBezTo>
                    <a:cubicBezTo>
                      <a:pt x="374" y="308"/>
                      <a:pt x="374" y="300"/>
                      <a:pt x="373" y="294"/>
                    </a:cubicBezTo>
                    <a:cubicBezTo>
                      <a:pt x="369" y="285"/>
                      <a:pt x="369" y="275"/>
                      <a:pt x="366" y="266"/>
                    </a:cubicBezTo>
                    <a:cubicBezTo>
                      <a:pt x="365" y="263"/>
                      <a:pt x="363" y="258"/>
                      <a:pt x="358" y="257"/>
                    </a:cubicBezTo>
                    <a:cubicBezTo>
                      <a:pt x="357" y="257"/>
                      <a:pt x="356" y="255"/>
                      <a:pt x="355" y="255"/>
                    </a:cubicBezTo>
                    <a:cubicBezTo>
                      <a:pt x="353" y="254"/>
                      <a:pt x="352" y="257"/>
                      <a:pt x="349" y="257"/>
                    </a:cubicBezTo>
                    <a:cubicBezTo>
                      <a:pt x="348" y="260"/>
                      <a:pt x="344" y="261"/>
                      <a:pt x="341" y="261"/>
                    </a:cubicBezTo>
                    <a:cubicBezTo>
                      <a:pt x="337" y="261"/>
                      <a:pt x="337" y="266"/>
                      <a:pt x="332" y="265"/>
                    </a:cubicBezTo>
                    <a:cubicBezTo>
                      <a:pt x="332" y="266"/>
                      <a:pt x="334" y="265"/>
                      <a:pt x="336" y="266"/>
                    </a:cubicBezTo>
                    <a:cubicBezTo>
                      <a:pt x="336" y="268"/>
                      <a:pt x="328" y="275"/>
                      <a:pt x="327" y="278"/>
                    </a:cubicBezTo>
                    <a:cubicBezTo>
                      <a:pt x="327" y="278"/>
                      <a:pt x="326" y="278"/>
                      <a:pt x="326" y="278"/>
                    </a:cubicBezTo>
                    <a:cubicBezTo>
                      <a:pt x="326" y="278"/>
                      <a:pt x="327" y="278"/>
                      <a:pt x="327" y="278"/>
                    </a:cubicBezTo>
                    <a:cubicBezTo>
                      <a:pt x="327" y="277"/>
                      <a:pt x="327" y="277"/>
                      <a:pt x="326" y="277"/>
                    </a:cubicBezTo>
                    <a:cubicBezTo>
                      <a:pt x="324" y="277"/>
                      <a:pt x="322" y="285"/>
                      <a:pt x="319" y="285"/>
                    </a:cubicBezTo>
                    <a:cubicBezTo>
                      <a:pt x="318" y="285"/>
                      <a:pt x="317" y="283"/>
                      <a:pt x="315" y="283"/>
                    </a:cubicBezTo>
                    <a:cubicBezTo>
                      <a:pt x="313" y="281"/>
                      <a:pt x="302" y="279"/>
                      <a:pt x="307" y="273"/>
                    </a:cubicBezTo>
                    <a:cubicBezTo>
                      <a:pt x="307" y="274"/>
                      <a:pt x="307" y="274"/>
                      <a:pt x="307" y="274"/>
                    </a:cubicBezTo>
                    <a:cubicBezTo>
                      <a:pt x="309" y="270"/>
                      <a:pt x="307" y="260"/>
                      <a:pt x="313" y="260"/>
                    </a:cubicBezTo>
                    <a:cubicBezTo>
                      <a:pt x="316" y="262"/>
                      <a:pt x="316" y="258"/>
                      <a:pt x="319" y="261"/>
                    </a:cubicBezTo>
                    <a:cubicBezTo>
                      <a:pt x="318" y="258"/>
                      <a:pt x="321" y="255"/>
                      <a:pt x="324" y="257"/>
                    </a:cubicBezTo>
                    <a:cubicBezTo>
                      <a:pt x="323" y="255"/>
                      <a:pt x="324" y="250"/>
                      <a:pt x="325" y="248"/>
                    </a:cubicBezTo>
                    <a:cubicBezTo>
                      <a:pt x="325" y="242"/>
                      <a:pt x="330" y="244"/>
                      <a:pt x="329" y="244"/>
                    </a:cubicBezTo>
                    <a:cubicBezTo>
                      <a:pt x="331" y="242"/>
                      <a:pt x="334" y="240"/>
                      <a:pt x="335" y="239"/>
                    </a:cubicBezTo>
                    <a:cubicBezTo>
                      <a:pt x="338" y="232"/>
                      <a:pt x="335" y="223"/>
                      <a:pt x="338" y="216"/>
                    </a:cubicBezTo>
                    <a:cubicBezTo>
                      <a:pt x="338" y="212"/>
                      <a:pt x="335" y="208"/>
                      <a:pt x="336" y="205"/>
                    </a:cubicBezTo>
                    <a:cubicBezTo>
                      <a:pt x="333" y="205"/>
                      <a:pt x="327" y="197"/>
                      <a:pt x="331" y="197"/>
                    </a:cubicBezTo>
                    <a:cubicBezTo>
                      <a:pt x="327" y="196"/>
                      <a:pt x="331" y="194"/>
                      <a:pt x="332" y="193"/>
                    </a:cubicBezTo>
                    <a:cubicBezTo>
                      <a:pt x="334" y="193"/>
                      <a:pt x="336" y="196"/>
                      <a:pt x="339" y="196"/>
                    </a:cubicBezTo>
                    <a:cubicBezTo>
                      <a:pt x="339" y="195"/>
                      <a:pt x="336" y="193"/>
                      <a:pt x="336" y="192"/>
                    </a:cubicBezTo>
                    <a:cubicBezTo>
                      <a:pt x="338" y="191"/>
                      <a:pt x="332" y="183"/>
                      <a:pt x="331" y="181"/>
                    </a:cubicBezTo>
                    <a:cubicBezTo>
                      <a:pt x="333" y="184"/>
                      <a:pt x="329" y="176"/>
                      <a:pt x="328" y="175"/>
                    </a:cubicBezTo>
                    <a:cubicBezTo>
                      <a:pt x="327" y="178"/>
                      <a:pt x="318" y="172"/>
                      <a:pt x="314" y="172"/>
                    </a:cubicBezTo>
                    <a:cubicBezTo>
                      <a:pt x="314" y="172"/>
                      <a:pt x="314" y="172"/>
                      <a:pt x="315" y="171"/>
                    </a:cubicBezTo>
                    <a:cubicBezTo>
                      <a:pt x="311" y="173"/>
                      <a:pt x="309" y="167"/>
                      <a:pt x="306" y="167"/>
                    </a:cubicBezTo>
                    <a:cubicBezTo>
                      <a:pt x="301" y="167"/>
                      <a:pt x="300" y="167"/>
                      <a:pt x="298" y="163"/>
                    </a:cubicBezTo>
                    <a:cubicBezTo>
                      <a:pt x="296" y="159"/>
                      <a:pt x="286" y="153"/>
                      <a:pt x="283" y="157"/>
                    </a:cubicBezTo>
                    <a:cubicBezTo>
                      <a:pt x="284" y="157"/>
                      <a:pt x="284" y="157"/>
                      <a:pt x="284" y="157"/>
                    </a:cubicBezTo>
                    <a:cubicBezTo>
                      <a:pt x="282" y="159"/>
                      <a:pt x="272" y="152"/>
                      <a:pt x="270" y="150"/>
                    </a:cubicBezTo>
                    <a:cubicBezTo>
                      <a:pt x="268" y="149"/>
                      <a:pt x="266" y="151"/>
                      <a:pt x="267" y="151"/>
                    </a:cubicBezTo>
                    <a:cubicBezTo>
                      <a:pt x="266" y="153"/>
                      <a:pt x="258" y="151"/>
                      <a:pt x="256" y="151"/>
                    </a:cubicBezTo>
                    <a:cubicBezTo>
                      <a:pt x="263" y="154"/>
                      <a:pt x="254" y="157"/>
                      <a:pt x="252" y="161"/>
                    </a:cubicBezTo>
                    <a:cubicBezTo>
                      <a:pt x="249" y="165"/>
                      <a:pt x="253" y="169"/>
                      <a:pt x="257" y="171"/>
                    </a:cubicBezTo>
                    <a:cubicBezTo>
                      <a:pt x="259" y="171"/>
                      <a:pt x="262" y="173"/>
                      <a:pt x="259" y="175"/>
                    </a:cubicBezTo>
                    <a:cubicBezTo>
                      <a:pt x="255" y="175"/>
                      <a:pt x="252" y="174"/>
                      <a:pt x="248" y="175"/>
                    </a:cubicBezTo>
                    <a:cubicBezTo>
                      <a:pt x="244" y="176"/>
                      <a:pt x="239" y="179"/>
                      <a:pt x="238" y="183"/>
                    </a:cubicBezTo>
                    <a:cubicBezTo>
                      <a:pt x="237" y="189"/>
                      <a:pt x="240" y="196"/>
                      <a:pt x="237" y="202"/>
                    </a:cubicBezTo>
                    <a:cubicBezTo>
                      <a:pt x="237" y="203"/>
                      <a:pt x="232" y="215"/>
                      <a:pt x="229" y="213"/>
                    </a:cubicBezTo>
                    <a:cubicBezTo>
                      <a:pt x="230" y="213"/>
                      <a:pt x="235" y="199"/>
                      <a:pt x="234" y="198"/>
                    </a:cubicBezTo>
                    <a:cubicBezTo>
                      <a:pt x="232" y="197"/>
                      <a:pt x="231" y="204"/>
                      <a:pt x="230" y="204"/>
                    </a:cubicBezTo>
                    <a:cubicBezTo>
                      <a:pt x="230" y="204"/>
                      <a:pt x="231" y="204"/>
                      <a:pt x="231" y="205"/>
                    </a:cubicBezTo>
                    <a:cubicBezTo>
                      <a:pt x="232" y="206"/>
                      <a:pt x="226" y="216"/>
                      <a:pt x="226" y="210"/>
                    </a:cubicBezTo>
                    <a:cubicBezTo>
                      <a:pt x="226" y="205"/>
                      <a:pt x="228" y="203"/>
                      <a:pt x="228" y="199"/>
                    </a:cubicBezTo>
                    <a:cubicBezTo>
                      <a:pt x="227" y="199"/>
                      <a:pt x="227" y="199"/>
                      <a:pt x="227" y="199"/>
                    </a:cubicBezTo>
                    <a:cubicBezTo>
                      <a:pt x="228" y="198"/>
                      <a:pt x="227" y="194"/>
                      <a:pt x="229" y="195"/>
                    </a:cubicBezTo>
                    <a:cubicBezTo>
                      <a:pt x="230" y="193"/>
                      <a:pt x="228" y="192"/>
                      <a:pt x="227" y="191"/>
                    </a:cubicBezTo>
                    <a:cubicBezTo>
                      <a:pt x="227" y="190"/>
                      <a:pt x="229" y="186"/>
                      <a:pt x="229" y="189"/>
                    </a:cubicBezTo>
                    <a:cubicBezTo>
                      <a:pt x="231" y="188"/>
                      <a:pt x="231" y="187"/>
                      <a:pt x="231" y="185"/>
                    </a:cubicBezTo>
                    <a:cubicBezTo>
                      <a:pt x="229" y="183"/>
                      <a:pt x="221" y="194"/>
                      <a:pt x="220" y="196"/>
                    </a:cubicBezTo>
                    <a:cubicBezTo>
                      <a:pt x="219" y="198"/>
                      <a:pt x="219" y="203"/>
                      <a:pt x="215" y="202"/>
                    </a:cubicBezTo>
                    <a:cubicBezTo>
                      <a:pt x="213" y="200"/>
                      <a:pt x="213" y="198"/>
                      <a:pt x="211" y="202"/>
                    </a:cubicBezTo>
                    <a:cubicBezTo>
                      <a:pt x="210" y="205"/>
                      <a:pt x="206" y="202"/>
                      <a:pt x="206" y="203"/>
                    </a:cubicBezTo>
                    <a:cubicBezTo>
                      <a:pt x="205" y="206"/>
                      <a:pt x="205" y="210"/>
                      <a:pt x="205" y="213"/>
                    </a:cubicBezTo>
                    <a:cubicBezTo>
                      <a:pt x="204" y="216"/>
                      <a:pt x="199" y="213"/>
                      <a:pt x="197" y="218"/>
                    </a:cubicBezTo>
                    <a:cubicBezTo>
                      <a:pt x="197" y="220"/>
                      <a:pt x="198" y="227"/>
                      <a:pt x="198" y="230"/>
                    </a:cubicBezTo>
                    <a:cubicBezTo>
                      <a:pt x="198" y="230"/>
                      <a:pt x="198" y="229"/>
                      <a:pt x="198" y="229"/>
                    </a:cubicBezTo>
                    <a:cubicBezTo>
                      <a:pt x="198" y="229"/>
                      <a:pt x="198" y="229"/>
                      <a:pt x="198" y="229"/>
                    </a:cubicBezTo>
                    <a:cubicBezTo>
                      <a:pt x="198" y="230"/>
                      <a:pt x="198" y="230"/>
                      <a:pt x="198" y="230"/>
                    </a:cubicBezTo>
                    <a:cubicBezTo>
                      <a:pt x="199" y="230"/>
                      <a:pt x="191" y="248"/>
                      <a:pt x="190" y="251"/>
                    </a:cubicBezTo>
                    <a:cubicBezTo>
                      <a:pt x="187" y="255"/>
                      <a:pt x="182" y="259"/>
                      <a:pt x="188" y="263"/>
                    </a:cubicBezTo>
                    <a:cubicBezTo>
                      <a:pt x="188" y="263"/>
                      <a:pt x="188" y="263"/>
                      <a:pt x="188" y="262"/>
                    </a:cubicBezTo>
                    <a:cubicBezTo>
                      <a:pt x="188" y="262"/>
                      <a:pt x="188" y="263"/>
                      <a:pt x="188" y="263"/>
                    </a:cubicBezTo>
                    <a:cubicBezTo>
                      <a:pt x="188" y="263"/>
                      <a:pt x="189" y="264"/>
                      <a:pt x="189" y="264"/>
                    </a:cubicBezTo>
                    <a:cubicBezTo>
                      <a:pt x="188" y="264"/>
                      <a:pt x="188" y="264"/>
                      <a:pt x="188" y="263"/>
                    </a:cubicBezTo>
                    <a:cubicBezTo>
                      <a:pt x="188" y="267"/>
                      <a:pt x="189" y="270"/>
                      <a:pt x="188" y="273"/>
                    </a:cubicBezTo>
                    <a:cubicBezTo>
                      <a:pt x="187" y="279"/>
                      <a:pt x="182" y="280"/>
                      <a:pt x="185" y="287"/>
                    </a:cubicBezTo>
                    <a:cubicBezTo>
                      <a:pt x="185" y="289"/>
                      <a:pt x="194" y="307"/>
                      <a:pt x="193" y="307"/>
                    </a:cubicBezTo>
                    <a:cubicBezTo>
                      <a:pt x="194" y="307"/>
                      <a:pt x="197" y="305"/>
                      <a:pt x="199" y="305"/>
                    </a:cubicBezTo>
                    <a:cubicBezTo>
                      <a:pt x="200" y="305"/>
                      <a:pt x="193" y="309"/>
                      <a:pt x="193" y="307"/>
                    </a:cubicBezTo>
                    <a:cubicBezTo>
                      <a:pt x="193" y="310"/>
                      <a:pt x="196" y="315"/>
                      <a:pt x="197" y="317"/>
                    </a:cubicBezTo>
                    <a:cubicBezTo>
                      <a:pt x="198" y="320"/>
                      <a:pt x="199" y="325"/>
                      <a:pt x="199" y="329"/>
                    </a:cubicBezTo>
                    <a:cubicBezTo>
                      <a:pt x="200" y="337"/>
                      <a:pt x="199" y="346"/>
                      <a:pt x="197" y="354"/>
                    </a:cubicBezTo>
                    <a:cubicBezTo>
                      <a:pt x="195" y="364"/>
                      <a:pt x="190" y="370"/>
                      <a:pt x="186" y="378"/>
                    </a:cubicBezTo>
                    <a:cubicBezTo>
                      <a:pt x="181" y="386"/>
                      <a:pt x="179" y="394"/>
                      <a:pt x="170" y="399"/>
                    </a:cubicBezTo>
                    <a:cubicBezTo>
                      <a:pt x="252" y="399"/>
                      <a:pt x="252" y="399"/>
                      <a:pt x="252" y="399"/>
                    </a:cubicBezTo>
                    <a:cubicBezTo>
                      <a:pt x="257" y="399"/>
                      <a:pt x="266" y="396"/>
                      <a:pt x="266" y="403"/>
                    </a:cubicBezTo>
                    <a:cubicBezTo>
                      <a:pt x="278" y="402"/>
                      <a:pt x="291" y="401"/>
                      <a:pt x="303" y="401"/>
                    </a:cubicBezTo>
                    <a:cubicBezTo>
                      <a:pt x="309" y="401"/>
                      <a:pt x="325" y="404"/>
                      <a:pt x="329" y="400"/>
                    </a:cubicBezTo>
                    <a:cubicBezTo>
                      <a:pt x="329" y="399"/>
                      <a:pt x="328" y="399"/>
                      <a:pt x="328" y="399"/>
                    </a:cubicBezTo>
                    <a:cubicBezTo>
                      <a:pt x="330" y="399"/>
                      <a:pt x="330" y="399"/>
                      <a:pt x="330" y="399"/>
                    </a:cubicBezTo>
                    <a:cubicBezTo>
                      <a:pt x="329" y="397"/>
                      <a:pt x="329" y="397"/>
                      <a:pt x="330" y="396"/>
                    </a:cubicBezTo>
                    <a:cubicBezTo>
                      <a:pt x="330" y="398"/>
                      <a:pt x="331" y="399"/>
                      <a:pt x="331" y="400"/>
                    </a:cubicBezTo>
                    <a:cubicBezTo>
                      <a:pt x="331" y="395"/>
                      <a:pt x="331" y="395"/>
                      <a:pt x="334" y="390"/>
                    </a:cubicBezTo>
                    <a:cubicBezTo>
                      <a:pt x="334" y="390"/>
                      <a:pt x="335" y="391"/>
                      <a:pt x="335" y="391"/>
                    </a:cubicBezTo>
                    <a:cubicBezTo>
                      <a:pt x="335" y="390"/>
                      <a:pt x="336" y="385"/>
                      <a:pt x="339" y="388"/>
                    </a:cubicBezTo>
                    <a:cubicBezTo>
                      <a:pt x="339" y="387"/>
                      <a:pt x="339" y="386"/>
                      <a:pt x="339" y="385"/>
                    </a:cubicBezTo>
                    <a:cubicBezTo>
                      <a:pt x="345" y="383"/>
                      <a:pt x="341" y="367"/>
                      <a:pt x="350" y="363"/>
                    </a:cubicBezTo>
                    <a:cubicBezTo>
                      <a:pt x="352" y="362"/>
                      <a:pt x="361" y="359"/>
                      <a:pt x="357" y="355"/>
                    </a:cubicBezTo>
                    <a:cubicBezTo>
                      <a:pt x="354" y="351"/>
                      <a:pt x="361" y="348"/>
                      <a:pt x="362" y="347"/>
                    </a:cubicBezTo>
                    <a:cubicBezTo>
                      <a:pt x="357" y="345"/>
                      <a:pt x="361" y="343"/>
                      <a:pt x="363" y="341"/>
                    </a:cubicBezTo>
                    <a:cubicBezTo>
                      <a:pt x="366" y="340"/>
                      <a:pt x="371" y="343"/>
                      <a:pt x="367" y="344"/>
                    </a:cubicBezTo>
                    <a:cubicBezTo>
                      <a:pt x="369" y="344"/>
                      <a:pt x="372" y="345"/>
                      <a:pt x="373" y="346"/>
                    </a:cubicBezTo>
                    <a:cubicBezTo>
                      <a:pt x="375" y="344"/>
                      <a:pt x="375" y="340"/>
                      <a:pt x="375" y="338"/>
                    </a:cubicBezTo>
                    <a:cubicBezTo>
                      <a:pt x="376" y="336"/>
                      <a:pt x="376" y="335"/>
                      <a:pt x="375" y="334"/>
                    </a:cubicBezTo>
                    <a:cubicBezTo>
                      <a:pt x="375" y="330"/>
                      <a:pt x="378" y="327"/>
                      <a:pt x="378" y="323"/>
                    </a:cubicBezTo>
                    <a:close/>
                    <a:moveTo>
                      <a:pt x="188" y="263"/>
                    </a:moveTo>
                    <a:cubicBezTo>
                      <a:pt x="188" y="263"/>
                      <a:pt x="188" y="263"/>
                      <a:pt x="188" y="263"/>
                    </a:cubicBezTo>
                    <a:cubicBezTo>
                      <a:pt x="188" y="263"/>
                      <a:pt x="188" y="263"/>
                      <a:pt x="188" y="263"/>
                    </a:cubicBezTo>
                    <a:close/>
                    <a:moveTo>
                      <a:pt x="257" y="171"/>
                    </a:moveTo>
                    <a:cubicBezTo>
                      <a:pt x="257" y="171"/>
                      <a:pt x="257" y="171"/>
                      <a:pt x="257" y="171"/>
                    </a:cubicBezTo>
                    <a:cubicBezTo>
                      <a:pt x="257" y="171"/>
                      <a:pt x="257" y="171"/>
                      <a:pt x="256" y="171"/>
                    </a:cubicBezTo>
                    <a:lnTo>
                      <a:pt x="257" y="17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354"/>
              <p:cNvSpPr>
                <a:spLocks noEditPoints="1"/>
              </p:cNvSpPr>
              <p:nvPr/>
            </p:nvSpPr>
            <p:spPr bwMode="gray">
              <a:xfrm>
                <a:off x="7457163" y="3658682"/>
                <a:ext cx="463859" cy="460439"/>
              </a:xfrm>
              <a:custGeom>
                <a:avLst/>
                <a:gdLst>
                  <a:gd name="T0" fmla="*/ 281 w 287"/>
                  <a:gd name="T1" fmla="*/ 113 h 285"/>
                  <a:gd name="T2" fmla="*/ 271 w 287"/>
                  <a:gd name="T3" fmla="*/ 126 h 285"/>
                  <a:gd name="T4" fmla="*/ 265 w 287"/>
                  <a:gd name="T5" fmla="*/ 136 h 285"/>
                  <a:gd name="T6" fmla="*/ 258 w 287"/>
                  <a:gd name="T7" fmla="*/ 140 h 285"/>
                  <a:gd name="T8" fmla="*/ 251 w 287"/>
                  <a:gd name="T9" fmla="*/ 145 h 285"/>
                  <a:gd name="T10" fmla="*/ 242 w 287"/>
                  <a:gd name="T11" fmla="*/ 155 h 285"/>
                  <a:gd name="T12" fmla="*/ 237 w 287"/>
                  <a:gd name="T13" fmla="*/ 152 h 285"/>
                  <a:gd name="T14" fmla="*/ 244 w 287"/>
                  <a:gd name="T15" fmla="*/ 138 h 285"/>
                  <a:gd name="T16" fmla="*/ 257 w 287"/>
                  <a:gd name="T17" fmla="*/ 123 h 285"/>
                  <a:gd name="T18" fmla="*/ 246 w 287"/>
                  <a:gd name="T19" fmla="*/ 94 h 285"/>
                  <a:gd name="T20" fmla="*/ 238 w 287"/>
                  <a:gd name="T21" fmla="*/ 79 h 285"/>
                  <a:gd name="T22" fmla="*/ 214 w 287"/>
                  <a:gd name="T23" fmla="*/ 65 h 285"/>
                  <a:gd name="T24" fmla="*/ 182 w 287"/>
                  <a:gd name="T25" fmla="*/ 57 h 285"/>
                  <a:gd name="T26" fmla="*/ 130 w 287"/>
                  <a:gd name="T27" fmla="*/ 34 h 285"/>
                  <a:gd name="T28" fmla="*/ 112 w 287"/>
                  <a:gd name="T29" fmla="*/ 28 h 285"/>
                  <a:gd name="T30" fmla="*/ 110 w 287"/>
                  <a:gd name="T31" fmla="*/ 26 h 285"/>
                  <a:gd name="T32" fmla="*/ 101 w 287"/>
                  <a:gd name="T33" fmla="*/ 21 h 285"/>
                  <a:gd name="T34" fmla="*/ 90 w 287"/>
                  <a:gd name="T35" fmla="*/ 14 h 285"/>
                  <a:gd name="T36" fmla="*/ 87 w 287"/>
                  <a:gd name="T37" fmla="*/ 11 h 285"/>
                  <a:gd name="T38" fmla="*/ 55 w 287"/>
                  <a:gd name="T39" fmla="*/ 24 h 285"/>
                  <a:gd name="T40" fmla="*/ 41 w 287"/>
                  <a:gd name="T41" fmla="*/ 22 h 285"/>
                  <a:gd name="T42" fmla="*/ 35 w 287"/>
                  <a:gd name="T43" fmla="*/ 60 h 285"/>
                  <a:gd name="T44" fmla="*/ 26 w 287"/>
                  <a:gd name="T45" fmla="*/ 68 h 285"/>
                  <a:gd name="T46" fmla="*/ 18 w 287"/>
                  <a:gd name="T47" fmla="*/ 102 h 285"/>
                  <a:gd name="T48" fmla="*/ 12 w 287"/>
                  <a:gd name="T49" fmla="*/ 126 h 285"/>
                  <a:gd name="T50" fmla="*/ 33 w 287"/>
                  <a:gd name="T51" fmla="*/ 157 h 285"/>
                  <a:gd name="T52" fmla="*/ 55 w 287"/>
                  <a:gd name="T53" fmla="*/ 178 h 285"/>
                  <a:gd name="T54" fmla="*/ 84 w 287"/>
                  <a:gd name="T55" fmla="*/ 207 h 285"/>
                  <a:gd name="T56" fmla="*/ 87 w 287"/>
                  <a:gd name="T57" fmla="*/ 250 h 285"/>
                  <a:gd name="T58" fmla="*/ 177 w 287"/>
                  <a:gd name="T59" fmla="*/ 284 h 285"/>
                  <a:gd name="T60" fmla="*/ 245 w 287"/>
                  <a:gd name="T61" fmla="*/ 261 h 285"/>
                  <a:gd name="T62" fmla="*/ 242 w 287"/>
                  <a:gd name="T63" fmla="*/ 237 h 285"/>
                  <a:gd name="T64" fmla="*/ 254 w 287"/>
                  <a:gd name="T65" fmla="*/ 185 h 285"/>
                  <a:gd name="T66" fmla="*/ 263 w 287"/>
                  <a:gd name="T67" fmla="*/ 155 h 285"/>
                  <a:gd name="T68" fmla="*/ 280 w 287"/>
                  <a:gd name="T69" fmla="*/ 125 h 285"/>
                  <a:gd name="T70" fmla="*/ 281 w 287"/>
                  <a:gd name="T71" fmla="*/ 119 h 285"/>
                  <a:gd name="T72" fmla="*/ 285 w 287"/>
                  <a:gd name="T73" fmla="*/ 110 h 285"/>
                  <a:gd name="T74" fmla="*/ 115 w 287"/>
                  <a:gd name="T75" fmla="*/ 3 h 285"/>
                  <a:gd name="T76" fmla="*/ 112 w 287"/>
                  <a:gd name="T77" fmla="*/ 2 h 285"/>
                  <a:gd name="T78" fmla="*/ 112 w 287"/>
                  <a:gd name="T79" fmla="*/ 2 h 285"/>
                  <a:gd name="T80" fmla="*/ 112 w 287"/>
                  <a:gd name="T81" fmla="*/ 6 h 285"/>
                  <a:gd name="T82" fmla="*/ 111 w 287"/>
                  <a:gd name="T83" fmla="*/ 13 h 285"/>
                  <a:gd name="T84" fmla="*/ 122 w 287"/>
                  <a:gd name="T85" fmla="*/ 11 h 285"/>
                  <a:gd name="T86" fmla="*/ 124 w 287"/>
                  <a:gd name="T87" fmla="*/ 0 h 285"/>
                  <a:gd name="T88" fmla="*/ 106 w 287"/>
                  <a:gd name="T89" fmla="*/ 16 h 285"/>
                  <a:gd name="T90" fmla="*/ 106 w 287"/>
                  <a:gd name="T91" fmla="*/ 21 h 285"/>
                  <a:gd name="T92" fmla="*/ 119 w 287"/>
                  <a:gd name="T93" fmla="*/ 7 h 285"/>
                  <a:gd name="T94" fmla="*/ 114 w 287"/>
                  <a:gd name="T95" fmla="*/ 1 h 285"/>
                  <a:gd name="T96" fmla="*/ 238 w 287"/>
                  <a:gd name="T97" fmla="*/ 150 h 285"/>
                  <a:gd name="T98" fmla="*/ 96 w 287"/>
                  <a:gd name="T99" fmla="*/ 6 h 285"/>
                  <a:gd name="T100" fmla="*/ 40 w 287"/>
                  <a:gd name="T101" fmla="*/ 22 h 285"/>
                  <a:gd name="T102" fmla="*/ 110 w 287"/>
                  <a:gd name="T103" fmla="*/ 25 h 285"/>
                  <a:gd name="T104" fmla="*/ 258 w 287"/>
                  <a:gd name="T105" fmla="*/ 139 h 285"/>
                  <a:gd name="T106" fmla="*/ 258 w 287"/>
                  <a:gd name="T107" fmla="*/ 139 h 285"/>
                  <a:gd name="T108" fmla="*/ 108 w 287"/>
                  <a:gd name="T109" fmla="*/ 1 h 285"/>
                  <a:gd name="T110" fmla="*/ 110 w 287"/>
                  <a:gd name="T111" fmla="*/ 5 h 285"/>
                  <a:gd name="T112" fmla="*/ 108 w 287"/>
                  <a:gd name="T113" fmla="*/ 7 h 285"/>
                  <a:gd name="T114" fmla="*/ 101 w 287"/>
                  <a:gd name="T115" fmla="*/ 6 h 285"/>
                  <a:gd name="T116" fmla="*/ 107 w 287"/>
                  <a:gd name="T117" fmla="*/ 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7" h="285">
                    <a:moveTo>
                      <a:pt x="285" y="110"/>
                    </a:moveTo>
                    <a:cubicBezTo>
                      <a:pt x="283" y="110"/>
                      <a:pt x="283" y="111"/>
                      <a:pt x="282" y="110"/>
                    </a:cubicBezTo>
                    <a:cubicBezTo>
                      <a:pt x="281" y="111"/>
                      <a:pt x="281" y="112"/>
                      <a:pt x="281" y="113"/>
                    </a:cubicBezTo>
                    <a:cubicBezTo>
                      <a:pt x="277" y="113"/>
                      <a:pt x="279" y="119"/>
                      <a:pt x="276" y="119"/>
                    </a:cubicBezTo>
                    <a:cubicBezTo>
                      <a:pt x="275" y="119"/>
                      <a:pt x="275" y="118"/>
                      <a:pt x="274" y="118"/>
                    </a:cubicBezTo>
                    <a:cubicBezTo>
                      <a:pt x="273" y="118"/>
                      <a:pt x="271" y="125"/>
                      <a:pt x="271" y="126"/>
                    </a:cubicBezTo>
                    <a:cubicBezTo>
                      <a:pt x="267" y="129"/>
                      <a:pt x="265" y="134"/>
                      <a:pt x="267" y="139"/>
                    </a:cubicBezTo>
                    <a:cubicBezTo>
                      <a:pt x="266" y="137"/>
                      <a:pt x="264" y="136"/>
                      <a:pt x="263" y="136"/>
                    </a:cubicBezTo>
                    <a:cubicBezTo>
                      <a:pt x="264" y="136"/>
                      <a:pt x="264" y="136"/>
                      <a:pt x="265" y="136"/>
                    </a:cubicBezTo>
                    <a:cubicBezTo>
                      <a:pt x="263" y="134"/>
                      <a:pt x="262" y="140"/>
                      <a:pt x="260" y="136"/>
                    </a:cubicBezTo>
                    <a:cubicBezTo>
                      <a:pt x="261" y="137"/>
                      <a:pt x="259" y="138"/>
                      <a:pt x="258" y="139"/>
                    </a:cubicBezTo>
                    <a:cubicBezTo>
                      <a:pt x="258" y="139"/>
                      <a:pt x="258" y="140"/>
                      <a:pt x="258" y="140"/>
                    </a:cubicBezTo>
                    <a:cubicBezTo>
                      <a:pt x="258" y="139"/>
                      <a:pt x="258" y="139"/>
                      <a:pt x="258" y="139"/>
                    </a:cubicBezTo>
                    <a:cubicBezTo>
                      <a:pt x="258" y="139"/>
                      <a:pt x="258" y="139"/>
                      <a:pt x="258" y="139"/>
                    </a:cubicBezTo>
                    <a:cubicBezTo>
                      <a:pt x="259" y="137"/>
                      <a:pt x="252" y="143"/>
                      <a:pt x="251" y="145"/>
                    </a:cubicBezTo>
                    <a:cubicBezTo>
                      <a:pt x="251" y="145"/>
                      <a:pt x="249" y="149"/>
                      <a:pt x="249" y="150"/>
                    </a:cubicBezTo>
                    <a:cubicBezTo>
                      <a:pt x="249" y="151"/>
                      <a:pt x="243" y="154"/>
                      <a:pt x="242" y="155"/>
                    </a:cubicBezTo>
                    <a:cubicBezTo>
                      <a:pt x="242" y="155"/>
                      <a:pt x="242" y="155"/>
                      <a:pt x="242" y="155"/>
                    </a:cubicBezTo>
                    <a:cubicBezTo>
                      <a:pt x="240" y="157"/>
                      <a:pt x="236" y="160"/>
                      <a:pt x="235" y="155"/>
                    </a:cubicBezTo>
                    <a:cubicBezTo>
                      <a:pt x="236" y="155"/>
                      <a:pt x="236" y="155"/>
                      <a:pt x="237" y="155"/>
                    </a:cubicBezTo>
                    <a:cubicBezTo>
                      <a:pt x="237" y="154"/>
                      <a:pt x="237" y="153"/>
                      <a:pt x="237" y="152"/>
                    </a:cubicBezTo>
                    <a:cubicBezTo>
                      <a:pt x="238" y="153"/>
                      <a:pt x="238" y="153"/>
                      <a:pt x="239" y="154"/>
                    </a:cubicBezTo>
                    <a:cubicBezTo>
                      <a:pt x="239" y="153"/>
                      <a:pt x="237" y="151"/>
                      <a:pt x="237" y="149"/>
                    </a:cubicBezTo>
                    <a:cubicBezTo>
                      <a:pt x="238" y="149"/>
                      <a:pt x="242" y="140"/>
                      <a:pt x="244" y="138"/>
                    </a:cubicBezTo>
                    <a:cubicBezTo>
                      <a:pt x="246" y="136"/>
                      <a:pt x="244" y="132"/>
                      <a:pt x="246" y="131"/>
                    </a:cubicBezTo>
                    <a:cubicBezTo>
                      <a:pt x="249" y="131"/>
                      <a:pt x="252" y="131"/>
                      <a:pt x="255" y="130"/>
                    </a:cubicBezTo>
                    <a:cubicBezTo>
                      <a:pt x="254" y="130"/>
                      <a:pt x="255" y="123"/>
                      <a:pt x="257" y="123"/>
                    </a:cubicBezTo>
                    <a:cubicBezTo>
                      <a:pt x="252" y="123"/>
                      <a:pt x="248" y="115"/>
                      <a:pt x="253" y="110"/>
                    </a:cubicBezTo>
                    <a:cubicBezTo>
                      <a:pt x="258" y="99"/>
                      <a:pt x="243" y="109"/>
                      <a:pt x="243" y="107"/>
                    </a:cubicBezTo>
                    <a:cubicBezTo>
                      <a:pt x="243" y="105"/>
                      <a:pt x="249" y="94"/>
                      <a:pt x="246" y="94"/>
                    </a:cubicBezTo>
                    <a:cubicBezTo>
                      <a:pt x="246" y="93"/>
                      <a:pt x="248" y="94"/>
                      <a:pt x="248" y="91"/>
                    </a:cubicBezTo>
                    <a:cubicBezTo>
                      <a:pt x="247" y="87"/>
                      <a:pt x="245" y="89"/>
                      <a:pt x="247" y="87"/>
                    </a:cubicBezTo>
                    <a:cubicBezTo>
                      <a:pt x="247" y="83"/>
                      <a:pt x="239" y="81"/>
                      <a:pt x="238" y="79"/>
                    </a:cubicBezTo>
                    <a:cubicBezTo>
                      <a:pt x="235" y="79"/>
                      <a:pt x="229" y="80"/>
                      <a:pt x="233" y="75"/>
                    </a:cubicBezTo>
                    <a:cubicBezTo>
                      <a:pt x="236" y="73"/>
                      <a:pt x="229" y="70"/>
                      <a:pt x="228" y="70"/>
                    </a:cubicBezTo>
                    <a:cubicBezTo>
                      <a:pt x="225" y="70"/>
                      <a:pt x="214" y="67"/>
                      <a:pt x="214" y="65"/>
                    </a:cubicBezTo>
                    <a:cubicBezTo>
                      <a:pt x="212" y="65"/>
                      <a:pt x="209" y="65"/>
                      <a:pt x="208" y="67"/>
                    </a:cubicBezTo>
                    <a:cubicBezTo>
                      <a:pt x="208" y="68"/>
                      <a:pt x="203" y="65"/>
                      <a:pt x="203" y="65"/>
                    </a:cubicBezTo>
                    <a:cubicBezTo>
                      <a:pt x="196" y="65"/>
                      <a:pt x="189" y="59"/>
                      <a:pt x="182" y="57"/>
                    </a:cubicBezTo>
                    <a:cubicBezTo>
                      <a:pt x="168" y="52"/>
                      <a:pt x="152" y="49"/>
                      <a:pt x="138" y="46"/>
                    </a:cubicBezTo>
                    <a:cubicBezTo>
                      <a:pt x="137" y="46"/>
                      <a:pt x="135" y="38"/>
                      <a:pt x="134" y="36"/>
                    </a:cubicBezTo>
                    <a:cubicBezTo>
                      <a:pt x="133" y="35"/>
                      <a:pt x="130" y="35"/>
                      <a:pt x="130" y="34"/>
                    </a:cubicBezTo>
                    <a:cubicBezTo>
                      <a:pt x="127" y="35"/>
                      <a:pt x="129" y="32"/>
                      <a:pt x="127" y="32"/>
                    </a:cubicBezTo>
                    <a:cubicBezTo>
                      <a:pt x="125" y="34"/>
                      <a:pt x="115" y="30"/>
                      <a:pt x="112" y="27"/>
                    </a:cubicBezTo>
                    <a:cubicBezTo>
                      <a:pt x="112" y="28"/>
                      <a:pt x="112" y="28"/>
                      <a:pt x="112" y="28"/>
                    </a:cubicBezTo>
                    <a:cubicBezTo>
                      <a:pt x="112" y="27"/>
                      <a:pt x="111" y="26"/>
                      <a:pt x="110" y="25"/>
                    </a:cubicBezTo>
                    <a:cubicBezTo>
                      <a:pt x="109" y="25"/>
                      <a:pt x="108" y="25"/>
                      <a:pt x="107" y="25"/>
                    </a:cubicBezTo>
                    <a:cubicBezTo>
                      <a:pt x="108" y="25"/>
                      <a:pt x="109" y="25"/>
                      <a:pt x="110" y="26"/>
                    </a:cubicBezTo>
                    <a:cubicBezTo>
                      <a:pt x="106" y="26"/>
                      <a:pt x="103" y="29"/>
                      <a:pt x="100" y="30"/>
                    </a:cubicBezTo>
                    <a:cubicBezTo>
                      <a:pt x="95" y="32"/>
                      <a:pt x="99" y="25"/>
                      <a:pt x="100" y="25"/>
                    </a:cubicBezTo>
                    <a:cubicBezTo>
                      <a:pt x="100" y="23"/>
                      <a:pt x="104" y="24"/>
                      <a:pt x="101" y="21"/>
                    </a:cubicBezTo>
                    <a:cubicBezTo>
                      <a:pt x="101" y="17"/>
                      <a:pt x="107" y="14"/>
                      <a:pt x="107" y="11"/>
                    </a:cubicBezTo>
                    <a:cubicBezTo>
                      <a:pt x="106" y="5"/>
                      <a:pt x="99" y="8"/>
                      <a:pt x="97" y="8"/>
                    </a:cubicBezTo>
                    <a:cubicBezTo>
                      <a:pt x="96" y="9"/>
                      <a:pt x="91" y="14"/>
                      <a:pt x="90" y="14"/>
                    </a:cubicBezTo>
                    <a:cubicBezTo>
                      <a:pt x="89" y="13"/>
                      <a:pt x="89" y="13"/>
                      <a:pt x="89" y="12"/>
                    </a:cubicBezTo>
                    <a:cubicBezTo>
                      <a:pt x="88" y="12"/>
                      <a:pt x="88" y="15"/>
                      <a:pt x="86" y="14"/>
                    </a:cubicBezTo>
                    <a:cubicBezTo>
                      <a:pt x="85" y="13"/>
                      <a:pt x="87" y="12"/>
                      <a:pt x="87" y="11"/>
                    </a:cubicBezTo>
                    <a:cubicBezTo>
                      <a:pt x="83" y="13"/>
                      <a:pt x="80" y="17"/>
                      <a:pt x="77" y="18"/>
                    </a:cubicBezTo>
                    <a:cubicBezTo>
                      <a:pt x="75" y="17"/>
                      <a:pt x="69" y="20"/>
                      <a:pt x="67" y="20"/>
                    </a:cubicBezTo>
                    <a:cubicBezTo>
                      <a:pt x="64" y="21"/>
                      <a:pt x="57" y="22"/>
                      <a:pt x="55" y="24"/>
                    </a:cubicBezTo>
                    <a:cubicBezTo>
                      <a:pt x="52" y="24"/>
                      <a:pt x="50" y="23"/>
                      <a:pt x="47" y="23"/>
                    </a:cubicBezTo>
                    <a:cubicBezTo>
                      <a:pt x="48" y="23"/>
                      <a:pt x="49" y="23"/>
                      <a:pt x="50" y="24"/>
                    </a:cubicBezTo>
                    <a:cubicBezTo>
                      <a:pt x="45" y="25"/>
                      <a:pt x="46" y="17"/>
                      <a:pt x="41" y="22"/>
                    </a:cubicBezTo>
                    <a:cubicBezTo>
                      <a:pt x="41" y="22"/>
                      <a:pt x="40" y="22"/>
                      <a:pt x="40" y="22"/>
                    </a:cubicBezTo>
                    <a:cubicBezTo>
                      <a:pt x="39" y="23"/>
                      <a:pt x="35" y="31"/>
                      <a:pt x="35" y="25"/>
                    </a:cubicBezTo>
                    <a:cubicBezTo>
                      <a:pt x="34" y="36"/>
                      <a:pt x="35" y="48"/>
                      <a:pt x="35" y="60"/>
                    </a:cubicBezTo>
                    <a:cubicBezTo>
                      <a:pt x="35" y="61"/>
                      <a:pt x="32" y="65"/>
                      <a:pt x="32" y="65"/>
                    </a:cubicBezTo>
                    <a:cubicBezTo>
                      <a:pt x="31" y="67"/>
                      <a:pt x="29" y="65"/>
                      <a:pt x="28" y="65"/>
                    </a:cubicBezTo>
                    <a:cubicBezTo>
                      <a:pt x="27" y="66"/>
                      <a:pt x="28" y="68"/>
                      <a:pt x="26" y="68"/>
                    </a:cubicBezTo>
                    <a:cubicBezTo>
                      <a:pt x="23" y="67"/>
                      <a:pt x="15" y="73"/>
                      <a:pt x="14" y="75"/>
                    </a:cubicBezTo>
                    <a:cubicBezTo>
                      <a:pt x="12" y="78"/>
                      <a:pt x="0" y="95"/>
                      <a:pt x="11" y="93"/>
                    </a:cubicBezTo>
                    <a:cubicBezTo>
                      <a:pt x="13" y="93"/>
                      <a:pt x="18" y="99"/>
                      <a:pt x="18" y="102"/>
                    </a:cubicBezTo>
                    <a:cubicBezTo>
                      <a:pt x="19" y="104"/>
                      <a:pt x="13" y="109"/>
                      <a:pt x="13" y="111"/>
                    </a:cubicBezTo>
                    <a:cubicBezTo>
                      <a:pt x="12" y="114"/>
                      <a:pt x="13" y="115"/>
                      <a:pt x="13" y="118"/>
                    </a:cubicBezTo>
                    <a:cubicBezTo>
                      <a:pt x="14" y="122"/>
                      <a:pt x="11" y="123"/>
                      <a:pt x="12" y="126"/>
                    </a:cubicBezTo>
                    <a:cubicBezTo>
                      <a:pt x="12" y="131"/>
                      <a:pt x="14" y="138"/>
                      <a:pt x="11" y="143"/>
                    </a:cubicBezTo>
                    <a:cubicBezTo>
                      <a:pt x="10" y="145"/>
                      <a:pt x="22" y="153"/>
                      <a:pt x="22" y="155"/>
                    </a:cubicBezTo>
                    <a:cubicBezTo>
                      <a:pt x="26" y="157"/>
                      <a:pt x="31" y="154"/>
                      <a:pt x="33" y="157"/>
                    </a:cubicBezTo>
                    <a:cubicBezTo>
                      <a:pt x="36" y="161"/>
                      <a:pt x="36" y="164"/>
                      <a:pt x="41" y="164"/>
                    </a:cubicBezTo>
                    <a:cubicBezTo>
                      <a:pt x="43" y="165"/>
                      <a:pt x="52" y="167"/>
                      <a:pt x="52" y="171"/>
                    </a:cubicBezTo>
                    <a:cubicBezTo>
                      <a:pt x="53" y="172"/>
                      <a:pt x="53" y="177"/>
                      <a:pt x="55" y="178"/>
                    </a:cubicBezTo>
                    <a:cubicBezTo>
                      <a:pt x="59" y="181"/>
                      <a:pt x="63" y="185"/>
                      <a:pt x="67" y="188"/>
                    </a:cubicBezTo>
                    <a:cubicBezTo>
                      <a:pt x="71" y="190"/>
                      <a:pt x="75" y="190"/>
                      <a:pt x="78" y="194"/>
                    </a:cubicBezTo>
                    <a:cubicBezTo>
                      <a:pt x="81" y="198"/>
                      <a:pt x="85" y="202"/>
                      <a:pt x="84" y="207"/>
                    </a:cubicBezTo>
                    <a:cubicBezTo>
                      <a:pt x="81" y="212"/>
                      <a:pt x="86" y="214"/>
                      <a:pt x="85" y="217"/>
                    </a:cubicBezTo>
                    <a:cubicBezTo>
                      <a:pt x="84" y="220"/>
                      <a:pt x="86" y="231"/>
                      <a:pt x="88" y="231"/>
                    </a:cubicBezTo>
                    <a:cubicBezTo>
                      <a:pt x="98" y="233"/>
                      <a:pt x="86" y="244"/>
                      <a:pt x="87" y="250"/>
                    </a:cubicBezTo>
                    <a:cubicBezTo>
                      <a:pt x="89" y="255"/>
                      <a:pt x="91" y="268"/>
                      <a:pt x="96" y="271"/>
                    </a:cubicBezTo>
                    <a:cubicBezTo>
                      <a:pt x="98" y="272"/>
                      <a:pt x="118" y="277"/>
                      <a:pt x="112" y="283"/>
                    </a:cubicBezTo>
                    <a:cubicBezTo>
                      <a:pt x="134" y="285"/>
                      <a:pt x="155" y="283"/>
                      <a:pt x="177" y="284"/>
                    </a:cubicBezTo>
                    <a:cubicBezTo>
                      <a:pt x="200" y="284"/>
                      <a:pt x="224" y="284"/>
                      <a:pt x="247" y="284"/>
                    </a:cubicBezTo>
                    <a:cubicBezTo>
                      <a:pt x="245" y="278"/>
                      <a:pt x="250" y="272"/>
                      <a:pt x="249" y="266"/>
                    </a:cubicBezTo>
                    <a:cubicBezTo>
                      <a:pt x="247" y="265"/>
                      <a:pt x="246" y="263"/>
                      <a:pt x="245" y="261"/>
                    </a:cubicBezTo>
                    <a:cubicBezTo>
                      <a:pt x="245" y="259"/>
                      <a:pt x="245" y="257"/>
                      <a:pt x="245" y="255"/>
                    </a:cubicBezTo>
                    <a:cubicBezTo>
                      <a:pt x="244" y="252"/>
                      <a:pt x="241" y="252"/>
                      <a:pt x="244" y="249"/>
                    </a:cubicBezTo>
                    <a:cubicBezTo>
                      <a:pt x="245" y="248"/>
                      <a:pt x="242" y="240"/>
                      <a:pt x="242" y="237"/>
                    </a:cubicBezTo>
                    <a:cubicBezTo>
                      <a:pt x="242" y="231"/>
                      <a:pt x="246" y="220"/>
                      <a:pt x="250" y="214"/>
                    </a:cubicBezTo>
                    <a:cubicBezTo>
                      <a:pt x="254" y="207"/>
                      <a:pt x="249" y="200"/>
                      <a:pt x="251" y="193"/>
                    </a:cubicBezTo>
                    <a:cubicBezTo>
                      <a:pt x="252" y="190"/>
                      <a:pt x="254" y="188"/>
                      <a:pt x="254" y="185"/>
                    </a:cubicBezTo>
                    <a:cubicBezTo>
                      <a:pt x="255" y="182"/>
                      <a:pt x="260" y="182"/>
                      <a:pt x="261" y="178"/>
                    </a:cubicBezTo>
                    <a:cubicBezTo>
                      <a:pt x="261" y="174"/>
                      <a:pt x="258" y="172"/>
                      <a:pt x="260" y="168"/>
                    </a:cubicBezTo>
                    <a:cubicBezTo>
                      <a:pt x="260" y="164"/>
                      <a:pt x="262" y="159"/>
                      <a:pt x="263" y="155"/>
                    </a:cubicBezTo>
                    <a:cubicBezTo>
                      <a:pt x="264" y="153"/>
                      <a:pt x="272" y="144"/>
                      <a:pt x="269" y="141"/>
                    </a:cubicBezTo>
                    <a:cubicBezTo>
                      <a:pt x="272" y="140"/>
                      <a:pt x="275" y="135"/>
                      <a:pt x="275" y="134"/>
                    </a:cubicBezTo>
                    <a:cubicBezTo>
                      <a:pt x="276" y="133"/>
                      <a:pt x="280" y="123"/>
                      <a:pt x="280" y="125"/>
                    </a:cubicBezTo>
                    <a:cubicBezTo>
                      <a:pt x="281" y="125"/>
                      <a:pt x="280" y="123"/>
                      <a:pt x="280" y="122"/>
                    </a:cubicBezTo>
                    <a:cubicBezTo>
                      <a:pt x="282" y="122"/>
                      <a:pt x="280" y="123"/>
                      <a:pt x="282" y="123"/>
                    </a:cubicBezTo>
                    <a:cubicBezTo>
                      <a:pt x="283" y="123"/>
                      <a:pt x="281" y="119"/>
                      <a:pt x="281" y="119"/>
                    </a:cubicBezTo>
                    <a:cubicBezTo>
                      <a:pt x="281" y="119"/>
                      <a:pt x="283" y="120"/>
                      <a:pt x="283" y="119"/>
                    </a:cubicBezTo>
                    <a:cubicBezTo>
                      <a:pt x="283" y="120"/>
                      <a:pt x="283" y="113"/>
                      <a:pt x="283" y="113"/>
                    </a:cubicBezTo>
                    <a:cubicBezTo>
                      <a:pt x="285" y="117"/>
                      <a:pt x="287" y="112"/>
                      <a:pt x="285" y="110"/>
                    </a:cubicBezTo>
                    <a:close/>
                    <a:moveTo>
                      <a:pt x="115" y="3"/>
                    </a:moveTo>
                    <a:cubicBezTo>
                      <a:pt x="115" y="4"/>
                      <a:pt x="116" y="5"/>
                      <a:pt x="116" y="5"/>
                    </a:cubicBezTo>
                    <a:cubicBezTo>
                      <a:pt x="117" y="6"/>
                      <a:pt x="115" y="0"/>
                      <a:pt x="115" y="3"/>
                    </a:cubicBezTo>
                    <a:close/>
                    <a:moveTo>
                      <a:pt x="112" y="2"/>
                    </a:moveTo>
                    <a:cubicBezTo>
                      <a:pt x="112" y="2"/>
                      <a:pt x="109" y="2"/>
                      <a:pt x="110" y="3"/>
                    </a:cubicBezTo>
                    <a:cubicBezTo>
                      <a:pt x="111" y="3"/>
                      <a:pt x="112" y="2"/>
                      <a:pt x="112" y="2"/>
                    </a:cubicBezTo>
                    <a:close/>
                    <a:moveTo>
                      <a:pt x="113" y="5"/>
                    </a:moveTo>
                    <a:cubicBezTo>
                      <a:pt x="115" y="6"/>
                      <a:pt x="113" y="3"/>
                      <a:pt x="113" y="5"/>
                    </a:cubicBezTo>
                    <a:close/>
                    <a:moveTo>
                      <a:pt x="112" y="2"/>
                    </a:moveTo>
                    <a:cubicBezTo>
                      <a:pt x="112" y="4"/>
                      <a:pt x="113" y="2"/>
                      <a:pt x="112" y="2"/>
                    </a:cubicBezTo>
                    <a:close/>
                    <a:moveTo>
                      <a:pt x="111" y="8"/>
                    </a:moveTo>
                    <a:cubicBezTo>
                      <a:pt x="111" y="9"/>
                      <a:pt x="114" y="6"/>
                      <a:pt x="112" y="6"/>
                    </a:cubicBezTo>
                    <a:cubicBezTo>
                      <a:pt x="111" y="7"/>
                      <a:pt x="111" y="7"/>
                      <a:pt x="111" y="8"/>
                    </a:cubicBezTo>
                    <a:close/>
                    <a:moveTo>
                      <a:pt x="111" y="13"/>
                    </a:moveTo>
                    <a:cubicBezTo>
                      <a:pt x="113" y="11"/>
                      <a:pt x="108" y="12"/>
                      <a:pt x="111" y="13"/>
                    </a:cubicBezTo>
                    <a:close/>
                    <a:moveTo>
                      <a:pt x="122" y="11"/>
                    </a:moveTo>
                    <a:cubicBezTo>
                      <a:pt x="121" y="12"/>
                      <a:pt x="119" y="12"/>
                      <a:pt x="118" y="13"/>
                    </a:cubicBezTo>
                    <a:cubicBezTo>
                      <a:pt x="120" y="13"/>
                      <a:pt x="121" y="12"/>
                      <a:pt x="122" y="11"/>
                    </a:cubicBezTo>
                    <a:close/>
                    <a:moveTo>
                      <a:pt x="124" y="0"/>
                    </a:moveTo>
                    <a:cubicBezTo>
                      <a:pt x="121" y="1"/>
                      <a:pt x="121" y="5"/>
                      <a:pt x="121" y="5"/>
                    </a:cubicBezTo>
                    <a:cubicBezTo>
                      <a:pt x="123" y="6"/>
                      <a:pt x="125" y="2"/>
                      <a:pt x="124" y="0"/>
                    </a:cubicBezTo>
                    <a:close/>
                    <a:moveTo>
                      <a:pt x="106" y="16"/>
                    </a:moveTo>
                    <a:cubicBezTo>
                      <a:pt x="107" y="15"/>
                      <a:pt x="108" y="14"/>
                      <a:pt x="108" y="13"/>
                    </a:cubicBezTo>
                    <a:cubicBezTo>
                      <a:pt x="108" y="12"/>
                      <a:pt x="105" y="14"/>
                      <a:pt x="106" y="16"/>
                    </a:cubicBezTo>
                    <a:close/>
                    <a:moveTo>
                      <a:pt x="106" y="21"/>
                    </a:moveTo>
                    <a:cubicBezTo>
                      <a:pt x="107" y="22"/>
                      <a:pt x="112" y="16"/>
                      <a:pt x="113" y="16"/>
                    </a:cubicBezTo>
                    <a:cubicBezTo>
                      <a:pt x="119" y="9"/>
                      <a:pt x="103" y="18"/>
                      <a:pt x="106" y="21"/>
                    </a:cubicBezTo>
                    <a:close/>
                    <a:moveTo>
                      <a:pt x="113" y="11"/>
                    </a:moveTo>
                    <a:cubicBezTo>
                      <a:pt x="113" y="8"/>
                      <a:pt x="116" y="10"/>
                      <a:pt x="117" y="10"/>
                    </a:cubicBezTo>
                    <a:cubicBezTo>
                      <a:pt x="116" y="9"/>
                      <a:pt x="119" y="8"/>
                      <a:pt x="119" y="7"/>
                    </a:cubicBezTo>
                    <a:cubicBezTo>
                      <a:pt x="117" y="6"/>
                      <a:pt x="113" y="8"/>
                      <a:pt x="112" y="9"/>
                    </a:cubicBezTo>
                    <a:cubicBezTo>
                      <a:pt x="112" y="9"/>
                      <a:pt x="111" y="11"/>
                      <a:pt x="113" y="11"/>
                    </a:cubicBezTo>
                    <a:close/>
                    <a:moveTo>
                      <a:pt x="114" y="1"/>
                    </a:moveTo>
                    <a:cubicBezTo>
                      <a:pt x="115" y="0"/>
                      <a:pt x="114" y="1"/>
                      <a:pt x="114" y="1"/>
                    </a:cubicBezTo>
                    <a:close/>
                    <a:moveTo>
                      <a:pt x="237" y="149"/>
                    </a:moveTo>
                    <a:cubicBezTo>
                      <a:pt x="237" y="149"/>
                      <a:pt x="238" y="149"/>
                      <a:pt x="238" y="150"/>
                    </a:cubicBezTo>
                    <a:cubicBezTo>
                      <a:pt x="238" y="149"/>
                      <a:pt x="237" y="149"/>
                      <a:pt x="237" y="149"/>
                    </a:cubicBezTo>
                    <a:close/>
                    <a:moveTo>
                      <a:pt x="98" y="5"/>
                    </a:moveTo>
                    <a:cubicBezTo>
                      <a:pt x="98" y="6"/>
                      <a:pt x="96" y="5"/>
                      <a:pt x="96" y="6"/>
                    </a:cubicBezTo>
                    <a:cubicBezTo>
                      <a:pt x="98" y="9"/>
                      <a:pt x="100" y="6"/>
                      <a:pt x="98" y="5"/>
                    </a:cubicBezTo>
                    <a:close/>
                    <a:moveTo>
                      <a:pt x="40" y="21"/>
                    </a:moveTo>
                    <a:cubicBezTo>
                      <a:pt x="40" y="21"/>
                      <a:pt x="40" y="21"/>
                      <a:pt x="40" y="22"/>
                    </a:cubicBezTo>
                    <a:cubicBezTo>
                      <a:pt x="40" y="21"/>
                      <a:pt x="40" y="21"/>
                      <a:pt x="40" y="21"/>
                    </a:cubicBezTo>
                    <a:close/>
                    <a:moveTo>
                      <a:pt x="107" y="23"/>
                    </a:moveTo>
                    <a:cubicBezTo>
                      <a:pt x="108" y="24"/>
                      <a:pt x="109" y="24"/>
                      <a:pt x="110" y="25"/>
                    </a:cubicBezTo>
                    <a:cubicBezTo>
                      <a:pt x="110" y="25"/>
                      <a:pt x="110" y="25"/>
                      <a:pt x="110" y="25"/>
                    </a:cubicBezTo>
                    <a:cubicBezTo>
                      <a:pt x="109" y="25"/>
                      <a:pt x="108" y="24"/>
                      <a:pt x="107" y="23"/>
                    </a:cubicBezTo>
                    <a:close/>
                    <a:moveTo>
                      <a:pt x="258" y="139"/>
                    </a:moveTo>
                    <a:cubicBezTo>
                      <a:pt x="258" y="139"/>
                      <a:pt x="258" y="139"/>
                      <a:pt x="258" y="139"/>
                    </a:cubicBezTo>
                    <a:cubicBezTo>
                      <a:pt x="258" y="139"/>
                      <a:pt x="258" y="139"/>
                      <a:pt x="258" y="140"/>
                    </a:cubicBezTo>
                    <a:cubicBezTo>
                      <a:pt x="258" y="139"/>
                      <a:pt x="258" y="139"/>
                      <a:pt x="258" y="139"/>
                    </a:cubicBezTo>
                    <a:close/>
                    <a:moveTo>
                      <a:pt x="106" y="22"/>
                    </a:moveTo>
                    <a:cubicBezTo>
                      <a:pt x="104" y="22"/>
                      <a:pt x="106" y="23"/>
                      <a:pt x="106" y="22"/>
                    </a:cubicBezTo>
                    <a:close/>
                    <a:moveTo>
                      <a:pt x="108" y="1"/>
                    </a:moveTo>
                    <a:cubicBezTo>
                      <a:pt x="108" y="0"/>
                      <a:pt x="108" y="1"/>
                      <a:pt x="108" y="1"/>
                    </a:cubicBezTo>
                    <a:close/>
                    <a:moveTo>
                      <a:pt x="110" y="6"/>
                    </a:moveTo>
                    <a:cubicBezTo>
                      <a:pt x="110" y="6"/>
                      <a:pt x="112" y="4"/>
                      <a:pt x="110" y="5"/>
                    </a:cubicBezTo>
                    <a:cubicBezTo>
                      <a:pt x="109" y="5"/>
                      <a:pt x="109" y="6"/>
                      <a:pt x="110" y="6"/>
                    </a:cubicBezTo>
                    <a:close/>
                    <a:moveTo>
                      <a:pt x="109" y="11"/>
                    </a:moveTo>
                    <a:cubicBezTo>
                      <a:pt x="111" y="11"/>
                      <a:pt x="109" y="7"/>
                      <a:pt x="108" y="7"/>
                    </a:cubicBezTo>
                    <a:cubicBezTo>
                      <a:pt x="106" y="8"/>
                      <a:pt x="108" y="10"/>
                      <a:pt x="109" y="11"/>
                    </a:cubicBezTo>
                    <a:close/>
                    <a:moveTo>
                      <a:pt x="101" y="6"/>
                    </a:moveTo>
                    <a:cubicBezTo>
                      <a:pt x="101" y="5"/>
                      <a:pt x="103" y="6"/>
                      <a:pt x="101" y="6"/>
                    </a:cubicBezTo>
                    <a:close/>
                    <a:moveTo>
                      <a:pt x="107" y="3"/>
                    </a:moveTo>
                    <a:cubicBezTo>
                      <a:pt x="106" y="3"/>
                      <a:pt x="105" y="4"/>
                      <a:pt x="106" y="5"/>
                    </a:cubicBezTo>
                    <a:cubicBezTo>
                      <a:pt x="108" y="6"/>
                      <a:pt x="109" y="3"/>
                      <a:pt x="107" y="3"/>
                    </a:cubicBezTo>
                    <a:close/>
                    <a:moveTo>
                      <a:pt x="105" y="7"/>
                    </a:moveTo>
                    <a:cubicBezTo>
                      <a:pt x="105" y="5"/>
                      <a:pt x="105" y="6"/>
                      <a:pt x="105" y="7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355"/>
              <p:cNvSpPr>
                <a:spLocks/>
              </p:cNvSpPr>
              <p:nvPr/>
            </p:nvSpPr>
            <p:spPr bwMode="gray">
              <a:xfrm>
                <a:off x="5046189" y="3740781"/>
                <a:ext cx="618479" cy="429651"/>
              </a:xfrm>
              <a:custGeom>
                <a:avLst/>
                <a:gdLst>
                  <a:gd name="T0" fmla="*/ 368 w 383"/>
                  <a:gd name="T1" fmla="*/ 25 h 266"/>
                  <a:gd name="T2" fmla="*/ 266 w 383"/>
                  <a:gd name="T3" fmla="*/ 16 h 266"/>
                  <a:gd name="T4" fmla="*/ 232 w 383"/>
                  <a:gd name="T5" fmla="*/ 24 h 266"/>
                  <a:gd name="T6" fmla="*/ 191 w 383"/>
                  <a:gd name="T7" fmla="*/ 34 h 266"/>
                  <a:gd name="T8" fmla="*/ 159 w 383"/>
                  <a:gd name="T9" fmla="*/ 39 h 266"/>
                  <a:gd name="T10" fmla="*/ 111 w 383"/>
                  <a:gd name="T11" fmla="*/ 44 h 266"/>
                  <a:gd name="T12" fmla="*/ 84 w 383"/>
                  <a:gd name="T13" fmla="*/ 41 h 266"/>
                  <a:gd name="T14" fmla="*/ 81 w 383"/>
                  <a:gd name="T15" fmla="*/ 26 h 266"/>
                  <a:gd name="T16" fmla="*/ 52 w 383"/>
                  <a:gd name="T17" fmla="*/ 3 h 266"/>
                  <a:gd name="T18" fmla="*/ 33 w 383"/>
                  <a:gd name="T19" fmla="*/ 4 h 266"/>
                  <a:gd name="T20" fmla="*/ 35 w 383"/>
                  <a:gd name="T21" fmla="*/ 5 h 266"/>
                  <a:gd name="T22" fmla="*/ 30 w 383"/>
                  <a:gd name="T23" fmla="*/ 5 h 266"/>
                  <a:gd name="T24" fmla="*/ 27 w 383"/>
                  <a:gd name="T25" fmla="*/ 3 h 266"/>
                  <a:gd name="T26" fmla="*/ 30 w 383"/>
                  <a:gd name="T27" fmla="*/ 16 h 266"/>
                  <a:gd name="T28" fmla="*/ 27 w 383"/>
                  <a:gd name="T29" fmla="*/ 30 h 266"/>
                  <a:gd name="T30" fmla="*/ 32 w 383"/>
                  <a:gd name="T31" fmla="*/ 33 h 266"/>
                  <a:gd name="T32" fmla="*/ 28 w 383"/>
                  <a:gd name="T33" fmla="*/ 45 h 266"/>
                  <a:gd name="T34" fmla="*/ 26 w 383"/>
                  <a:gd name="T35" fmla="*/ 57 h 266"/>
                  <a:gd name="T36" fmla="*/ 28 w 383"/>
                  <a:gd name="T37" fmla="*/ 61 h 266"/>
                  <a:gd name="T38" fmla="*/ 30 w 383"/>
                  <a:gd name="T39" fmla="*/ 68 h 266"/>
                  <a:gd name="T40" fmla="*/ 26 w 383"/>
                  <a:gd name="T41" fmla="*/ 75 h 266"/>
                  <a:gd name="T42" fmla="*/ 23 w 383"/>
                  <a:gd name="T43" fmla="*/ 98 h 266"/>
                  <a:gd name="T44" fmla="*/ 29 w 383"/>
                  <a:gd name="T45" fmla="*/ 103 h 266"/>
                  <a:gd name="T46" fmla="*/ 23 w 383"/>
                  <a:gd name="T47" fmla="*/ 113 h 266"/>
                  <a:gd name="T48" fmla="*/ 24 w 383"/>
                  <a:gd name="T49" fmla="*/ 113 h 266"/>
                  <a:gd name="T50" fmla="*/ 20 w 383"/>
                  <a:gd name="T51" fmla="*/ 131 h 266"/>
                  <a:gd name="T52" fmla="*/ 26 w 383"/>
                  <a:gd name="T53" fmla="*/ 140 h 266"/>
                  <a:gd name="T54" fmla="*/ 20 w 383"/>
                  <a:gd name="T55" fmla="*/ 138 h 266"/>
                  <a:gd name="T56" fmla="*/ 30 w 383"/>
                  <a:gd name="T57" fmla="*/ 161 h 266"/>
                  <a:gd name="T58" fmla="*/ 17 w 383"/>
                  <a:gd name="T59" fmla="*/ 172 h 266"/>
                  <a:gd name="T60" fmla="*/ 12 w 383"/>
                  <a:gd name="T61" fmla="*/ 181 h 266"/>
                  <a:gd name="T62" fmla="*/ 12 w 383"/>
                  <a:gd name="T63" fmla="*/ 182 h 266"/>
                  <a:gd name="T64" fmla="*/ 8 w 383"/>
                  <a:gd name="T65" fmla="*/ 183 h 266"/>
                  <a:gd name="T66" fmla="*/ 1 w 383"/>
                  <a:gd name="T67" fmla="*/ 213 h 266"/>
                  <a:gd name="T68" fmla="*/ 7 w 383"/>
                  <a:gd name="T69" fmla="*/ 223 h 266"/>
                  <a:gd name="T70" fmla="*/ 6 w 383"/>
                  <a:gd name="T71" fmla="*/ 243 h 266"/>
                  <a:gd name="T72" fmla="*/ 76 w 383"/>
                  <a:gd name="T73" fmla="*/ 262 h 266"/>
                  <a:gd name="T74" fmla="*/ 330 w 383"/>
                  <a:gd name="T75" fmla="*/ 264 h 266"/>
                  <a:gd name="T76" fmla="*/ 357 w 383"/>
                  <a:gd name="T77" fmla="*/ 241 h 266"/>
                  <a:gd name="T78" fmla="*/ 357 w 383"/>
                  <a:gd name="T79" fmla="*/ 148 h 266"/>
                  <a:gd name="T80" fmla="*/ 360 w 383"/>
                  <a:gd name="T81" fmla="*/ 134 h 266"/>
                  <a:gd name="T82" fmla="*/ 355 w 383"/>
                  <a:gd name="T83" fmla="*/ 124 h 266"/>
                  <a:gd name="T84" fmla="*/ 347 w 383"/>
                  <a:gd name="T85" fmla="*/ 113 h 266"/>
                  <a:gd name="T86" fmla="*/ 354 w 383"/>
                  <a:gd name="T87" fmla="*/ 98 h 266"/>
                  <a:gd name="T88" fmla="*/ 366 w 383"/>
                  <a:gd name="T89" fmla="*/ 78 h 266"/>
                  <a:gd name="T90" fmla="*/ 377 w 383"/>
                  <a:gd name="T91" fmla="*/ 51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83" h="266">
                    <a:moveTo>
                      <a:pt x="383" y="40"/>
                    </a:moveTo>
                    <a:cubicBezTo>
                      <a:pt x="382" y="37"/>
                      <a:pt x="379" y="29"/>
                      <a:pt x="375" y="29"/>
                    </a:cubicBezTo>
                    <a:cubicBezTo>
                      <a:pt x="373" y="29"/>
                      <a:pt x="369" y="26"/>
                      <a:pt x="368" y="25"/>
                    </a:cubicBezTo>
                    <a:cubicBezTo>
                      <a:pt x="364" y="21"/>
                      <a:pt x="364" y="16"/>
                      <a:pt x="359" y="16"/>
                    </a:cubicBezTo>
                    <a:cubicBezTo>
                      <a:pt x="348" y="16"/>
                      <a:pt x="338" y="16"/>
                      <a:pt x="327" y="16"/>
                    </a:cubicBezTo>
                    <a:cubicBezTo>
                      <a:pt x="307" y="16"/>
                      <a:pt x="286" y="16"/>
                      <a:pt x="266" y="16"/>
                    </a:cubicBezTo>
                    <a:cubicBezTo>
                      <a:pt x="263" y="16"/>
                      <a:pt x="262" y="18"/>
                      <a:pt x="259" y="19"/>
                    </a:cubicBezTo>
                    <a:cubicBezTo>
                      <a:pt x="255" y="20"/>
                      <a:pt x="252" y="18"/>
                      <a:pt x="248" y="20"/>
                    </a:cubicBezTo>
                    <a:cubicBezTo>
                      <a:pt x="241" y="22"/>
                      <a:pt x="237" y="19"/>
                      <a:pt x="232" y="24"/>
                    </a:cubicBezTo>
                    <a:cubicBezTo>
                      <a:pt x="229" y="27"/>
                      <a:pt x="220" y="25"/>
                      <a:pt x="216" y="27"/>
                    </a:cubicBezTo>
                    <a:cubicBezTo>
                      <a:pt x="212" y="29"/>
                      <a:pt x="206" y="33"/>
                      <a:pt x="202" y="33"/>
                    </a:cubicBezTo>
                    <a:cubicBezTo>
                      <a:pt x="199" y="34"/>
                      <a:pt x="194" y="35"/>
                      <a:pt x="191" y="34"/>
                    </a:cubicBezTo>
                    <a:cubicBezTo>
                      <a:pt x="186" y="29"/>
                      <a:pt x="186" y="34"/>
                      <a:pt x="181" y="34"/>
                    </a:cubicBezTo>
                    <a:cubicBezTo>
                      <a:pt x="177" y="36"/>
                      <a:pt x="173" y="37"/>
                      <a:pt x="169" y="37"/>
                    </a:cubicBezTo>
                    <a:cubicBezTo>
                      <a:pt x="168" y="37"/>
                      <a:pt x="159" y="40"/>
                      <a:pt x="159" y="39"/>
                    </a:cubicBezTo>
                    <a:cubicBezTo>
                      <a:pt x="159" y="33"/>
                      <a:pt x="148" y="34"/>
                      <a:pt x="145" y="33"/>
                    </a:cubicBezTo>
                    <a:cubicBezTo>
                      <a:pt x="140" y="32"/>
                      <a:pt x="128" y="33"/>
                      <a:pt x="125" y="37"/>
                    </a:cubicBezTo>
                    <a:cubicBezTo>
                      <a:pt x="124" y="39"/>
                      <a:pt x="113" y="44"/>
                      <a:pt x="111" y="44"/>
                    </a:cubicBezTo>
                    <a:cubicBezTo>
                      <a:pt x="112" y="43"/>
                      <a:pt x="112" y="43"/>
                      <a:pt x="113" y="42"/>
                    </a:cubicBezTo>
                    <a:cubicBezTo>
                      <a:pt x="106" y="45"/>
                      <a:pt x="90" y="43"/>
                      <a:pt x="85" y="37"/>
                    </a:cubicBezTo>
                    <a:cubicBezTo>
                      <a:pt x="84" y="39"/>
                      <a:pt x="84" y="36"/>
                      <a:pt x="84" y="41"/>
                    </a:cubicBezTo>
                    <a:cubicBezTo>
                      <a:pt x="84" y="41"/>
                      <a:pt x="84" y="25"/>
                      <a:pt x="84" y="24"/>
                    </a:cubicBezTo>
                    <a:cubicBezTo>
                      <a:pt x="84" y="26"/>
                      <a:pt x="81" y="28"/>
                      <a:pt x="80" y="28"/>
                    </a:cubicBezTo>
                    <a:cubicBezTo>
                      <a:pt x="82" y="26"/>
                      <a:pt x="83" y="26"/>
                      <a:pt x="81" y="26"/>
                    </a:cubicBezTo>
                    <a:cubicBezTo>
                      <a:pt x="85" y="26"/>
                      <a:pt x="82" y="17"/>
                      <a:pt x="80" y="16"/>
                    </a:cubicBezTo>
                    <a:cubicBezTo>
                      <a:pt x="79" y="13"/>
                      <a:pt x="69" y="0"/>
                      <a:pt x="64" y="5"/>
                    </a:cubicBezTo>
                    <a:cubicBezTo>
                      <a:pt x="59" y="10"/>
                      <a:pt x="57" y="5"/>
                      <a:pt x="52" y="3"/>
                    </a:cubicBezTo>
                    <a:cubicBezTo>
                      <a:pt x="47" y="0"/>
                      <a:pt x="49" y="2"/>
                      <a:pt x="45" y="4"/>
                    </a:cubicBezTo>
                    <a:cubicBezTo>
                      <a:pt x="44" y="5"/>
                      <a:pt x="36" y="5"/>
                      <a:pt x="38" y="3"/>
                    </a:cubicBezTo>
                    <a:cubicBezTo>
                      <a:pt x="38" y="3"/>
                      <a:pt x="33" y="4"/>
                      <a:pt x="33" y="4"/>
                    </a:cubicBezTo>
                    <a:cubicBezTo>
                      <a:pt x="33" y="6"/>
                      <a:pt x="37" y="5"/>
                      <a:pt x="37" y="7"/>
                    </a:cubicBezTo>
                    <a:cubicBezTo>
                      <a:pt x="35" y="5"/>
                      <a:pt x="37" y="9"/>
                      <a:pt x="37" y="10"/>
                    </a:cubicBezTo>
                    <a:cubicBezTo>
                      <a:pt x="35" y="10"/>
                      <a:pt x="35" y="6"/>
                      <a:pt x="35" y="5"/>
                    </a:cubicBezTo>
                    <a:cubicBezTo>
                      <a:pt x="34" y="6"/>
                      <a:pt x="33" y="6"/>
                      <a:pt x="33" y="7"/>
                    </a:cubicBezTo>
                    <a:cubicBezTo>
                      <a:pt x="34" y="5"/>
                      <a:pt x="30" y="6"/>
                      <a:pt x="31" y="4"/>
                    </a:cubicBezTo>
                    <a:cubicBezTo>
                      <a:pt x="31" y="5"/>
                      <a:pt x="31" y="5"/>
                      <a:pt x="30" y="5"/>
                    </a:cubicBezTo>
                    <a:cubicBezTo>
                      <a:pt x="30" y="5"/>
                      <a:pt x="30" y="4"/>
                      <a:pt x="30" y="4"/>
                    </a:cubicBezTo>
                    <a:cubicBezTo>
                      <a:pt x="30" y="4"/>
                      <a:pt x="30" y="5"/>
                      <a:pt x="30" y="5"/>
                    </a:cubicBezTo>
                    <a:cubicBezTo>
                      <a:pt x="30" y="4"/>
                      <a:pt x="27" y="2"/>
                      <a:pt x="27" y="3"/>
                    </a:cubicBezTo>
                    <a:cubicBezTo>
                      <a:pt x="26" y="2"/>
                      <a:pt x="27" y="1"/>
                      <a:pt x="26" y="1"/>
                    </a:cubicBezTo>
                    <a:cubicBezTo>
                      <a:pt x="27" y="1"/>
                      <a:pt x="30" y="15"/>
                      <a:pt x="31" y="15"/>
                    </a:cubicBezTo>
                    <a:cubicBezTo>
                      <a:pt x="31" y="15"/>
                      <a:pt x="30" y="15"/>
                      <a:pt x="30" y="16"/>
                    </a:cubicBezTo>
                    <a:cubicBezTo>
                      <a:pt x="30" y="16"/>
                      <a:pt x="30" y="15"/>
                      <a:pt x="30" y="15"/>
                    </a:cubicBezTo>
                    <a:cubicBezTo>
                      <a:pt x="27" y="18"/>
                      <a:pt x="29" y="20"/>
                      <a:pt x="28" y="24"/>
                    </a:cubicBezTo>
                    <a:cubicBezTo>
                      <a:pt x="28" y="26"/>
                      <a:pt x="29" y="29"/>
                      <a:pt x="27" y="30"/>
                    </a:cubicBezTo>
                    <a:cubicBezTo>
                      <a:pt x="30" y="30"/>
                      <a:pt x="30" y="35"/>
                      <a:pt x="30" y="37"/>
                    </a:cubicBezTo>
                    <a:cubicBezTo>
                      <a:pt x="30" y="36"/>
                      <a:pt x="30" y="32"/>
                      <a:pt x="32" y="34"/>
                    </a:cubicBezTo>
                    <a:cubicBezTo>
                      <a:pt x="32" y="34"/>
                      <a:pt x="32" y="33"/>
                      <a:pt x="32" y="33"/>
                    </a:cubicBezTo>
                    <a:cubicBezTo>
                      <a:pt x="31" y="35"/>
                      <a:pt x="25" y="43"/>
                      <a:pt x="32" y="43"/>
                    </a:cubicBezTo>
                    <a:cubicBezTo>
                      <a:pt x="30" y="44"/>
                      <a:pt x="32" y="47"/>
                      <a:pt x="33" y="47"/>
                    </a:cubicBezTo>
                    <a:cubicBezTo>
                      <a:pt x="33" y="47"/>
                      <a:pt x="28" y="49"/>
                      <a:pt x="28" y="45"/>
                    </a:cubicBezTo>
                    <a:cubicBezTo>
                      <a:pt x="29" y="47"/>
                      <a:pt x="30" y="54"/>
                      <a:pt x="28" y="54"/>
                    </a:cubicBezTo>
                    <a:cubicBezTo>
                      <a:pt x="29" y="54"/>
                      <a:pt x="29" y="52"/>
                      <a:pt x="29" y="51"/>
                    </a:cubicBezTo>
                    <a:cubicBezTo>
                      <a:pt x="28" y="53"/>
                      <a:pt x="28" y="55"/>
                      <a:pt x="26" y="57"/>
                    </a:cubicBezTo>
                    <a:cubicBezTo>
                      <a:pt x="28" y="57"/>
                      <a:pt x="28" y="58"/>
                      <a:pt x="28" y="61"/>
                    </a:cubicBezTo>
                    <a:cubicBezTo>
                      <a:pt x="29" y="60"/>
                      <a:pt x="29" y="60"/>
                      <a:pt x="30" y="59"/>
                    </a:cubicBezTo>
                    <a:cubicBezTo>
                      <a:pt x="30" y="62"/>
                      <a:pt x="29" y="61"/>
                      <a:pt x="28" y="61"/>
                    </a:cubicBezTo>
                    <a:cubicBezTo>
                      <a:pt x="28" y="63"/>
                      <a:pt x="28" y="65"/>
                      <a:pt x="28" y="68"/>
                    </a:cubicBezTo>
                    <a:cubicBezTo>
                      <a:pt x="28" y="67"/>
                      <a:pt x="28" y="66"/>
                      <a:pt x="29" y="65"/>
                    </a:cubicBezTo>
                    <a:cubicBezTo>
                      <a:pt x="29" y="66"/>
                      <a:pt x="29" y="67"/>
                      <a:pt x="30" y="68"/>
                    </a:cubicBezTo>
                    <a:cubicBezTo>
                      <a:pt x="29" y="67"/>
                      <a:pt x="29" y="67"/>
                      <a:pt x="29" y="66"/>
                    </a:cubicBezTo>
                    <a:cubicBezTo>
                      <a:pt x="28" y="68"/>
                      <a:pt x="23" y="75"/>
                      <a:pt x="28" y="75"/>
                    </a:cubicBezTo>
                    <a:cubicBezTo>
                      <a:pt x="27" y="75"/>
                      <a:pt x="26" y="75"/>
                      <a:pt x="26" y="75"/>
                    </a:cubicBezTo>
                    <a:cubicBezTo>
                      <a:pt x="26" y="77"/>
                      <a:pt x="27" y="84"/>
                      <a:pt x="25" y="84"/>
                    </a:cubicBezTo>
                    <a:cubicBezTo>
                      <a:pt x="25" y="83"/>
                      <a:pt x="25" y="83"/>
                      <a:pt x="26" y="82"/>
                    </a:cubicBezTo>
                    <a:cubicBezTo>
                      <a:pt x="23" y="86"/>
                      <a:pt x="23" y="93"/>
                      <a:pt x="23" y="98"/>
                    </a:cubicBezTo>
                    <a:cubicBezTo>
                      <a:pt x="23" y="98"/>
                      <a:pt x="23" y="100"/>
                      <a:pt x="23" y="101"/>
                    </a:cubicBezTo>
                    <a:cubicBezTo>
                      <a:pt x="25" y="99"/>
                      <a:pt x="26" y="102"/>
                      <a:pt x="26" y="103"/>
                    </a:cubicBezTo>
                    <a:cubicBezTo>
                      <a:pt x="26" y="104"/>
                      <a:pt x="28" y="104"/>
                      <a:pt x="29" y="103"/>
                    </a:cubicBezTo>
                    <a:cubicBezTo>
                      <a:pt x="27" y="107"/>
                      <a:pt x="26" y="102"/>
                      <a:pt x="25" y="102"/>
                    </a:cubicBezTo>
                    <a:cubicBezTo>
                      <a:pt x="26" y="102"/>
                      <a:pt x="25" y="101"/>
                      <a:pt x="25" y="101"/>
                    </a:cubicBezTo>
                    <a:cubicBezTo>
                      <a:pt x="24" y="100"/>
                      <a:pt x="22" y="111"/>
                      <a:pt x="23" y="113"/>
                    </a:cubicBezTo>
                    <a:cubicBezTo>
                      <a:pt x="23" y="112"/>
                      <a:pt x="24" y="112"/>
                      <a:pt x="25" y="112"/>
                    </a:cubicBezTo>
                    <a:cubicBezTo>
                      <a:pt x="24" y="112"/>
                      <a:pt x="26" y="114"/>
                      <a:pt x="26" y="114"/>
                    </a:cubicBezTo>
                    <a:cubicBezTo>
                      <a:pt x="25" y="114"/>
                      <a:pt x="24" y="114"/>
                      <a:pt x="24" y="113"/>
                    </a:cubicBezTo>
                    <a:cubicBezTo>
                      <a:pt x="24" y="113"/>
                      <a:pt x="24" y="113"/>
                      <a:pt x="23" y="113"/>
                    </a:cubicBezTo>
                    <a:cubicBezTo>
                      <a:pt x="24" y="113"/>
                      <a:pt x="24" y="113"/>
                      <a:pt x="23" y="113"/>
                    </a:cubicBezTo>
                    <a:cubicBezTo>
                      <a:pt x="19" y="116"/>
                      <a:pt x="22" y="127"/>
                      <a:pt x="20" y="131"/>
                    </a:cubicBezTo>
                    <a:cubicBezTo>
                      <a:pt x="20" y="132"/>
                      <a:pt x="20" y="145"/>
                      <a:pt x="23" y="140"/>
                    </a:cubicBezTo>
                    <a:cubicBezTo>
                      <a:pt x="23" y="140"/>
                      <a:pt x="23" y="141"/>
                      <a:pt x="23" y="141"/>
                    </a:cubicBezTo>
                    <a:cubicBezTo>
                      <a:pt x="24" y="141"/>
                      <a:pt x="25" y="140"/>
                      <a:pt x="26" y="140"/>
                    </a:cubicBezTo>
                    <a:cubicBezTo>
                      <a:pt x="25" y="140"/>
                      <a:pt x="24" y="141"/>
                      <a:pt x="24" y="141"/>
                    </a:cubicBezTo>
                    <a:cubicBezTo>
                      <a:pt x="24" y="141"/>
                      <a:pt x="24" y="142"/>
                      <a:pt x="23" y="142"/>
                    </a:cubicBezTo>
                    <a:cubicBezTo>
                      <a:pt x="23" y="143"/>
                      <a:pt x="21" y="139"/>
                      <a:pt x="20" y="138"/>
                    </a:cubicBezTo>
                    <a:cubicBezTo>
                      <a:pt x="20" y="146"/>
                      <a:pt x="17" y="152"/>
                      <a:pt x="17" y="160"/>
                    </a:cubicBezTo>
                    <a:cubicBezTo>
                      <a:pt x="17" y="155"/>
                      <a:pt x="20" y="156"/>
                      <a:pt x="21" y="157"/>
                    </a:cubicBezTo>
                    <a:cubicBezTo>
                      <a:pt x="23" y="158"/>
                      <a:pt x="30" y="157"/>
                      <a:pt x="30" y="161"/>
                    </a:cubicBezTo>
                    <a:cubicBezTo>
                      <a:pt x="29" y="157"/>
                      <a:pt x="20" y="159"/>
                      <a:pt x="20" y="156"/>
                    </a:cubicBezTo>
                    <a:cubicBezTo>
                      <a:pt x="15" y="162"/>
                      <a:pt x="15" y="172"/>
                      <a:pt x="11" y="179"/>
                    </a:cubicBezTo>
                    <a:cubicBezTo>
                      <a:pt x="12" y="179"/>
                      <a:pt x="17" y="172"/>
                      <a:pt x="17" y="172"/>
                    </a:cubicBezTo>
                    <a:cubicBezTo>
                      <a:pt x="16" y="176"/>
                      <a:pt x="19" y="176"/>
                      <a:pt x="19" y="179"/>
                    </a:cubicBezTo>
                    <a:cubicBezTo>
                      <a:pt x="19" y="179"/>
                      <a:pt x="14" y="175"/>
                      <a:pt x="16" y="175"/>
                    </a:cubicBezTo>
                    <a:cubicBezTo>
                      <a:pt x="14" y="175"/>
                      <a:pt x="12" y="179"/>
                      <a:pt x="12" y="181"/>
                    </a:cubicBezTo>
                    <a:cubicBezTo>
                      <a:pt x="12" y="180"/>
                      <a:pt x="13" y="180"/>
                      <a:pt x="13" y="181"/>
                    </a:cubicBezTo>
                    <a:cubicBezTo>
                      <a:pt x="11" y="182"/>
                      <a:pt x="12" y="180"/>
                      <a:pt x="12" y="184"/>
                    </a:cubicBezTo>
                    <a:cubicBezTo>
                      <a:pt x="12" y="183"/>
                      <a:pt x="12" y="183"/>
                      <a:pt x="12" y="182"/>
                    </a:cubicBezTo>
                    <a:cubicBezTo>
                      <a:pt x="12" y="183"/>
                      <a:pt x="12" y="183"/>
                      <a:pt x="11" y="184"/>
                    </a:cubicBezTo>
                    <a:cubicBezTo>
                      <a:pt x="11" y="182"/>
                      <a:pt x="11" y="181"/>
                      <a:pt x="11" y="180"/>
                    </a:cubicBezTo>
                    <a:cubicBezTo>
                      <a:pt x="10" y="178"/>
                      <a:pt x="8" y="182"/>
                      <a:pt x="8" y="183"/>
                    </a:cubicBezTo>
                    <a:cubicBezTo>
                      <a:pt x="10" y="187"/>
                      <a:pt x="6" y="191"/>
                      <a:pt x="6" y="195"/>
                    </a:cubicBezTo>
                    <a:cubicBezTo>
                      <a:pt x="5" y="198"/>
                      <a:pt x="5" y="202"/>
                      <a:pt x="4" y="205"/>
                    </a:cubicBezTo>
                    <a:cubicBezTo>
                      <a:pt x="2" y="209"/>
                      <a:pt x="0" y="210"/>
                      <a:pt x="1" y="213"/>
                    </a:cubicBezTo>
                    <a:cubicBezTo>
                      <a:pt x="2" y="215"/>
                      <a:pt x="2" y="216"/>
                      <a:pt x="2" y="218"/>
                    </a:cubicBezTo>
                    <a:cubicBezTo>
                      <a:pt x="3" y="217"/>
                      <a:pt x="4" y="217"/>
                      <a:pt x="4" y="219"/>
                    </a:cubicBezTo>
                    <a:cubicBezTo>
                      <a:pt x="5" y="219"/>
                      <a:pt x="7" y="223"/>
                      <a:pt x="7" y="223"/>
                    </a:cubicBezTo>
                    <a:cubicBezTo>
                      <a:pt x="7" y="226"/>
                      <a:pt x="6" y="239"/>
                      <a:pt x="9" y="236"/>
                    </a:cubicBezTo>
                    <a:cubicBezTo>
                      <a:pt x="9" y="238"/>
                      <a:pt x="6" y="237"/>
                      <a:pt x="6" y="240"/>
                    </a:cubicBezTo>
                    <a:cubicBezTo>
                      <a:pt x="6" y="241"/>
                      <a:pt x="6" y="242"/>
                      <a:pt x="6" y="243"/>
                    </a:cubicBezTo>
                    <a:cubicBezTo>
                      <a:pt x="10" y="250"/>
                      <a:pt x="8" y="258"/>
                      <a:pt x="16" y="262"/>
                    </a:cubicBezTo>
                    <a:cubicBezTo>
                      <a:pt x="20" y="266"/>
                      <a:pt x="35" y="264"/>
                      <a:pt x="41" y="264"/>
                    </a:cubicBezTo>
                    <a:cubicBezTo>
                      <a:pt x="53" y="264"/>
                      <a:pt x="64" y="262"/>
                      <a:pt x="76" y="262"/>
                    </a:cubicBezTo>
                    <a:cubicBezTo>
                      <a:pt x="124" y="263"/>
                      <a:pt x="173" y="263"/>
                      <a:pt x="221" y="263"/>
                    </a:cubicBezTo>
                    <a:cubicBezTo>
                      <a:pt x="245" y="264"/>
                      <a:pt x="270" y="264"/>
                      <a:pt x="295" y="264"/>
                    </a:cubicBezTo>
                    <a:cubicBezTo>
                      <a:pt x="306" y="264"/>
                      <a:pt x="318" y="264"/>
                      <a:pt x="330" y="264"/>
                    </a:cubicBezTo>
                    <a:cubicBezTo>
                      <a:pt x="336" y="264"/>
                      <a:pt x="342" y="264"/>
                      <a:pt x="347" y="264"/>
                    </a:cubicBezTo>
                    <a:cubicBezTo>
                      <a:pt x="350" y="264"/>
                      <a:pt x="354" y="265"/>
                      <a:pt x="357" y="264"/>
                    </a:cubicBezTo>
                    <a:cubicBezTo>
                      <a:pt x="359" y="259"/>
                      <a:pt x="357" y="246"/>
                      <a:pt x="357" y="241"/>
                    </a:cubicBezTo>
                    <a:cubicBezTo>
                      <a:pt x="357" y="229"/>
                      <a:pt x="357" y="217"/>
                      <a:pt x="357" y="205"/>
                    </a:cubicBezTo>
                    <a:cubicBezTo>
                      <a:pt x="357" y="192"/>
                      <a:pt x="357" y="179"/>
                      <a:pt x="357" y="166"/>
                    </a:cubicBezTo>
                    <a:cubicBezTo>
                      <a:pt x="357" y="163"/>
                      <a:pt x="358" y="150"/>
                      <a:pt x="357" y="148"/>
                    </a:cubicBezTo>
                    <a:cubicBezTo>
                      <a:pt x="359" y="148"/>
                      <a:pt x="359" y="146"/>
                      <a:pt x="360" y="144"/>
                    </a:cubicBezTo>
                    <a:cubicBezTo>
                      <a:pt x="360" y="143"/>
                      <a:pt x="361" y="138"/>
                      <a:pt x="361" y="138"/>
                    </a:cubicBezTo>
                    <a:cubicBezTo>
                      <a:pt x="361" y="136"/>
                      <a:pt x="358" y="136"/>
                      <a:pt x="360" y="134"/>
                    </a:cubicBezTo>
                    <a:cubicBezTo>
                      <a:pt x="361" y="133"/>
                      <a:pt x="363" y="131"/>
                      <a:pt x="363" y="130"/>
                    </a:cubicBezTo>
                    <a:cubicBezTo>
                      <a:pt x="363" y="128"/>
                      <a:pt x="360" y="128"/>
                      <a:pt x="359" y="127"/>
                    </a:cubicBezTo>
                    <a:cubicBezTo>
                      <a:pt x="358" y="125"/>
                      <a:pt x="359" y="123"/>
                      <a:pt x="355" y="124"/>
                    </a:cubicBezTo>
                    <a:cubicBezTo>
                      <a:pt x="353" y="125"/>
                      <a:pt x="354" y="123"/>
                      <a:pt x="353" y="122"/>
                    </a:cubicBezTo>
                    <a:cubicBezTo>
                      <a:pt x="351" y="121"/>
                      <a:pt x="352" y="125"/>
                      <a:pt x="349" y="123"/>
                    </a:cubicBezTo>
                    <a:cubicBezTo>
                      <a:pt x="347" y="122"/>
                      <a:pt x="347" y="115"/>
                      <a:pt x="347" y="113"/>
                    </a:cubicBezTo>
                    <a:cubicBezTo>
                      <a:pt x="348" y="112"/>
                      <a:pt x="347" y="110"/>
                      <a:pt x="348" y="109"/>
                    </a:cubicBezTo>
                    <a:cubicBezTo>
                      <a:pt x="349" y="108"/>
                      <a:pt x="351" y="107"/>
                      <a:pt x="351" y="105"/>
                    </a:cubicBezTo>
                    <a:cubicBezTo>
                      <a:pt x="352" y="103"/>
                      <a:pt x="353" y="100"/>
                      <a:pt x="354" y="98"/>
                    </a:cubicBezTo>
                    <a:cubicBezTo>
                      <a:pt x="356" y="94"/>
                      <a:pt x="358" y="94"/>
                      <a:pt x="361" y="91"/>
                    </a:cubicBezTo>
                    <a:cubicBezTo>
                      <a:pt x="362" y="89"/>
                      <a:pt x="366" y="85"/>
                      <a:pt x="366" y="82"/>
                    </a:cubicBezTo>
                    <a:cubicBezTo>
                      <a:pt x="365" y="81"/>
                      <a:pt x="365" y="78"/>
                      <a:pt x="366" y="78"/>
                    </a:cubicBezTo>
                    <a:cubicBezTo>
                      <a:pt x="364" y="80"/>
                      <a:pt x="366" y="75"/>
                      <a:pt x="367" y="75"/>
                    </a:cubicBezTo>
                    <a:cubicBezTo>
                      <a:pt x="369" y="73"/>
                      <a:pt x="372" y="67"/>
                      <a:pt x="372" y="65"/>
                    </a:cubicBezTo>
                    <a:cubicBezTo>
                      <a:pt x="374" y="60"/>
                      <a:pt x="375" y="55"/>
                      <a:pt x="377" y="51"/>
                    </a:cubicBezTo>
                    <a:cubicBezTo>
                      <a:pt x="379" y="47"/>
                      <a:pt x="381" y="43"/>
                      <a:pt x="383" y="4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356"/>
              <p:cNvSpPr>
                <a:spLocks/>
              </p:cNvSpPr>
              <p:nvPr/>
            </p:nvSpPr>
            <p:spPr bwMode="gray">
              <a:xfrm>
                <a:off x="6613596" y="3771568"/>
                <a:ext cx="586324" cy="347552"/>
              </a:xfrm>
              <a:custGeom>
                <a:avLst/>
                <a:gdLst>
                  <a:gd name="T0" fmla="*/ 360 w 363"/>
                  <a:gd name="T1" fmla="*/ 174 h 215"/>
                  <a:gd name="T2" fmla="*/ 359 w 363"/>
                  <a:gd name="T3" fmla="*/ 170 h 215"/>
                  <a:gd name="T4" fmla="*/ 355 w 363"/>
                  <a:gd name="T5" fmla="*/ 168 h 215"/>
                  <a:gd name="T6" fmla="*/ 354 w 363"/>
                  <a:gd name="T7" fmla="*/ 164 h 215"/>
                  <a:gd name="T8" fmla="*/ 356 w 363"/>
                  <a:gd name="T9" fmla="*/ 158 h 215"/>
                  <a:gd name="T10" fmla="*/ 353 w 363"/>
                  <a:gd name="T11" fmla="*/ 152 h 215"/>
                  <a:gd name="T12" fmla="*/ 360 w 363"/>
                  <a:gd name="T13" fmla="*/ 146 h 215"/>
                  <a:gd name="T14" fmla="*/ 360 w 363"/>
                  <a:gd name="T15" fmla="*/ 117 h 215"/>
                  <a:gd name="T16" fmla="*/ 360 w 363"/>
                  <a:gd name="T17" fmla="*/ 58 h 215"/>
                  <a:gd name="T18" fmla="*/ 356 w 363"/>
                  <a:gd name="T19" fmla="*/ 35 h 215"/>
                  <a:gd name="T20" fmla="*/ 349 w 363"/>
                  <a:gd name="T21" fmla="*/ 33 h 215"/>
                  <a:gd name="T22" fmla="*/ 344 w 363"/>
                  <a:gd name="T23" fmla="*/ 26 h 215"/>
                  <a:gd name="T24" fmla="*/ 346 w 363"/>
                  <a:gd name="T25" fmla="*/ 15 h 215"/>
                  <a:gd name="T26" fmla="*/ 354 w 363"/>
                  <a:gd name="T27" fmla="*/ 1 h 215"/>
                  <a:gd name="T28" fmla="*/ 0 w 363"/>
                  <a:gd name="T29" fmla="*/ 0 h 215"/>
                  <a:gd name="T30" fmla="*/ 1 w 363"/>
                  <a:gd name="T31" fmla="*/ 59 h 215"/>
                  <a:gd name="T32" fmla="*/ 0 w 363"/>
                  <a:gd name="T33" fmla="*/ 59 h 215"/>
                  <a:gd name="T34" fmla="*/ 0 w 363"/>
                  <a:gd name="T35" fmla="*/ 179 h 215"/>
                  <a:gd name="T36" fmla="*/ 14 w 363"/>
                  <a:gd name="T37" fmla="*/ 183 h 215"/>
                  <a:gd name="T38" fmla="*/ 47 w 363"/>
                  <a:gd name="T39" fmla="*/ 183 h 215"/>
                  <a:gd name="T40" fmla="*/ 113 w 363"/>
                  <a:gd name="T41" fmla="*/ 183 h 215"/>
                  <a:gd name="T42" fmla="*/ 249 w 363"/>
                  <a:gd name="T43" fmla="*/ 183 h 215"/>
                  <a:gd name="T44" fmla="*/ 262 w 363"/>
                  <a:gd name="T45" fmla="*/ 183 h 215"/>
                  <a:gd name="T46" fmla="*/ 267 w 363"/>
                  <a:gd name="T47" fmla="*/ 187 h 215"/>
                  <a:gd name="T48" fmla="*/ 281 w 363"/>
                  <a:gd name="T49" fmla="*/ 195 h 215"/>
                  <a:gd name="T50" fmla="*/ 295 w 363"/>
                  <a:gd name="T51" fmla="*/ 192 h 215"/>
                  <a:gd name="T52" fmla="*/ 301 w 363"/>
                  <a:gd name="T53" fmla="*/ 192 h 215"/>
                  <a:gd name="T54" fmla="*/ 305 w 363"/>
                  <a:gd name="T55" fmla="*/ 191 h 215"/>
                  <a:gd name="T56" fmla="*/ 322 w 363"/>
                  <a:gd name="T57" fmla="*/ 191 h 215"/>
                  <a:gd name="T58" fmla="*/ 328 w 363"/>
                  <a:gd name="T59" fmla="*/ 197 h 215"/>
                  <a:gd name="T60" fmla="*/ 335 w 363"/>
                  <a:gd name="T61" fmla="*/ 200 h 215"/>
                  <a:gd name="T62" fmla="*/ 342 w 363"/>
                  <a:gd name="T63" fmla="*/ 201 h 215"/>
                  <a:gd name="T64" fmla="*/ 348 w 363"/>
                  <a:gd name="T65" fmla="*/ 205 h 215"/>
                  <a:gd name="T66" fmla="*/ 360 w 363"/>
                  <a:gd name="T67" fmla="*/ 215 h 215"/>
                  <a:gd name="T68" fmla="*/ 358 w 363"/>
                  <a:gd name="T69" fmla="*/ 213 h 215"/>
                  <a:gd name="T70" fmla="*/ 358 w 363"/>
                  <a:gd name="T71" fmla="*/ 210 h 215"/>
                  <a:gd name="T72" fmla="*/ 358 w 363"/>
                  <a:gd name="T73" fmla="*/ 209 h 215"/>
                  <a:gd name="T74" fmla="*/ 354 w 363"/>
                  <a:gd name="T75" fmla="*/ 204 h 215"/>
                  <a:gd name="T76" fmla="*/ 351 w 363"/>
                  <a:gd name="T77" fmla="*/ 199 h 215"/>
                  <a:gd name="T78" fmla="*/ 354 w 363"/>
                  <a:gd name="T79" fmla="*/ 193 h 215"/>
                  <a:gd name="T80" fmla="*/ 354 w 363"/>
                  <a:gd name="T81" fmla="*/ 194 h 215"/>
                  <a:gd name="T82" fmla="*/ 357 w 363"/>
                  <a:gd name="T83" fmla="*/ 186 h 215"/>
                  <a:gd name="T84" fmla="*/ 357 w 363"/>
                  <a:gd name="T85" fmla="*/ 180 h 215"/>
                  <a:gd name="T86" fmla="*/ 360 w 363"/>
                  <a:gd name="T87" fmla="*/ 17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63" h="215">
                    <a:moveTo>
                      <a:pt x="360" y="174"/>
                    </a:moveTo>
                    <a:cubicBezTo>
                      <a:pt x="358" y="173"/>
                      <a:pt x="359" y="171"/>
                      <a:pt x="359" y="170"/>
                    </a:cubicBezTo>
                    <a:cubicBezTo>
                      <a:pt x="358" y="169"/>
                      <a:pt x="355" y="169"/>
                      <a:pt x="355" y="168"/>
                    </a:cubicBezTo>
                    <a:cubicBezTo>
                      <a:pt x="354" y="167"/>
                      <a:pt x="354" y="166"/>
                      <a:pt x="354" y="164"/>
                    </a:cubicBezTo>
                    <a:cubicBezTo>
                      <a:pt x="355" y="164"/>
                      <a:pt x="358" y="158"/>
                      <a:pt x="356" y="158"/>
                    </a:cubicBezTo>
                    <a:cubicBezTo>
                      <a:pt x="352" y="158"/>
                      <a:pt x="354" y="152"/>
                      <a:pt x="353" y="152"/>
                    </a:cubicBezTo>
                    <a:cubicBezTo>
                      <a:pt x="359" y="152"/>
                      <a:pt x="360" y="152"/>
                      <a:pt x="360" y="146"/>
                    </a:cubicBezTo>
                    <a:cubicBezTo>
                      <a:pt x="360" y="137"/>
                      <a:pt x="360" y="127"/>
                      <a:pt x="360" y="117"/>
                    </a:cubicBezTo>
                    <a:cubicBezTo>
                      <a:pt x="360" y="98"/>
                      <a:pt x="360" y="78"/>
                      <a:pt x="360" y="58"/>
                    </a:cubicBezTo>
                    <a:cubicBezTo>
                      <a:pt x="360" y="50"/>
                      <a:pt x="363" y="40"/>
                      <a:pt x="356" y="35"/>
                    </a:cubicBezTo>
                    <a:cubicBezTo>
                      <a:pt x="353" y="34"/>
                      <a:pt x="351" y="34"/>
                      <a:pt x="349" y="33"/>
                    </a:cubicBezTo>
                    <a:cubicBezTo>
                      <a:pt x="346" y="32"/>
                      <a:pt x="346" y="28"/>
                      <a:pt x="344" y="26"/>
                    </a:cubicBezTo>
                    <a:cubicBezTo>
                      <a:pt x="341" y="20"/>
                      <a:pt x="339" y="20"/>
                      <a:pt x="346" y="15"/>
                    </a:cubicBezTo>
                    <a:cubicBezTo>
                      <a:pt x="352" y="11"/>
                      <a:pt x="352" y="7"/>
                      <a:pt x="354" y="1"/>
                    </a:cubicBezTo>
                    <a:cubicBezTo>
                      <a:pt x="236" y="1"/>
                      <a:pt x="118" y="0"/>
                      <a:pt x="0" y="0"/>
                    </a:cubicBezTo>
                    <a:cubicBezTo>
                      <a:pt x="0" y="20"/>
                      <a:pt x="0" y="39"/>
                      <a:pt x="1" y="59"/>
                    </a:cubicBezTo>
                    <a:cubicBezTo>
                      <a:pt x="1" y="59"/>
                      <a:pt x="0" y="59"/>
                      <a:pt x="0" y="59"/>
                    </a:cubicBezTo>
                    <a:cubicBezTo>
                      <a:pt x="1" y="99"/>
                      <a:pt x="1" y="139"/>
                      <a:pt x="0" y="179"/>
                    </a:cubicBezTo>
                    <a:cubicBezTo>
                      <a:pt x="0" y="185"/>
                      <a:pt x="9" y="183"/>
                      <a:pt x="14" y="183"/>
                    </a:cubicBezTo>
                    <a:cubicBezTo>
                      <a:pt x="25" y="183"/>
                      <a:pt x="36" y="183"/>
                      <a:pt x="47" y="183"/>
                    </a:cubicBezTo>
                    <a:cubicBezTo>
                      <a:pt x="69" y="183"/>
                      <a:pt x="91" y="183"/>
                      <a:pt x="113" y="183"/>
                    </a:cubicBezTo>
                    <a:cubicBezTo>
                      <a:pt x="159" y="183"/>
                      <a:pt x="204" y="183"/>
                      <a:pt x="249" y="183"/>
                    </a:cubicBezTo>
                    <a:cubicBezTo>
                      <a:pt x="254" y="183"/>
                      <a:pt x="258" y="183"/>
                      <a:pt x="262" y="183"/>
                    </a:cubicBezTo>
                    <a:cubicBezTo>
                      <a:pt x="264" y="183"/>
                      <a:pt x="264" y="187"/>
                      <a:pt x="267" y="187"/>
                    </a:cubicBezTo>
                    <a:cubicBezTo>
                      <a:pt x="271" y="187"/>
                      <a:pt x="278" y="192"/>
                      <a:pt x="281" y="195"/>
                    </a:cubicBezTo>
                    <a:cubicBezTo>
                      <a:pt x="289" y="202"/>
                      <a:pt x="292" y="188"/>
                      <a:pt x="295" y="192"/>
                    </a:cubicBezTo>
                    <a:cubicBezTo>
                      <a:pt x="298" y="194"/>
                      <a:pt x="299" y="190"/>
                      <a:pt x="301" y="192"/>
                    </a:cubicBezTo>
                    <a:cubicBezTo>
                      <a:pt x="303" y="195"/>
                      <a:pt x="303" y="191"/>
                      <a:pt x="305" y="191"/>
                    </a:cubicBezTo>
                    <a:cubicBezTo>
                      <a:pt x="306" y="192"/>
                      <a:pt x="320" y="192"/>
                      <a:pt x="322" y="191"/>
                    </a:cubicBezTo>
                    <a:cubicBezTo>
                      <a:pt x="324" y="191"/>
                      <a:pt x="325" y="197"/>
                      <a:pt x="328" y="197"/>
                    </a:cubicBezTo>
                    <a:cubicBezTo>
                      <a:pt x="331" y="198"/>
                      <a:pt x="335" y="196"/>
                      <a:pt x="335" y="200"/>
                    </a:cubicBezTo>
                    <a:cubicBezTo>
                      <a:pt x="337" y="201"/>
                      <a:pt x="340" y="198"/>
                      <a:pt x="342" y="201"/>
                    </a:cubicBezTo>
                    <a:cubicBezTo>
                      <a:pt x="344" y="203"/>
                      <a:pt x="348" y="203"/>
                      <a:pt x="348" y="205"/>
                    </a:cubicBezTo>
                    <a:cubicBezTo>
                      <a:pt x="348" y="211"/>
                      <a:pt x="355" y="215"/>
                      <a:pt x="360" y="215"/>
                    </a:cubicBezTo>
                    <a:cubicBezTo>
                      <a:pt x="359" y="215"/>
                      <a:pt x="358" y="213"/>
                      <a:pt x="358" y="213"/>
                    </a:cubicBezTo>
                    <a:cubicBezTo>
                      <a:pt x="358" y="213"/>
                      <a:pt x="358" y="209"/>
                      <a:pt x="358" y="210"/>
                    </a:cubicBezTo>
                    <a:cubicBezTo>
                      <a:pt x="357" y="209"/>
                      <a:pt x="358" y="209"/>
                      <a:pt x="358" y="209"/>
                    </a:cubicBezTo>
                    <a:cubicBezTo>
                      <a:pt x="357" y="208"/>
                      <a:pt x="356" y="204"/>
                      <a:pt x="354" y="204"/>
                    </a:cubicBezTo>
                    <a:cubicBezTo>
                      <a:pt x="354" y="202"/>
                      <a:pt x="351" y="201"/>
                      <a:pt x="351" y="199"/>
                    </a:cubicBezTo>
                    <a:cubicBezTo>
                      <a:pt x="351" y="197"/>
                      <a:pt x="354" y="195"/>
                      <a:pt x="354" y="193"/>
                    </a:cubicBezTo>
                    <a:cubicBezTo>
                      <a:pt x="354" y="193"/>
                      <a:pt x="354" y="193"/>
                      <a:pt x="354" y="194"/>
                    </a:cubicBezTo>
                    <a:cubicBezTo>
                      <a:pt x="355" y="191"/>
                      <a:pt x="356" y="188"/>
                      <a:pt x="357" y="186"/>
                    </a:cubicBezTo>
                    <a:cubicBezTo>
                      <a:pt x="358" y="185"/>
                      <a:pt x="357" y="182"/>
                      <a:pt x="357" y="180"/>
                    </a:cubicBezTo>
                    <a:cubicBezTo>
                      <a:pt x="357" y="179"/>
                      <a:pt x="362" y="177"/>
                      <a:pt x="360" y="174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57"/>
              <p:cNvSpPr>
                <a:spLocks/>
              </p:cNvSpPr>
              <p:nvPr/>
            </p:nvSpPr>
            <p:spPr bwMode="gray">
              <a:xfrm>
                <a:off x="9021833" y="3834510"/>
                <a:ext cx="140253" cy="263401"/>
              </a:xfrm>
              <a:custGeom>
                <a:avLst/>
                <a:gdLst>
                  <a:gd name="T0" fmla="*/ 76 w 87"/>
                  <a:gd name="T1" fmla="*/ 110 h 163"/>
                  <a:gd name="T2" fmla="*/ 74 w 87"/>
                  <a:gd name="T3" fmla="*/ 90 h 163"/>
                  <a:gd name="T4" fmla="*/ 73 w 87"/>
                  <a:gd name="T5" fmla="*/ 61 h 163"/>
                  <a:gd name="T6" fmla="*/ 71 w 87"/>
                  <a:gd name="T7" fmla="*/ 32 h 163"/>
                  <a:gd name="T8" fmla="*/ 69 w 87"/>
                  <a:gd name="T9" fmla="*/ 0 h 163"/>
                  <a:gd name="T10" fmla="*/ 60 w 87"/>
                  <a:gd name="T11" fmla="*/ 1 h 163"/>
                  <a:gd name="T12" fmla="*/ 53 w 87"/>
                  <a:gd name="T13" fmla="*/ 5 h 163"/>
                  <a:gd name="T14" fmla="*/ 53 w 87"/>
                  <a:gd name="T15" fmla="*/ 11 h 163"/>
                  <a:gd name="T16" fmla="*/ 50 w 87"/>
                  <a:gd name="T17" fmla="*/ 15 h 163"/>
                  <a:gd name="T18" fmla="*/ 50 w 87"/>
                  <a:gd name="T19" fmla="*/ 19 h 163"/>
                  <a:gd name="T20" fmla="*/ 52 w 87"/>
                  <a:gd name="T21" fmla="*/ 18 h 163"/>
                  <a:gd name="T22" fmla="*/ 49 w 87"/>
                  <a:gd name="T23" fmla="*/ 23 h 163"/>
                  <a:gd name="T24" fmla="*/ 50 w 87"/>
                  <a:gd name="T25" fmla="*/ 25 h 163"/>
                  <a:gd name="T26" fmla="*/ 47 w 87"/>
                  <a:gd name="T27" fmla="*/ 31 h 163"/>
                  <a:gd name="T28" fmla="*/ 45 w 87"/>
                  <a:gd name="T29" fmla="*/ 38 h 163"/>
                  <a:gd name="T30" fmla="*/ 48 w 87"/>
                  <a:gd name="T31" fmla="*/ 43 h 163"/>
                  <a:gd name="T32" fmla="*/ 48 w 87"/>
                  <a:gd name="T33" fmla="*/ 43 h 163"/>
                  <a:gd name="T34" fmla="*/ 47 w 87"/>
                  <a:gd name="T35" fmla="*/ 45 h 163"/>
                  <a:gd name="T36" fmla="*/ 48 w 87"/>
                  <a:gd name="T37" fmla="*/ 45 h 163"/>
                  <a:gd name="T38" fmla="*/ 48 w 87"/>
                  <a:gd name="T39" fmla="*/ 46 h 163"/>
                  <a:gd name="T40" fmla="*/ 45 w 87"/>
                  <a:gd name="T41" fmla="*/ 47 h 163"/>
                  <a:gd name="T42" fmla="*/ 46 w 87"/>
                  <a:gd name="T43" fmla="*/ 51 h 163"/>
                  <a:gd name="T44" fmla="*/ 45 w 87"/>
                  <a:gd name="T45" fmla="*/ 50 h 163"/>
                  <a:gd name="T46" fmla="*/ 35 w 87"/>
                  <a:gd name="T47" fmla="*/ 58 h 163"/>
                  <a:gd name="T48" fmla="*/ 24 w 87"/>
                  <a:gd name="T49" fmla="*/ 65 h 163"/>
                  <a:gd name="T50" fmla="*/ 23 w 87"/>
                  <a:gd name="T51" fmla="*/ 69 h 163"/>
                  <a:gd name="T52" fmla="*/ 25 w 87"/>
                  <a:gd name="T53" fmla="*/ 72 h 163"/>
                  <a:gd name="T54" fmla="*/ 25 w 87"/>
                  <a:gd name="T55" fmla="*/ 76 h 163"/>
                  <a:gd name="T56" fmla="*/ 22 w 87"/>
                  <a:gd name="T57" fmla="*/ 83 h 163"/>
                  <a:gd name="T58" fmla="*/ 16 w 87"/>
                  <a:gd name="T59" fmla="*/ 96 h 163"/>
                  <a:gd name="T60" fmla="*/ 7 w 87"/>
                  <a:gd name="T61" fmla="*/ 121 h 163"/>
                  <a:gd name="T62" fmla="*/ 8 w 87"/>
                  <a:gd name="T63" fmla="*/ 121 h 163"/>
                  <a:gd name="T64" fmla="*/ 6 w 87"/>
                  <a:gd name="T65" fmla="*/ 128 h 163"/>
                  <a:gd name="T66" fmla="*/ 5 w 87"/>
                  <a:gd name="T67" fmla="*/ 139 h 163"/>
                  <a:gd name="T68" fmla="*/ 5 w 87"/>
                  <a:gd name="T69" fmla="*/ 143 h 163"/>
                  <a:gd name="T70" fmla="*/ 2 w 87"/>
                  <a:gd name="T71" fmla="*/ 146 h 163"/>
                  <a:gd name="T72" fmla="*/ 2 w 87"/>
                  <a:gd name="T73" fmla="*/ 157 h 163"/>
                  <a:gd name="T74" fmla="*/ 5 w 87"/>
                  <a:gd name="T75" fmla="*/ 160 h 163"/>
                  <a:gd name="T76" fmla="*/ 29 w 87"/>
                  <a:gd name="T77" fmla="*/ 161 h 163"/>
                  <a:gd name="T78" fmla="*/ 51 w 87"/>
                  <a:gd name="T79" fmla="*/ 162 h 163"/>
                  <a:gd name="T80" fmla="*/ 60 w 87"/>
                  <a:gd name="T81" fmla="*/ 162 h 163"/>
                  <a:gd name="T82" fmla="*/ 65 w 87"/>
                  <a:gd name="T83" fmla="*/ 160 h 163"/>
                  <a:gd name="T84" fmla="*/ 72 w 87"/>
                  <a:gd name="T85" fmla="*/ 153 h 163"/>
                  <a:gd name="T86" fmla="*/ 83 w 87"/>
                  <a:gd name="T87" fmla="*/ 150 h 163"/>
                  <a:gd name="T88" fmla="*/ 81 w 87"/>
                  <a:gd name="T89" fmla="*/ 149 h 163"/>
                  <a:gd name="T90" fmla="*/ 83 w 87"/>
                  <a:gd name="T91" fmla="*/ 150 h 163"/>
                  <a:gd name="T92" fmla="*/ 87 w 87"/>
                  <a:gd name="T93" fmla="*/ 140 h 163"/>
                  <a:gd name="T94" fmla="*/ 85 w 87"/>
                  <a:gd name="T95" fmla="*/ 141 h 163"/>
                  <a:gd name="T96" fmla="*/ 81 w 87"/>
                  <a:gd name="T97" fmla="*/ 136 h 163"/>
                  <a:gd name="T98" fmla="*/ 81 w 87"/>
                  <a:gd name="T99" fmla="*/ 141 h 163"/>
                  <a:gd name="T100" fmla="*/ 77 w 87"/>
                  <a:gd name="T101" fmla="*/ 141 h 163"/>
                  <a:gd name="T102" fmla="*/ 79 w 87"/>
                  <a:gd name="T103" fmla="*/ 135 h 163"/>
                  <a:gd name="T104" fmla="*/ 82 w 87"/>
                  <a:gd name="T105" fmla="*/ 136 h 163"/>
                  <a:gd name="T106" fmla="*/ 81 w 87"/>
                  <a:gd name="T107" fmla="*/ 128 h 163"/>
                  <a:gd name="T108" fmla="*/ 76 w 87"/>
                  <a:gd name="T109" fmla="*/ 122 h 163"/>
                  <a:gd name="T110" fmla="*/ 76 w 87"/>
                  <a:gd name="T111" fmla="*/ 11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7" h="163">
                    <a:moveTo>
                      <a:pt x="76" y="110"/>
                    </a:moveTo>
                    <a:cubicBezTo>
                      <a:pt x="77" y="109"/>
                      <a:pt x="74" y="93"/>
                      <a:pt x="74" y="90"/>
                    </a:cubicBezTo>
                    <a:cubicBezTo>
                      <a:pt x="74" y="81"/>
                      <a:pt x="73" y="71"/>
                      <a:pt x="73" y="61"/>
                    </a:cubicBezTo>
                    <a:cubicBezTo>
                      <a:pt x="72" y="51"/>
                      <a:pt x="72" y="41"/>
                      <a:pt x="71" y="32"/>
                    </a:cubicBezTo>
                    <a:cubicBezTo>
                      <a:pt x="71" y="22"/>
                      <a:pt x="72" y="10"/>
                      <a:pt x="69" y="0"/>
                    </a:cubicBezTo>
                    <a:cubicBezTo>
                      <a:pt x="65" y="3"/>
                      <a:pt x="67" y="7"/>
                      <a:pt x="60" y="1"/>
                    </a:cubicBezTo>
                    <a:cubicBezTo>
                      <a:pt x="59" y="0"/>
                      <a:pt x="55" y="5"/>
                      <a:pt x="53" y="5"/>
                    </a:cubicBezTo>
                    <a:cubicBezTo>
                      <a:pt x="55" y="7"/>
                      <a:pt x="53" y="8"/>
                      <a:pt x="53" y="11"/>
                    </a:cubicBezTo>
                    <a:cubicBezTo>
                      <a:pt x="53" y="13"/>
                      <a:pt x="51" y="14"/>
                      <a:pt x="50" y="15"/>
                    </a:cubicBezTo>
                    <a:cubicBezTo>
                      <a:pt x="49" y="16"/>
                      <a:pt x="51" y="18"/>
                      <a:pt x="50" y="19"/>
                    </a:cubicBezTo>
                    <a:cubicBezTo>
                      <a:pt x="51" y="19"/>
                      <a:pt x="51" y="18"/>
                      <a:pt x="52" y="18"/>
                    </a:cubicBezTo>
                    <a:cubicBezTo>
                      <a:pt x="51" y="20"/>
                      <a:pt x="47" y="20"/>
                      <a:pt x="49" y="23"/>
                    </a:cubicBezTo>
                    <a:cubicBezTo>
                      <a:pt x="50" y="24"/>
                      <a:pt x="50" y="24"/>
                      <a:pt x="50" y="25"/>
                    </a:cubicBezTo>
                    <a:cubicBezTo>
                      <a:pt x="50" y="26"/>
                      <a:pt x="47" y="29"/>
                      <a:pt x="47" y="31"/>
                    </a:cubicBezTo>
                    <a:cubicBezTo>
                      <a:pt x="46" y="34"/>
                      <a:pt x="43" y="34"/>
                      <a:pt x="45" y="38"/>
                    </a:cubicBezTo>
                    <a:cubicBezTo>
                      <a:pt x="46" y="40"/>
                      <a:pt x="46" y="42"/>
                      <a:pt x="48" y="43"/>
                    </a:cubicBezTo>
                    <a:cubicBezTo>
                      <a:pt x="47" y="43"/>
                      <a:pt x="47" y="43"/>
                      <a:pt x="48" y="43"/>
                    </a:cubicBezTo>
                    <a:cubicBezTo>
                      <a:pt x="47" y="43"/>
                      <a:pt x="47" y="44"/>
                      <a:pt x="47" y="45"/>
                    </a:cubicBezTo>
                    <a:cubicBezTo>
                      <a:pt x="47" y="45"/>
                      <a:pt x="48" y="44"/>
                      <a:pt x="48" y="45"/>
                    </a:cubicBezTo>
                    <a:cubicBezTo>
                      <a:pt x="47" y="47"/>
                      <a:pt x="47" y="44"/>
                      <a:pt x="48" y="46"/>
                    </a:cubicBezTo>
                    <a:cubicBezTo>
                      <a:pt x="47" y="46"/>
                      <a:pt x="46" y="46"/>
                      <a:pt x="45" y="47"/>
                    </a:cubicBezTo>
                    <a:cubicBezTo>
                      <a:pt x="45" y="49"/>
                      <a:pt x="46" y="49"/>
                      <a:pt x="46" y="51"/>
                    </a:cubicBezTo>
                    <a:cubicBezTo>
                      <a:pt x="46" y="50"/>
                      <a:pt x="46" y="50"/>
                      <a:pt x="45" y="50"/>
                    </a:cubicBezTo>
                    <a:cubicBezTo>
                      <a:pt x="48" y="50"/>
                      <a:pt x="36" y="58"/>
                      <a:pt x="35" y="58"/>
                    </a:cubicBezTo>
                    <a:cubicBezTo>
                      <a:pt x="34" y="61"/>
                      <a:pt x="22" y="61"/>
                      <a:pt x="24" y="65"/>
                    </a:cubicBezTo>
                    <a:cubicBezTo>
                      <a:pt x="24" y="66"/>
                      <a:pt x="24" y="67"/>
                      <a:pt x="23" y="69"/>
                    </a:cubicBezTo>
                    <a:cubicBezTo>
                      <a:pt x="23" y="70"/>
                      <a:pt x="23" y="71"/>
                      <a:pt x="25" y="72"/>
                    </a:cubicBezTo>
                    <a:cubicBezTo>
                      <a:pt x="25" y="73"/>
                      <a:pt x="25" y="76"/>
                      <a:pt x="25" y="76"/>
                    </a:cubicBezTo>
                    <a:cubicBezTo>
                      <a:pt x="24" y="77"/>
                      <a:pt x="19" y="83"/>
                      <a:pt x="22" y="83"/>
                    </a:cubicBezTo>
                    <a:cubicBezTo>
                      <a:pt x="22" y="84"/>
                      <a:pt x="16" y="96"/>
                      <a:pt x="16" y="96"/>
                    </a:cubicBezTo>
                    <a:cubicBezTo>
                      <a:pt x="10" y="102"/>
                      <a:pt x="7" y="113"/>
                      <a:pt x="7" y="121"/>
                    </a:cubicBezTo>
                    <a:cubicBezTo>
                      <a:pt x="7" y="121"/>
                      <a:pt x="8" y="121"/>
                      <a:pt x="8" y="121"/>
                    </a:cubicBezTo>
                    <a:cubicBezTo>
                      <a:pt x="8" y="123"/>
                      <a:pt x="6" y="126"/>
                      <a:pt x="6" y="128"/>
                    </a:cubicBezTo>
                    <a:cubicBezTo>
                      <a:pt x="4" y="131"/>
                      <a:pt x="8" y="137"/>
                      <a:pt x="5" y="139"/>
                    </a:cubicBezTo>
                    <a:cubicBezTo>
                      <a:pt x="4" y="140"/>
                      <a:pt x="5" y="141"/>
                      <a:pt x="5" y="143"/>
                    </a:cubicBezTo>
                    <a:cubicBezTo>
                      <a:pt x="5" y="144"/>
                      <a:pt x="3" y="145"/>
                      <a:pt x="2" y="146"/>
                    </a:cubicBezTo>
                    <a:cubicBezTo>
                      <a:pt x="0" y="149"/>
                      <a:pt x="1" y="154"/>
                      <a:pt x="2" y="157"/>
                    </a:cubicBezTo>
                    <a:cubicBezTo>
                      <a:pt x="2" y="157"/>
                      <a:pt x="4" y="160"/>
                      <a:pt x="5" y="160"/>
                    </a:cubicBezTo>
                    <a:cubicBezTo>
                      <a:pt x="12" y="162"/>
                      <a:pt x="21" y="161"/>
                      <a:pt x="29" y="161"/>
                    </a:cubicBezTo>
                    <a:cubicBezTo>
                      <a:pt x="36" y="161"/>
                      <a:pt x="44" y="161"/>
                      <a:pt x="51" y="162"/>
                    </a:cubicBezTo>
                    <a:cubicBezTo>
                      <a:pt x="54" y="162"/>
                      <a:pt x="58" y="163"/>
                      <a:pt x="60" y="162"/>
                    </a:cubicBezTo>
                    <a:cubicBezTo>
                      <a:pt x="62" y="160"/>
                      <a:pt x="62" y="159"/>
                      <a:pt x="65" y="160"/>
                    </a:cubicBezTo>
                    <a:cubicBezTo>
                      <a:pt x="65" y="153"/>
                      <a:pt x="69" y="157"/>
                      <a:pt x="72" y="153"/>
                    </a:cubicBezTo>
                    <a:cubicBezTo>
                      <a:pt x="74" y="149"/>
                      <a:pt x="83" y="153"/>
                      <a:pt x="83" y="150"/>
                    </a:cubicBezTo>
                    <a:cubicBezTo>
                      <a:pt x="82" y="150"/>
                      <a:pt x="81" y="150"/>
                      <a:pt x="81" y="149"/>
                    </a:cubicBezTo>
                    <a:cubicBezTo>
                      <a:pt x="82" y="149"/>
                      <a:pt x="82" y="149"/>
                      <a:pt x="83" y="150"/>
                    </a:cubicBezTo>
                    <a:cubicBezTo>
                      <a:pt x="83" y="149"/>
                      <a:pt x="87" y="140"/>
                      <a:pt x="87" y="140"/>
                    </a:cubicBezTo>
                    <a:cubicBezTo>
                      <a:pt x="86" y="140"/>
                      <a:pt x="86" y="140"/>
                      <a:pt x="85" y="141"/>
                    </a:cubicBezTo>
                    <a:cubicBezTo>
                      <a:pt x="87" y="139"/>
                      <a:pt x="83" y="136"/>
                      <a:pt x="81" y="136"/>
                    </a:cubicBezTo>
                    <a:cubicBezTo>
                      <a:pt x="79" y="137"/>
                      <a:pt x="81" y="140"/>
                      <a:pt x="81" y="141"/>
                    </a:cubicBezTo>
                    <a:cubicBezTo>
                      <a:pt x="79" y="141"/>
                      <a:pt x="79" y="138"/>
                      <a:pt x="77" y="141"/>
                    </a:cubicBezTo>
                    <a:cubicBezTo>
                      <a:pt x="78" y="138"/>
                      <a:pt x="81" y="137"/>
                      <a:pt x="79" y="135"/>
                    </a:cubicBezTo>
                    <a:cubicBezTo>
                      <a:pt x="80" y="135"/>
                      <a:pt x="81" y="136"/>
                      <a:pt x="82" y="136"/>
                    </a:cubicBezTo>
                    <a:cubicBezTo>
                      <a:pt x="82" y="133"/>
                      <a:pt x="83" y="130"/>
                      <a:pt x="81" y="128"/>
                    </a:cubicBezTo>
                    <a:cubicBezTo>
                      <a:pt x="80" y="127"/>
                      <a:pt x="77" y="122"/>
                      <a:pt x="76" y="122"/>
                    </a:cubicBezTo>
                    <a:cubicBezTo>
                      <a:pt x="72" y="122"/>
                      <a:pt x="77" y="112"/>
                      <a:pt x="76" y="11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58"/>
              <p:cNvSpPr>
                <a:spLocks/>
              </p:cNvSpPr>
              <p:nvPr/>
            </p:nvSpPr>
            <p:spPr bwMode="gray">
              <a:xfrm>
                <a:off x="8950680" y="3861877"/>
                <a:ext cx="153251" cy="231246"/>
              </a:xfrm>
              <a:custGeom>
                <a:avLst/>
                <a:gdLst>
                  <a:gd name="T0" fmla="*/ 94 w 95"/>
                  <a:gd name="T1" fmla="*/ 1 h 143"/>
                  <a:gd name="T2" fmla="*/ 28 w 95"/>
                  <a:gd name="T3" fmla="*/ 1 h 143"/>
                  <a:gd name="T4" fmla="*/ 7 w 95"/>
                  <a:gd name="T5" fmla="*/ 5 h 143"/>
                  <a:gd name="T6" fmla="*/ 5 w 95"/>
                  <a:gd name="T7" fmla="*/ 12 h 143"/>
                  <a:gd name="T8" fmla="*/ 7 w 95"/>
                  <a:gd name="T9" fmla="*/ 14 h 143"/>
                  <a:gd name="T10" fmla="*/ 5 w 95"/>
                  <a:gd name="T11" fmla="*/ 22 h 143"/>
                  <a:gd name="T12" fmla="*/ 9 w 95"/>
                  <a:gd name="T13" fmla="*/ 33 h 143"/>
                  <a:gd name="T14" fmla="*/ 7 w 95"/>
                  <a:gd name="T15" fmla="*/ 43 h 143"/>
                  <a:gd name="T16" fmla="*/ 2 w 95"/>
                  <a:gd name="T17" fmla="*/ 61 h 143"/>
                  <a:gd name="T18" fmla="*/ 6 w 95"/>
                  <a:gd name="T19" fmla="*/ 78 h 143"/>
                  <a:gd name="T20" fmla="*/ 4 w 95"/>
                  <a:gd name="T21" fmla="*/ 91 h 143"/>
                  <a:gd name="T22" fmla="*/ 9 w 95"/>
                  <a:gd name="T23" fmla="*/ 88 h 143"/>
                  <a:gd name="T24" fmla="*/ 12 w 95"/>
                  <a:gd name="T25" fmla="*/ 94 h 143"/>
                  <a:gd name="T26" fmla="*/ 10 w 95"/>
                  <a:gd name="T27" fmla="*/ 122 h 143"/>
                  <a:gd name="T28" fmla="*/ 9 w 95"/>
                  <a:gd name="T29" fmla="*/ 137 h 143"/>
                  <a:gd name="T30" fmla="*/ 16 w 95"/>
                  <a:gd name="T31" fmla="*/ 142 h 143"/>
                  <a:gd name="T32" fmla="*/ 49 w 95"/>
                  <a:gd name="T33" fmla="*/ 143 h 143"/>
                  <a:gd name="T34" fmla="*/ 45 w 95"/>
                  <a:gd name="T35" fmla="*/ 138 h 143"/>
                  <a:gd name="T36" fmla="*/ 45 w 95"/>
                  <a:gd name="T37" fmla="*/ 133 h 143"/>
                  <a:gd name="T38" fmla="*/ 47 w 95"/>
                  <a:gd name="T39" fmla="*/ 128 h 143"/>
                  <a:gd name="T40" fmla="*/ 51 w 95"/>
                  <a:gd name="T41" fmla="*/ 105 h 143"/>
                  <a:gd name="T42" fmla="*/ 53 w 95"/>
                  <a:gd name="T43" fmla="*/ 90 h 143"/>
                  <a:gd name="T44" fmla="*/ 58 w 95"/>
                  <a:gd name="T45" fmla="*/ 81 h 143"/>
                  <a:gd name="T46" fmla="*/ 66 w 95"/>
                  <a:gd name="T47" fmla="*/ 66 h 143"/>
                  <a:gd name="T48" fmla="*/ 68 w 95"/>
                  <a:gd name="T49" fmla="*/ 59 h 143"/>
                  <a:gd name="T50" fmla="*/ 68 w 95"/>
                  <a:gd name="T51" fmla="*/ 46 h 143"/>
                  <a:gd name="T52" fmla="*/ 74 w 95"/>
                  <a:gd name="T53" fmla="*/ 43 h 143"/>
                  <a:gd name="T54" fmla="*/ 80 w 95"/>
                  <a:gd name="T55" fmla="*/ 39 h 143"/>
                  <a:gd name="T56" fmla="*/ 89 w 95"/>
                  <a:gd name="T57" fmla="*/ 33 h 143"/>
                  <a:gd name="T58" fmla="*/ 90 w 95"/>
                  <a:gd name="T59" fmla="*/ 33 h 143"/>
                  <a:gd name="T60" fmla="*/ 89 w 95"/>
                  <a:gd name="T61" fmla="*/ 30 h 143"/>
                  <a:gd name="T62" fmla="*/ 92 w 95"/>
                  <a:gd name="T63" fmla="*/ 27 h 143"/>
                  <a:gd name="T64" fmla="*/ 90 w 95"/>
                  <a:gd name="T65" fmla="*/ 27 h 143"/>
                  <a:gd name="T66" fmla="*/ 91 w 95"/>
                  <a:gd name="T67" fmla="*/ 26 h 143"/>
                  <a:gd name="T68" fmla="*/ 91 w 95"/>
                  <a:gd name="T69" fmla="*/ 26 h 143"/>
                  <a:gd name="T70" fmla="*/ 89 w 95"/>
                  <a:gd name="T71" fmla="*/ 22 h 143"/>
                  <a:gd name="T72" fmla="*/ 90 w 95"/>
                  <a:gd name="T73" fmla="*/ 15 h 143"/>
                  <a:gd name="T74" fmla="*/ 93 w 95"/>
                  <a:gd name="T75" fmla="*/ 7 h 143"/>
                  <a:gd name="T76" fmla="*/ 95 w 95"/>
                  <a:gd name="T77" fmla="*/ 1 h 143"/>
                  <a:gd name="T78" fmla="*/ 94 w 95"/>
                  <a:gd name="T79" fmla="*/ 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5" h="143">
                    <a:moveTo>
                      <a:pt x="94" y="1"/>
                    </a:moveTo>
                    <a:cubicBezTo>
                      <a:pt x="72" y="1"/>
                      <a:pt x="50" y="2"/>
                      <a:pt x="28" y="1"/>
                    </a:cubicBezTo>
                    <a:cubicBezTo>
                      <a:pt x="25" y="1"/>
                      <a:pt x="3" y="0"/>
                      <a:pt x="7" y="5"/>
                    </a:cubicBezTo>
                    <a:cubicBezTo>
                      <a:pt x="7" y="7"/>
                      <a:pt x="5" y="10"/>
                      <a:pt x="5" y="12"/>
                    </a:cubicBezTo>
                    <a:cubicBezTo>
                      <a:pt x="6" y="13"/>
                      <a:pt x="6" y="14"/>
                      <a:pt x="7" y="14"/>
                    </a:cubicBezTo>
                    <a:cubicBezTo>
                      <a:pt x="7" y="16"/>
                      <a:pt x="6" y="20"/>
                      <a:pt x="5" y="22"/>
                    </a:cubicBezTo>
                    <a:cubicBezTo>
                      <a:pt x="4" y="27"/>
                      <a:pt x="7" y="29"/>
                      <a:pt x="9" y="33"/>
                    </a:cubicBezTo>
                    <a:cubicBezTo>
                      <a:pt x="9" y="35"/>
                      <a:pt x="7" y="41"/>
                      <a:pt x="7" y="43"/>
                    </a:cubicBezTo>
                    <a:cubicBezTo>
                      <a:pt x="10" y="50"/>
                      <a:pt x="2" y="54"/>
                      <a:pt x="2" y="61"/>
                    </a:cubicBezTo>
                    <a:cubicBezTo>
                      <a:pt x="2" y="64"/>
                      <a:pt x="4" y="74"/>
                      <a:pt x="6" y="78"/>
                    </a:cubicBezTo>
                    <a:cubicBezTo>
                      <a:pt x="7" y="80"/>
                      <a:pt x="0" y="88"/>
                      <a:pt x="4" y="91"/>
                    </a:cubicBezTo>
                    <a:cubicBezTo>
                      <a:pt x="3" y="90"/>
                      <a:pt x="8" y="88"/>
                      <a:pt x="9" y="88"/>
                    </a:cubicBezTo>
                    <a:cubicBezTo>
                      <a:pt x="9" y="91"/>
                      <a:pt x="11" y="90"/>
                      <a:pt x="12" y="94"/>
                    </a:cubicBezTo>
                    <a:cubicBezTo>
                      <a:pt x="13" y="103"/>
                      <a:pt x="10" y="113"/>
                      <a:pt x="10" y="122"/>
                    </a:cubicBezTo>
                    <a:cubicBezTo>
                      <a:pt x="10" y="127"/>
                      <a:pt x="10" y="132"/>
                      <a:pt x="9" y="137"/>
                    </a:cubicBezTo>
                    <a:cubicBezTo>
                      <a:pt x="8" y="143"/>
                      <a:pt x="13" y="142"/>
                      <a:pt x="16" y="142"/>
                    </a:cubicBezTo>
                    <a:cubicBezTo>
                      <a:pt x="27" y="142"/>
                      <a:pt x="38" y="143"/>
                      <a:pt x="49" y="143"/>
                    </a:cubicBezTo>
                    <a:cubicBezTo>
                      <a:pt x="47" y="143"/>
                      <a:pt x="46" y="139"/>
                      <a:pt x="45" y="138"/>
                    </a:cubicBezTo>
                    <a:cubicBezTo>
                      <a:pt x="43" y="137"/>
                      <a:pt x="44" y="134"/>
                      <a:pt x="45" y="133"/>
                    </a:cubicBezTo>
                    <a:cubicBezTo>
                      <a:pt x="45" y="129"/>
                      <a:pt x="45" y="130"/>
                      <a:pt x="47" y="128"/>
                    </a:cubicBezTo>
                    <a:cubicBezTo>
                      <a:pt x="52" y="123"/>
                      <a:pt x="48" y="111"/>
                      <a:pt x="51" y="105"/>
                    </a:cubicBezTo>
                    <a:cubicBezTo>
                      <a:pt x="52" y="103"/>
                      <a:pt x="50" y="90"/>
                      <a:pt x="53" y="90"/>
                    </a:cubicBezTo>
                    <a:cubicBezTo>
                      <a:pt x="56" y="88"/>
                      <a:pt x="54" y="82"/>
                      <a:pt x="58" y="81"/>
                    </a:cubicBezTo>
                    <a:cubicBezTo>
                      <a:pt x="60" y="80"/>
                      <a:pt x="64" y="69"/>
                      <a:pt x="66" y="66"/>
                    </a:cubicBezTo>
                    <a:cubicBezTo>
                      <a:pt x="63" y="66"/>
                      <a:pt x="68" y="60"/>
                      <a:pt x="68" y="59"/>
                    </a:cubicBezTo>
                    <a:cubicBezTo>
                      <a:pt x="70" y="57"/>
                      <a:pt x="65" y="49"/>
                      <a:pt x="68" y="46"/>
                    </a:cubicBezTo>
                    <a:cubicBezTo>
                      <a:pt x="69" y="43"/>
                      <a:pt x="72" y="44"/>
                      <a:pt x="74" y="43"/>
                    </a:cubicBezTo>
                    <a:cubicBezTo>
                      <a:pt x="78" y="43"/>
                      <a:pt x="77" y="40"/>
                      <a:pt x="80" y="39"/>
                    </a:cubicBezTo>
                    <a:cubicBezTo>
                      <a:pt x="82" y="38"/>
                      <a:pt x="90" y="33"/>
                      <a:pt x="89" y="33"/>
                    </a:cubicBezTo>
                    <a:cubicBezTo>
                      <a:pt x="89" y="33"/>
                      <a:pt x="90" y="33"/>
                      <a:pt x="90" y="33"/>
                    </a:cubicBezTo>
                    <a:cubicBezTo>
                      <a:pt x="90" y="31"/>
                      <a:pt x="90" y="32"/>
                      <a:pt x="89" y="30"/>
                    </a:cubicBezTo>
                    <a:cubicBezTo>
                      <a:pt x="90" y="28"/>
                      <a:pt x="91" y="29"/>
                      <a:pt x="92" y="27"/>
                    </a:cubicBezTo>
                    <a:cubicBezTo>
                      <a:pt x="92" y="27"/>
                      <a:pt x="91" y="27"/>
                      <a:pt x="90" y="27"/>
                    </a:cubicBezTo>
                    <a:cubicBezTo>
                      <a:pt x="90" y="26"/>
                      <a:pt x="91" y="26"/>
                      <a:pt x="91" y="26"/>
                    </a:cubicBezTo>
                    <a:cubicBezTo>
                      <a:pt x="90" y="26"/>
                      <a:pt x="90" y="26"/>
                      <a:pt x="91" y="26"/>
                    </a:cubicBezTo>
                    <a:cubicBezTo>
                      <a:pt x="90" y="24"/>
                      <a:pt x="90" y="24"/>
                      <a:pt x="89" y="22"/>
                    </a:cubicBezTo>
                    <a:cubicBezTo>
                      <a:pt x="86" y="17"/>
                      <a:pt x="90" y="19"/>
                      <a:pt x="90" y="15"/>
                    </a:cubicBezTo>
                    <a:cubicBezTo>
                      <a:pt x="91" y="13"/>
                      <a:pt x="94" y="8"/>
                      <a:pt x="93" y="7"/>
                    </a:cubicBezTo>
                    <a:cubicBezTo>
                      <a:pt x="91" y="2"/>
                      <a:pt x="93" y="4"/>
                      <a:pt x="95" y="1"/>
                    </a:cubicBezTo>
                    <a:cubicBezTo>
                      <a:pt x="94" y="0"/>
                      <a:pt x="94" y="1"/>
                      <a:pt x="94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359"/>
              <p:cNvSpPr>
                <a:spLocks/>
              </p:cNvSpPr>
              <p:nvPr/>
            </p:nvSpPr>
            <p:spPr bwMode="gray">
              <a:xfrm>
                <a:off x="6077216" y="3863929"/>
                <a:ext cx="539801" cy="405706"/>
              </a:xfrm>
              <a:custGeom>
                <a:avLst/>
                <a:gdLst>
                  <a:gd name="T0" fmla="*/ 332 w 334"/>
                  <a:gd name="T1" fmla="*/ 125 h 251"/>
                  <a:gd name="T2" fmla="*/ 331 w 334"/>
                  <a:gd name="T3" fmla="*/ 2 h 251"/>
                  <a:gd name="T4" fmla="*/ 227 w 334"/>
                  <a:gd name="T5" fmla="*/ 2 h 251"/>
                  <a:gd name="T6" fmla="*/ 118 w 334"/>
                  <a:gd name="T7" fmla="*/ 2 h 251"/>
                  <a:gd name="T8" fmla="*/ 15 w 334"/>
                  <a:gd name="T9" fmla="*/ 2 h 251"/>
                  <a:gd name="T10" fmla="*/ 0 w 334"/>
                  <a:gd name="T11" fmla="*/ 4 h 251"/>
                  <a:gd name="T12" fmla="*/ 1 w 334"/>
                  <a:gd name="T13" fmla="*/ 31 h 251"/>
                  <a:gd name="T14" fmla="*/ 1 w 334"/>
                  <a:gd name="T15" fmla="*/ 88 h 251"/>
                  <a:gd name="T16" fmla="*/ 1 w 334"/>
                  <a:gd name="T17" fmla="*/ 197 h 251"/>
                  <a:gd name="T18" fmla="*/ 1 w 334"/>
                  <a:gd name="T19" fmla="*/ 245 h 251"/>
                  <a:gd name="T20" fmla="*/ 9 w 334"/>
                  <a:gd name="T21" fmla="*/ 249 h 251"/>
                  <a:gd name="T22" fmla="*/ 34 w 334"/>
                  <a:gd name="T23" fmla="*/ 249 h 251"/>
                  <a:gd name="T24" fmla="*/ 256 w 334"/>
                  <a:gd name="T25" fmla="*/ 249 h 251"/>
                  <a:gd name="T26" fmla="*/ 305 w 334"/>
                  <a:gd name="T27" fmla="*/ 249 h 251"/>
                  <a:gd name="T28" fmla="*/ 329 w 334"/>
                  <a:gd name="T29" fmla="*/ 249 h 251"/>
                  <a:gd name="T30" fmla="*/ 332 w 334"/>
                  <a:gd name="T31" fmla="*/ 240 h 251"/>
                  <a:gd name="T32" fmla="*/ 332 w 334"/>
                  <a:gd name="T33" fmla="*/ 227 h 251"/>
                  <a:gd name="T34" fmla="*/ 332 w 334"/>
                  <a:gd name="T35" fmla="*/ 12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4" h="251">
                    <a:moveTo>
                      <a:pt x="332" y="125"/>
                    </a:moveTo>
                    <a:cubicBezTo>
                      <a:pt x="330" y="84"/>
                      <a:pt x="331" y="43"/>
                      <a:pt x="331" y="2"/>
                    </a:cubicBezTo>
                    <a:cubicBezTo>
                      <a:pt x="297" y="5"/>
                      <a:pt x="262" y="2"/>
                      <a:pt x="227" y="2"/>
                    </a:cubicBezTo>
                    <a:cubicBezTo>
                      <a:pt x="191" y="2"/>
                      <a:pt x="155" y="2"/>
                      <a:pt x="118" y="2"/>
                    </a:cubicBezTo>
                    <a:cubicBezTo>
                      <a:pt x="84" y="2"/>
                      <a:pt x="50" y="2"/>
                      <a:pt x="15" y="2"/>
                    </a:cubicBezTo>
                    <a:cubicBezTo>
                      <a:pt x="12" y="2"/>
                      <a:pt x="0" y="0"/>
                      <a:pt x="0" y="4"/>
                    </a:cubicBezTo>
                    <a:cubicBezTo>
                      <a:pt x="0" y="13"/>
                      <a:pt x="1" y="22"/>
                      <a:pt x="1" y="31"/>
                    </a:cubicBezTo>
                    <a:cubicBezTo>
                      <a:pt x="1" y="50"/>
                      <a:pt x="1" y="69"/>
                      <a:pt x="1" y="88"/>
                    </a:cubicBezTo>
                    <a:cubicBezTo>
                      <a:pt x="1" y="125"/>
                      <a:pt x="1" y="161"/>
                      <a:pt x="1" y="197"/>
                    </a:cubicBezTo>
                    <a:cubicBezTo>
                      <a:pt x="1" y="213"/>
                      <a:pt x="1" y="229"/>
                      <a:pt x="1" y="245"/>
                    </a:cubicBezTo>
                    <a:cubicBezTo>
                      <a:pt x="1" y="251"/>
                      <a:pt x="4" y="250"/>
                      <a:pt x="9" y="249"/>
                    </a:cubicBezTo>
                    <a:cubicBezTo>
                      <a:pt x="18" y="249"/>
                      <a:pt x="26" y="249"/>
                      <a:pt x="34" y="249"/>
                    </a:cubicBezTo>
                    <a:cubicBezTo>
                      <a:pt x="108" y="249"/>
                      <a:pt x="182" y="249"/>
                      <a:pt x="256" y="249"/>
                    </a:cubicBezTo>
                    <a:cubicBezTo>
                      <a:pt x="272" y="249"/>
                      <a:pt x="289" y="249"/>
                      <a:pt x="305" y="249"/>
                    </a:cubicBezTo>
                    <a:cubicBezTo>
                      <a:pt x="313" y="249"/>
                      <a:pt x="321" y="249"/>
                      <a:pt x="329" y="249"/>
                    </a:cubicBezTo>
                    <a:cubicBezTo>
                      <a:pt x="334" y="249"/>
                      <a:pt x="332" y="244"/>
                      <a:pt x="332" y="240"/>
                    </a:cubicBezTo>
                    <a:cubicBezTo>
                      <a:pt x="332" y="236"/>
                      <a:pt x="332" y="231"/>
                      <a:pt x="332" y="227"/>
                    </a:cubicBezTo>
                    <a:cubicBezTo>
                      <a:pt x="332" y="193"/>
                      <a:pt x="332" y="159"/>
                      <a:pt x="332" y="125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60"/>
              <p:cNvSpPr>
                <a:spLocks/>
              </p:cNvSpPr>
              <p:nvPr/>
            </p:nvSpPr>
            <p:spPr bwMode="gray">
              <a:xfrm>
                <a:off x="7180763" y="4017180"/>
                <a:ext cx="496015" cy="311976"/>
              </a:xfrm>
              <a:custGeom>
                <a:avLst/>
                <a:gdLst>
                  <a:gd name="T0" fmla="*/ 301 w 307"/>
                  <a:gd name="T1" fmla="*/ 81 h 193"/>
                  <a:gd name="T2" fmla="*/ 290 w 307"/>
                  <a:gd name="T3" fmla="*/ 68 h 193"/>
                  <a:gd name="T4" fmla="*/ 282 w 307"/>
                  <a:gd name="T5" fmla="*/ 56 h 193"/>
                  <a:gd name="T6" fmla="*/ 263 w 307"/>
                  <a:gd name="T7" fmla="*/ 41 h 193"/>
                  <a:gd name="T8" fmla="*/ 259 w 307"/>
                  <a:gd name="T9" fmla="*/ 21 h 193"/>
                  <a:gd name="T10" fmla="*/ 256 w 307"/>
                  <a:gd name="T11" fmla="*/ 0 h 193"/>
                  <a:gd name="T12" fmla="*/ 5 w 307"/>
                  <a:gd name="T13" fmla="*/ 6 h 193"/>
                  <a:gd name="T14" fmla="*/ 4 w 307"/>
                  <a:gd name="T15" fmla="*/ 16 h 193"/>
                  <a:gd name="T16" fmla="*/ 9 w 307"/>
                  <a:gd name="T17" fmla="*/ 25 h 193"/>
                  <a:gd name="T18" fmla="*/ 4 w 307"/>
                  <a:gd name="T19" fmla="*/ 41 h 193"/>
                  <a:gd name="T20" fmla="*/ 5 w 307"/>
                  <a:gd name="T21" fmla="*/ 54 h 193"/>
                  <a:gd name="T22" fmla="*/ 7 w 307"/>
                  <a:gd name="T23" fmla="*/ 61 h 193"/>
                  <a:gd name="T24" fmla="*/ 11 w 307"/>
                  <a:gd name="T25" fmla="*/ 70 h 193"/>
                  <a:gd name="T26" fmla="*/ 17 w 307"/>
                  <a:gd name="T27" fmla="*/ 89 h 193"/>
                  <a:gd name="T28" fmla="*/ 21 w 307"/>
                  <a:gd name="T29" fmla="*/ 92 h 193"/>
                  <a:gd name="T30" fmla="*/ 27 w 307"/>
                  <a:gd name="T31" fmla="*/ 110 h 193"/>
                  <a:gd name="T32" fmla="*/ 26 w 307"/>
                  <a:gd name="T33" fmla="*/ 120 h 193"/>
                  <a:gd name="T34" fmla="*/ 29 w 307"/>
                  <a:gd name="T35" fmla="*/ 124 h 193"/>
                  <a:gd name="T36" fmla="*/ 35 w 307"/>
                  <a:gd name="T37" fmla="*/ 137 h 193"/>
                  <a:gd name="T38" fmla="*/ 35 w 307"/>
                  <a:gd name="T39" fmla="*/ 141 h 193"/>
                  <a:gd name="T40" fmla="*/ 36 w 307"/>
                  <a:gd name="T41" fmla="*/ 150 h 193"/>
                  <a:gd name="T42" fmla="*/ 38 w 307"/>
                  <a:gd name="T43" fmla="*/ 162 h 193"/>
                  <a:gd name="T44" fmla="*/ 41 w 307"/>
                  <a:gd name="T45" fmla="*/ 177 h 193"/>
                  <a:gd name="T46" fmla="*/ 112 w 307"/>
                  <a:gd name="T47" fmla="*/ 180 h 193"/>
                  <a:gd name="T48" fmla="*/ 237 w 307"/>
                  <a:gd name="T49" fmla="*/ 183 h 193"/>
                  <a:gd name="T50" fmla="*/ 248 w 307"/>
                  <a:gd name="T51" fmla="*/ 183 h 193"/>
                  <a:gd name="T52" fmla="*/ 262 w 307"/>
                  <a:gd name="T53" fmla="*/ 169 h 193"/>
                  <a:gd name="T54" fmla="*/ 269 w 307"/>
                  <a:gd name="T55" fmla="*/ 159 h 193"/>
                  <a:gd name="T56" fmla="*/ 266 w 307"/>
                  <a:gd name="T57" fmla="*/ 144 h 193"/>
                  <a:gd name="T58" fmla="*/ 266 w 307"/>
                  <a:gd name="T59" fmla="*/ 127 h 193"/>
                  <a:gd name="T60" fmla="*/ 296 w 307"/>
                  <a:gd name="T61" fmla="*/ 118 h 193"/>
                  <a:gd name="T62" fmla="*/ 306 w 307"/>
                  <a:gd name="T63" fmla="*/ 10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7" h="193">
                    <a:moveTo>
                      <a:pt x="307" y="92"/>
                    </a:moveTo>
                    <a:cubicBezTo>
                      <a:pt x="306" y="87"/>
                      <a:pt x="306" y="83"/>
                      <a:pt x="301" y="81"/>
                    </a:cubicBezTo>
                    <a:cubicBezTo>
                      <a:pt x="298" y="79"/>
                      <a:pt x="296" y="79"/>
                      <a:pt x="294" y="76"/>
                    </a:cubicBezTo>
                    <a:cubicBezTo>
                      <a:pt x="292" y="72"/>
                      <a:pt x="294" y="71"/>
                      <a:pt x="290" y="68"/>
                    </a:cubicBezTo>
                    <a:cubicBezTo>
                      <a:pt x="288" y="67"/>
                      <a:pt x="285" y="65"/>
                      <a:pt x="284" y="63"/>
                    </a:cubicBezTo>
                    <a:cubicBezTo>
                      <a:pt x="282" y="61"/>
                      <a:pt x="284" y="59"/>
                      <a:pt x="282" y="56"/>
                    </a:cubicBezTo>
                    <a:cubicBezTo>
                      <a:pt x="278" y="49"/>
                      <a:pt x="269" y="52"/>
                      <a:pt x="264" y="46"/>
                    </a:cubicBezTo>
                    <a:cubicBezTo>
                      <a:pt x="263" y="44"/>
                      <a:pt x="263" y="42"/>
                      <a:pt x="263" y="41"/>
                    </a:cubicBezTo>
                    <a:cubicBezTo>
                      <a:pt x="263" y="39"/>
                      <a:pt x="260" y="37"/>
                      <a:pt x="260" y="36"/>
                    </a:cubicBezTo>
                    <a:cubicBezTo>
                      <a:pt x="260" y="34"/>
                      <a:pt x="256" y="23"/>
                      <a:pt x="259" y="21"/>
                    </a:cubicBezTo>
                    <a:cubicBezTo>
                      <a:pt x="263" y="19"/>
                      <a:pt x="265" y="11"/>
                      <a:pt x="259" y="10"/>
                    </a:cubicBezTo>
                    <a:cubicBezTo>
                      <a:pt x="256" y="8"/>
                      <a:pt x="256" y="2"/>
                      <a:pt x="256" y="0"/>
                    </a:cubicBezTo>
                    <a:cubicBezTo>
                      <a:pt x="171" y="0"/>
                      <a:pt x="87" y="0"/>
                      <a:pt x="2" y="0"/>
                    </a:cubicBezTo>
                    <a:cubicBezTo>
                      <a:pt x="4" y="1"/>
                      <a:pt x="0" y="6"/>
                      <a:pt x="5" y="6"/>
                    </a:cubicBezTo>
                    <a:cubicBezTo>
                      <a:pt x="5" y="6"/>
                      <a:pt x="7" y="13"/>
                      <a:pt x="3" y="12"/>
                    </a:cubicBezTo>
                    <a:cubicBezTo>
                      <a:pt x="3" y="13"/>
                      <a:pt x="4" y="15"/>
                      <a:pt x="4" y="16"/>
                    </a:cubicBezTo>
                    <a:cubicBezTo>
                      <a:pt x="5" y="18"/>
                      <a:pt x="8" y="15"/>
                      <a:pt x="8" y="19"/>
                    </a:cubicBezTo>
                    <a:cubicBezTo>
                      <a:pt x="8" y="22"/>
                      <a:pt x="10" y="22"/>
                      <a:pt x="9" y="25"/>
                    </a:cubicBezTo>
                    <a:cubicBezTo>
                      <a:pt x="8" y="28"/>
                      <a:pt x="6" y="27"/>
                      <a:pt x="6" y="31"/>
                    </a:cubicBezTo>
                    <a:cubicBezTo>
                      <a:pt x="6" y="35"/>
                      <a:pt x="5" y="38"/>
                      <a:pt x="4" y="41"/>
                    </a:cubicBezTo>
                    <a:cubicBezTo>
                      <a:pt x="4" y="39"/>
                      <a:pt x="0" y="46"/>
                      <a:pt x="0" y="46"/>
                    </a:cubicBezTo>
                    <a:cubicBezTo>
                      <a:pt x="0" y="50"/>
                      <a:pt x="5" y="51"/>
                      <a:pt x="5" y="54"/>
                    </a:cubicBezTo>
                    <a:cubicBezTo>
                      <a:pt x="5" y="54"/>
                      <a:pt x="7" y="57"/>
                      <a:pt x="7" y="58"/>
                    </a:cubicBezTo>
                    <a:cubicBezTo>
                      <a:pt x="8" y="59"/>
                      <a:pt x="7" y="60"/>
                      <a:pt x="7" y="61"/>
                    </a:cubicBezTo>
                    <a:cubicBezTo>
                      <a:pt x="8" y="64"/>
                      <a:pt x="12" y="60"/>
                      <a:pt x="12" y="64"/>
                    </a:cubicBezTo>
                    <a:cubicBezTo>
                      <a:pt x="12" y="65"/>
                      <a:pt x="11" y="69"/>
                      <a:pt x="11" y="70"/>
                    </a:cubicBezTo>
                    <a:cubicBezTo>
                      <a:pt x="10" y="72"/>
                      <a:pt x="16" y="75"/>
                      <a:pt x="14" y="78"/>
                    </a:cubicBezTo>
                    <a:cubicBezTo>
                      <a:pt x="12" y="81"/>
                      <a:pt x="16" y="85"/>
                      <a:pt x="17" y="89"/>
                    </a:cubicBezTo>
                    <a:cubicBezTo>
                      <a:pt x="17" y="87"/>
                      <a:pt x="20" y="93"/>
                      <a:pt x="19" y="92"/>
                    </a:cubicBezTo>
                    <a:cubicBezTo>
                      <a:pt x="19" y="92"/>
                      <a:pt x="21" y="91"/>
                      <a:pt x="21" y="92"/>
                    </a:cubicBezTo>
                    <a:cubicBezTo>
                      <a:pt x="23" y="93"/>
                      <a:pt x="23" y="102"/>
                      <a:pt x="25" y="102"/>
                    </a:cubicBezTo>
                    <a:cubicBezTo>
                      <a:pt x="25" y="104"/>
                      <a:pt x="25" y="109"/>
                      <a:pt x="27" y="110"/>
                    </a:cubicBezTo>
                    <a:cubicBezTo>
                      <a:pt x="25" y="109"/>
                      <a:pt x="24" y="117"/>
                      <a:pt x="25" y="117"/>
                    </a:cubicBezTo>
                    <a:cubicBezTo>
                      <a:pt x="27" y="118"/>
                      <a:pt x="26" y="118"/>
                      <a:pt x="26" y="120"/>
                    </a:cubicBezTo>
                    <a:cubicBezTo>
                      <a:pt x="26" y="125"/>
                      <a:pt x="28" y="120"/>
                      <a:pt x="29" y="120"/>
                    </a:cubicBezTo>
                    <a:cubicBezTo>
                      <a:pt x="33" y="121"/>
                      <a:pt x="29" y="124"/>
                      <a:pt x="29" y="124"/>
                    </a:cubicBezTo>
                    <a:cubicBezTo>
                      <a:pt x="31" y="126"/>
                      <a:pt x="38" y="127"/>
                      <a:pt x="33" y="132"/>
                    </a:cubicBezTo>
                    <a:cubicBezTo>
                      <a:pt x="33" y="132"/>
                      <a:pt x="37" y="138"/>
                      <a:pt x="35" y="137"/>
                    </a:cubicBezTo>
                    <a:cubicBezTo>
                      <a:pt x="35" y="137"/>
                      <a:pt x="35" y="136"/>
                      <a:pt x="35" y="136"/>
                    </a:cubicBezTo>
                    <a:cubicBezTo>
                      <a:pt x="33" y="135"/>
                      <a:pt x="35" y="140"/>
                      <a:pt x="35" y="141"/>
                    </a:cubicBezTo>
                    <a:cubicBezTo>
                      <a:pt x="32" y="144"/>
                      <a:pt x="37" y="141"/>
                      <a:pt x="37" y="143"/>
                    </a:cubicBezTo>
                    <a:cubicBezTo>
                      <a:pt x="37" y="143"/>
                      <a:pt x="36" y="150"/>
                      <a:pt x="36" y="150"/>
                    </a:cubicBezTo>
                    <a:cubicBezTo>
                      <a:pt x="35" y="151"/>
                      <a:pt x="38" y="154"/>
                      <a:pt x="38" y="155"/>
                    </a:cubicBezTo>
                    <a:cubicBezTo>
                      <a:pt x="38" y="158"/>
                      <a:pt x="39" y="160"/>
                      <a:pt x="38" y="162"/>
                    </a:cubicBezTo>
                    <a:cubicBezTo>
                      <a:pt x="38" y="163"/>
                      <a:pt x="36" y="171"/>
                      <a:pt x="36" y="171"/>
                    </a:cubicBezTo>
                    <a:cubicBezTo>
                      <a:pt x="37" y="173"/>
                      <a:pt x="41" y="176"/>
                      <a:pt x="41" y="177"/>
                    </a:cubicBezTo>
                    <a:cubicBezTo>
                      <a:pt x="41" y="182"/>
                      <a:pt x="55" y="180"/>
                      <a:pt x="59" y="180"/>
                    </a:cubicBezTo>
                    <a:cubicBezTo>
                      <a:pt x="77" y="180"/>
                      <a:pt x="94" y="180"/>
                      <a:pt x="112" y="180"/>
                    </a:cubicBezTo>
                    <a:cubicBezTo>
                      <a:pt x="146" y="180"/>
                      <a:pt x="181" y="182"/>
                      <a:pt x="215" y="179"/>
                    </a:cubicBezTo>
                    <a:cubicBezTo>
                      <a:pt x="221" y="178"/>
                      <a:pt x="235" y="176"/>
                      <a:pt x="237" y="183"/>
                    </a:cubicBezTo>
                    <a:cubicBezTo>
                      <a:pt x="238" y="187"/>
                      <a:pt x="245" y="189"/>
                      <a:pt x="245" y="193"/>
                    </a:cubicBezTo>
                    <a:cubicBezTo>
                      <a:pt x="249" y="193"/>
                      <a:pt x="251" y="187"/>
                      <a:pt x="248" y="183"/>
                    </a:cubicBezTo>
                    <a:cubicBezTo>
                      <a:pt x="245" y="180"/>
                      <a:pt x="252" y="177"/>
                      <a:pt x="254" y="177"/>
                    </a:cubicBezTo>
                    <a:cubicBezTo>
                      <a:pt x="260" y="176"/>
                      <a:pt x="261" y="175"/>
                      <a:pt x="262" y="169"/>
                    </a:cubicBezTo>
                    <a:cubicBezTo>
                      <a:pt x="263" y="165"/>
                      <a:pt x="263" y="164"/>
                      <a:pt x="266" y="161"/>
                    </a:cubicBezTo>
                    <a:cubicBezTo>
                      <a:pt x="267" y="160"/>
                      <a:pt x="268" y="159"/>
                      <a:pt x="269" y="159"/>
                    </a:cubicBezTo>
                    <a:cubicBezTo>
                      <a:pt x="269" y="157"/>
                      <a:pt x="269" y="155"/>
                      <a:pt x="269" y="154"/>
                    </a:cubicBezTo>
                    <a:cubicBezTo>
                      <a:pt x="269" y="150"/>
                      <a:pt x="269" y="146"/>
                      <a:pt x="266" y="144"/>
                    </a:cubicBezTo>
                    <a:cubicBezTo>
                      <a:pt x="263" y="144"/>
                      <a:pt x="261" y="140"/>
                      <a:pt x="262" y="137"/>
                    </a:cubicBezTo>
                    <a:cubicBezTo>
                      <a:pt x="264" y="133"/>
                      <a:pt x="262" y="129"/>
                      <a:pt x="266" y="127"/>
                    </a:cubicBezTo>
                    <a:cubicBezTo>
                      <a:pt x="268" y="127"/>
                      <a:pt x="275" y="126"/>
                      <a:pt x="276" y="126"/>
                    </a:cubicBezTo>
                    <a:cubicBezTo>
                      <a:pt x="281" y="127"/>
                      <a:pt x="293" y="122"/>
                      <a:pt x="296" y="118"/>
                    </a:cubicBezTo>
                    <a:cubicBezTo>
                      <a:pt x="300" y="117"/>
                      <a:pt x="298" y="109"/>
                      <a:pt x="301" y="106"/>
                    </a:cubicBezTo>
                    <a:cubicBezTo>
                      <a:pt x="303" y="105"/>
                      <a:pt x="305" y="105"/>
                      <a:pt x="306" y="102"/>
                    </a:cubicBezTo>
                    <a:cubicBezTo>
                      <a:pt x="306" y="99"/>
                      <a:pt x="307" y="95"/>
                      <a:pt x="307" y="92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61"/>
              <p:cNvSpPr>
                <a:spLocks/>
              </p:cNvSpPr>
              <p:nvPr/>
            </p:nvSpPr>
            <p:spPr bwMode="gray">
              <a:xfrm>
                <a:off x="6613596" y="4064388"/>
                <a:ext cx="667739" cy="305135"/>
              </a:xfrm>
              <a:custGeom>
                <a:avLst/>
                <a:gdLst>
                  <a:gd name="T0" fmla="*/ 413 w 413"/>
                  <a:gd name="T1" fmla="*/ 187 h 189"/>
                  <a:gd name="T2" fmla="*/ 410 w 413"/>
                  <a:gd name="T3" fmla="*/ 181 h 189"/>
                  <a:gd name="T4" fmla="*/ 408 w 413"/>
                  <a:gd name="T5" fmla="*/ 178 h 189"/>
                  <a:gd name="T6" fmla="*/ 404 w 413"/>
                  <a:gd name="T7" fmla="*/ 172 h 189"/>
                  <a:gd name="T8" fmla="*/ 402 w 413"/>
                  <a:gd name="T9" fmla="*/ 169 h 189"/>
                  <a:gd name="T10" fmla="*/ 397 w 413"/>
                  <a:gd name="T11" fmla="*/ 168 h 189"/>
                  <a:gd name="T12" fmla="*/ 399 w 413"/>
                  <a:gd name="T13" fmla="*/ 165 h 189"/>
                  <a:gd name="T14" fmla="*/ 397 w 413"/>
                  <a:gd name="T15" fmla="*/ 161 h 189"/>
                  <a:gd name="T16" fmla="*/ 396 w 413"/>
                  <a:gd name="T17" fmla="*/ 158 h 189"/>
                  <a:gd name="T18" fmla="*/ 396 w 413"/>
                  <a:gd name="T19" fmla="*/ 153 h 189"/>
                  <a:gd name="T20" fmla="*/ 393 w 413"/>
                  <a:gd name="T21" fmla="*/ 154 h 189"/>
                  <a:gd name="T22" fmla="*/ 393 w 413"/>
                  <a:gd name="T23" fmla="*/ 150 h 189"/>
                  <a:gd name="T24" fmla="*/ 387 w 413"/>
                  <a:gd name="T25" fmla="*/ 142 h 189"/>
                  <a:gd name="T26" fmla="*/ 390 w 413"/>
                  <a:gd name="T27" fmla="*/ 131 h 189"/>
                  <a:gd name="T28" fmla="*/ 388 w 413"/>
                  <a:gd name="T29" fmla="*/ 115 h 189"/>
                  <a:gd name="T30" fmla="*/ 385 w 413"/>
                  <a:gd name="T31" fmla="*/ 113 h 189"/>
                  <a:gd name="T32" fmla="*/ 386 w 413"/>
                  <a:gd name="T33" fmla="*/ 107 h 189"/>
                  <a:gd name="T34" fmla="*/ 386 w 413"/>
                  <a:gd name="T35" fmla="*/ 109 h 189"/>
                  <a:gd name="T36" fmla="*/ 387 w 413"/>
                  <a:gd name="T37" fmla="*/ 106 h 189"/>
                  <a:gd name="T38" fmla="*/ 384 w 413"/>
                  <a:gd name="T39" fmla="*/ 103 h 189"/>
                  <a:gd name="T40" fmla="*/ 385 w 413"/>
                  <a:gd name="T41" fmla="*/ 98 h 189"/>
                  <a:gd name="T42" fmla="*/ 380 w 413"/>
                  <a:gd name="T43" fmla="*/ 92 h 189"/>
                  <a:gd name="T44" fmla="*/ 377 w 413"/>
                  <a:gd name="T45" fmla="*/ 92 h 189"/>
                  <a:gd name="T46" fmla="*/ 377 w 413"/>
                  <a:gd name="T47" fmla="*/ 88 h 189"/>
                  <a:gd name="T48" fmla="*/ 376 w 413"/>
                  <a:gd name="T49" fmla="*/ 84 h 189"/>
                  <a:gd name="T50" fmla="*/ 378 w 413"/>
                  <a:gd name="T51" fmla="*/ 82 h 189"/>
                  <a:gd name="T52" fmla="*/ 376 w 413"/>
                  <a:gd name="T53" fmla="*/ 80 h 189"/>
                  <a:gd name="T54" fmla="*/ 378 w 413"/>
                  <a:gd name="T55" fmla="*/ 75 h 189"/>
                  <a:gd name="T56" fmla="*/ 374 w 413"/>
                  <a:gd name="T57" fmla="*/ 70 h 189"/>
                  <a:gd name="T58" fmla="*/ 374 w 413"/>
                  <a:gd name="T59" fmla="*/ 65 h 189"/>
                  <a:gd name="T60" fmla="*/ 369 w 413"/>
                  <a:gd name="T61" fmla="*/ 63 h 189"/>
                  <a:gd name="T62" fmla="*/ 370 w 413"/>
                  <a:gd name="T63" fmla="*/ 61 h 189"/>
                  <a:gd name="T64" fmla="*/ 368 w 413"/>
                  <a:gd name="T65" fmla="*/ 58 h 189"/>
                  <a:gd name="T66" fmla="*/ 365 w 413"/>
                  <a:gd name="T67" fmla="*/ 53 h 189"/>
                  <a:gd name="T68" fmla="*/ 365 w 413"/>
                  <a:gd name="T69" fmla="*/ 48 h 189"/>
                  <a:gd name="T70" fmla="*/ 362 w 413"/>
                  <a:gd name="T71" fmla="*/ 40 h 189"/>
                  <a:gd name="T72" fmla="*/ 363 w 413"/>
                  <a:gd name="T73" fmla="*/ 37 h 189"/>
                  <a:gd name="T74" fmla="*/ 358 w 413"/>
                  <a:gd name="T75" fmla="*/ 34 h 189"/>
                  <a:gd name="T76" fmla="*/ 348 w 413"/>
                  <a:gd name="T77" fmla="*/ 25 h 189"/>
                  <a:gd name="T78" fmla="*/ 345 w 413"/>
                  <a:gd name="T79" fmla="*/ 22 h 189"/>
                  <a:gd name="T80" fmla="*/ 340 w 413"/>
                  <a:gd name="T81" fmla="*/ 19 h 189"/>
                  <a:gd name="T82" fmla="*/ 332 w 413"/>
                  <a:gd name="T83" fmla="*/ 16 h 189"/>
                  <a:gd name="T84" fmla="*/ 327 w 413"/>
                  <a:gd name="T85" fmla="*/ 14 h 189"/>
                  <a:gd name="T86" fmla="*/ 320 w 413"/>
                  <a:gd name="T87" fmla="*/ 10 h 189"/>
                  <a:gd name="T88" fmla="*/ 311 w 413"/>
                  <a:gd name="T89" fmla="*/ 10 h 189"/>
                  <a:gd name="T90" fmla="*/ 308 w 413"/>
                  <a:gd name="T91" fmla="*/ 11 h 189"/>
                  <a:gd name="T92" fmla="*/ 304 w 413"/>
                  <a:gd name="T93" fmla="*/ 10 h 189"/>
                  <a:gd name="T94" fmla="*/ 291 w 413"/>
                  <a:gd name="T95" fmla="*/ 13 h 189"/>
                  <a:gd name="T96" fmla="*/ 271 w 413"/>
                  <a:gd name="T97" fmla="*/ 9 h 189"/>
                  <a:gd name="T98" fmla="*/ 263 w 413"/>
                  <a:gd name="T99" fmla="*/ 2 h 189"/>
                  <a:gd name="T100" fmla="*/ 243 w 413"/>
                  <a:gd name="T101" fmla="*/ 2 h 189"/>
                  <a:gd name="T102" fmla="*/ 196 w 413"/>
                  <a:gd name="T103" fmla="*/ 2 h 189"/>
                  <a:gd name="T104" fmla="*/ 0 w 413"/>
                  <a:gd name="T105" fmla="*/ 1 h 189"/>
                  <a:gd name="T106" fmla="*/ 0 w 413"/>
                  <a:gd name="T107" fmla="*/ 86 h 189"/>
                  <a:gd name="T108" fmla="*/ 0 w 413"/>
                  <a:gd name="T109" fmla="*/ 125 h 189"/>
                  <a:gd name="T110" fmla="*/ 43 w 413"/>
                  <a:gd name="T111" fmla="*/ 125 h 189"/>
                  <a:gd name="T112" fmla="*/ 81 w 413"/>
                  <a:gd name="T113" fmla="*/ 125 h 189"/>
                  <a:gd name="T114" fmla="*/ 95 w 413"/>
                  <a:gd name="T115" fmla="*/ 126 h 189"/>
                  <a:gd name="T116" fmla="*/ 95 w 413"/>
                  <a:gd name="T117" fmla="*/ 141 h 189"/>
                  <a:gd name="T118" fmla="*/ 95 w 413"/>
                  <a:gd name="T119" fmla="*/ 174 h 189"/>
                  <a:gd name="T120" fmla="*/ 95 w 413"/>
                  <a:gd name="T121" fmla="*/ 184 h 189"/>
                  <a:gd name="T122" fmla="*/ 102 w 413"/>
                  <a:gd name="T123" fmla="*/ 187 h 189"/>
                  <a:gd name="T124" fmla="*/ 413 w 413"/>
                  <a:gd name="T125" fmla="*/ 187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13" h="189">
                    <a:moveTo>
                      <a:pt x="413" y="187"/>
                    </a:moveTo>
                    <a:cubicBezTo>
                      <a:pt x="410" y="183"/>
                      <a:pt x="410" y="187"/>
                      <a:pt x="410" y="181"/>
                    </a:cubicBezTo>
                    <a:cubicBezTo>
                      <a:pt x="410" y="180"/>
                      <a:pt x="408" y="179"/>
                      <a:pt x="408" y="178"/>
                    </a:cubicBezTo>
                    <a:cubicBezTo>
                      <a:pt x="404" y="176"/>
                      <a:pt x="408" y="173"/>
                      <a:pt x="404" y="172"/>
                    </a:cubicBezTo>
                    <a:cubicBezTo>
                      <a:pt x="402" y="171"/>
                      <a:pt x="404" y="170"/>
                      <a:pt x="402" y="169"/>
                    </a:cubicBezTo>
                    <a:cubicBezTo>
                      <a:pt x="401" y="168"/>
                      <a:pt x="398" y="169"/>
                      <a:pt x="397" y="168"/>
                    </a:cubicBezTo>
                    <a:cubicBezTo>
                      <a:pt x="397" y="167"/>
                      <a:pt x="399" y="167"/>
                      <a:pt x="399" y="165"/>
                    </a:cubicBezTo>
                    <a:cubicBezTo>
                      <a:pt x="398" y="163"/>
                      <a:pt x="397" y="163"/>
                      <a:pt x="397" y="161"/>
                    </a:cubicBezTo>
                    <a:cubicBezTo>
                      <a:pt x="398" y="159"/>
                      <a:pt x="396" y="159"/>
                      <a:pt x="396" y="158"/>
                    </a:cubicBezTo>
                    <a:cubicBezTo>
                      <a:pt x="396" y="158"/>
                      <a:pt x="398" y="152"/>
                      <a:pt x="396" y="153"/>
                    </a:cubicBezTo>
                    <a:cubicBezTo>
                      <a:pt x="395" y="153"/>
                      <a:pt x="395" y="157"/>
                      <a:pt x="393" y="154"/>
                    </a:cubicBezTo>
                    <a:cubicBezTo>
                      <a:pt x="390" y="152"/>
                      <a:pt x="393" y="151"/>
                      <a:pt x="393" y="150"/>
                    </a:cubicBezTo>
                    <a:cubicBezTo>
                      <a:pt x="391" y="147"/>
                      <a:pt x="388" y="145"/>
                      <a:pt x="387" y="142"/>
                    </a:cubicBezTo>
                    <a:cubicBezTo>
                      <a:pt x="386" y="141"/>
                      <a:pt x="391" y="133"/>
                      <a:pt x="390" y="131"/>
                    </a:cubicBezTo>
                    <a:cubicBezTo>
                      <a:pt x="386" y="126"/>
                      <a:pt x="388" y="120"/>
                      <a:pt x="388" y="115"/>
                    </a:cubicBezTo>
                    <a:cubicBezTo>
                      <a:pt x="388" y="114"/>
                      <a:pt x="383" y="114"/>
                      <a:pt x="385" y="113"/>
                    </a:cubicBezTo>
                    <a:cubicBezTo>
                      <a:pt x="386" y="112"/>
                      <a:pt x="383" y="106"/>
                      <a:pt x="386" y="107"/>
                    </a:cubicBezTo>
                    <a:cubicBezTo>
                      <a:pt x="386" y="108"/>
                      <a:pt x="386" y="108"/>
                      <a:pt x="386" y="109"/>
                    </a:cubicBezTo>
                    <a:cubicBezTo>
                      <a:pt x="386" y="108"/>
                      <a:pt x="387" y="106"/>
                      <a:pt x="387" y="106"/>
                    </a:cubicBezTo>
                    <a:cubicBezTo>
                      <a:pt x="386" y="105"/>
                      <a:pt x="382" y="106"/>
                      <a:pt x="384" y="103"/>
                    </a:cubicBezTo>
                    <a:cubicBezTo>
                      <a:pt x="385" y="101"/>
                      <a:pt x="384" y="99"/>
                      <a:pt x="385" y="98"/>
                    </a:cubicBezTo>
                    <a:cubicBezTo>
                      <a:pt x="384" y="100"/>
                      <a:pt x="380" y="91"/>
                      <a:pt x="380" y="92"/>
                    </a:cubicBezTo>
                    <a:cubicBezTo>
                      <a:pt x="380" y="91"/>
                      <a:pt x="377" y="95"/>
                      <a:pt x="377" y="92"/>
                    </a:cubicBezTo>
                    <a:cubicBezTo>
                      <a:pt x="377" y="91"/>
                      <a:pt x="378" y="89"/>
                      <a:pt x="377" y="88"/>
                    </a:cubicBezTo>
                    <a:cubicBezTo>
                      <a:pt x="375" y="87"/>
                      <a:pt x="377" y="86"/>
                      <a:pt x="376" y="84"/>
                    </a:cubicBezTo>
                    <a:cubicBezTo>
                      <a:pt x="374" y="82"/>
                      <a:pt x="377" y="83"/>
                      <a:pt x="378" y="82"/>
                    </a:cubicBezTo>
                    <a:cubicBezTo>
                      <a:pt x="378" y="81"/>
                      <a:pt x="377" y="81"/>
                      <a:pt x="376" y="80"/>
                    </a:cubicBezTo>
                    <a:cubicBezTo>
                      <a:pt x="376" y="78"/>
                      <a:pt x="379" y="78"/>
                      <a:pt x="378" y="75"/>
                    </a:cubicBezTo>
                    <a:cubicBezTo>
                      <a:pt x="376" y="74"/>
                      <a:pt x="375" y="73"/>
                      <a:pt x="374" y="70"/>
                    </a:cubicBezTo>
                    <a:cubicBezTo>
                      <a:pt x="374" y="69"/>
                      <a:pt x="376" y="65"/>
                      <a:pt x="374" y="65"/>
                    </a:cubicBezTo>
                    <a:cubicBezTo>
                      <a:pt x="374" y="65"/>
                      <a:pt x="369" y="62"/>
                      <a:pt x="369" y="63"/>
                    </a:cubicBezTo>
                    <a:cubicBezTo>
                      <a:pt x="369" y="62"/>
                      <a:pt x="370" y="61"/>
                      <a:pt x="370" y="61"/>
                    </a:cubicBezTo>
                    <a:cubicBezTo>
                      <a:pt x="368" y="61"/>
                      <a:pt x="368" y="60"/>
                      <a:pt x="368" y="58"/>
                    </a:cubicBezTo>
                    <a:cubicBezTo>
                      <a:pt x="368" y="55"/>
                      <a:pt x="365" y="55"/>
                      <a:pt x="365" y="53"/>
                    </a:cubicBezTo>
                    <a:cubicBezTo>
                      <a:pt x="364" y="51"/>
                      <a:pt x="366" y="50"/>
                      <a:pt x="365" y="48"/>
                    </a:cubicBezTo>
                    <a:cubicBezTo>
                      <a:pt x="365" y="45"/>
                      <a:pt x="361" y="43"/>
                      <a:pt x="362" y="40"/>
                    </a:cubicBezTo>
                    <a:cubicBezTo>
                      <a:pt x="362" y="40"/>
                      <a:pt x="362" y="38"/>
                      <a:pt x="363" y="37"/>
                    </a:cubicBezTo>
                    <a:cubicBezTo>
                      <a:pt x="363" y="30"/>
                      <a:pt x="360" y="36"/>
                      <a:pt x="358" y="34"/>
                    </a:cubicBezTo>
                    <a:cubicBezTo>
                      <a:pt x="356" y="32"/>
                      <a:pt x="347" y="30"/>
                      <a:pt x="348" y="25"/>
                    </a:cubicBezTo>
                    <a:cubicBezTo>
                      <a:pt x="348" y="22"/>
                      <a:pt x="348" y="22"/>
                      <a:pt x="345" y="22"/>
                    </a:cubicBezTo>
                    <a:cubicBezTo>
                      <a:pt x="342" y="23"/>
                      <a:pt x="343" y="19"/>
                      <a:pt x="340" y="19"/>
                    </a:cubicBezTo>
                    <a:cubicBezTo>
                      <a:pt x="339" y="18"/>
                      <a:pt x="333" y="17"/>
                      <a:pt x="332" y="16"/>
                    </a:cubicBezTo>
                    <a:cubicBezTo>
                      <a:pt x="330" y="16"/>
                      <a:pt x="329" y="15"/>
                      <a:pt x="327" y="14"/>
                    </a:cubicBezTo>
                    <a:cubicBezTo>
                      <a:pt x="325" y="12"/>
                      <a:pt x="322" y="12"/>
                      <a:pt x="320" y="10"/>
                    </a:cubicBezTo>
                    <a:cubicBezTo>
                      <a:pt x="318" y="10"/>
                      <a:pt x="312" y="9"/>
                      <a:pt x="311" y="10"/>
                    </a:cubicBezTo>
                    <a:cubicBezTo>
                      <a:pt x="310" y="10"/>
                      <a:pt x="309" y="10"/>
                      <a:pt x="308" y="11"/>
                    </a:cubicBezTo>
                    <a:cubicBezTo>
                      <a:pt x="305" y="13"/>
                      <a:pt x="306" y="10"/>
                      <a:pt x="304" y="10"/>
                    </a:cubicBezTo>
                    <a:cubicBezTo>
                      <a:pt x="300" y="13"/>
                      <a:pt x="294" y="8"/>
                      <a:pt x="291" y="13"/>
                    </a:cubicBezTo>
                    <a:cubicBezTo>
                      <a:pt x="286" y="22"/>
                      <a:pt x="277" y="9"/>
                      <a:pt x="271" y="9"/>
                    </a:cubicBezTo>
                    <a:cubicBezTo>
                      <a:pt x="268" y="7"/>
                      <a:pt x="265" y="5"/>
                      <a:pt x="263" y="2"/>
                    </a:cubicBezTo>
                    <a:cubicBezTo>
                      <a:pt x="261" y="0"/>
                      <a:pt x="246" y="2"/>
                      <a:pt x="243" y="2"/>
                    </a:cubicBezTo>
                    <a:cubicBezTo>
                      <a:pt x="227" y="2"/>
                      <a:pt x="212" y="2"/>
                      <a:pt x="196" y="2"/>
                    </a:cubicBezTo>
                    <a:cubicBezTo>
                      <a:pt x="131" y="2"/>
                      <a:pt x="65" y="3"/>
                      <a:pt x="0" y="1"/>
                    </a:cubicBezTo>
                    <a:cubicBezTo>
                      <a:pt x="0" y="29"/>
                      <a:pt x="0" y="58"/>
                      <a:pt x="0" y="86"/>
                    </a:cubicBezTo>
                    <a:cubicBezTo>
                      <a:pt x="0" y="99"/>
                      <a:pt x="0" y="112"/>
                      <a:pt x="0" y="125"/>
                    </a:cubicBezTo>
                    <a:cubicBezTo>
                      <a:pt x="15" y="125"/>
                      <a:pt x="29" y="125"/>
                      <a:pt x="43" y="125"/>
                    </a:cubicBezTo>
                    <a:cubicBezTo>
                      <a:pt x="56" y="125"/>
                      <a:pt x="68" y="125"/>
                      <a:pt x="81" y="125"/>
                    </a:cubicBezTo>
                    <a:cubicBezTo>
                      <a:pt x="82" y="125"/>
                      <a:pt x="95" y="124"/>
                      <a:pt x="95" y="126"/>
                    </a:cubicBezTo>
                    <a:cubicBezTo>
                      <a:pt x="95" y="131"/>
                      <a:pt x="95" y="136"/>
                      <a:pt x="95" y="141"/>
                    </a:cubicBezTo>
                    <a:cubicBezTo>
                      <a:pt x="95" y="152"/>
                      <a:pt x="95" y="163"/>
                      <a:pt x="95" y="174"/>
                    </a:cubicBezTo>
                    <a:cubicBezTo>
                      <a:pt x="95" y="177"/>
                      <a:pt x="95" y="181"/>
                      <a:pt x="95" y="184"/>
                    </a:cubicBezTo>
                    <a:cubicBezTo>
                      <a:pt x="95" y="189"/>
                      <a:pt x="97" y="187"/>
                      <a:pt x="102" y="187"/>
                    </a:cubicBezTo>
                    <a:cubicBezTo>
                      <a:pt x="128" y="187"/>
                      <a:pt x="413" y="187"/>
                      <a:pt x="413" y="187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62"/>
              <p:cNvSpPr>
                <a:spLocks noEditPoints="1"/>
              </p:cNvSpPr>
              <p:nvPr/>
            </p:nvSpPr>
            <p:spPr bwMode="gray">
              <a:xfrm>
                <a:off x="8945891" y="4076702"/>
                <a:ext cx="279137" cy="168303"/>
              </a:xfrm>
              <a:custGeom>
                <a:avLst/>
                <a:gdLst>
                  <a:gd name="T0" fmla="*/ 115 w 173"/>
                  <a:gd name="T1" fmla="*/ 84 h 104"/>
                  <a:gd name="T2" fmla="*/ 115 w 173"/>
                  <a:gd name="T3" fmla="*/ 84 h 104"/>
                  <a:gd name="T4" fmla="*/ 129 w 173"/>
                  <a:gd name="T5" fmla="*/ 24 h 104"/>
                  <a:gd name="T6" fmla="*/ 169 w 173"/>
                  <a:gd name="T7" fmla="*/ 69 h 104"/>
                  <a:gd name="T8" fmla="*/ 159 w 173"/>
                  <a:gd name="T9" fmla="*/ 50 h 104"/>
                  <a:gd name="T10" fmla="*/ 165 w 173"/>
                  <a:gd name="T11" fmla="*/ 63 h 104"/>
                  <a:gd name="T12" fmla="*/ 163 w 173"/>
                  <a:gd name="T13" fmla="*/ 70 h 104"/>
                  <a:gd name="T14" fmla="*/ 145 w 173"/>
                  <a:gd name="T15" fmla="*/ 70 h 104"/>
                  <a:gd name="T16" fmla="*/ 134 w 173"/>
                  <a:gd name="T17" fmla="*/ 56 h 104"/>
                  <a:gd name="T18" fmla="*/ 138 w 173"/>
                  <a:gd name="T19" fmla="*/ 56 h 104"/>
                  <a:gd name="T20" fmla="*/ 134 w 173"/>
                  <a:gd name="T21" fmla="*/ 46 h 104"/>
                  <a:gd name="T22" fmla="*/ 127 w 173"/>
                  <a:gd name="T23" fmla="*/ 39 h 104"/>
                  <a:gd name="T24" fmla="*/ 121 w 173"/>
                  <a:gd name="T25" fmla="*/ 36 h 104"/>
                  <a:gd name="T26" fmla="*/ 118 w 173"/>
                  <a:gd name="T27" fmla="*/ 34 h 104"/>
                  <a:gd name="T28" fmla="*/ 123 w 173"/>
                  <a:gd name="T29" fmla="*/ 28 h 104"/>
                  <a:gd name="T30" fmla="*/ 128 w 173"/>
                  <a:gd name="T31" fmla="*/ 23 h 104"/>
                  <a:gd name="T32" fmla="*/ 131 w 173"/>
                  <a:gd name="T33" fmla="*/ 21 h 104"/>
                  <a:gd name="T34" fmla="*/ 139 w 173"/>
                  <a:gd name="T35" fmla="*/ 13 h 104"/>
                  <a:gd name="T36" fmla="*/ 134 w 173"/>
                  <a:gd name="T37" fmla="*/ 15 h 104"/>
                  <a:gd name="T38" fmla="*/ 131 w 173"/>
                  <a:gd name="T39" fmla="*/ 12 h 104"/>
                  <a:gd name="T40" fmla="*/ 130 w 173"/>
                  <a:gd name="T41" fmla="*/ 1 h 104"/>
                  <a:gd name="T42" fmla="*/ 112 w 173"/>
                  <a:gd name="T43" fmla="*/ 10 h 104"/>
                  <a:gd name="T44" fmla="*/ 51 w 173"/>
                  <a:gd name="T45" fmla="*/ 10 h 104"/>
                  <a:gd name="T46" fmla="*/ 3 w 173"/>
                  <a:gd name="T47" fmla="*/ 43 h 104"/>
                  <a:gd name="T48" fmla="*/ 34 w 173"/>
                  <a:gd name="T49" fmla="*/ 56 h 104"/>
                  <a:gd name="T50" fmla="*/ 103 w 173"/>
                  <a:gd name="T51" fmla="*/ 54 h 104"/>
                  <a:gd name="T52" fmla="*/ 110 w 173"/>
                  <a:gd name="T53" fmla="*/ 73 h 104"/>
                  <a:gd name="T54" fmla="*/ 115 w 173"/>
                  <a:gd name="T55" fmla="*/ 84 h 104"/>
                  <a:gd name="T56" fmla="*/ 116 w 173"/>
                  <a:gd name="T57" fmla="*/ 86 h 104"/>
                  <a:gd name="T58" fmla="*/ 123 w 173"/>
                  <a:gd name="T59" fmla="*/ 86 h 104"/>
                  <a:gd name="T60" fmla="*/ 125 w 173"/>
                  <a:gd name="T61" fmla="*/ 81 h 104"/>
                  <a:gd name="T62" fmla="*/ 127 w 173"/>
                  <a:gd name="T63" fmla="*/ 78 h 104"/>
                  <a:gd name="T64" fmla="*/ 132 w 173"/>
                  <a:gd name="T65" fmla="*/ 74 h 104"/>
                  <a:gd name="T66" fmla="*/ 134 w 173"/>
                  <a:gd name="T67" fmla="*/ 75 h 104"/>
                  <a:gd name="T68" fmla="*/ 134 w 173"/>
                  <a:gd name="T69" fmla="*/ 72 h 104"/>
                  <a:gd name="T70" fmla="*/ 138 w 173"/>
                  <a:gd name="T71" fmla="*/ 71 h 104"/>
                  <a:gd name="T72" fmla="*/ 139 w 173"/>
                  <a:gd name="T73" fmla="*/ 75 h 104"/>
                  <a:gd name="T74" fmla="*/ 143 w 173"/>
                  <a:gd name="T75" fmla="*/ 81 h 104"/>
                  <a:gd name="T76" fmla="*/ 156 w 173"/>
                  <a:gd name="T77" fmla="*/ 77 h 104"/>
                  <a:gd name="T78" fmla="*/ 169 w 173"/>
                  <a:gd name="T79" fmla="*/ 77 h 104"/>
                  <a:gd name="T80" fmla="*/ 169 w 173"/>
                  <a:gd name="T81" fmla="*/ 70 h 104"/>
                  <a:gd name="T82" fmla="*/ 169 w 173"/>
                  <a:gd name="T83" fmla="*/ 77 h 104"/>
                  <a:gd name="T84" fmla="*/ 169 w 173"/>
                  <a:gd name="T85" fmla="*/ 77 h 104"/>
                  <a:gd name="T86" fmla="*/ 129 w 173"/>
                  <a:gd name="T87" fmla="*/ 81 h 104"/>
                  <a:gd name="T88" fmla="*/ 132 w 173"/>
                  <a:gd name="T89" fmla="*/ 88 h 104"/>
                  <a:gd name="T90" fmla="*/ 132 w 173"/>
                  <a:gd name="T91" fmla="*/ 88 h 104"/>
                  <a:gd name="T92" fmla="*/ 125 w 173"/>
                  <a:gd name="T93" fmla="*/ 91 h 104"/>
                  <a:gd name="T94" fmla="*/ 123 w 173"/>
                  <a:gd name="T95" fmla="*/ 91 h 104"/>
                  <a:gd name="T96" fmla="*/ 146 w 173"/>
                  <a:gd name="T97" fmla="*/ 93 h 104"/>
                  <a:gd name="T98" fmla="*/ 141 w 173"/>
                  <a:gd name="T99" fmla="*/ 91 h 104"/>
                  <a:gd name="T100" fmla="*/ 139 w 173"/>
                  <a:gd name="T101" fmla="*/ 91 h 104"/>
                  <a:gd name="T102" fmla="*/ 128 w 173"/>
                  <a:gd name="T103" fmla="*/ 97 h 104"/>
                  <a:gd name="T104" fmla="*/ 143 w 173"/>
                  <a:gd name="T105" fmla="*/ 94 h 104"/>
                  <a:gd name="T106" fmla="*/ 167 w 173"/>
                  <a:gd name="T107" fmla="*/ 97 h 104"/>
                  <a:gd name="T108" fmla="*/ 157 w 173"/>
                  <a:gd name="T109" fmla="*/ 101 h 104"/>
                  <a:gd name="T110" fmla="*/ 154 w 173"/>
                  <a:gd name="T111" fmla="*/ 97 h 104"/>
                  <a:gd name="T112" fmla="*/ 157 w 173"/>
                  <a:gd name="T113" fmla="*/ 9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3" h="104">
                    <a:moveTo>
                      <a:pt x="115" y="84"/>
                    </a:moveTo>
                    <a:cubicBezTo>
                      <a:pt x="115" y="85"/>
                      <a:pt x="115" y="86"/>
                      <a:pt x="115" y="87"/>
                    </a:cubicBezTo>
                    <a:cubicBezTo>
                      <a:pt x="117" y="87"/>
                      <a:pt x="115" y="85"/>
                      <a:pt x="115" y="84"/>
                    </a:cubicBezTo>
                    <a:close/>
                    <a:moveTo>
                      <a:pt x="115" y="84"/>
                    </a:moveTo>
                    <a:cubicBezTo>
                      <a:pt x="115" y="84"/>
                      <a:pt x="115" y="84"/>
                      <a:pt x="115" y="84"/>
                    </a:cubicBezTo>
                    <a:cubicBezTo>
                      <a:pt x="115" y="84"/>
                      <a:pt x="115" y="84"/>
                      <a:pt x="115" y="84"/>
                    </a:cubicBezTo>
                    <a:close/>
                    <a:moveTo>
                      <a:pt x="129" y="24"/>
                    </a:moveTo>
                    <a:cubicBezTo>
                      <a:pt x="129" y="24"/>
                      <a:pt x="129" y="24"/>
                      <a:pt x="128" y="24"/>
                    </a:cubicBezTo>
                    <a:cubicBezTo>
                      <a:pt x="129" y="25"/>
                      <a:pt x="129" y="25"/>
                      <a:pt x="129" y="24"/>
                    </a:cubicBezTo>
                    <a:close/>
                    <a:moveTo>
                      <a:pt x="172" y="73"/>
                    </a:moveTo>
                    <a:cubicBezTo>
                      <a:pt x="172" y="70"/>
                      <a:pt x="172" y="68"/>
                      <a:pt x="170" y="67"/>
                    </a:cubicBezTo>
                    <a:cubicBezTo>
                      <a:pt x="170" y="68"/>
                      <a:pt x="169" y="69"/>
                      <a:pt x="169" y="69"/>
                    </a:cubicBezTo>
                    <a:cubicBezTo>
                      <a:pt x="169" y="68"/>
                      <a:pt x="171" y="63"/>
                      <a:pt x="171" y="67"/>
                    </a:cubicBezTo>
                    <a:cubicBezTo>
                      <a:pt x="173" y="64"/>
                      <a:pt x="168" y="56"/>
                      <a:pt x="166" y="54"/>
                    </a:cubicBezTo>
                    <a:cubicBezTo>
                      <a:pt x="164" y="52"/>
                      <a:pt x="161" y="50"/>
                      <a:pt x="159" y="50"/>
                    </a:cubicBezTo>
                    <a:cubicBezTo>
                      <a:pt x="155" y="50"/>
                      <a:pt x="159" y="56"/>
                      <a:pt x="160" y="53"/>
                    </a:cubicBezTo>
                    <a:cubicBezTo>
                      <a:pt x="158" y="54"/>
                      <a:pt x="160" y="51"/>
                      <a:pt x="163" y="53"/>
                    </a:cubicBezTo>
                    <a:cubicBezTo>
                      <a:pt x="166" y="56"/>
                      <a:pt x="162" y="61"/>
                      <a:pt x="165" y="63"/>
                    </a:cubicBezTo>
                    <a:cubicBezTo>
                      <a:pt x="163" y="59"/>
                      <a:pt x="166" y="61"/>
                      <a:pt x="169" y="61"/>
                    </a:cubicBezTo>
                    <a:cubicBezTo>
                      <a:pt x="169" y="61"/>
                      <a:pt x="167" y="63"/>
                      <a:pt x="167" y="62"/>
                    </a:cubicBezTo>
                    <a:cubicBezTo>
                      <a:pt x="167" y="67"/>
                      <a:pt x="168" y="68"/>
                      <a:pt x="163" y="70"/>
                    </a:cubicBezTo>
                    <a:cubicBezTo>
                      <a:pt x="161" y="71"/>
                      <a:pt x="153" y="76"/>
                      <a:pt x="151" y="73"/>
                    </a:cubicBezTo>
                    <a:cubicBezTo>
                      <a:pt x="155" y="73"/>
                      <a:pt x="155" y="73"/>
                      <a:pt x="155" y="73"/>
                    </a:cubicBezTo>
                    <a:cubicBezTo>
                      <a:pt x="153" y="70"/>
                      <a:pt x="148" y="73"/>
                      <a:pt x="145" y="70"/>
                    </a:cubicBezTo>
                    <a:cubicBezTo>
                      <a:pt x="141" y="66"/>
                      <a:pt x="145" y="66"/>
                      <a:pt x="143" y="62"/>
                    </a:cubicBezTo>
                    <a:cubicBezTo>
                      <a:pt x="142" y="61"/>
                      <a:pt x="139" y="59"/>
                      <a:pt x="138" y="57"/>
                    </a:cubicBezTo>
                    <a:cubicBezTo>
                      <a:pt x="138" y="59"/>
                      <a:pt x="134" y="57"/>
                      <a:pt x="134" y="56"/>
                    </a:cubicBezTo>
                    <a:cubicBezTo>
                      <a:pt x="135" y="55"/>
                      <a:pt x="136" y="54"/>
                      <a:pt x="137" y="55"/>
                    </a:cubicBezTo>
                    <a:cubicBezTo>
                      <a:pt x="137" y="54"/>
                      <a:pt x="138" y="52"/>
                      <a:pt x="137" y="52"/>
                    </a:cubicBezTo>
                    <a:cubicBezTo>
                      <a:pt x="138" y="52"/>
                      <a:pt x="139" y="55"/>
                      <a:pt x="138" y="56"/>
                    </a:cubicBezTo>
                    <a:cubicBezTo>
                      <a:pt x="139" y="55"/>
                      <a:pt x="139" y="55"/>
                      <a:pt x="140" y="55"/>
                    </a:cubicBezTo>
                    <a:cubicBezTo>
                      <a:pt x="137" y="53"/>
                      <a:pt x="137" y="46"/>
                      <a:pt x="134" y="46"/>
                    </a:cubicBezTo>
                    <a:cubicBezTo>
                      <a:pt x="134" y="46"/>
                      <a:pt x="134" y="46"/>
                      <a:pt x="134" y="46"/>
                    </a:cubicBezTo>
                    <a:cubicBezTo>
                      <a:pt x="135" y="46"/>
                      <a:pt x="133" y="38"/>
                      <a:pt x="130" y="41"/>
                    </a:cubicBezTo>
                    <a:cubicBezTo>
                      <a:pt x="130" y="39"/>
                      <a:pt x="126" y="36"/>
                      <a:pt x="124" y="37"/>
                    </a:cubicBezTo>
                    <a:cubicBezTo>
                      <a:pt x="125" y="36"/>
                      <a:pt x="127" y="38"/>
                      <a:pt x="127" y="39"/>
                    </a:cubicBezTo>
                    <a:cubicBezTo>
                      <a:pt x="127" y="38"/>
                      <a:pt x="123" y="43"/>
                      <a:pt x="124" y="39"/>
                    </a:cubicBezTo>
                    <a:cubicBezTo>
                      <a:pt x="123" y="40"/>
                      <a:pt x="123" y="40"/>
                      <a:pt x="123" y="41"/>
                    </a:cubicBezTo>
                    <a:cubicBezTo>
                      <a:pt x="123" y="41"/>
                      <a:pt x="120" y="37"/>
                      <a:pt x="121" y="36"/>
                    </a:cubicBezTo>
                    <a:cubicBezTo>
                      <a:pt x="120" y="36"/>
                      <a:pt x="119" y="37"/>
                      <a:pt x="119" y="38"/>
                    </a:cubicBezTo>
                    <a:cubicBezTo>
                      <a:pt x="117" y="36"/>
                      <a:pt x="120" y="35"/>
                      <a:pt x="120" y="34"/>
                    </a:cubicBezTo>
                    <a:cubicBezTo>
                      <a:pt x="119" y="34"/>
                      <a:pt x="119" y="34"/>
                      <a:pt x="118" y="34"/>
                    </a:cubicBezTo>
                    <a:cubicBezTo>
                      <a:pt x="118" y="30"/>
                      <a:pt x="122" y="36"/>
                      <a:pt x="120" y="32"/>
                    </a:cubicBezTo>
                    <a:cubicBezTo>
                      <a:pt x="121" y="33"/>
                      <a:pt x="122" y="33"/>
                      <a:pt x="123" y="34"/>
                    </a:cubicBezTo>
                    <a:cubicBezTo>
                      <a:pt x="123" y="32"/>
                      <a:pt x="119" y="29"/>
                      <a:pt x="123" y="28"/>
                    </a:cubicBezTo>
                    <a:cubicBezTo>
                      <a:pt x="124" y="28"/>
                      <a:pt x="124" y="30"/>
                      <a:pt x="125" y="29"/>
                    </a:cubicBezTo>
                    <a:cubicBezTo>
                      <a:pt x="122" y="27"/>
                      <a:pt x="127" y="26"/>
                      <a:pt x="128" y="24"/>
                    </a:cubicBezTo>
                    <a:cubicBezTo>
                      <a:pt x="128" y="24"/>
                      <a:pt x="128" y="24"/>
                      <a:pt x="128" y="23"/>
                    </a:cubicBezTo>
                    <a:cubicBezTo>
                      <a:pt x="127" y="23"/>
                      <a:pt x="127" y="24"/>
                      <a:pt x="127" y="25"/>
                    </a:cubicBezTo>
                    <a:cubicBezTo>
                      <a:pt x="125" y="23"/>
                      <a:pt x="128" y="21"/>
                      <a:pt x="124" y="21"/>
                    </a:cubicBezTo>
                    <a:cubicBezTo>
                      <a:pt x="127" y="21"/>
                      <a:pt x="129" y="21"/>
                      <a:pt x="131" y="21"/>
                    </a:cubicBezTo>
                    <a:cubicBezTo>
                      <a:pt x="133" y="20"/>
                      <a:pt x="135" y="18"/>
                      <a:pt x="137" y="18"/>
                    </a:cubicBezTo>
                    <a:cubicBezTo>
                      <a:pt x="137" y="18"/>
                      <a:pt x="137" y="19"/>
                      <a:pt x="137" y="19"/>
                    </a:cubicBezTo>
                    <a:cubicBezTo>
                      <a:pt x="138" y="21"/>
                      <a:pt x="139" y="13"/>
                      <a:pt x="139" y="13"/>
                    </a:cubicBezTo>
                    <a:cubicBezTo>
                      <a:pt x="139" y="10"/>
                      <a:pt x="136" y="15"/>
                      <a:pt x="136" y="16"/>
                    </a:cubicBezTo>
                    <a:cubicBezTo>
                      <a:pt x="137" y="15"/>
                      <a:pt x="133" y="15"/>
                      <a:pt x="132" y="16"/>
                    </a:cubicBezTo>
                    <a:cubicBezTo>
                      <a:pt x="131" y="14"/>
                      <a:pt x="131" y="13"/>
                      <a:pt x="134" y="15"/>
                    </a:cubicBezTo>
                    <a:cubicBezTo>
                      <a:pt x="134" y="14"/>
                      <a:pt x="130" y="11"/>
                      <a:pt x="129" y="12"/>
                    </a:cubicBezTo>
                    <a:cubicBezTo>
                      <a:pt x="129" y="11"/>
                      <a:pt x="130" y="10"/>
                      <a:pt x="130" y="9"/>
                    </a:cubicBezTo>
                    <a:cubicBezTo>
                      <a:pt x="130" y="10"/>
                      <a:pt x="131" y="11"/>
                      <a:pt x="131" y="12"/>
                    </a:cubicBezTo>
                    <a:cubicBezTo>
                      <a:pt x="131" y="11"/>
                      <a:pt x="130" y="6"/>
                      <a:pt x="130" y="5"/>
                    </a:cubicBezTo>
                    <a:cubicBezTo>
                      <a:pt x="128" y="5"/>
                      <a:pt x="128" y="6"/>
                      <a:pt x="126" y="4"/>
                    </a:cubicBezTo>
                    <a:cubicBezTo>
                      <a:pt x="129" y="4"/>
                      <a:pt x="130" y="5"/>
                      <a:pt x="130" y="1"/>
                    </a:cubicBezTo>
                    <a:cubicBezTo>
                      <a:pt x="126" y="1"/>
                      <a:pt x="122" y="0"/>
                      <a:pt x="119" y="2"/>
                    </a:cubicBezTo>
                    <a:cubicBezTo>
                      <a:pt x="117" y="3"/>
                      <a:pt x="118" y="6"/>
                      <a:pt x="115" y="5"/>
                    </a:cubicBezTo>
                    <a:cubicBezTo>
                      <a:pt x="111" y="3"/>
                      <a:pt x="112" y="8"/>
                      <a:pt x="112" y="10"/>
                    </a:cubicBezTo>
                    <a:cubicBezTo>
                      <a:pt x="110" y="9"/>
                      <a:pt x="103" y="12"/>
                      <a:pt x="100" y="12"/>
                    </a:cubicBezTo>
                    <a:cubicBezTo>
                      <a:pt x="93" y="12"/>
                      <a:pt x="86" y="11"/>
                      <a:pt x="79" y="11"/>
                    </a:cubicBezTo>
                    <a:cubicBezTo>
                      <a:pt x="70" y="11"/>
                      <a:pt x="60" y="11"/>
                      <a:pt x="51" y="10"/>
                    </a:cubicBezTo>
                    <a:cubicBezTo>
                      <a:pt x="42" y="10"/>
                      <a:pt x="32" y="11"/>
                      <a:pt x="23" y="9"/>
                    </a:cubicBezTo>
                    <a:cubicBezTo>
                      <a:pt x="13" y="9"/>
                      <a:pt x="13" y="9"/>
                      <a:pt x="11" y="19"/>
                    </a:cubicBezTo>
                    <a:cubicBezTo>
                      <a:pt x="8" y="27"/>
                      <a:pt x="5" y="35"/>
                      <a:pt x="3" y="43"/>
                    </a:cubicBezTo>
                    <a:cubicBezTo>
                      <a:pt x="0" y="53"/>
                      <a:pt x="4" y="53"/>
                      <a:pt x="11" y="53"/>
                    </a:cubicBezTo>
                    <a:cubicBezTo>
                      <a:pt x="19" y="53"/>
                      <a:pt x="27" y="53"/>
                      <a:pt x="35" y="53"/>
                    </a:cubicBezTo>
                    <a:cubicBezTo>
                      <a:pt x="35" y="54"/>
                      <a:pt x="35" y="55"/>
                      <a:pt x="34" y="56"/>
                    </a:cubicBezTo>
                    <a:cubicBezTo>
                      <a:pt x="34" y="56"/>
                      <a:pt x="44" y="50"/>
                      <a:pt x="44" y="53"/>
                    </a:cubicBezTo>
                    <a:cubicBezTo>
                      <a:pt x="44" y="54"/>
                      <a:pt x="60" y="53"/>
                      <a:pt x="60" y="53"/>
                    </a:cubicBezTo>
                    <a:cubicBezTo>
                      <a:pt x="75" y="53"/>
                      <a:pt x="88" y="54"/>
                      <a:pt x="103" y="54"/>
                    </a:cubicBezTo>
                    <a:cubicBezTo>
                      <a:pt x="103" y="57"/>
                      <a:pt x="101" y="62"/>
                      <a:pt x="105" y="62"/>
                    </a:cubicBezTo>
                    <a:cubicBezTo>
                      <a:pt x="105" y="69"/>
                      <a:pt x="105" y="69"/>
                      <a:pt x="105" y="69"/>
                    </a:cubicBezTo>
                    <a:cubicBezTo>
                      <a:pt x="105" y="69"/>
                      <a:pt x="112" y="73"/>
                      <a:pt x="110" y="73"/>
                    </a:cubicBezTo>
                    <a:cubicBezTo>
                      <a:pt x="115" y="73"/>
                      <a:pt x="112" y="69"/>
                      <a:pt x="115" y="67"/>
                    </a:cubicBezTo>
                    <a:cubicBezTo>
                      <a:pt x="115" y="68"/>
                      <a:pt x="113" y="76"/>
                      <a:pt x="112" y="76"/>
                    </a:cubicBezTo>
                    <a:cubicBezTo>
                      <a:pt x="115" y="77"/>
                      <a:pt x="115" y="81"/>
                      <a:pt x="115" y="84"/>
                    </a:cubicBezTo>
                    <a:cubicBezTo>
                      <a:pt x="116" y="84"/>
                      <a:pt x="116" y="85"/>
                      <a:pt x="117" y="85"/>
                    </a:cubicBezTo>
                    <a:cubicBezTo>
                      <a:pt x="118" y="85"/>
                      <a:pt x="117" y="81"/>
                      <a:pt x="117" y="81"/>
                    </a:cubicBezTo>
                    <a:cubicBezTo>
                      <a:pt x="119" y="82"/>
                      <a:pt x="118" y="85"/>
                      <a:pt x="116" y="86"/>
                    </a:cubicBezTo>
                    <a:cubicBezTo>
                      <a:pt x="118" y="86"/>
                      <a:pt x="118" y="86"/>
                      <a:pt x="119" y="87"/>
                    </a:cubicBezTo>
                    <a:cubicBezTo>
                      <a:pt x="119" y="85"/>
                      <a:pt x="122" y="87"/>
                      <a:pt x="121" y="84"/>
                    </a:cubicBezTo>
                    <a:cubicBezTo>
                      <a:pt x="122" y="84"/>
                      <a:pt x="123" y="85"/>
                      <a:pt x="123" y="86"/>
                    </a:cubicBezTo>
                    <a:cubicBezTo>
                      <a:pt x="123" y="85"/>
                      <a:pt x="123" y="84"/>
                      <a:pt x="124" y="84"/>
                    </a:cubicBezTo>
                    <a:cubicBezTo>
                      <a:pt x="123" y="83"/>
                      <a:pt x="123" y="82"/>
                      <a:pt x="123" y="81"/>
                    </a:cubicBezTo>
                    <a:cubicBezTo>
                      <a:pt x="123" y="81"/>
                      <a:pt x="125" y="80"/>
                      <a:pt x="125" y="81"/>
                    </a:cubicBezTo>
                    <a:cubicBezTo>
                      <a:pt x="125" y="79"/>
                      <a:pt x="124" y="77"/>
                      <a:pt x="125" y="76"/>
                    </a:cubicBezTo>
                    <a:cubicBezTo>
                      <a:pt x="125" y="80"/>
                      <a:pt x="127" y="78"/>
                      <a:pt x="127" y="81"/>
                    </a:cubicBezTo>
                    <a:cubicBezTo>
                      <a:pt x="128" y="80"/>
                      <a:pt x="128" y="79"/>
                      <a:pt x="127" y="78"/>
                    </a:cubicBezTo>
                    <a:cubicBezTo>
                      <a:pt x="128" y="79"/>
                      <a:pt x="132" y="78"/>
                      <a:pt x="129" y="77"/>
                    </a:cubicBezTo>
                    <a:cubicBezTo>
                      <a:pt x="130" y="77"/>
                      <a:pt x="132" y="78"/>
                      <a:pt x="132" y="77"/>
                    </a:cubicBezTo>
                    <a:cubicBezTo>
                      <a:pt x="133" y="76"/>
                      <a:pt x="132" y="75"/>
                      <a:pt x="132" y="74"/>
                    </a:cubicBezTo>
                    <a:cubicBezTo>
                      <a:pt x="133" y="74"/>
                      <a:pt x="133" y="74"/>
                      <a:pt x="134" y="74"/>
                    </a:cubicBezTo>
                    <a:cubicBezTo>
                      <a:pt x="133" y="74"/>
                      <a:pt x="133" y="74"/>
                      <a:pt x="133" y="74"/>
                    </a:cubicBezTo>
                    <a:cubicBezTo>
                      <a:pt x="133" y="75"/>
                      <a:pt x="134" y="75"/>
                      <a:pt x="134" y="75"/>
                    </a:cubicBezTo>
                    <a:cubicBezTo>
                      <a:pt x="134" y="74"/>
                      <a:pt x="134" y="73"/>
                      <a:pt x="134" y="72"/>
                    </a:cubicBezTo>
                    <a:cubicBezTo>
                      <a:pt x="134" y="73"/>
                      <a:pt x="134" y="73"/>
                      <a:pt x="134" y="72"/>
                    </a:cubicBezTo>
                    <a:cubicBezTo>
                      <a:pt x="134" y="72"/>
                      <a:pt x="134" y="72"/>
                      <a:pt x="134" y="72"/>
                    </a:cubicBezTo>
                    <a:cubicBezTo>
                      <a:pt x="134" y="72"/>
                      <a:pt x="134" y="71"/>
                      <a:pt x="134" y="71"/>
                    </a:cubicBezTo>
                    <a:cubicBezTo>
                      <a:pt x="134" y="73"/>
                      <a:pt x="138" y="72"/>
                      <a:pt x="136" y="74"/>
                    </a:cubicBezTo>
                    <a:cubicBezTo>
                      <a:pt x="137" y="74"/>
                      <a:pt x="138" y="72"/>
                      <a:pt x="138" y="71"/>
                    </a:cubicBezTo>
                    <a:cubicBezTo>
                      <a:pt x="139" y="72"/>
                      <a:pt x="138" y="71"/>
                      <a:pt x="139" y="72"/>
                    </a:cubicBezTo>
                    <a:cubicBezTo>
                      <a:pt x="138" y="72"/>
                      <a:pt x="137" y="75"/>
                      <a:pt x="137" y="75"/>
                    </a:cubicBezTo>
                    <a:cubicBezTo>
                      <a:pt x="138" y="75"/>
                      <a:pt x="138" y="75"/>
                      <a:pt x="139" y="75"/>
                    </a:cubicBezTo>
                    <a:cubicBezTo>
                      <a:pt x="139" y="75"/>
                      <a:pt x="136" y="85"/>
                      <a:pt x="136" y="85"/>
                    </a:cubicBezTo>
                    <a:cubicBezTo>
                      <a:pt x="138" y="85"/>
                      <a:pt x="141" y="84"/>
                      <a:pt x="141" y="82"/>
                    </a:cubicBezTo>
                    <a:cubicBezTo>
                      <a:pt x="141" y="84"/>
                      <a:pt x="143" y="84"/>
                      <a:pt x="143" y="81"/>
                    </a:cubicBezTo>
                    <a:cubicBezTo>
                      <a:pt x="148" y="87"/>
                      <a:pt x="143" y="78"/>
                      <a:pt x="148" y="78"/>
                    </a:cubicBezTo>
                    <a:cubicBezTo>
                      <a:pt x="150" y="78"/>
                      <a:pt x="150" y="79"/>
                      <a:pt x="149" y="80"/>
                    </a:cubicBezTo>
                    <a:cubicBezTo>
                      <a:pt x="151" y="80"/>
                      <a:pt x="155" y="77"/>
                      <a:pt x="156" y="77"/>
                    </a:cubicBezTo>
                    <a:cubicBezTo>
                      <a:pt x="158" y="78"/>
                      <a:pt x="154" y="78"/>
                      <a:pt x="155" y="80"/>
                    </a:cubicBezTo>
                    <a:cubicBezTo>
                      <a:pt x="154" y="78"/>
                      <a:pt x="170" y="76"/>
                      <a:pt x="170" y="76"/>
                    </a:cubicBezTo>
                    <a:cubicBezTo>
                      <a:pt x="170" y="76"/>
                      <a:pt x="170" y="77"/>
                      <a:pt x="169" y="77"/>
                    </a:cubicBezTo>
                    <a:cubicBezTo>
                      <a:pt x="172" y="77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4"/>
                    </a:cubicBezTo>
                    <a:cubicBezTo>
                      <a:pt x="168" y="71"/>
                      <a:pt x="171" y="72"/>
                      <a:pt x="169" y="70"/>
                    </a:cubicBezTo>
                    <a:cubicBezTo>
                      <a:pt x="173" y="70"/>
                      <a:pt x="171" y="75"/>
                      <a:pt x="171" y="77"/>
                    </a:cubicBezTo>
                    <a:cubicBezTo>
                      <a:pt x="172" y="76"/>
                      <a:pt x="172" y="74"/>
                      <a:pt x="172" y="73"/>
                    </a:cubicBezTo>
                    <a:close/>
                    <a:moveTo>
                      <a:pt x="169" y="77"/>
                    </a:moveTo>
                    <a:cubicBezTo>
                      <a:pt x="169" y="79"/>
                      <a:pt x="168" y="81"/>
                      <a:pt x="168" y="82"/>
                    </a:cubicBezTo>
                    <a:cubicBezTo>
                      <a:pt x="168" y="83"/>
                      <a:pt x="168" y="83"/>
                      <a:pt x="168" y="84"/>
                    </a:cubicBezTo>
                    <a:cubicBezTo>
                      <a:pt x="168" y="82"/>
                      <a:pt x="170" y="79"/>
                      <a:pt x="169" y="77"/>
                    </a:cubicBezTo>
                    <a:close/>
                    <a:moveTo>
                      <a:pt x="149" y="79"/>
                    </a:moveTo>
                    <a:cubicBezTo>
                      <a:pt x="147" y="79"/>
                      <a:pt x="148" y="80"/>
                      <a:pt x="149" y="79"/>
                    </a:cubicBezTo>
                    <a:close/>
                    <a:moveTo>
                      <a:pt x="129" y="81"/>
                    </a:moveTo>
                    <a:cubicBezTo>
                      <a:pt x="129" y="81"/>
                      <a:pt x="129" y="80"/>
                      <a:pt x="129" y="79"/>
                    </a:cubicBezTo>
                    <a:cubicBezTo>
                      <a:pt x="128" y="80"/>
                      <a:pt x="128" y="81"/>
                      <a:pt x="129" y="81"/>
                    </a:cubicBezTo>
                    <a:close/>
                    <a:moveTo>
                      <a:pt x="132" y="88"/>
                    </a:moveTo>
                    <a:cubicBezTo>
                      <a:pt x="132" y="88"/>
                      <a:pt x="136" y="86"/>
                      <a:pt x="134" y="86"/>
                    </a:cubicBezTo>
                    <a:cubicBezTo>
                      <a:pt x="134" y="86"/>
                      <a:pt x="129" y="89"/>
                      <a:pt x="130" y="90"/>
                    </a:cubicBezTo>
                    <a:cubicBezTo>
                      <a:pt x="130" y="90"/>
                      <a:pt x="131" y="89"/>
                      <a:pt x="132" y="88"/>
                    </a:cubicBezTo>
                    <a:close/>
                    <a:moveTo>
                      <a:pt x="125" y="91"/>
                    </a:moveTo>
                    <a:cubicBezTo>
                      <a:pt x="126" y="92"/>
                      <a:pt x="127" y="91"/>
                      <a:pt x="127" y="90"/>
                    </a:cubicBezTo>
                    <a:cubicBezTo>
                      <a:pt x="127" y="90"/>
                      <a:pt x="124" y="91"/>
                      <a:pt x="125" y="91"/>
                    </a:cubicBezTo>
                    <a:close/>
                    <a:moveTo>
                      <a:pt x="123" y="91"/>
                    </a:moveTo>
                    <a:cubicBezTo>
                      <a:pt x="123" y="92"/>
                      <a:pt x="124" y="92"/>
                      <a:pt x="124" y="91"/>
                    </a:cubicBezTo>
                    <a:cubicBezTo>
                      <a:pt x="124" y="91"/>
                      <a:pt x="125" y="87"/>
                      <a:pt x="123" y="91"/>
                    </a:cubicBezTo>
                    <a:close/>
                    <a:moveTo>
                      <a:pt x="146" y="93"/>
                    </a:moveTo>
                    <a:cubicBezTo>
                      <a:pt x="146" y="92"/>
                      <a:pt x="146" y="92"/>
                      <a:pt x="147" y="92"/>
                    </a:cubicBezTo>
                    <a:cubicBezTo>
                      <a:pt x="147" y="91"/>
                      <a:pt x="145" y="91"/>
                      <a:pt x="146" y="93"/>
                    </a:cubicBezTo>
                    <a:close/>
                    <a:moveTo>
                      <a:pt x="143" y="94"/>
                    </a:moveTo>
                    <a:cubicBezTo>
                      <a:pt x="143" y="94"/>
                      <a:pt x="143" y="94"/>
                      <a:pt x="143" y="94"/>
                    </a:cubicBezTo>
                    <a:cubicBezTo>
                      <a:pt x="142" y="93"/>
                      <a:pt x="141" y="91"/>
                      <a:pt x="141" y="91"/>
                    </a:cubicBezTo>
                    <a:cubicBezTo>
                      <a:pt x="141" y="91"/>
                      <a:pt x="142" y="91"/>
                      <a:pt x="142" y="92"/>
                    </a:cubicBezTo>
                    <a:cubicBezTo>
                      <a:pt x="142" y="90"/>
                      <a:pt x="142" y="89"/>
                      <a:pt x="141" y="89"/>
                    </a:cubicBezTo>
                    <a:cubicBezTo>
                      <a:pt x="139" y="91"/>
                      <a:pt x="139" y="91"/>
                      <a:pt x="139" y="91"/>
                    </a:cubicBezTo>
                    <a:cubicBezTo>
                      <a:pt x="139" y="91"/>
                      <a:pt x="140" y="88"/>
                      <a:pt x="139" y="88"/>
                    </a:cubicBezTo>
                    <a:cubicBezTo>
                      <a:pt x="136" y="88"/>
                      <a:pt x="132" y="93"/>
                      <a:pt x="132" y="97"/>
                    </a:cubicBezTo>
                    <a:cubicBezTo>
                      <a:pt x="132" y="97"/>
                      <a:pt x="128" y="94"/>
                      <a:pt x="128" y="97"/>
                    </a:cubicBezTo>
                    <a:cubicBezTo>
                      <a:pt x="128" y="100"/>
                      <a:pt x="140" y="96"/>
                      <a:pt x="143" y="95"/>
                    </a:cubicBezTo>
                    <a:cubicBezTo>
                      <a:pt x="144" y="97"/>
                      <a:pt x="147" y="96"/>
                      <a:pt x="147" y="92"/>
                    </a:cubicBezTo>
                    <a:cubicBezTo>
                      <a:pt x="147" y="94"/>
                      <a:pt x="145" y="94"/>
                      <a:pt x="143" y="94"/>
                    </a:cubicBezTo>
                    <a:close/>
                    <a:moveTo>
                      <a:pt x="165" y="93"/>
                    </a:moveTo>
                    <a:cubicBezTo>
                      <a:pt x="167" y="96"/>
                      <a:pt x="166" y="97"/>
                      <a:pt x="163" y="99"/>
                    </a:cubicBezTo>
                    <a:cubicBezTo>
                      <a:pt x="164" y="99"/>
                      <a:pt x="167" y="97"/>
                      <a:pt x="167" y="97"/>
                    </a:cubicBezTo>
                    <a:cubicBezTo>
                      <a:pt x="167" y="99"/>
                      <a:pt x="165" y="99"/>
                      <a:pt x="163" y="100"/>
                    </a:cubicBezTo>
                    <a:cubicBezTo>
                      <a:pt x="163" y="100"/>
                      <a:pt x="161" y="99"/>
                      <a:pt x="161" y="99"/>
                    </a:cubicBezTo>
                    <a:cubicBezTo>
                      <a:pt x="158" y="99"/>
                      <a:pt x="159" y="101"/>
                      <a:pt x="157" y="101"/>
                    </a:cubicBezTo>
                    <a:cubicBezTo>
                      <a:pt x="158" y="101"/>
                      <a:pt x="173" y="104"/>
                      <a:pt x="169" y="99"/>
                    </a:cubicBezTo>
                    <a:cubicBezTo>
                      <a:pt x="168" y="97"/>
                      <a:pt x="168" y="94"/>
                      <a:pt x="165" y="93"/>
                    </a:cubicBezTo>
                    <a:close/>
                    <a:moveTo>
                      <a:pt x="154" y="97"/>
                    </a:moveTo>
                    <a:cubicBezTo>
                      <a:pt x="153" y="97"/>
                      <a:pt x="153" y="97"/>
                      <a:pt x="153" y="98"/>
                    </a:cubicBezTo>
                    <a:cubicBezTo>
                      <a:pt x="156" y="98"/>
                      <a:pt x="154" y="97"/>
                      <a:pt x="154" y="97"/>
                    </a:cubicBezTo>
                    <a:close/>
                    <a:moveTo>
                      <a:pt x="157" y="99"/>
                    </a:moveTo>
                    <a:cubicBezTo>
                      <a:pt x="155" y="99"/>
                      <a:pt x="155" y="99"/>
                      <a:pt x="155" y="99"/>
                    </a:cubicBezTo>
                    <a:cubicBezTo>
                      <a:pt x="155" y="100"/>
                      <a:pt x="156" y="100"/>
                      <a:pt x="157" y="99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363"/>
              <p:cNvSpPr>
                <a:spLocks/>
              </p:cNvSpPr>
              <p:nvPr/>
            </p:nvSpPr>
            <p:spPr bwMode="gray">
              <a:xfrm>
                <a:off x="8410879" y="4140329"/>
                <a:ext cx="448808" cy="256560"/>
              </a:xfrm>
              <a:custGeom>
                <a:avLst/>
                <a:gdLst>
                  <a:gd name="T0" fmla="*/ 277 w 278"/>
                  <a:gd name="T1" fmla="*/ 55 h 159"/>
                  <a:gd name="T2" fmla="*/ 272 w 278"/>
                  <a:gd name="T3" fmla="*/ 52 h 159"/>
                  <a:gd name="T4" fmla="*/ 265 w 278"/>
                  <a:gd name="T5" fmla="*/ 48 h 159"/>
                  <a:gd name="T6" fmla="*/ 260 w 278"/>
                  <a:gd name="T7" fmla="*/ 42 h 159"/>
                  <a:gd name="T8" fmla="*/ 259 w 278"/>
                  <a:gd name="T9" fmla="*/ 27 h 159"/>
                  <a:gd name="T10" fmla="*/ 254 w 278"/>
                  <a:gd name="T11" fmla="*/ 24 h 159"/>
                  <a:gd name="T12" fmla="*/ 249 w 278"/>
                  <a:gd name="T13" fmla="*/ 20 h 159"/>
                  <a:gd name="T14" fmla="*/ 225 w 278"/>
                  <a:gd name="T15" fmla="*/ 17 h 159"/>
                  <a:gd name="T16" fmla="*/ 151 w 278"/>
                  <a:gd name="T17" fmla="*/ 17 h 159"/>
                  <a:gd name="T18" fmla="*/ 78 w 278"/>
                  <a:gd name="T19" fmla="*/ 17 h 159"/>
                  <a:gd name="T20" fmla="*/ 45 w 278"/>
                  <a:gd name="T21" fmla="*/ 17 h 159"/>
                  <a:gd name="T22" fmla="*/ 38 w 278"/>
                  <a:gd name="T23" fmla="*/ 16 h 159"/>
                  <a:gd name="T24" fmla="*/ 38 w 278"/>
                  <a:gd name="T25" fmla="*/ 0 h 159"/>
                  <a:gd name="T26" fmla="*/ 18 w 278"/>
                  <a:gd name="T27" fmla="*/ 10 h 159"/>
                  <a:gd name="T28" fmla="*/ 22 w 278"/>
                  <a:gd name="T29" fmla="*/ 6 h 159"/>
                  <a:gd name="T30" fmla="*/ 18 w 278"/>
                  <a:gd name="T31" fmla="*/ 10 h 159"/>
                  <a:gd name="T32" fmla="*/ 5 w 278"/>
                  <a:gd name="T33" fmla="*/ 16 h 159"/>
                  <a:gd name="T34" fmla="*/ 1 w 278"/>
                  <a:gd name="T35" fmla="*/ 25 h 159"/>
                  <a:gd name="T36" fmla="*/ 1 w 278"/>
                  <a:gd name="T37" fmla="*/ 45 h 159"/>
                  <a:gd name="T38" fmla="*/ 1 w 278"/>
                  <a:gd name="T39" fmla="*/ 129 h 159"/>
                  <a:gd name="T40" fmla="*/ 2 w 278"/>
                  <a:gd name="T41" fmla="*/ 158 h 159"/>
                  <a:gd name="T42" fmla="*/ 40 w 278"/>
                  <a:gd name="T43" fmla="*/ 158 h 159"/>
                  <a:gd name="T44" fmla="*/ 129 w 278"/>
                  <a:gd name="T45" fmla="*/ 158 h 159"/>
                  <a:gd name="T46" fmla="*/ 214 w 278"/>
                  <a:gd name="T47" fmla="*/ 158 h 159"/>
                  <a:gd name="T48" fmla="*/ 226 w 278"/>
                  <a:gd name="T49" fmla="*/ 157 h 159"/>
                  <a:gd name="T50" fmla="*/ 237 w 278"/>
                  <a:gd name="T51" fmla="*/ 150 h 159"/>
                  <a:gd name="T52" fmla="*/ 252 w 278"/>
                  <a:gd name="T53" fmla="*/ 148 h 159"/>
                  <a:gd name="T54" fmla="*/ 256 w 278"/>
                  <a:gd name="T55" fmla="*/ 147 h 159"/>
                  <a:gd name="T56" fmla="*/ 257 w 278"/>
                  <a:gd name="T57" fmla="*/ 142 h 159"/>
                  <a:gd name="T58" fmla="*/ 268 w 278"/>
                  <a:gd name="T59" fmla="*/ 135 h 159"/>
                  <a:gd name="T60" fmla="*/ 273 w 278"/>
                  <a:gd name="T61" fmla="*/ 132 h 159"/>
                  <a:gd name="T62" fmla="*/ 270 w 278"/>
                  <a:gd name="T63" fmla="*/ 125 h 159"/>
                  <a:gd name="T64" fmla="*/ 264 w 278"/>
                  <a:gd name="T65" fmla="*/ 117 h 159"/>
                  <a:gd name="T66" fmla="*/ 259 w 278"/>
                  <a:gd name="T67" fmla="*/ 112 h 159"/>
                  <a:gd name="T68" fmla="*/ 255 w 278"/>
                  <a:gd name="T69" fmla="*/ 105 h 159"/>
                  <a:gd name="T70" fmla="*/ 254 w 278"/>
                  <a:gd name="T71" fmla="*/ 98 h 159"/>
                  <a:gd name="T72" fmla="*/ 258 w 278"/>
                  <a:gd name="T73" fmla="*/ 91 h 159"/>
                  <a:gd name="T74" fmla="*/ 257 w 278"/>
                  <a:gd name="T75" fmla="*/ 81 h 159"/>
                  <a:gd name="T76" fmla="*/ 265 w 278"/>
                  <a:gd name="T77" fmla="*/ 71 h 159"/>
                  <a:gd name="T78" fmla="*/ 270 w 278"/>
                  <a:gd name="T79" fmla="*/ 62 h 159"/>
                  <a:gd name="T80" fmla="*/ 277 w 278"/>
                  <a:gd name="T81" fmla="*/ 5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8" h="159">
                    <a:moveTo>
                      <a:pt x="277" y="55"/>
                    </a:moveTo>
                    <a:cubicBezTo>
                      <a:pt x="274" y="55"/>
                      <a:pt x="276" y="50"/>
                      <a:pt x="272" y="52"/>
                    </a:cubicBezTo>
                    <a:cubicBezTo>
                      <a:pt x="271" y="52"/>
                      <a:pt x="267" y="48"/>
                      <a:pt x="265" y="48"/>
                    </a:cubicBezTo>
                    <a:cubicBezTo>
                      <a:pt x="261" y="48"/>
                      <a:pt x="263" y="46"/>
                      <a:pt x="260" y="42"/>
                    </a:cubicBezTo>
                    <a:cubicBezTo>
                      <a:pt x="259" y="41"/>
                      <a:pt x="259" y="30"/>
                      <a:pt x="259" y="27"/>
                    </a:cubicBezTo>
                    <a:cubicBezTo>
                      <a:pt x="259" y="28"/>
                      <a:pt x="254" y="24"/>
                      <a:pt x="254" y="24"/>
                    </a:cubicBezTo>
                    <a:cubicBezTo>
                      <a:pt x="249" y="24"/>
                      <a:pt x="252" y="23"/>
                      <a:pt x="249" y="20"/>
                    </a:cubicBezTo>
                    <a:cubicBezTo>
                      <a:pt x="244" y="15"/>
                      <a:pt x="232" y="17"/>
                      <a:pt x="225" y="17"/>
                    </a:cubicBezTo>
                    <a:cubicBezTo>
                      <a:pt x="200" y="17"/>
                      <a:pt x="176" y="17"/>
                      <a:pt x="151" y="17"/>
                    </a:cubicBezTo>
                    <a:cubicBezTo>
                      <a:pt x="127" y="17"/>
                      <a:pt x="102" y="17"/>
                      <a:pt x="78" y="17"/>
                    </a:cubicBezTo>
                    <a:cubicBezTo>
                      <a:pt x="67" y="17"/>
                      <a:pt x="56" y="17"/>
                      <a:pt x="45" y="17"/>
                    </a:cubicBezTo>
                    <a:cubicBezTo>
                      <a:pt x="44" y="17"/>
                      <a:pt x="39" y="18"/>
                      <a:pt x="38" y="16"/>
                    </a:cubicBezTo>
                    <a:cubicBezTo>
                      <a:pt x="36" y="13"/>
                      <a:pt x="38" y="3"/>
                      <a:pt x="38" y="0"/>
                    </a:cubicBezTo>
                    <a:cubicBezTo>
                      <a:pt x="34" y="2"/>
                      <a:pt x="23" y="10"/>
                      <a:pt x="18" y="10"/>
                    </a:cubicBezTo>
                    <a:cubicBezTo>
                      <a:pt x="18" y="9"/>
                      <a:pt x="22" y="7"/>
                      <a:pt x="22" y="6"/>
                    </a:cubicBezTo>
                    <a:cubicBezTo>
                      <a:pt x="20" y="6"/>
                      <a:pt x="19" y="9"/>
                      <a:pt x="18" y="10"/>
                    </a:cubicBezTo>
                    <a:cubicBezTo>
                      <a:pt x="16" y="13"/>
                      <a:pt x="8" y="15"/>
                      <a:pt x="5" y="16"/>
                    </a:cubicBezTo>
                    <a:cubicBezTo>
                      <a:pt x="1" y="20"/>
                      <a:pt x="1" y="18"/>
                      <a:pt x="1" y="25"/>
                    </a:cubicBezTo>
                    <a:cubicBezTo>
                      <a:pt x="1" y="32"/>
                      <a:pt x="1" y="39"/>
                      <a:pt x="1" y="45"/>
                    </a:cubicBezTo>
                    <a:cubicBezTo>
                      <a:pt x="1" y="73"/>
                      <a:pt x="1" y="101"/>
                      <a:pt x="1" y="129"/>
                    </a:cubicBezTo>
                    <a:cubicBezTo>
                      <a:pt x="1" y="132"/>
                      <a:pt x="0" y="158"/>
                      <a:pt x="2" y="158"/>
                    </a:cubicBezTo>
                    <a:cubicBezTo>
                      <a:pt x="15" y="158"/>
                      <a:pt x="27" y="158"/>
                      <a:pt x="40" y="158"/>
                    </a:cubicBezTo>
                    <a:cubicBezTo>
                      <a:pt x="70" y="158"/>
                      <a:pt x="99" y="157"/>
                      <a:pt x="129" y="158"/>
                    </a:cubicBezTo>
                    <a:cubicBezTo>
                      <a:pt x="157" y="158"/>
                      <a:pt x="185" y="158"/>
                      <a:pt x="214" y="158"/>
                    </a:cubicBezTo>
                    <a:cubicBezTo>
                      <a:pt x="215" y="158"/>
                      <a:pt x="226" y="159"/>
                      <a:pt x="226" y="157"/>
                    </a:cubicBezTo>
                    <a:cubicBezTo>
                      <a:pt x="228" y="153"/>
                      <a:pt x="232" y="150"/>
                      <a:pt x="237" y="150"/>
                    </a:cubicBezTo>
                    <a:cubicBezTo>
                      <a:pt x="242" y="152"/>
                      <a:pt x="247" y="152"/>
                      <a:pt x="252" y="148"/>
                    </a:cubicBezTo>
                    <a:cubicBezTo>
                      <a:pt x="254" y="148"/>
                      <a:pt x="255" y="147"/>
                      <a:pt x="256" y="147"/>
                    </a:cubicBezTo>
                    <a:cubicBezTo>
                      <a:pt x="257" y="145"/>
                      <a:pt x="255" y="144"/>
                      <a:pt x="257" y="142"/>
                    </a:cubicBezTo>
                    <a:cubicBezTo>
                      <a:pt x="261" y="140"/>
                      <a:pt x="264" y="137"/>
                      <a:pt x="268" y="135"/>
                    </a:cubicBezTo>
                    <a:cubicBezTo>
                      <a:pt x="270" y="134"/>
                      <a:pt x="271" y="133"/>
                      <a:pt x="273" y="132"/>
                    </a:cubicBezTo>
                    <a:cubicBezTo>
                      <a:pt x="278" y="131"/>
                      <a:pt x="272" y="126"/>
                      <a:pt x="270" y="125"/>
                    </a:cubicBezTo>
                    <a:cubicBezTo>
                      <a:pt x="269" y="123"/>
                      <a:pt x="266" y="118"/>
                      <a:pt x="264" y="117"/>
                    </a:cubicBezTo>
                    <a:cubicBezTo>
                      <a:pt x="263" y="114"/>
                      <a:pt x="259" y="116"/>
                      <a:pt x="259" y="112"/>
                    </a:cubicBezTo>
                    <a:cubicBezTo>
                      <a:pt x="260" y="107"/>
                      <a:pt x="259" y="105"/>
                      <a:pt x="255" y="105"/>
                    </a:cubicBezTo>
                    <a:cubicBezTo>
                      <a:pt x="250" y="104"/>
                      <a:pt x="255" y="99"/>
                      <a:pt x="254" y="98"/>
                    </a:cubicBezTo>
                    <a:cubicBezTo>
                      <a:pt x="251" y="95"/>
                      <a:pt x="255" y="93"/>
                      <a:pt x="258" y="91"/>
                    </a:cubicBezTo>
                    <a:cubicBezTo>
                      <a:pt x="260" y="88"/>
                      <a:pt x="258" y="84"/>
                      <a:pt x="257" y="81"/>
                    </a:cubicBezTo>
                    <a:cubicBezTo>
                      <a:pt x="256" y="79"/>
                      <a:pt x="264" y="71"/>
                      <a:pt x="265" y="71"/>
                    </a:cubicBezTo>
                    <a:cubicBezTo>
                      <a:pt x="268" y="68"/>
                      <a:pt x="268" y="65"/>
                      <a:pt x="270" y="62"/>
                    </a:cubicBezTo>
                    <a:cubicBezTo>
                      <a:pt x="271" y="60"/>
                      <a:pt x="277" y="56"/>
                      <a:pt x="277" y="55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64"/>
              <p:cNvSpPr>
                <a:spLocks/>
              </p:cNvSpPr>
              <p:nvPr/>
            </p:nvSpPr>
            <p:spPr bwMode="gray">
              <a:xfrm>
                <a:off x="7572101" y="4114331"/>
                <a:ext cx="307187" cy="555537"/>
              </a:xfrm>
              <a:custGeom>
                <a:avLst/>
                <a:gdLst>
                  <a:gd name="T0" fmla="*/ 189 w 190"/>
                  <a:gd name="T1" fmla="*/ 223 h 344"/>
                  <a:gd name="T2" fmla="*/ 186 w 190"/>
                  <a:gd name="T3" fmla="*/ 214 h 344"/>
                  <a:gd name="T4" fmla="*/ 186 w 190"/>
                  <a:gd name="T5" fmla="*/ 203 h 344"/>
                  <a:gd name="T6" fmla="*/ 186 w 190"/>
                  <a:gd name="T7" fmla="*/ 197 h 344"/>
                  <a:gd name="T8" fmla="*/ 189 w 190"/>
                  <a:gd name="T9" fmla="*/ 109 h 344"/>
                  <a:gd name="T10" fmla="*/ 186 w 190"/>
                  <a:gd name="T11" fmla="*/ 44 h 344"/>
                  <a:gd name="T12" fmla="*/ 175 w 190"/>
                  <a:gd name="T13" fmla="*/ 10 h 344"/>
                  <a:gd name="T14" fmla="*/ 161 w 190"/>
                  <a:gd name="T15" fmla="*/ 2 h 344"/>
                  <a:gd name="T16" fmla="*/ 59 w 190"/>
                  <a:gd name="T17" fmla="*/ 1 h 344"/>
                  <a:gd name="T18" fmla="*/ 47 w 190"/>
                  <a:gd name="T19" fmla="*/ 7 h 344"/>
                  <a:gd name="T20" fmla="*/ 62 w 190"/>
                  <a:gd name="T21" fmla="*/ 24 h 344"/>
                  <a:gd name="T22" fmla="*/ 65 w 190"/>
                  <a:gd name="T23" fmla="*/ 33 h 344"/>
                  <a:gd name="T24" fmla="*/ 58 w 190"/>
                  <a:gd name="T25" fmla="*/ 47 h 344"/>
                  <a:gd name="T26" fmla="*/ 52 w 190"/>
                  <a:gd name="T27" fmla="*/ 61 h 344"/>
                  <a:gd name="T28" fmla="*/ 39 w 190"/>
                  <a:gd name="T29" fmla="*/ 66 h 344"/>
                  <a:gd name="T30" fmla="*/ 20 w 190"/>
                  <a:gd name="T31" fmla="*/ 78 h 344"/>
                  <a:gd name="T32" fmla="*/ 25 w 190"/>
                  <a:gd name="T33" fmla="*/ 100 h 344"/>
                  <a:gd name="T34" fmla="*/ 19 w 190"/>
                  <a:gd name="T35" fmla="*/ 115 h 344"/>
                  <a:gd name="T36" fmla="*/ 5 w 190"/>
                  <a:gd name="T37" fmla="*/ 122 h 344"/>
                  <a:gd name="T38" fmla="*/ 2 w 190"/>
                  <a:gd name="T39" fmla="*/ 138 h 344"/>
                  <a:gd name="T40" fmla="*/ 7 w 190"/>
                  <a:gd name="T41" fmla="*/ 168 h 344"/>
                  <a:gd name="T42" fmla="*/ 15 w 190"/>
                  <a:gd name="T43" fmla="*/ 180 h 344"/>
                  <a:gd name="T44" fmla="*/ 34 w 190"/>
                  <a:gd name="T45" fmla="*/ 199 h 344"/>
                  <a:gd name="T46" fmla="*/ 42 w 190"/>
                  <a:gd name="T47" fmla="*/ 225 h 344"/>
                  <a:gd name="T48" fmla="*/ 66 w 190"/>
                  <a:gd name="T49" fmla="*/ 230 h 344"/>
                  <a:gd name="T50" fmla="*/ 61 w 190"/>
                  <a:gd name="T51" fmla="*/ 244 h 344"/>
                  <a:gd name="T52" fmla="*/ 64 w 190"/>
                  <a:gd name="T53" fmla="*/ 276 h 344"/>
                  <a:gd name="T54" fmla="*/ 73 w 190"/>
                  <a:gd name="T55" fmla="*/ 286 h 344"/>
                  <a:gd name="T56" fmla="*/ 85 w 190"/>
                  <a:gd name="T57" fmla="*/ 291 h 344"/>
                  <a:gd name="T58" fmla="*/ 96 w 190"/>
                  <a:gd name="T59" fmla="*/ 306 h 344"/>
                  <a:gd name="T60" fmla="*/ 98 w 190"/>
                  <a:gd name="T61" fmla="*/ 327 h 344"/>
                  <a:gd name="T62" fmla="*/ 105 w 190"/>
                  <a:gd name="T63" fmla="*/ 340 h 344"/>
                  <a:gd name="T64" fmla="*/ 118 w 190"/>
                  <a:gd name="T65" fmla="*/ 329 h 344"/>
                  <a:gd name="T66" fmla="*/ 145 w 190"/>
                  <a:gd name="T67" fmla="*/ 336 h 344"/>
                  <a:gd name="T68" fmla="*/ 149 w 190"/>
                  <a:gd name="T69" fmla="*/ 317 h 344"/>
                  <a:gd name="T70" fmla="*/ 163 w 190"/>
                  <a:gd name="T71" fmla="*/ 312 h 344"/>
                  <a:gd name="T72" fmla="*/ 163 w 190"/>
                  <a:gd name="T73" fmla="*/ 291 h 344"/>
                  <a:gd name="T74" fmla="*/ 162 w 190"/>
                  <a:gd name="T75" fmla="*/ 286 h 344"/>
                  <a:gd name="T76" fmla="*/ 163 w 190"/>
                  <a:gd name="T77" fmla="*/ 285 h 344"/>
                  <a:gd name="T78" fmla="*/ 168 w 190"/>
                  <a:gd name="T79" fmla="*/ 275 h 344"/>
                  <a:gd name="T80" fmla="*/ 170 w 190"/>
                  <a:gd name="T81" fmla="*/ 270 h 344"/>
                  <a:gd name="T82" fmla="*/ 170 w 190"/>
                  <a:gd name="T83" fmla="*/ 262 h 344"/>
                  <a:gd name="T84" fmla="*/ 173 w 190"/>
                  <a:gd name="T85" fmla="*/ 261 h 344"/>
                  <a:gd name="T86" fmla="*/ 178 w 190"/>
                  <a:gd name="T87" fmla="*/ 252 h 344"/>
                  <a:gd name="T88" fmla="*/ 183 w 190"/>
                  <a:gd name="T89" fmla="*/ 244 h 344"/>
                  <a:gd name="T90" fmla="*/ 190 w 190"/>
                  <a:gd name="T91" fmla="*/ 234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0" h="344">
                    <a:moveTo>
                      <a:pt x="190" y="234"/>
                    </a:moveTo>
                    <a:cubicBezTo>
                      <a:pt x="190" y="229"/>
                      <a:pt x="187" y="227"/>
                      <a:pt x="189" y="223"/>
                    </a:cubicBezTo>
                    <a:cubicBezTo>
                      <a:pt x="190" y="220"/>
                      <a:pt x="187" y="219"/>
                      <a:pt x="186" y="219"/>
                    </a:cubicBezTo>
                    <a:cubicBezTo>
                      <a:pt x="187" y="219"/>
                      <a:pt x="186" y="215"/>
                      <a:pt x="186" y="214"/>
                    </a:cubicBezTo>
                    <a:cubicBezTo>
                      <a:pt x="186" y="213"/>
                      <a:pt x="184" y="212"/>
                      <a:pt x="183" y="211"/>
                    </a:cubicBezTo>
                    <a:cubicBezTo>
                      <a:pt x="183" y="211"/>
                      <a:pt x="186" y="203"/>
                      <a:pt x="186" y="203"/>
                    </a:cubicBezTo>
                    <a:cubicBezTo>
                      <a:pt x="184" y="203"/>
                      <a:pt x="185" y="201"/>
                      <a:pt x="185" y="200"/>
                    </a:cubicBezTo>
                    <a:cubicBezTo>
                      <a:pt x="184" y="199"/>
                      <a:pt x="184" y="198"/>
                      <a:pt x="186" y="197"/>
                    </a:cubicBezTo>
                    <a:cubicBezTo>
                      <a:pt x="189" y="194"/>
                      <a:pt x="188" y="192"/>
                      <a:pt x="188" y="187"/>
                    </a:cubicBezTo>
                    <a:cubicBezTo>
                      <a:pt x="188" y="161"/>
                      <a:pt x="189" y="135"/>
                      <a:pt x="189" y="109"/>
                    </a:cubicBezTo>
                    <a:cubicBezTo>
                      <a:pt x="189" y="96"/>
                      <a:pt x="189" y="83"/>
                      <a:pt x="189" y="70"/>
                    </a:cubicBezTo>
                    <a:cubicBezTo>
                      <a:pt x="189" y="60"/>
                      <a:pt x="190" y="53"/>
                      <a:pt x="186" y="44"/>
                    </a:cubicBezTo>
                    <a:cubicBezTo>
                      <a:pt x="184" y="41"/>
                      <a:pt x="182" y="33"/>
                      <a:pt x="182" y="30"/>
                    </a:cubicBezTo>
                    <a:cubicBezTo>
                      <a:pt x="181" y="27"/>
                      <a:pt x="170" y="10"/>
                      <a:pt x="175" y="10"/>
                    </a:cubicBezTo>
                    <a:cubicBezTo>
                      <a:pt x="175" y="5"/>
                      <a:pt x="178" y="2"/>
                      <a:pt x="172" y="1"/>
                    </a:cubicBezTo>
                    <a:cubicBezTo>
                      <a:pt x="168" y="1"/>
                      <a:pt x="165" y="2"/>
                      <a:pt x="161" y="2"/>
                    </a:cubicBezTo>
                    <a:cubicBezTo>
                      <a:pt x="144" y="2"/>
                      <a:pt x="126" y="2"/>
                      <a:pt x="108" y="1"/>
                    </a:cubicBezTo>
                    <a:cubicBezTo>
                      <a:pt x="92" y="1"/>
                      <a:pt x="76" y="1"/>
                      <a:pt x="59" y="1"/>
                    </a:cubicBezTo>
                    <a:cubicBezTo>
                      <a:pt x="54" y="1"/>
                      <a:pt x="49" y="0"/>
                      <a:pt x="44" y="0"/>
                    </a:cubicBezTo>
                    <a:cubicBezTo>
                      <a:pt x="38" y="1"/>
                      <a:pt x="45" y="6"/>
                      <a:pt x="47" y="7"/>
                    </a:cubicBezTo>
                    <a:cubicBezTo>
                      <a:pt x="51" y="7"/>
                      <a:pt x="52" y="13"/>
                      <a:pt x="52" y="16"/>
                    </a:cubicBezTo>
                    <a:cubicBezTo>
                      <a:pt x="52" y="21"/>
                      <a:pt x="62" y="20"/>
                      <a:pt x="62" y="24"/>
                    </a:cubicBezTo>
                    <a:cubicBezTo>
                      <a:pt x="62" y="26"/>
                      <a:pt x="65" y="24"/>
                      <a:pt x="64" y="27"/>
                    </a:cubicBezTo>
                    <a:cubicBezTo>
                      <a:pt x="63" y="29"/>
                      <a:pt x="65" y="31"/>
                      <a:pt x="65" y="33"/>
                    </a:cubicBezTo>
                    <a:cubicBezTo>
                      <a:pt x="63" y="36"/>
                      <a:pt x="64" y="41"/>
                      <a:pt x="62" y="44"/>
                    </a:cubicBezTo>
                    <a:cubicBezTo>
                      <a:pt x="62" y="46"/>
                      <a:pt x="59" y="46"/>
                      <a:pt x="58" y="47"/>
                    </a:cubicBezTo>
                    <a:cubicBezTo>
                      <a:pt x="56" y="49"/>
                      <a:pt x="57" y="51"/>
                      <a:pt x="56" y="52"/>
                    </a:cubicBezTo>
                    <a:cubicBezTo>
                      <a:pt x="55" y="57"/>
                      <a:pt x="55" y="57"/>
                      <a:pt x="52" y="61"/>
                    </a:cubicBezTo>
                    <a:cubicBezTo>
                      <a:pt x="49" y="63"/>
                      <a:pt x="48" y="61"/>
                      <a:pt x="45" y="62"/>
                    </a:cubicBezTo>
                    <a:cubicBezTo>
                      <a:pt x="42" y="63"/>
                      <a:pt x="43" y="66"/>
                      <a:pt x="39" y="66"/>
                    </a:cubicBezTo>
                    <a:cubicBezTo>
                      <a:pt x="34" y="67"/>
                      <a:pt x="30" y="67"/>
                      <a:pt x="25" y="68"/>
                    </a:cubicBezTo>
                    <a:cubicBezTo>
                      <a:pt x="21" y="68"/>
                      <a:pt x="21" y="75"/>
                      <a:pt x="20" y="78"/>
                    </a:cubicBezTo>
                    <a:cubicBezTo>
                      <a:pt x="18" y="82"/>
                      <a:pt x="24" y="83"/>
                      <a:pt x="26" y="85"/>
                    </a:cubicBezTo>
                    <a:cubicBezTo>
                      <a:pt x="28" y="89"/>
                      <a:pt x="28" y="97"/>
                      <a:pt x="25" y="100"/>
                    </a:cubicBezTo>
                    <a:cubicBezTo>
                      <a:pt x="23" y="102"/>
                      <a:pt x="21" y="103"/>
                      <a:pt x="20" y="105"/>
                    </a:cubicBezTo>
                    <a:cubicBezTo>
                      <a:pt x="19" y="108"/>
                      <a:pt x="21" y="112"/>
                      <a:pt x="19" y="115"/>
                    </a:cubicBezTo>
                    <a:cubicBezTo>
                      <a:pt x="17" y="117"/>
                      <a:pt x="16" y="116"/>
                      <a:pt x="13" y="116"/>
                    </a:cubicBezTo>
                    <a:cubicBezTo>
                      <a:pt x="10" y="118"/>
                      <a:pt x="8" y="119"/>
                      <a:pt x="5" y="122"/>
                    </a:cubicBezTo>
                    <a:cubicBezTo>
                      <a:pt x="5" y="124"/>
                      <a:pt x="7" y="128"/>
                      <a:pt x="7" y="131"/>
                    </a:cubicBezTo>
                    <a:cubicBezTo>
                      <a:pt x="7" y="133"/>
                      <a:pt x="2" y="136"/>
                      <a:pt x="2" y="138"/>
                    </a:cubicBezTo>
                    <a:cubicBezTo>
                      <a:pt x="0" y="145"/>
                      <a:pt x="0" y="152"/>
                      <a:pt x="3" y="158"/>
                    </a:cubicBezTo>
                    <a:cubicBezTo>
                      <a:pt x="6" y="162"/>
                      <a:pt x="3" y="164"/>
                      <a:pt x="7" y="168"/>
                    </a:cubicBezTo>
                    <a:cubicBezTo>
                      <a:pt x="8" y="171"/>
                      <a:pt x="7" y="173"/>
                      <a:pt x="9" y="175"/>
                    </a:cubicBezTo>
                    <a:cubicBezTo>
                      <a:pt x="11" y="177"/>
                      <a:pt x="12" y="179"/>
                      <a:pt x="15" y="180"/>
                    </a:cubicBezTo>
                    <a:cubicBezTo>
                      <a:pt x="17" y="182"/>
                      <a:pt x="21" y="185"/>
                      <a:pt x="21" y="188"/>
                    </a:cubicBezTo>
                    <a:cubicBezTo>
                      <a:pt x="23" y="193"/>
                      <a:pt x="31" y="196"/>
                      <a:pt x="34" y="199"/>
                    </a:cubicBezTo>
                    <a:cubicBezTo>
                      <a:pt x="38" y="203"/>
                      <a:pt x="38" y="206"/>
                      <a:pt x="39" y="210"/>
                    </a:cubicBezTo>
                    <a:cubicBezTo>
                      <a:pt x="41" y="214"/>
                      <a:pt x="37" y="221"/>
                      <a:pt x="42" y="225"/>
                    </a:cubicBezTo>
                    <a:cubicBezTo>
                      <a:pt x="48" y="230"/>
                      <a:pt x="47" y="218"/>
                      <a:pt x="53" y="220"/>
                    </a:cubicBezTo>
                    <a:cubicBezTo>
                      <a:pt x="56" y="221"/>
                      <a:pt x="68" y="226"/>
                      <a:pt x="66" y="230"/>
                    </a:cubicBezTo>
                    <a:cubicBezTo>
                      <a:pt x="65" y="232"/>
                      <a:pt x="63" y="233"/>
                      <a:pt x="62" y="235"/>
                    </a:cubicBezTo>
                    <a:cubicBezTo>
                      <a:pt x="61" y="238"/>
                      <a:pt x="67" y="242"/>
                      <a:pt x="61" y="244"/>
                    </a:cubicBezTo>
                    <a:cubicBezTo>
                      <a:pt x="58" y="248"/>
                      <a:pt x="54" y="258"/>
                      <a:pt x="54" y="263"/>
                    </a:cubicBezTo>
                    <a:cubicBezTo>
                      <a:pt x="54" y="267"/>
                      <a:pt x="61" y="274"/>
                      <a:pt x="64" y="276"/>
                    </a:cubicBezTo>
                    <a:cubicBezTo>
                      <a:pt x="65" y="277"/>
                      <a:pt x="75" y="285"/>
                      <a:pt x="76" y="283"/>
                    </a:cubicBezTo>
                    <a:cubicBezTo>
                      <a:pt x="75" y="285"/>
                      <a:pt x="73" y="282"/>
                      <a:pt x="73" y="286"/>
                    </a:cubicBezTo>
                    <a:cubicBezTo>
                      <a:pt x="74" y="291"/>
                      <a:pt x="78" y="286"/>
                      <a:pt x="79" y="286"/>
                    </a:cubicBezTo>
                    <a:cubicBezTo>
                      <a:pt x="81" y="287"/>
                      <a:pt x="83" y="290"/>
                      <a:pt x="85" y="291"/>
                    </a:cubicBezTo>
                    <a:cubicBezTo>
                      <a:pt x="88" y="292"/>
                      <a:pt x="88" y="298"/>
                      <a:pt x="91" y="298"/>
                    </a:cubicBezTo>
                    <a:cubicBezTo>
                      <a:pt x="92" y="299"/>
                      <a:pt x="98" y="304"/>
                      <a:pt x="96" y="306"/>
                    </a:cubicBezTo>
                    <a:cubicBezTo>
                      <a:pt x="92" y="310"/>
                      <a:pt x="99" y="314"/>
                      <a:pt x="99" y="319"/>
                    </a:cubicBezTo>
                    <a:cubicBezTo>
                      <a:pt x="99" y="324"/>
                      <a:pt x="92" y="321"/>
                      <a:pt x="98" y="327"/>
                    </a:cubicBezTo>
                    <a:cubicBezTo>
                      <a:pt x="99" y="331"/>
                      <a:pt x="99" y="337"/>
                      <a:pt x="102" y="340"/>
                    </a:cubicBezTo>
                    <a:cubicBezTo>
                      <a:pt x="105" y="344"/>
                      <a:pt x="109" y="342"/>
                      <a:pt x="105" y="340"/>
                    </a:cubicBezTo>
                    <a:cubicBezTo>
                      <a:pt x="103" y="337"/>
                      <a:pt x="112" y="344"/>
                      <a:pt x="112" y="344"/>
                    </a:cubicBezTo>
                    <a:cubicBezTo>
                      <a:pt x="108" y="339"/>
                      <a:pt x="114" y="331"/>
                      <a:pt x="118" y="329"/>
                    </a:cubicBezTo>
                    <a:cubicBezTo>
                      <a:pt x="124" y="325"/>
                      <a:pt x="128" y="334"/>
                      <a:pt x="133" y="334"/>
                    </a:cubicBezTo>
                    <a:cubicBezTo>
                      <a:pt x="137" y="335"/>
                      <a:pt x="143" y="342"/>
                      <a:pt x="145" y="336"/>
                    </a:cubicBezTo>
                    <a:cubicBezTo>
                      <a:pt x="149" y="330"/>
                      <a:pt x="140" y="328"/>
                      <a:pt x="143" y="322"/>
                    </a:cubicBezTo>
                    <a:cubicBezTo>
                      <a:pt x="143" y="316"/>
                      <a:pt x="145" y="317"/>
                      <a:pt x="149" y="317"/>
                    </a:cubicBezTo>
                    <a:cubicBezTo>
                      <a:pt x="151" y="317"/>
                      <a:pt x="152" y="314"/>
                      <a:pt x="154" y="314"/>
                    </a:cubicBezTo>
                    <a:cubicBezTo>
                      <a:pt x="156" y="314"/>
                      <a:pt x="162" y="315"/>
                      <a:pt x="163" y="312"/>
                    </a:cubicBezTo>
                    <a:cubicBezTo>
                      <a:pt x="164" y="307"/>
                      <a:pt x="154" y="302"/>
                      <a:pt x="162" y="298"/>
                    </a:cubicBezTo>
                    <a:cubicBezTo>
                      <a:pt x="168" y="295"/>
                      <a:pt x="162" y="292"/>
                      <a:pt x="163" y="291"/>
                    </a:cubicBezTo>
                    <a:cubicBezTo>
                      <a:pt x="163" y="291"/>
                      <a:pt x="165" y="291"/>
                      <a:pt x="165" y="290"/>
                    </a:cubicBezTo>
                    <a:cubicBezTo>
                      <a:pt x="165" y="289"/>
                      <a:pt x="162" y="288"/>
                      <a:pt x="162" y="286"/>
                    </a:cubicBezTo>
                    <a:cubicBezTo>
                      <a:pt x="162" y="286"/>
                      <a:pt x="165" y="287"/>
                      <a:pt x="166" y="287"/>
                    </a:cubicBezTo>
                    <a:cubicBezTo>
                      <a:pt x="167" y="286"/>
                      <a:pt x="163" y="285"/>
                      <a:pt x="163" y="285"/>
                    </a:cubicBezTo>
                    <a:cubicBezTo>
                      <a:pt x="166" y="282"/>
                      <a:pt x="164" y="281"/>
                      <a:pt x="164" y="277"/>
                    </a:cubicBezTo>
                    <a:cubicBezTo>
                      <a:pt x="164" y="277"/>
                      <a:pt x="170" y="277"/>
                      <a:pt x="168" y="275"/>
                    </a:cubicBezTo>
                    <a:cubicBezTo>
                      <a:pt x="167" y="274"/>
                      <a:pt x="167" y="275"/>
                      <a:pt x="166" y="275"/>
                    </a:cubicBezTo>
                    <a:cubicBezTo>
                      <a:pt x="165" y="275"/>
                      <a:pt x="170" y="271"/>
                      <a:pt x="170" y="270"/>
                    </a:cubicBezTo>
                    <a:cubicBezTo>
                      <a:pt x="170" y="272"/>
                      <a:pt x="167" y="266"/>
                      <a:pt x="167" y="264"/>
                    </a:cubicBezTo>
                    <a:cubicBezTo>
                      <a:pt x="167" y="264"/>
                      <a:pt x="171" y="263"/>
                      <a:pt x="170" y="262"/>
                    </a:cubicBezTo>
                    <a:cubicBezTo>
                      <a:pt x="171" y="263"/>
                      <a:pt x="171" y="263"/>
                      <a:pt x="170" y="263"/>
                    </a:cubicBezTo>
                    <a:cubicBezTo>
                      <a:pt x="170" y="263"/>
                      <a:pt x="173" y="261"/>
                      <a:pt x="173" y="261"/>
                    </a:cubicBezTo>
                    <a:cubicBezTo>
                      <a:pt x="173" y="262"/>
                      <a:pt x="173" y="262"/>
                      <a:pt x="173" y="263"/>
                    </a:cubicBezTo>
                    <a:cubicBezTo>
                      <a:pt x="173" y="263"/>
                      <a:pt x="179" y="254"/>
                      <a:pt x="178" y="252"/>
                    </a:cubicBezTo>
                    <a:cubicBezTo>
                      <a:pt x="178" y="250"/>
                      <a:pt x="182" y="249"/>
                      <a:pt x="183" y="249"/>
                    </a:cubicBezTo>
                    <a:cubicBezTo>
                      <a:pt x="182" y="249"/>
                      <a:pt x="183" y="245"/>
                      <a:pt x="183" y="244"/>
                    </a:cubicBezTo>
                    <a:cubicBezTo>
                      <a:pt x="184" y="243"/>
                      <a:pt x="183" y="240"/>
                      <a:pt x="185" y="239"/>
                    </a:cubicBezTo>
                    <a:cubicBezTo>
                      <a:pt x="188" y="238"/>
                      <a:pt x="190" y="238"/>
                      <a:pt x="190" y="234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Freeform 365"/>
              <p:cNvSpPr>
                <a:spLocks noEditPoints="1"/>
              </p:cNvSpPr>
              <p:nvPr/>
            </p:nvSpPr>
            <p:spPr bwMode="gray">
              <a:xfrm>
                <a:off x="8084536" y="4167695"/>
                <a:ext cx="332501" cy="361920"/>
              </a:xfrm>
              <a:custGeom>
                <a:avLst/>
                <a:gdLst>
                  <a:gd name="T0" fmla="*/ 94 w 206"/>
                  <a:gd name="T1" fmla="*/ 20 h 224"/>
                  <a:gd name="T2" fmla="*/ 96 w 206"/>
                  <a:gd name="T3" fmla="*/ 20 h 224"/>
                  <a:gd name="T4" fmla="*/ 98 w 206"/>
                  <a:gd name="T5" fmla="*/ 25 h 224"/>
                  <a:gd name="T6" fmla="*/ 203 w 206"/>
                  <a:gd name="T7" fmla="*/ 53 h 224"/>
                  <a:gd name="T8" fmla="*/ 173 w 206"/>
                  <a:gd name="T9" fmla="*/ 12 h 224"/>
                  <a:gd name="T10" fmla="*/ 149 w 206"/>
                  <a:gd name="T11" fmla="*/ 29 h 224"/>
                  <a:gd name="T12" fmla="*/ 121 w 206"/>
                  <a:gd name="T13" fmla="*/ 34 h 224"/>
                  <a:gd name="T14" fmla="*/ 110 w 206"/>
                  <a:gd name="T15" fmla="*/ 38 h 224"/>
                  <a:gd name="T16" fmla="*/ 105 w 206"/>
                  <a:gd name="T17" fmla="*/ 35 h 224"/>
                  <a:gd name="T18" fmla="*/ 102 w 206"/>
                  <a:gd name="T19" fmla="*/ 33 h 224"/>
                  <a:gd name="T20" fmla="*/ 87 w 206"/>
                  <a:gd name="T21" fmla="*/ 33 h 224"/>
                  <a:gd name="T22" fmla="*/ 85 w 206"/>
                  <a:gd name="T23" fmla="*/ 33 h 224"/>
                  <a:gd name="T24" fmla="*/ 85 w 206"/>
                  <a:gd name="T25" fmla="*/ 33 h 224"/>
                  <a:gd name="T26" fmla="*/ 95 w 206"/>
                  <a:gd name="T27" fmla="*/ 28 h 224"/>
                  <a:gd name="T28" fmla="*/ 92 w 206"/>
                  <a:gd name="T29" fmla="*/ 29 h 224"/>
                  <a:gd name="T30" fmla="*/ 90 w 206"/>
                  <a:gd name="T31" fmla="*/ 29 h 224"/>
                  <a:gd name="T32" fmla="*/ 71 w 206"/>
                  <a:gd name="T33" fmla="*/ 19 h 224"/>
                  <a:gd name="T34" fmla="*/ 23 w 206"/>
                  <a:gd name="T35" fmla="*/ 17 h 224"/>
                  <a:gd name="T36" fmla="*/ 1 w 206"/>
                  <a:gd name="T37" fmla="*/ 46 h 224"/>
                  <a:gd name="T38" fmla="*/ 4 w 206"/>
                  <a:gd name="T39" fmla="*/ 177 h 224"/>
                  <a:gd name="T40" fmla="*/ 17 w 206"/>
                  <a:gd name="T41" fmla="*/ 178 h 224"/>
                  <a:gd name="T42" fmla="*/ 30 w 206"/>
                  <a:gd name="T43" fmla="*/ 198 h 224"/>
                  <a:gd name="T44" fmla="*/ 46 w 206"/>
                  <a:gd name="T45" fmla="*/ 202 h 224"/>
                  <a:gd name="T46" fmla="*/ 58 w 206"/>
                  <a:gd name="T47" fmla="*/ 205 h 224"/>
                  <a:gd name="T48" fmla="*/ 72 w 206"/>
                  <a:gd name="T49" fmla="*/ 211 h 224"/>
                  <a:gd name="T50" fmla="*/ 87 w 206"/>
                  <a:gd name="T51" fmla="*/ 202 h 224"/>
                  <a:gd name="T52" fmla="*/ 92 w 206"/>
                  <a:gd name="T53" fmla="*/ 206 h 224"/>
                  <a:gd name="T54" fmla="*/ 102 w 206"/>
                  <a:gd name="T55" fmla="*/ 216 h 224"/>
                  <a:gd name="T56" fmla="*/ 114 w 206"/>
                  <a:gd name="T57" fmla="*/ 221 h 224"/>
                  <a:gd name="T58" fmla="*/ 123 w 206"/>
                  <a:gd name="T59" fmla="*/ 211 h 224"/>
                  <a:gd name="T60" fmla="*/ 134 w 206"/>
                  <a:gd name="T61" fmla="*/ 184 h 224"/>
                  <a:gd name="T62" fmla="*/ 137 w 206"/>
                  <a:gd name="T63" fmla="*/ 192 h 224"/>
                  <a:gd name="T64" fmla="*/ 144 w 206"/>
                  <a:gd name="T65" fmla="*/ 191 h 224"/>
                  <a:gd name="T66" fmla="*/ 145 w 206"/>
                  <a:gd name="T67" fmla="*/ 175 h 224"/>
                  <a:gd name="T68" fmla="*/ 148 w 206"/>
                  <a:gd name="T69" fmla="*/ 169 h 224"/>
                  <a:gd name="T70" fmla="*/ 158 w 206"/>
                  <a:gd name="T71" fmla="*/ 160 h 224"/>
                  <a:gd name="T72" fmla="*/ 175 w 206"/>
                  <a:gd name="T73" fmla="*/ 156 h 224"/>
                  <a:gd name="T74" fmla="*/ 185 w 206"/>
                  <a:gd name="T75" fmla="*/ 147 h 224"/>
                  <a:gd name="T76" fmla="*/ 188 w 206"/>
                  <a:gd name="T77" fmla="*/ 136 h 224"/>
                  <a:gd name="T78" fmla="*/ 192 w 206"/>
                  <a:gd name="T79" fmla="*/ 129 h 224"/>
                  <a:gd name="T80" fmla="*/ 199 w 206"/>
                  <a:gd name="T81" fmla="*/ 104 h 224"/>
                  <a:gd name="T82" fmla="*/ 198 w 206"/>
                  <a:gd name="T83" fmla="*/ 91 h 224"/>
                  <a:gd name="T84" fmla="*/ 203 w 206"/>
                  <a:gd name="T85" fmla="*/ 53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6" h="224">
                    <a:moveTo>
                      <a:pt x="96" y="20"/>
                    </a:moveTo>
                    <a:cubicBezTo>
                      <a:pt x="96" y="21"/>
                      <a:pt x="95" y="21"/>
                      <a:pt x="94" y="20"/>
                    </a:cubicBezTo>
                    <a:cubicBezTo>
                      <a:pt x="94" y="21"/>
                      <a:pt x="94" y="22"/>
                      <a:pt x="94" y="22"/>
                    </a:cubicBezTo>
                    <a:cubicBezTo>
                      <a:pt x="95" y="22"/>
                      <a:pt x="96" y="21"/>
                      <a:pt x="96" y="20"/>
                    </a:cubicBezTo>
                    <a:close/>
                    <a:moveTo>
                      <a:pt x="102" y="23"/>
                    </a:moveTo>
                    <a:cubicBezTo>
                      <a:pt x="100" y="24"/>
                      <a:pt x="98" y="21"/>
                      <a:pt x="98" y="25"/>
                    </a:cubicBezTo>
                    <a:cubicBezTo>
                      <a:pt x="100" y="25"/>
                      <a:pt x="102" y="25"/>
                      <a:pt x="102" y="23"/>
                    </a:cubicBezTo>
                    <a:close/>
                    <a:moveTo>
                      <a:pt x="203" y="53"/>
                    </a:moveTo>
                    <a:cubicBezTo>
                      <a:pt x="203" y="0"/>
                      <a:pt x="203" y="0"/>
                      <a:pt x="203" y="0"/>
                    </a:cubicBezTo>
                    <a:cubicBezTo>
                      <a:pt x="195" y="6"/>
                      <a:pt x="182" y="7"/>
                      <a:pt x="173" y="12"/>
                    </a:cubicBezTo>
                    <a:cubicBezTo>
                      <a:pt x="168" y="15"/>
                      <a:pt x="163" y="16"/>
                      <a:pt x="159" y="21"/>
                    </a:cubicBezTo>
                    <a:cubicBezTo>
                      <a:pt x="157" y="23"/>
                      <a:pt x="152" y="28"/>
                      <a:pt x="149" y="29"/>
                    </a:cubicBezTo>
                    <a:cubicBezTo>
                      <a:pt x="145" y="29"/>
                      <a:pt x="141" y="32"/>
                      <a:pt x="136" y="31"/>
                    </a:cubicBezTo>
                    <a:cubicBezTo>
                      <a:pt x="130" y="27"/>
                      <a:pt x="126" y="33"/>
                      <a:pt x="121" y="34"/>
                    </a:cubicBezTo>
                    <a:cubicBezTo>
                      <a:pt x="120" y="35"/>
                      <a:pt x="118" y="35"/>
                      <a:pt x="117" y="34"/>
                    </a:cubicBezTo>
                    <a:cubicBezTo>
                      <a:pt x="115" y="35"/>
                      <a:pt x="113" y="38"/>
                      <a:pt x="110" y="38"/>
                    </a:cubicBezTo>
                    <a:cubicBezTo>
                      <a:pt x="106" y="38"/>
                      <a:pt x="105" y="31"/>
                      <a:pt x="101" y="31"/>
                    </a:cubicBezTo>
                    <a:cubicBezTo>
                      <a:pt x="102" y="33"/>
                      <a:pt x="104" y="34"/>
                      <a:pt x="105" y="35"/>
                    </a:cubicBezTo>
                    <a:cubicBezTo>
                      <a:pt x="104" y="34"/>
                      <a:pt x="103" y="34"/>
                      <a:pt x="102" y="34"/>
                    </a:cubicBezTo>
                    <a:cubicBezTo>
                      <a:pt x="102" y="33"/>
                      <a:pt x="102" y="33"/>
                      <a:pt x="102" y="33"/>
                    </a:cubicBezTo>
                    <a:cubicBezTo>
                      <a:pt x="99" y="35"/>
                      <a:pt x="96" y="32"/>
                      <a:pt x="94" y="33"/>
                    </a:cubicBezTo>
                    <a:cubicBezTo>
                      <a:pt x="91" y="35"/>
                      <a:pt x="87" y="34"/>
                      <a:pt x="87" y="33"/>
                    </a:cubicBezTo>
                    <a:cubicBezTo>
                      <a:pt x="87" y="34"/>
                      <a:pt x="87" y="34"/>
                      <a:pt x="86" y="34"/>
                    </a:cubicBezTo>
                    <a:cubicBezTo>
                      <a:pt x="87" y="33"/>
                      <a:pt x="86" y="33"/>
                      <a:pt x="85" y="33"/>
                    </a:cubicBezTo>
                    <a:cubicBezTo>
                      <a:pt x="84" y="34"/>
                      <a:pt x="84" y="34"/>
                      <a:pt x="83" y="33"/>
                    </a:cubicBezTo>
                    <a:cubicBezTo>
                      <a:pt x="84" y="34"/>
                      <a:pt x="84" y="34"/>
                      <a:pt x="85" y="33"/>
                    </a:cubicBezTo>
                    <a:cubicBezTo>
                      <a:pt x="89" y="32"/>
                      <a:pt x="98" y="27"/>
                      <a:pt x="100" y="31"/>
                    </a:cubicBezTo>
                    <a:cubicBezTo>
                      <a:pt x="98" y="25"/>
                      <a:pt x="99" y="30"/>
                      <a:pt x="95" y="28"/>
                    </a:cubicBezTo>
                    <a:cubicBezTo>
                      <a:pt x="95" y="28"/>
                      <a:pt x="96" y="28"/>
                      <a:pt x="96" y="27"/>
                    </a:cubicBezTo>
                    <a:cubicBezTo>
                      <a:pt x="95" y="26"/>
                      <a:pt x="92" y="29"/>
                      <a:pt x="92" y="29"/>
                    </a:cubicBezTo>
                    <a:cubicBezTo>
                      <a:pt x="92" y="29"/>
                      <a:pt x="97" y="25"/>
                      <a:pt x="94" y="25"/>
                    </a:cubicBezTo>
                    <a:cubicBezTo>
                      <a:pt x="93" y="24"/>
                      <a:pt x="93" y="29"/>
                      <a:pt x="90" y="29"/>
                    </a:cubicBezTo>
                    <a:cubicBezTo>
                      <a:pt x="85" y="29"/>
                      <a:pt x="86" y="25"/>
                      <a:pt x="82" y="24"/>
                    </a:cubicBezTo>
                    <a:cubicBezTo>
                      <a:pt x="81" y="23"/>
                      <a:pt x="72" y="19"/>
                      <a:pt x="71" y="19"/>
                    </a:cubicBezTo>
                    <a:cubicBezTo>
                      <a:pt x="72" y="17"/>
                      <a:pt x="62" y="18"/>
                      <a:pt x="65" y="16"/>
                    </a:cubicBezTo>
                    <a:cubicBezTo>
                      <a:pt x="52" y="19"/>
                      <a:pt x="36" y="17"/>
                      <a:pt x="23" y="17"/>
                    </a:cubicBezTo>
                    <a:cubicBezTo>
                      <a:pt x="19" y="18"/>
                      <a:pt x="0" y="16"/>
                      <a:pt x="1" y="21"/>
                    </a:cubicBezTo>
                    <a:cubicBezTo>
                      <a:pt x="1" y="29"/>
                      <a:pt x="1" y="38"/>
                      <a:pt x="1" y="46"/>
                    </a:cubicBezTo>
                    <a:cubicBezTo>
                      <a:pt x="1" y="91"/>
                      <a:pt x="0" y="135"/>
                      <a:pt x="0" y="179"/>
                    </a:cubicBezTo>
                    <a:cubicBezTo>
                      <a:pt x="1" y="179"/>
                      <a:pt x="3" y="177"/>
                      <a:pt x="4" y="177"/>
                    </a:cubicBezTo>
                    <a:cubicBezTo>
                      <a:pt x="7" y="178"/>
                      <a:pt x="8" y="182"/>
                      <a:pt x="12" y="181"/>
                    </a:cubicBezTo>
                    <a:cubicBezTo>
                      <a:pt x="14" y="180"/>
                      <a:pt x="15" y="180"/>
                      <a:pt x="17" y="178"/>
                    </a:cubicBezTo>
                    <a:cubicBezTo>
                      <a:pt x="18" y="177"/>
                      <a:pt x="19" y="182"/>
                      <a:pt x="21" y="183"/>
                    </a:cubicBezTo>
                    <a:cubicBezTo>
                      <a:pt x="27" y="185"/>
                      <a:pt x="26" y="197"/>
                      <a:pt x="30" y="198"/>
                    </a:cubicBezTo>
                    <a:cubicBezTo>
                      <a:pt x="34" y="198"/>
                      <a:pt x="35" y="200"/>
                      <a:pt x="39" y="199"/>
                    </a:cubicBezTo>
                    <a:cubicBezTo>
                      <a:pt x="42" y="199"/>
                      <a:pt x="46" y="200"/>
                      <a:pt x="46" y="202"/>
                    </a:cubicBezTo>
                    <a:cubicBezTo>
                      <a:pt x="47" y="205"/>
                      <a:pt x="52" y="209"/>
                      <a:pt x="55" y="209"/>
                    </a:cubicBezTo>
                    <a:cubicBezTo>
                      <a:pt x="56" y="209"/>
                      <a:pt x="57" y="205"/>
                      <a:pt x="58" y="205"/>
                    </a:cubicBezTo>
                    <a:cubicBezTo>
                      <a:pt x="62" y="203"/>
                      <a:pt x="62" y="206"/>
                      <a:pt x="65" y="206"/>
                    </a:cubicBezTo>
                    <a:cubicBezTo>
                      <a:pt x="70" y="206"/>
                      <a:pt x="68" y="209"/>
                      <a:pt x="72" y="211"/>
                    </a:cubicBezTo>
                    <a:cubicBezTo>
                      <a:pt x="73" y="211"/>
                      <a:pt x="75" y="209"/>
                      <a:pt x="77" y="209"/>
                    </a:cubicBezTo>
                    <a:cubicBezTo>
                      <a:pt x="81" y="209"/>
                      <a:pt x="82" y="202"/>
                      <a:pt x="87" y="202"/>
                    </a:cubicBezTo>
                    <a:cubicBezTo>
                      <a:pt x="88" y="204"/>
                      <a:pt x="90" y="199"/>
                      <a:pt x="92" y="201"/>
                    </a:cubicBezTo>
                    <a:cubicBezTo>
                      <a:pt x="93" y="203"/>
                      <a:pt x="91" y="204"/>
                      <a:pt x="92" y="206"/>
                    </a:cubicBezTo>
                    <a:cubicBezTo>
                      <a:pt x="94" y="208"/>
                      <a:pt x="92" y="211"/>
                      <a:pt x="96" y="212"/>
                    </a:cubicBezTo>
                    <a:cubicBezTo>
                      <a:pt x="99" y="214"/>
                      <a:pt x="99" y="213"/>
                      <a:pt x="102" y="216"/>
                    </a:cubicBezTo>
                    <a:cubicBezTo>
                      <a:pt x="104" y="219"/>
                      <a:pt x="104" y="219"/>
                      <a:pt x="105" y="223"/>
                    </a:cubicBezTo>
                    <a:cubicBezTo>
                      <a:pt x="108" y="224"/>
                      <a:pt x="112" y="221"/>
                      <a:pt x="114" y="221"/>
                    </a:cubicBezTo>
                    <a:cubicBezTo>
                      <a:pt x="118" y="221"/>
                      <a:pt x="119" y="219"/>
                      <a:pt x="119" y="215"/>
                    </a:cubicBezTo>
                    <a:cubicBezTo>
                      <a:pt x="119" y="210"/>
                      <a:pt x="121" y="212"/>
                      <a:pt x="123" y="211"/>
                    </a:cubicBezTo>
                    <a:cubicBezTo>
                      <a:pt x="128" y="211"/>
                      <a:pt x="122" y="199"/>
                      <a:pt x="124" y="198"/>
                    </a:cubicBezTo>
                    <a:cubicBezTo>
                      <a:pt x="126" y="195"/>
                      <a:pt x="130" y="182"/>
                      <a:pt x="134" y="184"/>
                    </a:cubicBezTo>
                    <a:cubicBezTo>
                      <a:pt x="134" y="186"/>
                      <a:pt x="135" y="186"/>
                      <a:pt x="136" y="187"/>
                    </a:cubicBezTo>
                    <a:cubicBezTo>
                      <a:pt x="140" y="188"/>
                      <a:pt x="136" y="191"/>
                      <a:pt x="137" y="192"/>
                    </a:cubicBezTo>
                    <a:cubicBezTo>
                      <a:pt x="137" y="195"/>
                      <a:pt x="140" y="192"/>
                      <a:pt x="141" y="191"/>
                    </a:cubicBezTo>
                    <a:cubicBezTo>
                      <a:pt x="141" y="188"/>
                      <a:pt x="143" y="191"/>
                      <a:pt x="144" y="191"/>
                    </a:cubicBezTo>
                    <a:cubicBezTo>
                      <a:pt x="146" y="189"/>
                      <a:pt x="142" y="181"/>
                      <a:pt x="142" y="181"/>
                    </a:cubicBezTo>
                    <a:cubicBezTo>
                      <a:pt x="144" y="179"/>
                      <a:pt x="148" y="180"/>
                      <a:pt x="145" y="175"/>
                    </a:cubicBezTo>
                    <a:cubicBezTo>
                      <a:pt x="145" y="174"/>
                      <a:pt x="147" y="173"/>
                      <a:pt x="147" y="172"/>
                    </a:cubicBezTo>
                    <a:cubicBezTo>
                      <a:pt x="147" y="172"/>
                      <a:pt x="148" y="171"/>
                      <a:pt x="148" y="169"/>
                    </a:cubicBezTo>
                    <a:cubicBezTo>
                      <a:pt x="149" y="166"/>
                      <a:pt x="153" y="170"/>
                      <a:pt x="154" y="169"/>
                    </a:cubicBezTo>
                    <a:cubicBezTo>
                      <a:pt x="154" y="164"/>
                      <a:pt x="156" y="165"/>
                      <a:pt x="158" y="160"/>
                    </a:cubicBezTo>
                    <a:cubicBezTo>
                      <a:pt x="162" y="158"/>
                      <a:pt x="160" y="165"/>
                      <a:pt x="164" y="164"/>
                    </a:cubicBezTo>
                    <a:cubicBezTo>
                      <a:pt x="167" y="163"/>
                      <a:pt x="174" y="160"/>
                      <a:pt x="175" y="156"/>
                    </a:cubicBezTo>
                    <a:cubicBezTo>
                      <a:pt x="177" y="154"/>
                      <a:pt x="180" y="150"/>
                      <a:pt x="183" y="149"/>
                    </a:cubicBezTo>
                    <a:cubicBezTo>
                      <a:pt x="184" y="148"/>
                      <a:pt x="184" y="148"/>
                      <a:pt x="185" y="147"/>
                    </a:cubicBezTo>
                    <a:cubicBezTo>
                      <a:pt x="188" y="146"/>
                      <a:pt x="186" y="144"/>
                      <a:pt x="187" y="142"/>
                    </a:cubicBezTo>
                    <a:cubicBezTo>
                      <a:pt x="189" y="140"/>
                      <a:pt x="187" y="139"/>
                      <a:pt x="188" y="136"/>
                    </a:cubicBezTo>
                    <a:cubicBezTo>
                      <a:pt x="191" y="134"/>
                      <a:pt x="190" y="131"/>
                      <a:pt x="190" y="129"/>
                    </a:cubicBezTo>
                    <a:cubicBezTo>
                      <a:pt x="190" y="128"/>
                      <a:pt x="191" y="128"/>
                      <a:pt x="192" y="129"/>
                    </a:cubicBezTo>
                    <a:cubicBezTo>
                      <a:pt x="194" y="126"/>
                      <a:pt x="195" y="118"/>
                      <a:pt x="194" y="115"/>
                    </a:cubicBezTo>
                    <a:cubicBezTo>
                      <a:pt x="194" y="111"/>
                      <a:pt x="199" y="108"/>
                      <a:pt x="199" y="104"/>
                    </a:cubicBezTo>
                    <a:cubicBezTo>
                      <a:pt x="199" y="102"/>
                      <a:pt x="198" y="100"/>
                      <a:pt x="198" y="98"/>
                    </a:cubicBezTo>
                    <a:cubicBezTo>
                      <a:pt x="198" y="95"/>
                      <a:pt x="199" y="94"/>
                      <a:pt x="198" y="91"/>
                    </a:cubicBezTo>
                    <a:cubicBezTo>
                      <a:pt x="198" y="87"/>
                      <a:pt x="195" y="85"/>
                      <a:pt x="201" y="85"/>
                    </a:cubicBezTo>
                    <a:cubicBezTo>
                      <a:pt x="206" y="84"/>
                      <a:pt x="203" y="58"/>
                      <a:pt x="203" y="53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66"/>
              <p:cNvSpPr>
                <a:spLocks/>
              </p:cNvSpPr>
              <p:nvPr/>
            </p:nvSpPr>
            <p:spPr bwMode="gray">
              <a:xfrm>
                <a:off x="8932892" y="4162906"/>
                <a:ext cx="149831" cy="104676"/>
              </a:xfrm>
              <a:custGeom>
                <a:avLst/>
                <a:gdLst>
                  <a:gd name="T0" fmla="*/ 91 w 93"/>
                  <a:gd name="T1" fmla="*/ 14 h 65"/>
                  <a:gd name="T2" fmla="*/ 91 w 93"/>
                  <a:gd name="T3" fmla="*/ 2 h 65"/>
                  <a:gd name="T4" fmla="*/ 78 w 93"/>
                  <a:gd name="T5" fmla="*/ 1 h 65"/>
                  <a:gd name="T6" fmla="*/ 58 w 93"/>
                  <a:gd name="T7" fmla="*/ 1 h 65"/>
                  <a:gd name="T8" fmla="*/ 49 w 93"/>
                  <a:gd name="T9" fmla="*/ 1 h 65"/>
                  <a:gd name="T10" fmla="*/ 42 w 93"/>
                  <a:gd name="T11" fmla="*/ 3 h 65"/>
                  <a:gd name="T12" fmla="*/ 43 w 93"/>
                  <a:gd name="T13" fmla="*/ 1 h 65"/>
                  <a:gd name="T14" fmla="*/ 18 w 93"/>
                  <a:gd name="T15" fmla="*/ 0 h 65"/>
                  <a:gd name="T16" fmla="*/ 11 w 93"/>
                  <a:gd name="T17" fmla="*/ 8 h 65"/>
                  <a:gd name="T18" fmla="*/ 9 w 93"/>
                  <a:gd name="T19" fmla="*/ 31 h 65"/>
                  <a:gd name="T20" fmla="*/ 8 w 93"/>
                  <a:gd name="T21" fmla="*/ 43 h 65"/>
                  <a:gd name="T22" fmla="*/ 12 w 93"/>
                  <a:gd name="T23" fmla="*/ 51 h 65"/>
                  <a:gd name="T24" fmla="*/ 0 w 93"/>
                  <a:gd name="T25" fmla="*/ 58 h 65"/>
                  <a:gd name="T26" fmla="*/ 3 w 93"/>
                  <a:gd name="T27" fmla="*/ 65 h 65"/>
                  <a:gd name="T28" fmla="*/ 6 w 93"/>
                  <a:gd name="T29" fmla="*/ 62 h 65"/>
                  <a:gd name="T30" fmla="*/ 7 w 93"/>
                  <a:gd name="T31" fmla="*/ 64 h 65"/>
                  <a:gd name="T32" fmla="*/ 10 w 93"/>
                  <a:gd name="T33" fmla="*/ 61 h 65"/>
                  <a:gd name="T34" fmla="*/ 15 w 93"/>
                  <a:gd name="T35" fmla="*/ 59 h 65"/>
                  <a:gd name="T36" fmla="*/ 15 w 93"/>
                  <a:gd name="T37" fmla="*/ 58 h 65"/>
                  <a:gd name="T38" fmla="*/ 15 w 93"/>
                  <a:gd name="T39" fmla="*/ 59 h 65"/>
                  <a:gd name="T40" fmla="*/ 16 w 93"/>
                  <a:gd name="T41" fmla="*/ 58 h 65"/>
                  <a:gd name="T42" fmla="*/ 25 w 93"/>
                  <a:gd name="T43" fmla="*/ 55 h 65"/>
                  <a:gd name="T44" fmla="*/ 25 w 93"/>
                  <a:gd name="T45" fmla="*/ 54 h 65"/>
                  <a:gd name="T46" fmla="*/ 28 w 93"/>
                  <a:gd name="T47" fmla="*/ 55 h 65"/>
                  <a:gd name="T48" fmla="*/ 27 w 93"/>
                  <a:gd name="T49" fmla="*/ 55 h 65"/>
                  <a:gd name="T50" fmla="*/ 38 w 93"/>
                  <a:gd name="T51" fmla="*/ 48 h 65"/>
                  <a:gd name="T52" fmla="*/ 39 w 93"/>
                  <a:gd name="T53" fmla="*/ 45 h 65"/>
                  <a:gd name="T54" fmla="*/ 42 w 93"/>
                  <a:gd name="T55" fmla="*/ 49 h 65"/>
                  <a:gd name="T56" fmla="*/ 42 w 93"/>
                  <a:gd name="T57" fmla="*/ 48 h 65"/>
                  <a:gd name="T58" fmla="*/ 43 w 93"/>
                  <a:gd name="T59" fmla="*/ 49 h 65"/>
                  <a:gd name="T60" fmla="*/ 48 w 93"/>
                  <a:gd name="T61" fmla="*/ 48 h 65"/>
                  <a:gd name="T62" fmla="*/ 53 w 93"/>
                  <a:gd name="T63" fmla="*/ 48 h 65"/>
                  <a:gd name="T64" fmla="*/ 65 w 93"/>
                  <a:gd name="T65" fmla="*/ 48 h 65"/>
                  <a:gd name="T66" fmla="*/ 64 w 93"/>
                  <a:gd name="T67" fmla="*/ 48 h 65"/>
                  <a:gd name="T68" fmla="*/ 63 w 93"/>
                  <a:gd name="T69" fmla="*/ 41 h 65"/>
                  <a:gd name="T70" fmla="*/ 64 w 93"/>
                  <a:gd name="T71" fmla="*/ 41 h 65"/>
                  <a:gd name="T72" fmla="*/ 72 w 93"/>
                  <a:gd name="T73" fmla="*/ 47 h 65"/>
                  <a:gd name="T74" fmla="*/ 73 w 93"/>
                  <a:gd name="T75" fmla="*/ 44 h 65"/>
                  <a:gd name="T76" fmla="*/ 77 w 93"/>
                  <a:gd name="T77" fmla="*/ 45 h 65"/>
                  <a:gd name="T78" fmla="*/ 77 w 93"/>
                  <a:gd name="T79" fmla="*/ 40 h 65"/>
                  <a:gd name="T80" fmla="*/ 81 w 93"/>
                  <a:gd name="T81" fmla="*/ 44 h 65"/>
                  <a:gd name="T82" fmla="*/ 81 w 93"/>
                  <a:gd name="T83" fmla="*/ 45 h 65"/>
                  <a:gd name="T84" fmla="*/ 88 w 93"/>
                  <a:gd name="T85" fmla="*/ 45 h 65"/>
                  <a:gd name="T86" fmla="*/ 91 w 93"/>
                  <a:gd name="T87" fmla="*/ 38 h 65"/>
                  <a:gd name="T88" fmla="*/ 91 w 93"/>
                  <a:gd name="T89" fmla="*/ 1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3" h="65">
                    <a:moveTo>
                      <a:pt x="91" y="14"/>
                    </a:moveTo>
                    <a:cubicBezTo>
                      <a:pt x="91" y="11"/>
                      <a:pt x="93" y="5"/>
                      <a:pt x="91" y="2"/>
                    </a:cubicBezTo>
                    <a:cubicBezTo>
                      <a:pt x="90" y="0"/>
                      <a:pt x="80" y="1"/>
                      <a:pt x="78" y="1"/>
                    </a:cubicBezTo>
                    <a:cubicBezTo>
                      <a:pt x="71" y="0"/>
                      <a:pt x="65" y="1"/>
                      <a:pt x="58" y="1"/>
                    </a:cubicBezTo>
                    <a:cubicBezTo>
                      <a:pt x="55" y="1"/>
                      <a:pt x="52" y="1"/>
                      <a:pt x="49" y="1"/>
                    </a:cubicBezTo>
                    <a:cubicBezTo>
                      <a:pt x="44" y="1"/>
                      <a:pt x="47" y="2"/>
                      <a:pt x="42" y="3"/>
                    </a:cubicBezTo>
                    <a:cubicBezTo>
                      <a:pt x="43" y="2"/>
                      <a:pt x="43" y="2"/>
                      <a:pt x="43" y="1"/>
                    </a:cubicBezTo>
                    <a:cubicBezTo>
                      <a:pt x="35" y="1"/>
                      <a:pt x="27" y="0"/>
                      <a:pt x="18" y="0"/>
                    </a:cubicBezTo>
                    <a:cubicBezTo>
                      <a:pt x="10" y="0"/>
                      <a:pt x="11" y="0"/>
                      <a:pt x="11" y="8"/>
                    </a:cubicBezTo>
                    <a:cubicBezTo>
                      <a:pt x="11" y="16"/>
                      <a:pt x="10" y="24"/>
                      <a:pt x="9" y="31"/>
                    </a:cubicBezTo>
                    <a:cubicBezTo>
                      <a:pt x="9" y="35"/>
                      <a:pt x="8" y="39"/>
                      <a:pt x="8" y="43"/>
                    </a:cubicBezTo>
                    <a:cubicBezTo>
                      <a:pt x="8" y="47"/>
                      <a:pt x="10" y="48"/>
                      <a:pt x="12" y="51"/>
                    </a:cubicBezTo>
                    <a:cubicBezTo>
                      <a:pt x="8" y="54"/>
                      <a:pt x="4" y="56"/>
                      <a:pt x="0" y="58"/>
                    </a:cubicBezTo>
                    <a:cubicBezTo>
                      <a:pt x="1" y="61"/>
                      <a:pt x="3" y="62"/>
                      <a:pt x="3" y="65"/>
                    </a:cubicBezTo>
                    <a:cubicBezTo>
                      <a:pt x="4" y="64"/>
                      <a:pt x="5" y="63"/>
                      <a:pt x="6" y="62"/>
                    </a:cubicBezTo>
                    <a:cubicBezTo>
                      <a:pt x="6" y="64"/>
                      <a:pt x="7" y="62"/>
                      <a:pt x="7" y="64"/>
                    </a:cubicBezTo>
                    <a:cubicBezTo>
                      <a:pt x="9" y="64"/>
                      <a:pt x="10" y="61"/>
                      <a:pt x="10" y="61"/>
                    </a:cubicBezTo>
                    <a:cubicBezTo>
                      <a:pt x="12" y="61"/>
                      <a:pt x="14" y="61"/>
                      <a:pt x="15" y="59"/>
                    </a:cubicBezTo>
                    <a:cubicBezTo>
                      <a:pt x="15" y="59"/>
                      <a:pt x="15" y="59"/>
                      <a:pt x="15" y="58"/>
                    </a:cubicBezTo>
                    <a:cubicBezTo>
                      <a:pt x="16" y="58"/>
                      <a:pt x="15" y="58"/>
                      <a:pt x="15" y="59"/>
                    </a:cubicBezTo>
                    <a:cubicBezTo>
                      <a:pt x="16" y="59"/>
                      <a:pt x="18" y="58"/>
                      <a:pt x="16" y="58"/>
                    </a:cubicBezTo>
                    <a:cubicBezTo>
                      <a:pt x="19" y="58"/>
                      <a:pt x="23" y="57"/>
                      <a:pt x="25" y="55"/>
                    </a:cubicBezTo>
                    <a:cubicBezTo>
                      <a:pt x="24" y="56"/>
                      <a:pt x="26" y="55"/>
                      <a:pt x="25" y="54"/>
                    </a:cubicBezTo>
                    <a:cubicBezTo>
                      <a:pt x="26" y="54"/>
                      <a:pt x="27" y="55"/>
                      <a:pt x="28" y="55"/>
                    </a:cubicBezTo>
                    <a:cubicBezTo>
                      <a:pt x="28" y="55"/>
                      <a:pt x="27" y="55"/>
                      <a:pt x="27" y="55"/>
                    </a:cubicBezTo>
                    <a:cubicBezTo>
                      <a:pt x="29" y="56"/>
                      <a:pt x="37" y="49"/>
                      <a:pt x="38" y="48"/>
                    </a:cubicBezTo>
                    <a:cubicBezTo>
                      <a:pt x="39" y="46"/>
                      <a:pt x="27" y="56"/>
                      <a:pt x="39" y="45"/>
                    </a:cubicBezTo>
                    <a:cubicBezTo>
                      <a:pt x="37" y="50"/>
                      <a:pt x="42" y="48"/>
                      <a:pt x="42" y="49"/>
                    </a:cubicBezTo>
                    <a:cubicBezTo>
                      <a:pt x="42" y="49"/>
                      <a:pt x="43" y="48"/>
                      <a:pt x="42" y="48"/>
                    </a:cubicBezTo>
                    <a:cubicBezTo>
                      <a:pt x="42" y="49"/>
                      <a:pt x="43" y="48"/>
                      <a:pt x="43" y="49"/>
                    </a:cubicBezTo>
                    <a:cubicBezTo>
                      <a:pt x="45" y="47"/>
                      <a:pt x="46" y="48"/>
                      <a:pt x="48" y="48"/>
                    </a:cubicBezTo>
                    <a:cubicBezTo>
                      <a:pt x="48" y="48"/>
                      <a:pt x="51" y="48"/>
                      <a:pt x="53" y="48"/>
                    </a:cubicBezTo>
                    <a:cubicBezTo>
                      <a:pt x="57" y="48"/>
                      <a:pt x="60" y="48"/>
                      <a:pt x="65" y="48"/>
                    </a:cubicBezTo>
                    <a:cubicBezTo>
                      <a:pt x="65" y="48"/>
                      <a:pt x="64" y="48"/>
                      <a:pt x="64" y="48"/>
                    </a:cubicBezTo>
                    <a:cubicBezTo>
                      <a:pt x="66" y="46"/>
                      <a:pt x="63" y="44"/>
                      <a:pt x="63" y="41"/>
                    </a:cubicBezTo>
                    <a:cubicBezTo>
                      <a:pt x="65" y="42"/>
                      <a:pt x="62" y="41"/>
                      <a:pt x="64" y="41"/>
                    </a:cubicBezTo>
                    <a:cubicBezTo>
                      <a:pt x="62" y="47"/>
                      <a:pt x="72" y="46"/>
                      <a:pt x="72" y="47"/>
                    </a:cubicBezTo>
                    <a:cubicBezTo>
                      <a:pt x="72" y="46"/>
                      <a:pt x="72" y="44"/>
                      <a:pt x="73" y="44"/>
                    </a:cubicBezTo>
                    <a:cubicBezTo>
                      <a:pt x="74" y="44"/>
                      <a:pt x="76" y="47"/>
                      <a:pt x="77" y="45"/>
                    </a:cubicBezTo>
                    <a:cubicBezTo>
                      <a:pt x="77" y="45"/>
                      <a:pt x="77" y="41"/>
                      <a:pt x="77" y="40"/>
                    </a:cubicBezTo>
                    <a:cubicBezTo>
                      <a:pt x="77" y="42"/>
                      <a:pt x="81" y="47"/>
                      <a:pt x="81" y="44"/>
                    </a:cubicBezTo>
                    <a:cubicBezTo>
                      <a:pt x="81" y="44"/>
                      <a:pt x="81" y="45"/>
                      <a:pt x="81" y="45"/>
                    </a:cubicBezTo>
                    <a:cubicBezTo>
                      <a:pt x="83" y="43"/>
                      <a:pt x="87" y="42"/>
                      <a:pt x="88" y="45"/>
                    </a:cubicBezTo>
                    <a:cubicBezTo>
                      <a:pt x="88" y="45"/>
                      <a:pt x="91" y="37"/>
                      <a:pt x="91" y="38"/>
                    </a:cubicBezTo>
                    <a:cubicBezTo>
                      <a:pt x="91" y="30"/>
                      <a:pt x="91" y="22"/>
                      <a:pt x="91" y="14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67"/>
              <p:cNvSpPr>
                <a:spLocks noEditPoints="1"/>
              </p:cNvSpPr>
              <p:nvPr/>
            </p:nvSpPr>
            <p:spPr bwMode="gray">
              <a:xfrm>
                <a:off x="9071776" y="4164275"/>
                <a:ext cx="59522" cy="71152"/>
              </a:xfrm>
              <a:custGeom>
                <a:avLst/>
                <a:gdLst>
                  <a:gd name="T0" fmla="*/ 37 w 37"/>
                  <a:gd name="T1" fmla="*/ 33 h 44"/>
                  <a:gd name="T2" fmla="*/ 36 w 37"/>
                  <a:gd name="T3" fmla="*/ 25 h 44"/>
                  <a:gd name="T4" fmla="*/ 33 w 37"/>
                  <a:gd name="T5" fmla="*/ 21 h 44"/>
                  <a:gd name="T6" fmla="*/ 33 w 37"/>
                  <a:gd name="T7" fmla="*/ 35 h 44"/>
                  <a:gd name="T8" fmla="*/ 37 w 37"/>
                  <a:gd name="T9" fmla="*/ 33 h 44"/>
                  <a:gd name="T10" fmla="*/ 26 w 37"/>
                  <a:gd name="T11" fmla="*/ 22 h 44"/>
                  <a:gd name="T12" fmla="*/ 27 w 37"/>
                  <a:gd name="T13" fmla="*/ 27 h 44"/>
                  <a:gd name="T14" fmla="*/ 26 w 37"/>
                  <a:gd name="T15" fmla="*/ 22 h 44"/>
                  <a:gd name="T16" fmla="*/ 25 w 37"/>
                  <a:gd name="T17" fmla="*/ 10 h 44"/>
                  <a:gd name="T18" fmla="*/ 28 w 37"/>
                  <a:gd name="T19" fmla="*/ 19 h 44"/>
                  <a:gd name="T20" fmla="*/ 27 w 37"/>
                  <a:gd name="T21" fmla="*/ 16 h 44"/>
                  <a:gd name="T22" fmla="*/ 29 w 37"/>
                  <a:gd name="T23" fmla="*/ 16 h 44"/>
                  <a:gd name="T24" fmla="*/ 28 w 37"/>
                  <a:gd name="T25" fmla="*/ 22 h 44"/>
                  <a:gd name="T26" fmla="*/ 30 w 37"/>
                  <a:gd name="T27" fmla="*/ 23 h 44"/>
                  <a:gd name="T28" fmla="*/ 31 w 37"/>
                  <a:gd name="T29" fmla="*/ 19 h 44"/>
                  <a:gd name="T30" fmla="*/ 29 w 37"/>
                  <a:gd name="T31" fmla="*/ 16 h 44"/>
                  <a:gd name="T32" fmla="*/ 27 w 37"/>
                  <a:gd name="T33" fmla="*/ 8 h 44"/>
                  <a:gd name="T34" fmla="*/ 24 w 37"/>
                  <a:gd name="T35" fmla="*/ 0 h 44"/>
                  <a:gd name="T36" fmla="*/ 6 w 37"/>
                  <a:gd name="T37" fmla="*/ 1 h 44"/>
                  <a:gd name="T38" fmla="*/ 5 w 37"/>
                  <a:gd name="T39" fmla="*/ 22 h 44"/>
                  <a:gd name="T40" fmla="*/ 5 w 37"/>
                  <a:gd name="T41" fmla="*/ 33 h 44"/>
                  <a:gd name="T42" fmla="*/ 3 w 37"/>
                  <a:gd name="T43" fmla="*/ 38 h 44"/>
                  <a:gd name="T44" fmla="*/ 3 w 37"/>
                  <a:gd name="T45" fmla="*/ 41 h 44"/>
                  <a:gd name="T46" fmla="*/ 0 w 37"/>
                  <a:gd name="T47" fmla="*/ 44 h 44"/>
                  <a:gd name="T48" fmla="*/ 19 w 37"/>
                  <a:gd name="T49" fmla="*/ 37 h 44"/>
                  <a:gd name="T50" fmla="*/ 20 w 37"/>
                  <a:gd name="T51" fmla="*/ 41 h 44"/>
                  <a:gd name="T52" fmla="*/ 22 w 37"/>
                  <a:gd name="T53" fmla="*/ 34 h 44"/>
                  <a:gd name="T54" fmla="*/ 21 w 37"/>
                  <a:gd name="T55" fmla="*/ 27 h 44"/>
                  <a:gd name="T56" fmla="*/ 24 w 37"/>
                  <a:gd name="T57" fmla="*/ 26 h 44"/>
                  <a:gd name="T58" fmla="*/ 21 w 37"/>
                  <a:gd name="T59" fmla="*/ 20 h 44"/>
                  <a:gd name="T60" fmla="*/ 24 w 37"/>
                  <a:gd name="T61" fmla="*/ 22 h 44"/>
                  <a:gd name="T62" fmla="*/ 25 w 37"/>
                  <a:gd name="T63" fmla="*/ 10 h 44"/>
                  <a:gd name="T64" fmla="*/ 32 w 37"/>
                  <a:gd name="T65" fmla="*/ 23 h 44"/>
                  <a:gd name="T66" fmla="*/ 26 w 37"/>
                  <a:gd name="T67" fmla="*/ 33 h 44"/>
                  <a:gd name="T68" fmla="*/ 25 w 37"/>
                  <a:gd name="T69" fmla="*/ 28 h 44"/>
                  <a:gd name="T70" fmla="*/ 24 w 37"/>
                  <a:gd name="T71" fmla="*/ 36 h 44"/>
                  <a:gd name="T72" fmla="*/ 26 w 37"/>
                  <a:gd name="T73" fmla="*/ 34 h 44"/>
                  <a:gd name="T74" fmla="*/ 26 w 37"/>
                  <a:gd name="T75" fmla="*/ 35 h 44"/>
                  <a:gd name="T76" fmla="*/ 28 w 37"/>
                  <a:gd name="T77" fmla="*/ 36 h 44"/>
                  <a:gd name="T78" fmla="*/ 31 w 37"/>
                  <a:gd name="T79" fmla="*/ 34 h 44"/>
                  <a:gd name="T80" fmla="*/ 31 w 37"/>
                  <a:gd name="T81" fmla="*/ 25 h 44"/>
                  <a:gd name="T82" fmla="*/ 32 w 37"/>
                  <a:gd name="T83" fmla="*/ 2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" h="44">
                    <a:moveTo>
                      <a:pt x="37" y="33"/>
                    </a:moveTo>
                    <a:cubicBezTo>
                      <a:pt x="37" y="30"/>
                      <a:pt x="35" y="28"/>
                      <a:pt x="36" y="25"/>
                    </a:cubicBezTo>
                    <a:cubicBezTo>
                      <a:pt x="35" y="22"/>
                      <a:pt x="35" y="24"/>
                      <a:pt x="33" y="21"/>
                    </a:cubicBezTo>
                    <a:cubicBezTo>
                      <a:pt x="31" y="26"/>
                      <a:pt x="35" y="31"/>
                      <a:pt x="33" y="35"/>
                    </a:cubicBezTo>
                    <a:cubicBezTo>
                      <a:pt x="34" y="35"/>
                      <a:pt x="36" y="34"/>
                      <a:pt x="37" y="33"/>
                    </a:cubicBezTo>
                    <a:close/>
                    <a:moveTo>
                      <a:pt x="26" y="22"/>
                    </a:moveTo>
                    <a:cubicBezTo>
                      <a:pt x="26" y="23"/>
                      <a:pt x="27" y="25"/>
                      <a:pt x="27" y="27"/>
                    </a:cubicBezTo>
                    <a:cubicBezTo>
                      <a:pt x="27" y="27"/>
                      <a:pt x="28" y="24"/>
                      <a:pt x="26" y="22"/>
                    </a:cubicBezTo>
                    <a:close/>
                    <a:moveTo>
                      <a:pt x="25" y="10"/>
                    </a:moveTo>
                    <a:cubicBezTo>
                      <a:pt x="25" y="15"/>
                      <a:pt x="25" y="16"/>
                      <a:pt x="28" y="19"/>
                    </a:cubicBezTo>
                    <a:cubicBezTo>
                      <a:pt x="29" y="18"/>
                      <a:pt x="27" y="18"/>
                      <a:pt x="27" y="16"/>
                    </a:cubicBezTo>
                    <a:cubicBezTo>
                      <a:pt x="28" y="16"/>
                      <a:pt x="28" y="18"/>
                      <a:pt x="29" y="16"/>
                    </a:cubicBezTo>
                    <a:cubicBezTo>
                      <a:pt x="29" y="17"/>
                      <a:pt x="28" y="22"/>
                      <a:pt x="28" y="22"/>
                    </a:cubicBezTo>
                    <a:cubicBezTo>
                      <a:pt x="29" y="21"/>
                      <a:pt x="30" y="22"/>
                      <a:pt x="30" y="23"/>
                    </a:cubicBezTo>
                    <a:cubicBezTo>
                      <a:pt x="32" y="21"/>
                      <a:pt x="31" y="23"/>
                      <a:pt x="31" y="19"/>
                    </a:cubicBezTo>
                    <a:cubicBezTo>
                      <a:pt x="31" y="21"/>
                      <a:pt x="30" y="17"/>
                      <a:pt x="29" y="16"/>
                    </a:cubicBezTo>
                    <a:cubicBezTo>
                      <a:pt x="26" y="13"/>
                      <a:pt x="27" y="12"/>
                      <a:pt x="27" y="8"/>
                    </a:cubicBezTo>
                    <a:cubicBezTo>
                      <a:pt x="23" y="8"/>
                      <a:pt x="24" y="3"/>
                      <a:pt x="24" y="0"/>
                    </a:cubicBezTo>
                    <a:cubicBezTo>
                      <a:pt x="18" y="0"/>
                      <a:pt x="12" y="1"/>
                      <a:pt x="6" y="1"/>
                    </a:cubicBezTo>
                    <a:cubicBezTo>
                      <a:pt x="4" y="1"/>
                      <a:pt x="5" y="20"/>
                      <a:pt x="5" y="22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41"/>
                      <a:pt x="6" y="35"/>
                      <a:pt x="3" y="38"/>
                    </a:cubicBezTo>
                    <a:cubicBezTo>
                      <a:pt x="3" y="39"/>
                      <a:pt x="3" y="40"/>
                      <a:pt x="3" y="41"/>
                    </a:cubicBezTo>
                    <a:cubicBezTo>
                      <a:pt x="3" y="43"/>
                      <a:pt x="0" y="44"/>
                      <a:pt x="0" y="44"/>
                    </a:cubicBezTo>
                    <a:cubicBezTo>
                      <a:pt x="5" y="44"/>
                      <a:pt x="17" y="42"/>
                      <a:pt x="19" y="37"/>
                    </a:cubicBezTo>
                    <a:cubicBezTo>
                      <a:pt x="20" y="39"/>
                      <a:pt x="17" y="40"/>
                      <a:pt x="20" y="41"/>
                    </a:cubicBezTo>
                    <a:cubicBezTo>
                      <a:pt x="20" y="39"/>
                      <a:pt x="22" y="37"/>
                      <a:pt x="22" y="34"/>
                    </a:cubicBezTo>
                    <a:cubicBezTo>
                      <a:pt x="22" y="32"/>
                      <a:pt x="21" y="29"/>
                      <a:pt x="21" y="27"/>
                    </a:cubicBezTo>
                    <a:cubicBezTo>
                      <a:pt x="22" y="27"/>
                      <a:pt x="23" y="27"/>
                      <a:pt x="24" y="26"/>
                    </a:cubicBezTo>
                    <a:cubicBezTo>
                      <a:pt x="23" y="26"/>
                      <a:pt x="21" y="21"/>
                      <a:pt x="21" y="20"/>
                    </a:cubicBezTo>
                    <a:cubicBezTo>
                      <a:pt x="22" y="21"/>
                      <a:pt x="24" y="19"/>
                      <a:pt x="24" y="22"/>
                    </a:cubicBezTo>
                    <a:cubicBezTo>
                      <a:pt x="28" y="18"/>
                      <a:pt x="21" y="14"/>
                      <a:pt x="25" y="10"/>
                    </a:cubicBezTo>
                    <a:close/>
                    <a:moveTo>
                      <a:pt x="32" y="23"/>
                    </a:moveTo>
                    <a:cubicBezTo>
                      <a:pt x="30" y="25"/>
                      <a:pt x="27" y="30"/>
                      <a:pt x="26" y="33"/>
                    </a:cubicBezTo>
                    <a:cubicBezTo>
                      <a:pt x="26" y="32"/>
                      <a:pt x="26" y="27"/>
                      <a:pt x="25" y="28"/>
                    </a:cubicBezTo>
                    <a:cubicBezTo>
                      <a:pt x="24" y="29"/>
                      <a:pt x="24" y="35"/>
                      <a:pt x="24" y="36"/>
                    </a:cubicBezTo>
                    <a:cubicBezTo>
                      <a:pt x="24" y="35"/>
                      <a:pt x="25" y="34"/>
                      <a:pt x="26" y="34"/>
                    </a:cubicBezTo>
                    <a:cubicBezTo>
                      <a:pt x="26" y="34"/>
                      <a:pt x="26" y="35"/>
                      <a:pt x="26" y="35"/>
                    </a:cubicBezTo>
                    <a:cubicBezTo>
                      <a:pt x="25" y="36"/>
                      <a:pt x="28" y="36"/>
                      <a:pt x="28" y="36"/>
                    </a:cubicBezTo>
                    <a:cubicBezTo>
                      <a:pt x="28" y="34"/>
                      <a:pt x="31" y="32"/>
                      <a:pt x="31" y="34"/>
                    </a:cubicBezTo>
                    <a:cubicBezTo>
                      <a:pt x="32" y="32"/>
                      <a:pt x="31" y="28"/>
                      <a:pt x="31" y="25"/>
                    </a:cubicBezTo>
                    <a:cubicBezTo>
                      <a:pt x="32" y="25"/>
                      <a:pt x="32" y="24"/>
                      <a:pt x="32" y="23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68"/>
              <p:cNvSpPr>
                <a:spLocks noEditPoints="1"/>
              </p:cNvSpPr>
              <p:nvPr/>
            </p:nvSpPr>
            <p:spPr bwMode="gray">
              <a:xfrm>
                <a:off x="5057135" y="4162906"/>
                <a:ext cx="787466" cy="953033"/>
              </a:xfrm>
              <a:custGeom>
                <a:avLst/>
                <a:gdLst>
                  <a:gd name="T0" fmla="*/ 65 w 487"/>
                  <a:gd name="T1" fmla="*/ 232 h 590"/>
                  <a:gd name="T2" fmla="*/ 6 w 487"/>
                  <a:gd name="T3" fmla="*/ 85 h 590"/>
                  <a:gd name="T4" fmla="*/ 168 w 487"/>
                  <a:gd name="T5" fmla="*/ 415 h 590"/>
                  <a:gd name="T6" fmla="*/ 437 w 487"/>
                  <a:gd name="T7" fmla="*/ 409 h 590"/>
                  <a:gd name="T8" fmla="*/ 209 w 487"/>
                  <a:gd name="T9" fmla="*/ 27 h 590"/>
                  <a:gd name="T10" fmla="*/ 10 w 487"/>
                  <a:gd name="T11" fmla="*/ 6 h 590"/>
                  <a:gd name="T12" fmla="*/ 17 w 487"/>
                  <a:gd name="T13" fmla="*/ 31 h 590"/>
                  <a:gd name="T14" fmla="*/ 10 w 487"/>
                  <a:gd name="T15" fmla="*/ 78 h 590"/>
                  <a:gd name="T16" fmla="*/ 9 w 487"/>
                  <a:gd name="T17" fmla="*/ 84 h 590"/>
                  <a:gd name="T18" fmla="*/ 2 w 487"/>
                  <a:gd name="T19" fmla="*/ 96 h 590"/>
                  <a:gd name="T20" fmla="*/ 30 w 487"/>
                  <a:gd name="T21" fmla="*/ 156 h 590"/>
                  <a:gd name="T22" fmla="*/ 64 w 487"/>
                  <a:gd name="T23" fmla="*/ 231 h 590"/>
                  <a:gd name="T24" fmla="*/ 70 w 487"/>
                  <a:gd name="T25" fmla="*/ 248 h 590"/>
                  <a:gd name="T26" fmla="*/ 69 w 487"/>
                  <a:gd name="T27" fmla="*/ 248 h 590"/>
                  <a:gd name="T28" fmla="*/ 92 w 487"/>
                  <a:gd name="T29" fmla="*/ 261 h 590"/>
                  <a:gd name="T30" fmla="*/ 102 w 487"/>
                  <a:gd name="T31" fmla="*/ 246 h 590"/>
                  <a:gd name="T32" fmla="*/ 101 w 487"/>
                  <a:gd name="T33" fmla="*/ 244 h 590"/>
                  <a:gd name="T34" fmla="*/ 114 w 487"/>
                  <a:gd name="T35" fmla="*/ 239 h 590"/>
                  <a:gd name="T36" fmla="*/ 130 w 487"/>
                  <a:gd name="T37" fmla="*/ 239 h 590"/>
                  <a:gd name="T38" fmla="*/ 138 w 487"/>
                  <a:gd name="T39" fmla="*/ 248 h 590"/>
                  <a:gd name="T40" fmla="*/ 137 w 487"/>
                  <a:gd name="T41" fmla="*/ 250 h 590"/>
                  <a:gd name="T42" fmla="*/ 127 w 487"/>
                  <a:gd name="T43" fmla="*/ 248 h 590"/>
                  <a:gd name="T44" fmla="*/ 97 w 487"/>
                  <a:gd name="T45" fmla="*/ 255 h 590"/>
                  <a:gd name="T46" fmla="*/ 103 w 487"/>
                  <a:gd name="T47" fmla="*/ 268 h 590"/>
                  <a:gd name="T48" fmla="*/ 107 w 487"/>
                  <a:gd name="T49" fmla="*/ 282 h 590"/>
                  <a:gd name="T50" fmla="*/ 90 w 487"/>
                  <a:gd name="T51" fmla="*/ 267 h 590"/>
                  <a:gd name="T52" fmla="*/ 125 w 487"/>
                  <a:gd name="T53" fmla="*/ 324 h 590"/>
                  <a:gd name="T54" fmla="*/ 118 w 487"/>
                  <a:gd name="T55" fmla="*/ 335 h 590"/>
                  <a:gd name="T56" fmla="*/ 153 w 487"/>
                  <a:gd name="T57" fmla="*/ 397 h 590"/>
                  <a:gd name="T58" fmla="*/ 168 w 487"/>
                  <a:gd name="T59" fmla="*/ 416 h 590"/>
                  <a:gd name="T60" fmla="*/ 182 w 487"/>
                  <a:gd name="T61" fmla="*/ 464 h 590"/>
                  <a:gd name="T62" fmla="*/ 245 w 487"/>
                  <a:gd name="T63" fmla="*/ 489 h 590"/>
                  <a:gd name="T64" fmla="*/ 252 w 487"/>
                  <a:gd name="T65" fmla="*/ 492 h 590"/>
                  <a:gd name="T66" fmla="*/ 290 w 487"/>
                  <a:gd name="T67" fmla="*/ 515 h 590"/>
                  <a:gd name="T68" fmla="*/ 291 w 487"/>
                  <a:gd name="T69" fmla="*/ 512 h 590"/>
                  <a:gd name="T70" fmla="*/ 294 w 487"/>
                  <a:gd name="T71" fmla="*/ 513 h 590"/>
                  <a:gd name="T72" fmla="*/ 297 w 487"/>
                  <a:gd name="T73" fmla="*/ 513 h 590"/>
                  <a:gd name="T74" fmla="*/ 301 w 487"/>
                  <a:gd name="T75" fmla="*/ 516 h 590"/>
                  <a:gd name="T76" fmla="*/ 335 w 487"/>
                  <a:gd name="T77" fmla="*/ 553 h 590"/>
                  <a:gd name="T78" fmla="*/ 340 w 487"/>
                  <a:gd name="T79" fmla="*/ 579 h 590"/>
                  <a:gd name="T80" fmla="*/ 467 w 487"/>
                  <a:gd name="T81" fmla="*/ 575 h 590"/>
                  <a:gd name="T82" fmla="*/ 460 w 487"/>
                  <a:gd name="T83" fmla="*/ 548 h 590"/>
                  <a:gd name="T84" fmla="*/ 468 w 487"/>
                  <a:gd name="T85" fmla="*/ 507 h 590"/>
                  <a:gd name="T86" fmla="*/ 342 w 487"/>
                  <a:gd name="T87" fmla="*/ 578 h 590"/>
                  <a:gd name="T88" fmla="*/ 294 w 487"/>
                  <a:gd name="T89" fmla="*/ 514 h 590"/>
                  <a:gd name="T90" fmla="*/ 294 w 487"/>
                  <a:gd name="T91" fmla="*/ 514 h 590"/>
                  <a:gd name="T92" fmla="*/ 168 w 487"/>
                  <a:gd name="T93" fmla="*/ 414 h 590"/>
                  <a:gd name="T94" fmla="*/ 212 w 487"/>
                  <a:gd name="T95" fmla="*/ 494 h 590"/>
                  <a:gd name="T96" fmla="*/ 187 w 487"/>
                  <a:gd name="T97" fmla="*/ 496 h 590"/>
                  <a:gd name="T98" fmla="*/ 206 w 487"/>
                  <a:gd name="T99" fmla="*/ 496 h 590"/>
                  <a:gd name="T100" fmla="*/ 292 w 487"/>
                  <a:gd name="T101" fmla="*/ 514 h 590"/>
                  <a:gd name="T102" fmla="*/ 291 w 487"/>
                  <a:gd name="T103" fmla="*/ 514 h 590"/>
                  <a:gd name="T104" fmla="*/ 289 w 487"/>
                  <a:gd name="T105" fmla="*/ 541 h 590"/>
                  <a:gd name="T106" fmla="*/ 279 w 487"/>
                  <a:gd name="T107" fmla="*/ 561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87" h="590">
                    <a:moveTo>
                      <a:pt x="64" y="231"/>
                    </a:moveTo>
                    <a:cubicBezTo>
                      <a:pt x="64" y="231"/>
                      <a:pt x="64" y="231"/>
                      <a:pt x="64" y="231"/>
                    </a:cubicBezTo>
                    <a:cubicBezTo>
                      <a:pt x="64" y="231"/>
                      <a:pt x="64" y="231"/>
                      <a:pt x="64" y="231"/>
                    </a:cubicBezTo>
                    <a:cubicBezTo>
                      <a:pt x="64" y="231"/>
                      <a:pt x="64" y="231"/>
                      <a:pt x="64" y="231"/>
                    </a:cubicBezTo>
                    <a:close/>
                    <a:moveTo>
                      <a:pt x="64" y="231"/>
                    </a:moveTo>
                    <a:cubicBezTo>
                      <a:pt x="64" y="232"/>
                      <a:pt x="64" y="232"/>
                      <a:pt x="65" y="232"/>
                    </a:cubicBezTo>
                    <a:cubicBezTo>
                      <a:pt x="65" y="232"/>
                      <a:pt x="64" y="231"/>
                      <a:pt x="64" y="231"/>
                    </a:cubicBezTo>
                    <a:close/>
                    <a:moveTo>
                      <a:pt x="252" y="493"/>
                    </a:moveTo>
                    <a:cubicBezTo>
                      <a:pt x="252" y="492"/>
                      <a:pt x="252" y="492"/>
                      <a:pt x="252" y="492"/>
                    </a:cubicBezTo>
                    <a:cubicBezTo>
                      <a:pt x="252" y="492"/>
                      <a:pt x="252" y="492"/>
                      <a:pt x="252" y="492"/>
                    </a:cubicBezTo>
                    <a:cubicBezTo>
                      <a:pt x="252" y="492"/>
                      <a:pt x="252" y="492"/>
                      <a:pt x="252" y="493"/>
                    </a:cubicBezTo>
                    <a:close/>
                    <a:moveTo>
                      <a:pt x="6" y="85"/>
                    </a:moveTo>
                    <a:cubicBezTo>
                      <a:pt x="5" y="86"/>
                      <a:pt x="5" y="86"/>
                      <a:pt x="5" y="87"/>
                    </a:cubicBezTo>
                    <a:cubicBezTo>
                      <a:pt x="5" y="86"/>
                      <a:pt x="5" y="86"/>
                      <a:pt x="6" y="85"/>
                    </a:cubicBezTo>
                    <a:cubicBezTo>
                      <a:pt x="6" y="85"/>
                      <a:pt x="6" y="85"/>
                      <a:pt x="6" y="85"/>
                    </a:cubicBezTo>
                    <a:close/>
                    <a:moveTo>
                      <a:pt x="168" y="417"/>
                    </a:moveTo>
                    <a:cubicBezTo>
                      <a:pt x="168" y="416"/>
                      <a:pt x="168" y="416"/>
                      <a:pt x="168" y="416"/>
                    </a:cubicBezTo>
                    <a:cubicBezTo>
                      <a:pt x="168" y="416"/>
                      <a:pt x="168" y="416"/>
                      <a:pt x="168" y="415"/>
                    </a:cubicBezTo>
                    <a:cubicBezTo>
                      <a:pt x="168" y="416"/>
                      <a:pt x="168" y="416"/>
                      <a:pt x="168" y="417"/>
                    </a:cubicBezTo>
                    <a:close/>
                    <a:moveTo>
                      <a:pt x="480" y="473"/>
                    </a:moveTo>
                    <a:cubicBezTo>
                      <a:pt x="479" y="471"/>
                      <a:pt x="474" y="470"/>
                      <a:pt x="474" y="468"/>
                    </a:cubicBezTo>
                    <a:cubicBezTo>
                      <a:pt x="474" y="457"/>
                      <a:pt x="463" y="450"/>
                      <a:pt x="463" y="441"/>
                    </a:cubicBezTo>
                    <a:cubicBezTo>
                      <a:pt x="463" y="434"/>
                      <a:pt x="459" y="432"/>
                      <a:pt x="454" y="427"/>
                    </a:cubicBezTo>
                    <a:cubicBezTo>
                      <a:pt x="448" y="422"/>
                      <a:pt x="443" y="415"/>
                      <a:pt x="437" y="409"/>
                    </a:cubicBezTo>
                    <a:cubicBezTo>
                      <a:pt x="425" y="397"/>
                      <a:pt x="412" y="384"/>
                      <a:pt x="400" y="372"/>
                    </a:cubicBezTo>
                    <a:cubicBezTo>
                      <a:pt x="350" y="320"/>
                      <a:pt x="298" y="268"/>
                      <a:pt x="244" y="220"/>
                    </a:cubicBezTo>
                    <a:cubicBezTo>
                      <a:pt x="233" y="210"/>
                      <a:pt x="221" y="201"/>
                      <a:pt x="211" y="191"/>
                    </a:cubicBezTo>
                    <a:cubicBezTo>
                      <a:pt x="206" y="186"/>
                      <a:pt x="209" y="175"/>
                      <a:pt x="209" y="169"/>
                    </a:cubicBezTo>
                    <a:cubicBezTo>
                      <a:pt x="209" y="137"/>
                      <a:pt x="209" y="137"/>
                      <a:pt x="209" y="137"/>
                    </a:cubicBezTo>
                    <a:cubicBezTo>
                      <a:pt x="209" y="101"/>
                      <a:pt x="209" y="64"/>
                      <a:pt x="209" y="27"/>
                    </a:cubicBezTo>
                    <a:cubicBezTo>
                      <a:pt x="209" y="20"/>
                      <a:pt x="208" y="13"/>
                      <a:pt x="209" y="6"/>
                    </a:cubicBezTo>
                    <a:cubicBezTo>
                      <a:pt x="209" y="0"/>
                      <a:pt x="199" y="3"/>
                      <a:pt x="195" y="3"/>
                    </a:cubicBezTo>
                    <a:cubicBezTo>
                      <a:pt x="177" y="3"/>
                      <a:pt x="159" y="3"/>
                      <a:pt x="142" y="3"/>
                    </a:cubicBezTo>
                    <a:cubicBezTo>
                      <a:pt x="107" y="2"/>
                      <a:pt x="73" y="3"/>
                      <a:pt x="39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10" y="5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6"/>
                      <a:pt x="10" y="6"/>
                    </a:cubicBezTo>
                    <a:cubicBezTo>
                      <a:pt x="9" y="9"/>
                      <a:pt x="9" y="12"/>
                      <a:pt x="8" y="14"/>
                    </a:cubicBezTo>
                    <a:cubicBezTo>
                      <a:pt x="6" y="18"/>
                      <a:pt x="11" y="17"/>
                      <a:pt x="12" y="19"/>
                    </a:cubicBezTo>
                    <a:cubicBezTo>
                      <a:pt x="14" y="20"/>
                      <a:pt x="15" y="29"/>
                      <a:pt x="17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8"/>
                      <a:pt x="16" y="43"/>
                      <a:pt x="14" y="50"/>
                    </a:cubicBezTo>
                    <a:cubicBezTo>
                      <a:pt x="13" y="53"/>
                      <a:pt x="12" y="56"/>
                      <a:pt x="12" y="59"/>
                    </a:cubicBezTo>
                    <a:cubicBezTo>
                      <a:pt x="13" y="63"/>
                      <a:pt x="13" y="63"/>
                      <a:pt x="13" y="68"/>
                    </a:cubicBezTo>
                    <a:cubicBezTo>
                      <a:pt x="13" y="68"/>
                      <a:pt x="9" y="79"/>
                      <a:pt x="10" y="79"/>
                    </a:cubicBezTo>
                    <a:cubicBezTo>
                      <a:pt x="10" y="79"/>
                      <a:pt x="10" y="79"/>
                      <a:pt x="10" y="78"/>
                    </a:cubicBezTo>
                    <a:cubicBezTo>
                      <a:pt x="11" y="78"/>
                      <a:pt x="11" y="77"/>
                      <a:pt x="11" y="77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3" y="74"/>
                      <a:pt x="16" y="71"/>
                      <a:pt x="16" y="74"/>
                    </a:cubicBezTo>
                    <a:cubicBezTo>
                      <a:pt x="16" y="77"/>
                      <a:pt x="13" y="75"/>
                      <a:pt x="11" y="77"/>
                    </a:cubicBezTo>
                    <a:cubicBezTo>
                      <a:pt x="11" y="77"/>
                      <a:pt x="11" y="78"/>
                      <a:pt x="10" y="78"/>
                    </a:cubicBezTo>
                    <a:cubicBezTo>
                      <a:pt x="10" y="80"/>
                      <a:pt x="10" y="83"/>
                      <a:pt x="9" y="84"/>
                    </a:cubicBezTo>
                    <a:cubicBezTo>
                      <a:pt x="8" y="84"/>
                      <a:pt x="7" y="83"/>
                      <a:pt x="7" y="83"/>
                    </a:cubicBezTo>
                    <a:cubicBezTo>
                      <a:pt x="7" y="84"/>
                      <a:pt x="6" y="84"/>
                      <a:pt x="6" y="85"/>
                    </a:cubicBezTo>
                    <a:cubicBezTo>
                      <a:pt x="6" y="86"/>
                      <a:pt x="6" y="86"/>
                      <a:pt x="7" y="86"/>
                    </a:cubicBezTo>
                    <a:cubicBezTo>
                      <a:pt x="6" y="86"/>
                      <a:pt x="5" y="86"/>
                      <a:pt x="5" y="87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4" y="88"/>
                      <a:pt x="2" y="92"/>
                      <a:pt x="2" y="96"/>
                    </a:cubicBezTo>
                    <a:cubicBezTo>
                      <a:pt x="0" y="99"/>
                      <a:pt x="2" y="110"/>
                      <a:pt x="5" y="113"/>
                    </a:cubicBezTo>
                    <a:cubicBezTo>
                      <a:pt x="7" y="115"/>
                      <a:pt x="10" y="118"/>
                      <a:pt x="13" y="119"/>
                    </a:cubicBezTo>
                    <a:cubicBezTo>
                      <a:pt x="16" y="120"/>
                      <a:pt x="15" y="124"/>
                      <a:pt x="17" y="125"/>
                    </a:cubicBezTo>
                    <a:cubicBezTo>
                      <a:pt x="20" y="127"/>
                      <a:pt x="21" y="130"/>
                      <a:pt x="22" y="132"/>
                    </a:cubicBezTo>
                    <a:cubicBezTo>
                      <a:pt x="24" y="135"/>
                      <a:pt x="27" y="136"/>
                      <a:pt x="27" y="139"/>
                    </a:cubicBezTo>
                    <a:cubicBezTo>
                      <a:pt x="28" y="144"/>
                      <a:pt x="32" y="151"/>
                      <a:pt x="30" y="156"/>
                    </a:cubicBezTo>
                    <a:cubicBezTo>
                      <a:pt x="29" y="160"/>
                      <a:pt x="28" y="164"/>
                      <a:pt x="29" y="168"/>
                    </a:cubicBezTo>
                    <a:cubicBezTo>
                      <a:pt x="29" y="171"/>
                      <a:pt x="37" y="191"/>
                      <a:pt x="32" y="191"/>
                    </a:cubicBezTo>
                    <a:cubicBezTo>
                      <a:pt x="33" y="192"/>
                      <a:pt x="38" y="198"/>
                      <a:pt x="38" y="200"/>
                    </a:cubicBezTo>
                    <a:cubicBezTo>
                      <a:pt x="42" y="201"/>
                      <a:pt x="47" y="209"/>
                      <a:pt x="49" y="212"/>
                    </a:cubicBezTo>
                    <a:cubicBezTo>
                      <a:pt x="52" y="217"/>
                      <a:pt x="57" y="219"/>
                      <a:pt x="61" y="223"/>
                    </a:cubicBezTo>
                    <a:cubicBezTo>
                      <a:pt x="63" y="226"/>
                      <a:pt x="63" y="229"/>
                      <a:pt x="64" y="231"/>
                    </a:cubicBezTo>
                    <a:cubicBezTo>
                      <a:pt x="67" y="229"/>
                      <a:pt x="69" y="236"/>
                      <a:pt x="70" y="238"/>
                    </a:cubicBezTo>
                    <a:cubicBezTo>
                      <a:pt x="70" y="237"/>
                      <a:pt x="70" y="237"/>
                      <a:pt x="71" y="237"/>
                    </a:cubicBezTo>
                    <a:cubicBezTo>
                      <a:pt x="70" y="240"/>
                      <a:pt x="75" y="242"/>
                      <a:pt x="75" y="245"/>
                    </a:cubicBezTo>
                    <a:cubicBezTo>
                      <a:pt x="71" y="244"/>
                      <a:pt x="70" y="238"/>
                      <a:pt x="67" y="235"/>
                    </a:cubicBezTo>
                    <a:cubicBezTo>
                      <a:pt x="69" y="240"/>
                      <a:pt x="70" y="246"/>
                      <a:pt x="66" y="251"/>
                    </a:cubicBezTo>
                    <a:cubicBezTo>
                      <a:pt x="71" y="251"/>
                      <a:pt x="66" y="248"/>
                      <a:pt x="70" y="248"/>
                    </a:cubicBezTo>
                    <a:cubicBezTo>
                      <a:pt x="70" y="248"/>
                      <a:pt x="69" y="248"/>
                      <a:pt x="69" y="248"/>
                    </a:cubicBezTo>
                    <a:cubicBezTo>
                      <a:pt x="69" y="248"/>
                      <a:pt x="69" y="248"/>
                      <a:pt x="69" y="248"/>
                    </a:cubicBezTo>
                    <a:cubicBezTo>
                      <a:pt x="69" y="248"/>
                      <a:pt x="69" y="248"/>
                      <a:pt x="69" y="248"/>
                    </a:cubicBezTo>
                    <a:cubicBezTo>
                      <a:pt x="69" y="247"/>
                      <a:pt x="69" y="247"/>
                      <a:pt x="68" y="247"/>
                    </a:cubicBezTo>
                    <a:cubicBezTo>
                      <a:pt x="69" y="247"/>
                      <a:pt x="69" y="247"/>
                      <a:pt x="69" y="248"/>
                    </a:cubicBezTo>
                    <a:cubicBezTo>
                      <a:pt x="69" y="248"/>
                      <a:pt x="69" y="248"/>
                      <a:pt x="69" y="248"/>
                    </a:cubicBezTo>
                    <a:cubicBezTo>
                      <a:pt x="69" y="242"/>
                      <a:pt x="70" y="249"/>
                      <a:pt x="70" y="244"/>
                    </a:cubicBezTo>
                    <a:cubicBezTo>
                      <a:pt x="70" y="246"/>
                      <a:pt x="70" y="246"/>
                      <a:pt x="72" y="246"/>
                    </a:cubicBezTo>
                    <a:cubicBezTo>
                      <a:pt x="70" y="247"/>
                      <a:pt x="70" y="247"/>
                      <a:pt x="70" y="248"/>
                    </a:cubicBezTo>
                    <a:cubicBezTo>
                      <a:pt x="71" y="248"/>
                      <a:pt x="71" y="247"/>
                      <a:pt x="72" y="248"/>
                    </a:cubicBezTo>
                    <a:cubicBezTo>
                      <a:pt x="71" y="249"/>
                      <a:pt x="71" y="249"/>
                      <a:pt x="70" y="248"/>
                    </a:cubicBezTo>
                    <a:cubicBezTo>
                      <a:pt x="73" y="250"/>
                      <a:pt x="89" y="263"/>
                      <a:pt x="92" y="261"/>
                    </a:cubicBezTo>
                    <a:cubicBezTo>
                      <a:pt x="92" y="260"/>
                      <a:pt x="89" y="258"/>
                      <a:pt x="90" y="257"/>
                    </a:cubicBezTo>
                    <a:cubicBezTo>
                      <a:pt x="90" y="257"/>
                      <a:pt x="92" y="259"/>
                      <a:pt x="92" y="259"/>
                    </a:cubicBezTo>
                    <a:cubicBezTo>
                      <a:pt x="92" y="257"/>
                      <a:pt x="90" y="256"/>
                      <a:pt x="90" y="254"/>
                    </a:cubicBezTo>
                    <a:cubicBezTo>
                      <a:pt x="91" y="254"/>
                      <a:pt x="93" y="251"/>
                      <a:pt x="92" y="250"/>
                    </a:cubicBezTo>
                    <a:cubicBezTo>
                      <a:pt x="87" y="245"/>
                      <a:pt x="95" y="243"/>
                      <a:pt x="95" y="241"/>
                    </a:cubicBezTo>
                    <a:cubicBezTo>
                      <a:pt x="98" y="241"/>
                      <a:pt x="100" y="244"/>
                      <a:pt x="102" y="246"/>
                    </a:cubicBezTo>
                    <a:cubicBezTo>
                      <a:pt x="102" y="246"/>
                      <a:pt x="102" y="245"/>
                      <a:pt x="101" y="244"/>
                    </a:cubicBezTo>
                    <a:cubicBezTo>
                      <a:pt x="101" y="243"/>
                      <a:pt x="101" y="242"/>
                      <a:pt x="101" y="241"/>
                    </a:cubicBezTo>
                    <a:cubicBezTo>
                      <a:pt x="100" y="241"/>
                      <a:pt x="100" y="240"/>
                      <a:pt x="100" y="240"/>
                    </a:cubicBezTo>
                    <a:cubicBezTo>
                      <a:pt x="98" y="238"/>
                      <a:pt x="99" y="237"/>
                      <a:pt x="101" y="235"/>
                    </a:cubicBezTo>
                    <a:cubicBezTo>
                      <a:pt x="100" y="236"/>
                      <a:pt x="100" y="239"/>
                      <a:pt x="101" y="241"/>
                    </a:cubicBezTo>
                    <a:cubicBezTo>
                      <a:pt x="101" y="242"/>
                      <a:pt x="101" y="243"/>
                      <a:pt x="101" y="244"/>
                    </a:cubicBezTo>
                    <a:cubicBezTo>
                      <a:pt x="102" y="245"/>
                      <a:pt x="102" y="246"/>
                      <a:pt x="103" y="246"/>
                    </a:cubicBezTo>
                    <a:cubicBezTo>
                      <a:pt x="107" y="248"/>
                      <a:pt x="110" y="246"/>
                      <a:pt x="112" y="242"/>
                    </a:cubicBezTo>
                    <a:cubicBezTo>
                      <a:pt x="112" y="242"/>
                      <a:pt x="111" y="242"/>
                      <a:pt x="111" y="241"/>
                    </a:cubicBezTo>
                    <a:cubicBezTo>
                      <a:pt x="111" y="240"/>
                      <a:pt x="113" y="240"/>
                      <a:pt x="114" y="239"/>
                    </a:cubicBezTo>
                    <a:cubicBezTo>
                      <a:pt x="114" y="239"/>
                      <a:pt x="114" y="239"/>
                      <a:pt x="114" y="238"/>
                    </a:cubicBezTo>
                    <a:cubicBezTo>
                      <a:pt x="114" y="239"/>
                      <a:pt x="114" y="239"/>
                      <a:pt x="114" y="239"/>
                    </a:cubicBezTo>
                    <a:cubicBezTo>
                      <a:pt x="113" y="240"/>
                      <a:pt x="113" y="241"/>
                      <a:pt x="112" y="242"/>
                    </a:cubicBezTo>
                    <a:cubicBezTo>
                      <a:pt x="113" y="242"/>
                      <a:pt x="114" y="242"/>
                      <a:pt x="114" y="242"/>
                    </a:cubicBezTo>
                    <a:cubicBezTo>
                      <a:pt x="116" y="242"/>
                      <a:pt x="114" y="244"/>
                      <a:pt x="113" y="244"/>
                    </a:cubicBezTo>
                    <a:cubicBezTo>
                      <a:pt x="116" y="246"/>
                      <a:pt x="119" y="244"/>
                      <a:pt x="117" y="247"/>
                    </a:cubicBezTo>
                    <a:cubicBezTo>
                      <a:pt x="118" y="247"/>
                      <a:pt x="124" y="246"/>
                      <a:pt x="124" y="246"/>
                    </a:cubicBezTo>
                    <a:cubicBezTo>
                      <a:pt x="126" y="245"/>
                      <a:pt x="129" y="239"/>
                      <a:pt x="130" y="239"/>
                    </a:cubicBezTo>
                    <a:cubicBezTo>
                      <a:pt x="129" y="241"/>
                      <a:pt x="123" y="250"/>
                      <a:pt x="127" y="249"/>
                    </a:cubicBezTo>
                    <a:cubicBezTo>
                      <a:pt x="128" y="248"/>
                      <a:pt x="135" y="239"/>
                      <a:pt x="135" y="246"/>
                    </a:cubicBezTo>
                    <a:cubicBezTo>
                      <a:pt x="135" y="246"/>
                      <a:pt x="135" y="246"/>
                      <a:pt x="135" y="246"/>
                    </a:cubicBezTo>
                    <a:cubicBezTo>
                      <a:pt x="135" y="246"/>
                      <a:pt x="135" y="246"/>
                      <a:pt x="135" y="247"/>
                    </a:cubicBezTo>
                    <a:cubicBezTo>
                      <a:pt x="137" y="246"/>
                      <a:pt x="140" y="248"/>
                      <a:pt x="142" y="248"/>
                    </a:cubicBezTo>
                    <a:cubicBezTo>
                      <a:pt x="142" y="248"/>
                      <a:pt x="139" y="248"/>
                      <a:pt x="138" y="248"/>
                    </a:cubicBezTo>
                    <a:cubicBezTo>
                      <a:pt x="138" y="248"/>
                      <a:pt x="138" y="248"/>
                      <a:pt x="138" y="248"/>
                    </a:cubicBezTo>
                    <a:cubicBezTo>
                      <a:pt x="138" y="248"/>
                      <a:pt x="138" y="248"/>
                      <a:pt x="137" y="248"/>
                    </a:cubicBezTo>
                    <a:cubicBezTo>
                      <a:pt x="137" y="248"/>
                      <a:pt x="138" y="248"/>
                      <a:pt x="138" y="248"/>
                    </a:cubicBezTo>
                    <a:cubicBezTo>
                      <a:pt x="137" y="246"/>
                      <a:pt x="137" y="248"/>
                      <a:pt x="137" y="249"/>
                    </a:cubicBezTo>
                    <a:cubicBezTo>
                      <a:pt x="137" y="249"/>
                      <a:pt x="137" y="249"/>
                      <a:pt x="137" y="249"/>
                    </a:cubicBezTo>
                    <a:cubicBezTo>
                      <a:pt x="137" y="249"/>
                      <a:pt x="137" y="250"/>
                      <a:pt x="137" y="250"/>
                    </a:cubicBezTo>
                    <a:cubicBezTo>
                      <a:pt x="137" y="249"/>
                      <a:pt x="136" y="248"/>
                      <a:pt x="135" y="247"/>
                    </a:cubicBezTo>
                    <a:cubicBezTo>
                      <a:pt x="135" y="247"/>
                      <a:pt x="135" y="247"/>
                      <a:pt x="135" y="247"/>
                    </a:cubicBezTo>
                    <a:cubicBezTo>
                      <a:pt x="135" y="247"/>
                      <a:pt x="135" y="246"/>
                      <a:pt x="135" y="246"/>
                    </a:cubicBezTo>
                    <a:cubicBezTo>
                      <a:pt x="134" y="246"/>
                      <a:pt x="134" y="249"/>
                      <a:pt x="133" y="249"/>
                    </a:cubicBezTo>
                    <a:cubicBezTo>
                      <a:pt x="131" y="246"/>
                      <a:pt x="134" y="248"/>
                      <a:pt x="134" y="246"/>
                    </a:cubicBezTo>
                    <a:cubicBezTo>
                      <a:pt x="134" y="241"/>
                      <a:pt x="127" y="248"/>
                      <a:pt x="127" y="248"/>
                    </a:cubicBezTo>
                    <a:cubicBezTo>
                      <a:pt x="128" y="248"/>
                      <a:pt x="129" y="248"/>
                      <a:pt x="129" y="249"/>
                    </a:cubicBezTo>
                    <a:cubicBezTo>
                      <a:pt x="128" y="250"/>
                      <a:pt x="123" y="249"/>
                      <a:pt x="122" y="249"/>
                    </a:cubicBezTo>
                    <a:cubicBezTo>
                      <a:pt x="117" y="246"/>
                      <a:pt x="113" y="248"/>
                      <a:pt x="108" y="248"/>
                    </a:cubicBezTo>
                    <a:cubicBezTo>
                      <a:pt x="104" y="250"/>
                      <a:pt x="104" y="245"/>
                      <a:pt x="100" y="249"/>
                    </a:cubicBezTo>
                    <a:cubicBezTo>
                      <a:pt x="99" y="250"/>
                      <a:pt x="95" y="253"/>
                      <a:pt x="94" y="252"/>
                    </a:cubicBezTo>
                    <a:cubicBezTo>
                      <a:pt x="94" y="253"/>
                      <a:pt x="97" y="258"/>
                      <a:pt x="97" y="255"/>
                    </a:cubicBezTo>
                    <a:cubicBezTo>
                      <a:pt x="97" y="256"/>
                      <a:pt x="97" y="256"/>
                      <a:pt x="98" y="255"/>
                    </a:cubicBezTo>
                    <a:cubicBezTo>
                      <a:pt x="98" y="257"/>
                      <a:pt x="102" y="258"/>
                      <a:pt x="99" y="262"/>
                    </a:cubicBezTo>
                    <a:cubicBezTo>
                      <a:pt x="99" y="262"/>
                      <a:pt x="100" y="261"/>
                      <a:pt x="99" y="262"/>
                    </a:cubicBezTo>
                    <a:cubicBezTo>
                      <a:pt x="101" y="264"/>
                      <a:pt x="103" y="264"/>
                      <a:pt x="104" y="267"/>
                    </a:cubicBezTo>
                    <a:cubicBezTo>
                      <a:pt x="104" y="267"/>
                      <a:pt x="103" y="266"/>
                      <a:pt x="103" y="266"/>
                    </a:cubicBezTo>
                    <a:cubicBezTo>
                      <a:pt x="103" y="267"/>
                      <a:pt x="103" y="267"/>
                      <a:pt x="103" y="268"/>
                    </a:cubicBezTo>
                    <a:cubicBezTo>
                      <a:pt x="103" y="268"/>
                      <a:pt x="103" y="268"/>
                      <a:pt x="103" y="268"/>
                    </a:cubicBezTo>
                    <a:cubicBezTo>
                      <a:pt x="103" y="269"/>
                      <a:pt x="104" y="269"/>
                      <a:pt x="105" y="268"/>
                    </a:cubicBezTo>
                    <a:cubicBezTo>
                      <a:pt x="105" y="271"/>
                      <a:pt x="108" y="276"/>
                      <a:pt x="109" y="279"/>
                    </a:cubicBezTo>
                    <a:cubicBezTo>
                      <a:pt x="109" y="282"/>
                      <a:pt x="113" y="282"/>
                      <a:pt x="115" y="283"/>
                    </a:cubicBezTo>
                    <a:cubicBezTo>
                      <a:pt x="111" y="283"/>
                      <a:pt x="112" y="285"/>
                      <a:pt x="108" y="281"/>
                    </a:cubicBezTo>
                    <a:cubicBezTo>
                      <a:pt x="107" y="281"/>
                      <a:pt x="107" y="281"/>
                      <a:pt x="107" y="282"/>
                    </a:cubicBezTo>
                    <a:cubicBezTo>
                      <a:pt x="105" y="282"/>
                      <a:pt x="106" y="281"/>
                      <a:pt x="104" y="281"/>
                    </a:cubicBezTo>
                    <a:cubicBezTo>
                      <a:pt x="104" y="280"/>
                      <a:pt x="105" y="279"/>
                      <a:pt x="105" y="279"/>
                    </a:cubicBezTo>
                    <a:cubicBezTo>
                      <a:pt x="104" y="278"/>
                      <a:pt x="104" y="279"/>
                      <a:pt x="103" y="279"/>
                    </a:cubicBezTo>
                    <a:cubicBezTo>
                      <a:pt x="103" y="276"/>
                      <a:pt x="96" y="276"/>
                      <a:pt x="96" y="271"/>
                    </a:cubicBezTo>
                    <a:cubicBezTo>
                      <a:pt x="96" y="271"/>
                      <a:pt x="96" y="267"/>
                      <a:pt x="96" y="266"/>
                    </a:cubicBezTo>
                    <a:cubicBezTo>
                      <a:pt x="95" y="260"/>
                      <a:pt x="90" y="262"/>
                      <a:pt x="90" y="267"/>
                    </a:cubicBezTo>
                    <a:cubicBezTo>
                      <a:pt x="92" y="273"/>
                      <a:pt x="88" y="276"/>
                      <a:pt x="91" y="282"/>
                    </a:cubicBezTo>
                    <a:cubicBezTo>
                      <a:pt x="92" y="279"/>
                      <a:pt x="95" y="297"/>
                      <a:pt x="95" y="299"/>
                    </a:cubicBezTo>
                    <a:cubicBezTo>
                      <a:pt x="96" y="304"/>
                      <a:pt x="106" y="315"/>
                      <a:pt x="112" y="315"/>
                    </a:cubicBezTo>
                    <a:cubicBezTo>
                      <a:pt x="113" y="315"/>
                      <a:pt x="116" y="315"/>
                      <a:pt x="116" y="314"/>
                    </a:cubicBezTo>
                    <a:cubicBezTo>
                      <a:pt x="118" y="310"/>
                      <a:pt x="124" y="323"/>
                      <a:pt x="124" y="324"/>
                    </a:cubicBezTo>
                    <a:cubicBezTo>
                      <a:pt x="124" y="324"/>
                      <a:pt x="125" y="324"/>
                      <a:pt x="125" y="324"/>
                    </a:cubicBezTo>
                    <a:cubicBezTo>
                      <a:pt x="124" y="325"/>
                      <a:pt x="123" y="326"/>
                      <a:pt x="123" y="328"/>
                    </a:cubicBezTo>
                    <a:cubicBezTo>
                      <a:pt x="123" y="328"/>
                      <a:pt x="123" y="328"/>
                      <a:pt x="123" y="327"/>
                    </a:cubicBezTo>
                    <a:cubicBezTo>
                      <a:pt x="123" y="328"/>
                      <a:pt x="123" y="328"/>
                      <a:pt x="123" y="328"/>
                    </a:cubicBezTo>
                    <a:cubicBezTo>
                      <a:pt x="123" y="328"/>
                      <a:pt x="123" y="328"/>
                      <a:pt x="123" y="328"/>
                    </a:cubicBezTo>
                    <a:cubicBezTo>
                      <a:pt x="123" y="330"/>
                      <a:pt x="123" y="332"/>
                      <a:pt x="122" y="334"/>
                    </a:cubicBezTo>
                    <a:cubicBezTo>
                      <a:pt x="121" y="338"/>
                      <a:pt x="120" y="335"/>
                      <a:pt x="118" y="335"/>
                    </a:cubicBezTo>
                    <a:cubicBezTo>
                      <a:pt x="114" y="335"/>
                      <a:pt x="119" y="349"/>
                      <a:pt x="119" y="351"/>
                    </a:cubicBezTo>
                    <a:cubicBezTo>
                      <a:pt x="120" y="357"/>
                      <a:pt x="122" y="360"/>
                      <a:pt x="128" y="362"/>
                    </a:cubicBezTo>
                    <a:cubicBezTo>
                      <a:pt x="130" y="366"/>
                      <a:pt x="131" y="369"/>
                      <a:pt x="134" y="372"/>
                    </a:cubicBezTo>
                    <a:cubicBezTo>
                      <a:pt x="136" y="374"/>
                      <a:pt x="138" y="374"/>
                      <a:pt x="139" y="377"/>
                    </a:cubicBezTo>
                    <a:cubicBezTo>
                      <a:pt x="139" y="382"/>
                      <a:pt x="146" y="385"/>
                      <a:pt x="146" y="389"/>
                    </a:cubicBezTo>
                    <a:cubicBezTo>
                      <a:pt x="146" y="394"/>
                      <a:pt x="150" y="396"/>
                      <a:pt x="153" y="397"/>
                    </a:cubicBezTo>
                    <a:cubicBezTo>
                      <a:pt x="157" y="398"/>
                      <a:pt x="158" y="407"/>
                      <a:pt x="163" y="408"/>
                    </a:cubicBezTo>
                    <a:cubicBezTo>
                      <a:pt x="166" y="409"/>
                      <a:pt x="167" y="412"/>
                      <a:pt x="168" y="414"/>
                    </a:cubicBezTo>
                    <a:cubicBezTo>
                      <a:pt x="168" y="414"/>
                      <a:pt x="168" y="414"/>
                      <a:pt x="168" y="413"/>
                    </a:cubicBezTo>
                    <a:cubicBezTo>
                      <a:pt x="168" y="414"/>
                      <a:pt x="168" y="414"/>
                      <a:pt x="168" y="414"/>
                    </a:cubicBezTo>
                    <a:cubicBezTo>
                      <a:pt x="169" y="415"/>
                      <a:pt x="169" y="415"/>
                      <a:pt x="170" y="415"/>
                    </a:cubicBezTo>
                    <a:cubicBezTo>
                      <a:pt x="169" y="416"/>
                      <a:pt x="168" y="416"/>
                      <a:pt x="168" y="416"/>
                    </a:cubicBezTo>
                    <a:cubicBezTo>
                      <a:pt x="167" y="419"/>
                      <a:pt x="166" y="420"/>
                      <a:pt x="169" y="423"/>
                    </a:cubicBezTo>
                    <a:cubicBezTo>
                      <a:pt x="171" y="425"/>
                      <a:pt x="174" y="424"/>
                      <a:pt x="175" y="425"/>
                    </a:cubicBezTo>
                    <a:cubicBezTo>
                      <a:pt x="180" y="430"/>
                      <a:pt x="180" y="436"/>
                      <a:pt x="177" y="442"/>
                    </a:cubicBezTo>
                    <a:cubicBezTo>
                      <a:pt x="180" y="442"/>
                      <a:pt x="181" y="455"/>
                      <a:pt x="180" y="457"/>
                    </a:cubicBezTo>
                    <a:cubicBezTo>
                      <a:pt x="179" y="458"/>
                      <a:pt x="177" y="462"/>
                      <a:pt x="178" y="463"/>
                    </a:cubicBezTo>
                    <a:cubicBezTo>
                      <a:pt x="180" y="464"/>
                      <a:pt x="181" y="463"/>
                      <a:pt x="182" y="464"/>
                    </a:cubicBezTo>
                    <a:cubicBezTo>
                      <a:pt x="185" y="467"/>
                      <a:pt x="185" y="471"/>
                      <a:pt x="189" y="470"/>
                    </a:cubicBezTo>
                    <a:cubicBezTo>
                      <a:pt x="193" y="469"/>
                      <a:pt x="200" y="468"/>
                      <a:pt x="204" y="469"/>
                    </a:cubicBezTo>
                    <a:cubicBezTo>
                      <a:pt x="207" y="472"/>
                      <a:pt x="221" y="474"/>
                      <a:pt x="224" y="472"/>
                    </a:cubicBezTo>
                    <a:cubicBezTo>
                      <a:pt x="228" y="471"/>
                      <a:pt x="243" y="479"/>
                      <a:pt x="243" y="483"/>
                    </a:cubicBezTo>
                    <a:cubicBezTo>
                      <a:pt x="243" y="482"/>
                      <a:pt x="243" y="482"/>
                      <a:pt x="243" y="482"/>
                    </a:cubicBezTo>
                    <a:cubicBezTo>
                      <a:pt x="244" y="485"/>
                      <a:pt x="244" y="487"/>
                      <a:pt x="245" y="489"/>
                    </a:cubicBezTo>
                    <a:cubicBezTo>
                      <a:pt x="245" y="488"/>
                      <a:pt x="245" y="488"/>
                      <a:pt x="246" y="488"/>
                    </a:cubicBezTo>
                    <a:cubicBezTo>
                      <a:pt x="246" y="489"/>
                      <a:pt x="246" y="489"/>
                      <a:pt x="246" y="489"/>
                    </a:cubicBezTo>
                    <a:cubicBezTo>
                      <a:pt x="246" y="488"/>
                      <a:pt x="246" y="489"/>
                      <a:pt x="247" y="489"/>
                    </a:cubicBezTo>
                    <a:cubicBezTo>
                      <a:pt x="247" y="489"/>
                      <a:pt x="246" y="490"/>
                      <a:pt x="246" y="489"/>
                    </a:cubicBezTo>
                    <a:cubicBezTo>
                      <a:pt x="248" y="489"/>
                      <a:pt x="249" y="493"/>
                      <a:pt x="252" y="492"/>
                    </a:cubicBezTo>
                    <a:cubicBezTo>
                      <a:pt x="252" y="492"/>
                      <a:pt x="252" y="492"/>
                      <a:pt x="252" y="492"/>
                    </a:cubicBezTo>
                    <a:cubicBezTo>
                      <a:pt x="248" y="492"/>
                      <a:pt x="251" y="491"/>
                      <a:pt x="252" y="492"/>
                    </a:cubicBezTo>
                    <a:cubicBezTo>
                      <a:pt x="252" y="492"/>
                      <a:pt x="252" y="492"/>
                      <a:pt x="252" y="492"/>
                    </a:cubicBezTo>
                    <a:cubicBezTo>
                      <a:pt x="253" y="493"/>
                      <a:pt x="264" y="498"/>
                      <a:pt x="265" y="498"/>
                    </a:cubicBezTo>
                    <a:cubicBezTo>
                      <a:pt x="269" y="495"/>
                      <a:pt x="277" y="494"/>
                      <a:pt x="280" y="498"/>
                    </a:cubicBezTo>
                    <a:cubicBezTo>
                      <a:pt x="283" y="501"/>
                      <a:pt x="286" y="508"/>
                      <a:pt x="284" y="511"/>
                    </a:cubicBezTo>
                    <a:cubicBezTo>
                      <a:pt x="281" y="515"/>
                      <a:pt x="290" y="516"/>
                      <a:pt x="290" y="515"/>
                    </a:cubicBezTo>
                    <a:cubicBezTo>
                      <a:pt x="290" y="516"/>
                      <a:pt x="290" y="516"/>
                      <a:pt x="291" y="516"/>
                    </a:cubicBezTo>
                    <a:cubicBezTo>
                      <a:pt x="290" y="515"/>
                      <a:pt x="290" y="514"/>
                      <a:pt x="290" y="513"/>
                    </a:cubicBezTo>
                    <a:cubicBezTo>
                      <a:pt x="290" y="513"/>
                      <a:pt x="291" y="513"/>
                      <a:pt x="291" y="513"/>
                    </a:cubicBezTo>
                    <a:cubicBezTo>
                      <a:pt x="291" y="513"/>
                      <a:pt x="291" y="513"/>
                      <a:pt x="291" y="513"/>
                    </a:cubicBezTo>
                    <a:cubicBezTo>
                      <a:pt x="291" y="513"/>
                      <a:pt x="291" y="513"/>
                      <a:pt x="291" y="513"/>
                    </a:cubicBezTo>
                    <a:cubicBezTo>
                      <a:pt x="291" y="514"/>
                      <a:pt x="291" y="512"/>
                      <a:pt x="291" y="512"/>
                    </a:cubicBezTo>
                    <a:cubicBezTo>
                      <a:pt x="291" y="513"/>
                      <a:pt x="291" y="513"/>
                      <a:pt x="291" y="513"/>
                    </a:cubicBezTo>
                    <a:cubicBezTo>
                      <a:pt x="292" y="513"/>
                      <a:pt x="293" y="513"/>
                      <a:pt x="293" y="512"/>
                    </a:cubicBezTo>
                    <a:cubicBezTo>
                      <a:pt x="293" y="513"/>
                      <a:pt x="293" y="513"/>
                      <a:pt x="293" y="513"/>
                    </a:cubicBezTo>
                    <a:cubicBezTo>
                      <a:pt x="293" y="512"/>
                      <a:pt x="293" y="512"/>
                      <a:pt x="294" y="512"/>
                    </a:cubicBezTo>
                    <a:cubicBezTo>
                      <a:pt x="293" y="513"/>
                      <a:pt x="293" y="513"/>
                      <a:pt x="294" y="513"/>
                    </a:cubicBezTo>
                    <a:cubicBezTo>
                      <a:pt x="294" y="513"/>
                      <a:pt x="294" y="513"/>
                      <a:pt x="294" y="513"/>
                    </a:cubicBezTo>
                    <a:cubicBezTo>
                      <a:pt x="294" y="514"/>
                      <a:pt x="294" y="514"/>
                      <a:pt x="294" y="514"/>
                    </a:cubicBezTo>
                    <a:cubicBezTo>
                      <a:pt x="295" y="514"/>
                      <a:pt x="295" y="514"/>
                      <a:pt x="295" y="514"/>
                    </a:cubicBezTo>
                    <a:cubicBezTo>
                      <a:pt x="294" y="514"/>
                      <a:pt x="294" y="513"/>
                      <a:pt x="294" y="513"/>
                    </a:cubicBezTo>
                    <a:cubicBezTo>
                      <a:pt x="295" y="513"/>
                      <a:pt x="297" y="513"/>
                      <a:pt x="298" y="514"/>
                    </a:cubicBezTo>
                    <a:cubicBezTo>
                      <a:pt x="298" y="514"/>
                      <a:pt x="298" y="513"/>
                      <a:pt x="298" y="513"/>
                    </a:cubicBezTo>
                    <a:cubicBezTo>
                      <a:pt x="298" y="513"/>
                      <a:pt x="297" y="513"/>
                      <a:pt x="297" y="513"/>
                    </a:cubicBezTo>
                    <a:cubicBezTo>
                      <a:pt x="297" y="513"/>
                      <a:pt x="297" y="513"/>
                      <a:pt x="297" y="513"/>
                    </a:cubicBezTo>
                    <a:cubicBezTo>
                      <a:pt x="297" y="513"/>
                      <a:pt x="297" y="513"/>
                      <a:pt x="297" y="513"/>
                    </a:cubicBezTo>
                    <a:cubicBezTo>
                      <a:pt x="298" y="513"/>
                      <a:pt x="298" y="512"/>
                      <a:pt x="298" y="513"/>
                    </a:cubicBezTo>
                    <a:cubicBezTo>
                      <a:pt x="298" y="513"/>
                      <a:pt x="299" y="514"/>
                      <a:pt x="300" y="515"/>
                    </a:cubicBezTo>
                    <a:cubicBezTo>
                      <a:pt x="299" y="515"/>
                      <a:pt x="299" y="514"/>
                      <a:pt x="299" y="514"/>
                    </a:cubicBezTo>
                    <a:cubicBezTo>
                      <a:pt x="299" y="515"/>
                      <a:pt x="300" y="515"/>
                      <a:pt x="301" y="516"/>
                    </a:cubicBezTo>
                    <a:cubicBezTo>
                      <a:pt x="300" y="516"/>
                      <a:pt x="300" y="515"/>
                      <a:pt x="300" y="515"/>
                    </a:cubicBezTo>
                    <a:cubicBezTo>
                      <a:pt x="301" y="518"/>
                      <a:pt x="304" y="521"/>
                      <a:pt x="308" y="523"/>
                    </a:cubicBezTo>
                    <a:cubicBezTo>
                      <a:pt x="308" y="523"/>
                      <a:pt x="307" y="522"/>
                      <a:pt x="307" y="522"/>
                    </a:cubicBezTo>
                    <a:cubicBezTo>
                      <a:pt x="307" y="522"/>
                      <a:pt x="308" y="521"/>
                      <a:pt x="309" y="521"/>
                    </a:cubicBezTo>
                    <a:cubicBezTo>
                      <a:pt x="308" y="522"/>
                      <a:pt x="321" y="534"/>
                      <a:pt x="322" y="535"/>
                    </a:cubicBezTo>
                    <a:cubicBezTo>
                      <a:pt x="327" y="541"/>
                      <a:pt x="332" y="546"/>
                      <a:pt x="335" y="553"/>
                    </a:cubicBezTo>
                    <a:cubicBezTo>
                      <a:pt x="338" y="559"/>
                      <a:pt x="339" y="567"/>
                      <a:pt x="339" y="574"/>
                    </a:cubicBezTo>
                    <a:cubicBezTo>
                      <a:pt x="339" y="574"/>
                      <a:pt x="339" y="574"/>
                      <a:pt x="339" y="573"/>
                    </a:cubicBezTo>
                    <a:cubicBezTo>
                      <a:pt x="339" y="574"/>
                      <a:pt x="340" y="574"/>
                      <a:pt x="340" y="573"/>
                    </a:cubicBezTo>
                    <a:cubicBezTo>
                      <a:pt x="340" y="574"/>
                      <a:pt x="337" y="579"/>
                      <a:pt x="339" y="580"/>
                    </a:cubicBezTo>
                    <a:cubicBezTo>
                      <a:pt x="338" y="580"/>
                      <a:pt x="339" y="579"/>
                      <a:pt x="340" y="578"/>
                    </a:cubicBezTo>
                    <a:cubicBezTo>
                      <a:pt x="340" y="578"/>
                      <a:pt x="340" y="578"/>
                      <a:pt x="340" y="579"/>
                    </a:cubicBezTo>
                    <a:cubicBezTo>
                      <a:pt x="341" y="576"/>
                      <a:pt x="345" y="590"/>
                      <a:pt x="345" y="589"/>
                    </a:cubicBezTo>
                    <a:cubicBezTo>
                      <a:pt x="346" y="590"/>
                      <a:pt x="354" y="588"/>
                      <a:pt x="356" y="588"/>
                    </a:cubicBezTo>
                    <a:cubicBezTo>
                      <a:pt x="373" y="587"/>
                      <a:pt x="389" y="585"/>
                      <a:pt x="406" y="583"/>
                    </a:cubicBezTo>
                    <a:cubicBezTo>
                      <a:pt x="415" y="581"/>
                      <a:pt x="425" y="580"/>
                      <a:pt x="435" y="580"/>
                    </a:cubicBezTo>
                    <a:cubicBezTo>
                      <a:pt x="439" y="579"/>
                      <a:pt x="456" y="581"/>
                      <a:pt x="459" y="577"/>
                    </a:cubicBezTo>
                    <a:cubicBezTo>
                      <a:pt x="460" y="576"/>
                      <a:pt x="465" y="577"/>
                      <a:pt x="467" y="575"/>
                    </a:cubicBezTo>
                    <a:cubicBezTo>
                      <a:pt x="466" y="572"/>
                      <a:pt x="471" y="571"/>
                      <a:pt x="471" y="568"/>
                    </a:cubicBezTo>
                    <a:cubicBezTo>
                      <a:pt x="471" y="566"/>
                      <a:pt x="470" y="564"/>
                      <a:pt x="470" y="561"/>
                    </a:cubicBezTo>
                    <a:cubicBezTo>
                      <a:pt x="470" y="561"/>
                      <a:pt x="468" y="558"/>
                      <a:pt x="466" y="558"/>
                    </a:cubicBezTo>
                    <a:cubicBezTo>
                      <a:pt x="463" y="558"/>
                      <a:pt x="464" y="559"/>
                      <a:pt x="462" y="557"/>
                    </a:cubicBezTo>
                    <a:cubicBezTo>
                      <a:pt x="462" y="557"/>
                      <a:pt x="461" y="558"/>
                      <a:pt x="461" y="558"/>
                    </a:cubicBezTo>
                    <a:cubicBezTo>
                      <a:pt x="459" y="559"/>
                      <a:pt x="460" y="548"/>
                      <a:pt x="460" y="548"/>
                    </a:cubicBezTo>
                    <a:cubicBezTo>
                      <a:pt x="460" y="546"/>
                      <a:pt x="461" y="544"/>
                      <a:pt x="459" y="543"/>
                    </a:cubicBezTo>
                    <a:cubicBezTo>
                      <a:pt x="457" y="540"/>
                      <a:pt x="459" y="542"/>
                      <a:pt x="459" y="539"/>
                    </a:cubicBezTo>
                    <a:cubicBezTo>
                      <a:pt x="459" y="535"/>
                      <a:pt x="457" y="535"/>
                      <a:pt x="461" y="534"/>
                    </a:cubicBezTo>
                    <a:cubicBezTo>
                      <a:pt x="464" y="534"/>
                      <a:pt x="464" y="529"/>
                      <a:pt x="466" y="528"/>
                    </a:cubicBezTo>
                    <a:cubicBezTo>
                      <a:pt x="469" y="525"/>
                      <a:pt x="466" y="519"/>
                      <a:pt x="468" y="517"/>
                    </a:cubicBezTo>
                    <a:cubicBezTo>
                      <a:pt x="470" y="514"/>
                      <a:pt x="465" y="507"/>
                      <a:pt x="468" y="507"/>
                    </a:cubicBezTo>
                    <a:cubicBezTo>
                      <a:pt x="466" y="507"/>
                      <a:pt x="470" y="499"/>
                      <a:pt x="470" y="498"/>
                    </a:cubicBezTo>
                    <a:cubicBezTo>
                      <a:pt x="471" y="496"/>
                      <a:pt x="473" y="492"/>
                      <a:pt x="475" y="491"/>
                    </a:cubicBezTo>
                    <a:cubicBezTo>
                      <a:pt x="478" y="489"/>
                      <a:pt x="483" y="482"/>
                      <a:pt x="487" y="482"/>
                    </a:cubicBezTo>
                    <a:cubicBezTo>
                      <a:pt x="485" y="477"/>
                      <a:pt x="483" y="476"/>
                      <a:pt x="480" y="473"/>
                    </a:cubicBezTo>
                    <a:close/>
                    <a:moveTo>
                      <a:pt x="340" y="578"/>
                    </a:moveTo>
                    <a:cubicBezTo>
                      <a:pt x="341" y="578"/>
                      <a:pt x="341" y="577"/>
                      <a:pt x="342" y="578"/>
                    </a:cubicBezTo>
                    <a:cubicBezTo>
                      <a:pt x="344" y="579"/>
                      <a:pt x="346" y="583"/>
                      <a:pt x="346" y="585"/>
                    </a:cubicBezTo>
                    <a:cubicBezTo>
                      <a:pt x="346" y="584"/>
                      <a:pt x="342" y="577"/>
                      <a:pt x="340" y="578"/>
                    </a:cubicBezTo>
                    <a:close/>
                    <a:moveTo>
                      <a:pt x="7" y="83"/>
                    </a:moveTo>
                    <a:cubicBezTo>
                      <a:pt x="8" y="82"/>
                      <a:pt x="8" y="81"/>
                      <a:pt x="8" y="81"/>
                    </a:cubicBezTo>
                    <a:cubicBezTo>
                      <a:pt x="8" y="82"/>
                      <a:pt x="7" y="82"/>
                      <a:pt x="7" y="83"/>
                    </a:cubicBezTo>
                    <a:close/>
                    <a:moveTo>
                      <a:pt x="294" y="514"/>
                    </a:moveTo>
                    <a:cubicBezTo>
                      <a:pt x="294" y="514"/>
                      <a:pt x="294" y="514"/>
                      <a:pt x="294" y="513"/>
                    </a:cubicBezTo>
                    <a:cubicBezTo>
                      <a:pt x="293" y="513"/>
                      <a:pt x="293" y="513"/>
                      <a:pt x="293" y="513"/>
                    </a:cubicBezTo>
                    <a:cubicBezTo>
                      <a:pt x="293" y="514"/>
                      <a:pt x="293" y="514"/>
                      <a:pt x="294" y="514"/>
                    </a:cubicBezTo>
                    <a:cubicBezTo>
                      <a:pt x="294" y="514"/>
                      <a:pt x="294" y="514"/>
                      <a:pt x="294" y="514"/>
                    </a:cubicBezTo>
                    <a:cubicBezTo>
                      <a:pt x="294" y="514"/>
                      <a:pt x="294" y="514"/>
                      <a:pt x="294" y="514"/>
                    </a:cubicBezTo>
                    <a:close/>
                    <a:moveTo>
                      <a:pt x="294" y="514"/>
                    </a:moveTo>
                    <a:cubicBezTo>
                      <a:pt x="294" y="514"/>
                      <a:pt x="294" y="514"/>
                      <a:pt x="294" y="513"/>
                    </a:cubicBezTo>
                    <a:cubicBezTo>
                      <a:pt x="294" y="514"/>
                      <a:pt x="294" y="514"/>
                      <a:pt x="294" y="514"/>
                    </a:cubicBezTo>
                    <a:cubicBezTo>
                      <a:pt x="294" y="514"/>
                      <a:pt x="294" y="514"/>
                      <a:pt x="294" y="514"/>
                    </a:cubicBezTo>
                    <a:close/>
                    <a:moveTo>
                      <a:pt x="168" y="414"/>
                    </a:moveTo>
                    <a:cubicBezTo>
                      <a:pt x="168" y="415"/>
                      <a:pt x="168" y="415"/>
                      <a:pt x="168" y="415"/>
                    </a:cubicBezTo>
                    <a:cubicBezTo>
                      <a:pt x="168" y="415"/>
                      <a:pt x="168" y="415"/>
                      <a:pt x="168" y="414"/>
                    </a:cubicBezTo>
                    <a:cubicBezTo>
                      <a:pt x="168" y="414"/>
                      <a:pt x="168" y="414"/>
                      <a:pt x="168" y="414"/>
                    </a:cubicBezTo>
                    <a:close/>
                    <a:moveTo>
                      <a:pt x="8" y="81"/>
                    </a:moveTo>
                    <a:cubicBezTo>
                      <a:pt x="9" y="80"/>
                      <a:pt x="9" y="80"/>
                      <a:pt x="9" y="79"/>
                    </a:cubicBezTo>
                    <a:cubicBezTo>
                      <a:pt x="9" y="80"/>
                      <a:pt x="8" y="80"/>
                      <a:pt x="8" y="81"/>
                    </a:cubicBezTo>
                    <a:close/>
                    <a:moveTo>
                      <a:pt x="224" y="497"/>
                    </a:moveTo>
                    <a:cubicBezTo>
                      <a:pt x="221" y="494"/>
                      <a:pt x="216" y="494"/>
                      <a:pt x="212" y="494"/>
                    </a:cubicBezTo>
                    <a:cubicBezTo>
                      <a:pt x="216" y="494"/>
                      <a:pt x="214" y="499"/>
                      <a:pt x="217" y="500"/>
                    </a:cubicBezTo>
                    <a:cubicBezTo>
                      <a:pt x="218" y="501"/>
                      <a:pt x="227" y="500"/>
                      <a:pt x="229" y="498"/>
                    </a:cubicBezTo>
                    <a:cubicBezTo>
                      <a:pt x="229" y="498"/>
                      <a:pt x="231" y="496"/>
                      <a:pt x="231" y="496"/>
                    </a:cubicBezTo>
                    <a:cubicBezTo>
                      <a:pt x="231" y="493"/>
                      <a:pt x="226" y="497"/>
                      <a:pt x="224" y="497"/>
                    </a:cubicBezTo>
                    <a:close/>
                    <a:moveTo>
                      <a:pt x="191" y="493"/>
                    </a:moveTo>
                    <a:cubicBezTo>
                      <a:pt x="191" y="495"/>
                      <a:pt x="187" y="494"/>
                      <a:pt x="187" y="496"/>
                    </a:cubicBezTo>
                    <a:cubicBezTo>
                      <a:pt x="194" y="496"/>
                      <a:pt x="194" y="496"/>
                      <a:pt x="194" y="496"/>
                    </a:cubicBezTo>
                    <a:cubicBezTo>
                      <a:pt x="194" y="495"/>
                      <a:pt x="191" y="495"/>
                      <a:pt x="191" y="493"/>
                    </a:cubicBezTo>
                    <a:close/>
                    <a:moveTo>
                      <a:pt x="197" y="498"/>
                    </a:moveTo>
                    <a:cubicBezTo>
                      <a:pt x="200" y="499"/>
                      <a:pt x="200" y="506"/>
                      <a:pt x="204" y="504"/>
                    </a:cubicBezTo>
                    <a:cubicBezTo>
                      <a:pt x="206" y="504"/>
                      <a:pt x="209" y="502"/>
                      <a:pt x="210" y="501"/>
                    </a:cubicBezTo>
                    <a:cubicBezTo>
                      <a:pt x="209" y="500"/>
                      <a:pt x="208" y="497"/>
                      <a:pt x="206" y="496"/>
                    </a:cubicBezTo>
                    <a:cubicBezTo>
                      <a:pt x="206" y="496"/>
                      <a:pt x="197" y="498"/>
                      <a:pt x="197" y="498"/>
                    </a:cubicBezTo>
                    <a:close/>
                    <a:moveTo>
                      <a:pt x="292" y="514"/>
                    </a:moveTo>
                    <a:cubicBezTo>
                      <a:pt x="292" y="514"/>
                      <a:pt x="292" y="514"/>
                      <a:pt x="292" y="514"/>
                    </a:cubicBezTo>
                    <a:cubicBezTo>
                      <a:pt x="293" y="514"/>
                      <a:pt x="293" y="514"/>
                      <a:pt x="292" y="514"/>
                    </a:cubicBezTo>
                    <a:close/>
                    <a:moveTo>
                      <a:pt x="292" y="514"/>
                    </a:moveTo>
                    <a:cubicBezTo>
                      <a:pt x="292" y="514"/>
                      <a:pt x="292" y="514"/>
                      <a:pt x="292" y="514"/>
                    </a:cubicBezTo>
                    <a:cubicBezTo>
                      <a:pt x="292" y="514"/>
                      <a:pt x="292" y="514"/>
                      <a:pt x="292" y="514"/>
                    </a:cubicBezTo>
                    <a:cubicBezTo>
                      <a:pt x="292" y="514"/>
                      <a:pt x="292" y="514"/>
                      <a:pt x="292" y="514"/>
                    </a:cubicBezTo>
                    <a:close/>
                    <a:moveTo>
                      <a:pt x="291" y="514"/>
                    </a:moveTo>
                    <a:cubicBezTo>
                      <a:pt x="292" y="514"/>
                      <a:pt x="292" y="514"/>
                      <a:pt x="292" y="514"/>
                    </a:cubicBezTo>
                    <a:cubicBezTo>
                      <a:pt x="292" y="514"/>
                      <a:pt x="292" y="514"/>
                      <a:pt x="292" y="514"/>
                    </a:cubicBezTo>
                    <a:lnTo>
                      <a:pt x="291" y="514"/>
                    </a:lnTo>
                    <a:close/>
                    <a:moveTo>
                      <a:pt x="291" y="515"/>
                    </a:moveTo>
                    <a:cubicBezTo>
                      <a:pt x="291" y="515"/>
                      <a:pt x="291" y="514"/>
                      <a:pt x="291" y="514"/>
                    </a:cubicBezTo>
                    <a:cubicBezTo>
                      <a:pt x="290" y="514"/>
                      <a:pt x="290" y="514"/>
                      <a:pt x="291" y="515"/>
                    </a:cubicBezTo>
                    <a:close/>
                    <a:moveTo>
                      <a:pt x="275" y="531"/>
                    </a:moveTo>
                    <a:cubicBezTo>
                      <a:pt x="276" y="533"/>
                      <a:pt x="283" y="534"/>
                      <a:pt x="281" y="537"/>
                    </a:cubicBezTo>
                    <a:cubicBezTo>
                      <a:pt x="279" y="541"/>
                      <a:pt x="286" y="541"/>
                      <a:pt x="289" y="541"/>
                    </a:cubicBezTo>
                    <a:cubicBezTo>
                      <a:pt x="289" y="541"/>
                      <a:pt x="289" y="540"/>
                      <a:pt x="289" y="539"/>
                    </a:cubicBezTo>
                    <a:cubicBezTo>
                      <a:pt x="285" y="535"/>
                      <a:pt x="281" y="531"/>
                      <a:pt x="275" y="531"/>
                    </a:cubicBezTo>
                    <a:close/>
                    <a:moveTo>
                      <a:pt x="229" y="543"/>
                    </a:moveTo>
                    <a:cubicBezTo>
                      <a:pt x="229" y="547"/>
                      <a:pt x="237" y="548"/>
                      <a:pt x="235" y="545"/>
                    </a:cubicBezTo>
                    <a:cubicBezTo>
                      <a:pt x="233" y="544"/>
                      <a:pt x="230" y="544"/>
                      <a:pt x="229" y="543"/>
                    </a:cubicBezTo>
                    <a:close/>
                    <a:moveTo>
                      <a:pt x="279" y="561"/>
                    </a:moveTo>
                    <a:cubicBezTo>
                      <a:pt x="278" y="561"/>
                      <a:pt x="273" y="556"/>
                      <a:pt x="275" y="559"/>
                    </a:cubicBezTo>
                    <a:cubicBezTo>
                      <a:pt x="277" y="562"/>
                      <a:pt x="278" y="566"/>
                      <a:pt x="280" y="569"/>
                    </a:cubicBezTo>
                    <a:cubicBezTo>
                      <a:pt x="283" y="573"/>
                      <a:pt x="283" y="570"/>
                      <a:pt x="287" y="572"/>
                    </a:cubicBezTo>
                    <a:cubicBezTo>
                      <a:pt x="287" y="571"/>
                      <a:pt x="287" y="571"/>
                      <a:pt x="287" y="570"/>
                    </a:cubicBezTo>
                    <a:cubicBezTo>
                      <a:pt x="283" y="568"/>
                      <a:pt x="280" y="565"/>
                      <a:pt x="279" y="561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69"/>
              <p:cNvSpPr>
                <a:spLocks/>
              </p:cNvSpPr>
              <p:nvPr/>
            </p:nvSpPr>
            <p:spPr bwMode="gray">
              <a:xfrm>
                <a:off x="5849391" y="4165643"/>
                <a:ext cx="385865" cy="502857"/>
              </a:xfrm>
              <a:custGeom>
                <a:avLst/>
                <a:gdLst>
                  <a:gd name="T0" fmla="*/ 237 w 239"/>
                  <a:gd name="T1" fmla="*/ 239 h 311"/>
                  <a:gd name="T2" fmla="*/ 237 w 239"/>
                  <a:gd name="T3" fmla="*/ 148 h 311"/>
                  <a:gd name="T4" fmla="*/ 236 w 239"/>
                  <a:gd name="T5" fmla="*/ 101 h 311"/>
                  <a:gd name="T6" fmla="*/ 236 w 239"/>
                  <a:gd name="T7" fmla="*/ 80 h 311"/>
                  <a:gd name="T8" fmla="*/ 237 w 239"/>
                  <a:gd name="T9" fmla="*/ 63 h 311"/>
                  <a:gd name="T10" fmla="*/ 222 w 239"/>
                  <a:gd name="T11" fmla="*/ 63 h 311"/>
                  <a:gd name="T12" fmla="*/ 199 w 239"/>
                  <a:gd name="T13" fmla="*/ 63 h 311"/>
                  <a:gd name="T14" fmla="*/ 157 w 239"/>
                  <a:gd name="T15" fmla="*/ 63 h 311"/>
                  <a:gd name="T16" fmla="*/ 142 w 239"/>
                  <a:gd name="T17" fmla="*/ 62 h 311"/>
                  <a:gd name="T18" fmla="*/ 142 w 239"/>
                  <a:gd name="T19" fmla="*/ 42 h 311"/>
                  <a:gd name="T20" fmla="*/ 142 w 239"/>
                  <a:gd name="T21" fmla="*/ 0 h 311"/>
                  <a:gd name="T22" fmla="*/ 75 w 239"/>
                  <a:gd name="T23" fmla="*/ 0 h 311"/>
                  <a:gd name="T24" fmla="*/ 1 w 239"/>
                  <a:gd name="T25" fmla="*/ 1 h 311"/>
                  <a:gd name="T26" fmla="*/ 0 w 239"/>
                  <a:gd name="T27" fmla="*/ 310 h 311"/>
                  <a:gd name="T28" fmla="*/ 161 w 239"/>
                  <a:gd name="T29" fmla="*/ 310 h 311"/>
                  <a:gd name="T30" fmla="*/ 236 w 239"/>
                  <a:gd name="T31" fmla="*/ 311 h 311"/>
                  <a:gd name="T32" fmla="*/ 237 w 239"/>
                  <a:gd name="T33" fmla="*/ 239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9" h="311">
                    <a:moveTo>
                      <a:pt x="237" y="239"/>
                    </a:moveTo>
                    <a:cubicBezTo>
                      <a:pt x="233" y="209"/>
                      <a:pt x="236" y="178"/>
                      <a:pt x="237" y="148"/>
                    </a:cubicBezTo>
                    <a:cubicBezTo>
                      <a:pt x="237" y="132"/>
                      <a:pt x="237" y="117"/>
                      <a:pt x="236" y="101"/>
                    </a:cubicBezTo>
                    <a:cubicBezTo>
                      <a:pt x="236" y="94"/>
                      <a:pt x="236" y="87"/>
                      <a:pt x="236" y="80"/>
                    </a:cubicBezTo>
                    <a:cubicBezTo>
                      <a:pt x="237" y="77"/>
                      <a:pt x="239" y="65"/>
                      <a:pt x="237" y="63"/>
                    </a:cubicBezTo>
                    <a:cubicBezTo>
                      <a:pt x="235" y="61"/>
                      <a:pt x="224" y="62"/>
                      <a:pt x="222" y="63"/>
                    </a:cubicBezTo>
                    <a:cubicBezTo>
                      <a:pt x="214" y="63"/>
                      <a:pt x="207" y="63"/>
                      <a:pt x="199" y="63"/>
                    </a:cubicBezTo>
                    <a:cubicBezTo>
                      <a:pt x="185" y="63"/>
                      <a:pt x="171" y="63"/>
                      <a:pt x="157" y="63"/>
                    </a:cubicBezTo>
                    <a:cubicBezTo>
                      <a:pt x="156" y="63"/>
                      <a:pt x="142" y="63"/>
                      <a:pt x="142" y="62"/>
                    </a:cubicBezTo>
                    <a:cubicBezTo>
                      <a:pt x="142" y="55"/>
                      <a:pt x="142" y="49"/>
                      <a:pt x="142" y="42"/>
                    </a:cubicBezTo>
                    <a:cubicBezTo>
                      <a:pt x="142" y="39"/>
                      <a:pt x="143" y="0"/>
                      <a:pt x="142" y="0"/>
                    </a:cubicBezTo>
                    <a:cubicBezTo>
                      <a:pt x="120" y="0"/>
                      <a:pt x="97" y="0"/>
                      <a:pt x="75" y="0"/>
                    </a:cubicBezTo>
                    <a:cubicBezTo>
                      <a:pt x="51" y="1"/>
                      <a:pt x="25" y="3"/>
                      <a:pt x="1" y="1"/>
                    </a:cubicBezTo>
                    <a:cubicBezTo>
                      <a:pt x="1" y="104"/>
                      <a:pt x="0" y="207"/>
                      <a:pt x="0" y="310"/>
                    </a:cubicBezTo>
                    <a:cubicBezTo>
                      <a:pt x="54" y="310"/>
                      <a:pt x="108" y="310"/>
                      <a:pt x="161" y="310"/>
                    </a:cubicBezTo>
                    <a:cubicBezTo>
                      <a:pt x="186" y="310"/>
                      <a:pt x="211" y="311"/>
                      <a:pt x="236" y="311"/>
                    </a:cubicBezTo>
                    <a:cubicBezTo>
                      <a:pt x="237" y="311"/>
                      <a:pt x="237" y="245"/>
                      <a:pt x="237" y="239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70"/>
              <p:cNvSpPr>
                <a:spLocks/>
              </p:cNvSpPr>
              <p:nvPr/>
            </p:nvSpPr>
            <p:spPr bwMode="gray">
              <a:xfrm>
                <a:off x="5395110" y="4164275"/>
                <a:ext cx="455649" cy="703315"/>
              </a:xfrm>
              <a:custGeom>
                <a:avLst/>
                <a:gdLst>
                  <a:gd name="T0" fmla="*/ 282 w 282"/>
                  <a:gd name="T1" fmla="*/ 4 h 435"/>
                  <a:gd name="T2" fmla="*/ 223 w 282"/>
                  <a:gd name="T3" fmla="*/ 2 h 435"/>
                  <a:gd name="T4" fmla="*/ 147 w 282"/>
                  <a:gd name="T5" fmla="*/ 2 h 435"/>
                  <a:gd name="T6" fmla="*/ 0 w 282"/>
                  <a:gd name="T7" fmla="*/ 2 h 435"/>
                  <a:gd name="T8" fmla="*/ 0 w 282"/>
                  <a:gd name="T9" fmla="*/ 140 h 435"/>
                  <a:gd name="T10" fmla="*/ 0 w 282"/>
                  <a:gd name="T11" fmla="*/ 173 h 435"/>
                  <a:gd name="T12" fmla="*/ 0 w 282"/>
                  <a:gd name="T13" fmla="*/ 187 h 435"/>
                  <a:gd name="T14" fmla="*/ 7 w 282"/>
                  <a:gd name="T15" fmla="*/ 194 h 435"/>
                  <a:gd name="T16" fmla="*/ 57 w 282"/>
                  <a:gd name="T17" fmla="*/ 240 h 435"/>
                  <a:gd name="T18" fmla="*/ 254 w 282"/>
                  <a:gd name="T19" fmla="*/ 435 h 435"/>
                  <a:gd name="T20" fmla="*/ 255 w 282"/>
                  <a:gd name="T21" fmla="*/ 430 h 435"/>
                  <a:gd name="T22" fmla="*/ 256 w 282"/>
                  <a:gd name="T23" fmla="*/ 426 h 435"/>
                  <a:gd name="T24" fmla="*/ 252 w 282"/>
                  <a:gd name="T25" fmla="*/ 403 h 435"/>
                  <a:gd name="T26" fmla="*/ 252 w 282"/>
                  <a:gd name="T27" fmla="*/ 381 h 435"/>
                  <a:gd name="T28" fmla="*/ 249 w 282"/>
                  <a:gd name="T29" fmla="*/ 368 h 435"/>
                  <a:gd name="T30" fmla="*/ 260 w 282"/>
                  <a:gd name="T31" fmla="*/ 365 h 435"/>
                  <a:gd name="T32" fmla="*/ 266 w 282"/>
                  <a:gd name="T33" fmla="*/ 365 h 435"/>
                  <a:gd name="T34" fmla="*/ 273 w 282"/>
                  <a:gd name="T35" fmla="*/ 372 h 435"/>
                  <a:gd name="T36" fmla="*/ 278 w 282"/>
                  <a:gd name="T37" fmla="*/ 366 h 435"/>
                  <a:gd name="T38" fmla="*/ 282 w 282"/>
                  <a:gd name="T39" fmla="*/ 360 h 435"/>
                  <a:gd name="T40" fmla="*/ 282 w 282"/>
                  <a:gd name="T41" fmla="*/ 345 h 435"/>
                  <a:gd name="T42" fmla="*/ 282 w 282"/>
                  <a:gd name="T43" fmla="*/ 232 h 435"/>
                  <a:gd name="T44" fmla="*/ 282 w 282"/>
                  <a:gd name="T45" fmla="*/ 4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2" h="435">
                    <a:moveTo>
                      <a:pt x="282" y="4"/>
                    </a:moveTo>
                    <a:cubicBezTo>
                      <a:pt x="282" y="0"/>
                      <a:pt x="230" y="2"/>
                      <a:pt x="223" y="2"/>
                    </a:cubicBezTo>
                    <a:cubicBezTo>
                      <a:pt x="198" y="2"/>
                      <a:pt x="173" y="2"/>
                      <a:pt x="147" y="2"/>
                    </a:cubicBezTo>
                    <a:cubicBezTo>
                      <a:pt x="98" y="2"/>
                      <a:pt x="49" y="2"/>
                      <a:pt x="0" y="2"/>
                    </a:cubicBezTo>
                    <a:cubicBezTo>
                      <a:pt x="1" y="48"/>
                      <a:pt x="0" y="94"/>
                      <a:pt x="0" y="140"/>
                    </a:cubicBezTo>
                    <a:cubicBezTo>
                      <a:pt x="0" y="151"/>
                      <a:pt x="0" y="162"/>
                      <a:pt x="0" y="173"/>
                    </a:cubicBezTo>
                    <a:cubicBezTo>
                      <a:pt x="0" y="178"/>
                      <a:pt x="0" y="182"/>
                      <a:pt x="0" y="187"/>
                    </a:cubicBezTo>
                    <a:cubicBezTo>
                      <a:pt x="0" y="189"/>
                      <a:pt x="6" y="193"/>
                      <a:pt x="7" y="194"/>
                    </a:cubicBezTo>
                    <a:cubicBezTo>
                      <a:pt x="23" y="210"/>
                      <a:pt x="40" y="224"/>
                      <a:pt x="57" y="240"/>
                    </a:cubicBezTo>
                    <a:cubicBezTo>
                      <a:pt x="125" y="302"/>
                      <a:pt x="191" y="367"/>
                      <a:pt x="254" y="435"/>
                    </a:cubicBezTo>
                    <a:cubicBezTo>
                      <a:pt x="253" y="432"/>
                      <a:pt x="257" y="431"/>
                      <a:pt x="255" y="430"/>
                    </a:cubicBezTo>
                    <a:cubicBezTo>
                      <a:pt x="252" y="428"/>
                      <a:pt x="255" y="428"/>
                      <a:pt x="256" y="426"/>
                    </a:cubicBezTo>
                    <a:cubicBezTo>
                      <a:pt x="261" y="420"/>
                      <a:pt x="251" y="409"/>
                      <a:pt x="252" y="403"/>
                    </a:cubicBezTo>
                    <a:cubicBezTo>
                      <a:pt x="253" y="399"/>
                      <a:pt x="247" y="384"/>
                      <a:pt x="252" y="381"/>
                    </a:cubicBezTo>
                    <a:cubicBezTo>
                      <a:pt x="248" y="377"/>
                      <a:pt x="251" y="371"/>
                      <a:pt x="249" y="368"/>
                    </a:cubicBezTo>
                    <a:cubicBezTo>
                      <a:pt x="249" y="369"/>
                      <a:pt x="258" y="360"/>
                      <a:pt x="260" y="365"/>
                    </a:cubicBezTo>
                    <a:cubicBezTo>
                      <a:pt x="261" y="365"/>
                      <a:pt x="266" y="364"/>
                      <a:pt x="266" y="365"/>
                    </a:cubicBezTo>
                    <a:cubicBezTo>
                      <a:pt x="270" y="365"/>
                      <a:pt x="268" y="372"/>
                      <a:pt x="273" y="372"/>
                    </a:cubicBezTo>
                    <a:cubicBezTo>
                      <a:pt x="276" y="376"/>
                      <a:pt x="278" y="368"/>
                      <a:pt x="278" y="366"/>
                    </a:cubicBezTo>
                    <a:cubicBezTo>
                      <a:pt x="279" y="364"/>
                      <a:pt x="281" y="362"/>
                      <a:pt x="282" y="360"/>
                    </a:cubicBezTo>
                    <a:cubicBezTo>
                      <a:pt x="282" y="355"/>
                      <a:pt x="282" y="350"/>
                      <a:pt x="282" y="345"/>
                    </a:cubicBezTo>
                    <a:cubicBezTo>
                      <a:pt x="282" y="307"/>
                      <a:pt x="281" y="269"/>
                      <a:pt x="282" y="232"/>
                    </a:cubicBezTo>
                    <a:cubicBezTo>
                      <a:pt x="282" y="156"/>
                      <a:pt x="282" y="80"/>
                      <a:pt x="282" y="4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71"/>
              <p:cNvSpPr>
                <a:spLocks noEditPoints="1"/>
              </p:cNvSpPr>
              <p:nvPr/>
            </p:nvSpPr>
            <p:spPr bwMode="gray">
              <a:xfrm>
                <a:off x="8466980" y="3863929"/>
                <a:ext cx="608217" cy="452229"/>
              </a:xfrm>
              <a:custGeom>
                <a:avLst/>
                <a:gdLst>
                  <a:gd name="T0" fmla="*/ 285 w 376"/>
                  <a:gd name="T1" fmla="*/ 261 h 280"/>
                  <a:gd name="T2" fmla="*/ 288 w 376"/>
                  <a:gd name="T3" fmla="*/ 243 h 280"/>
                  <a:gd name="T4" fmla="*/ 310 w 376"/>
                  <a:gd name="T5" fmla="*/ 108 h 280"/>
                  <a:gd name="T6" fmla="*/ 304 w 376"/>
                  <a:gd name="T7" fmla="*/ 76 h 280"/>
                  <a:gd name="T8" fmla="*/ 308 w 376"/>
                  <a:gd name="T9" fmla="*/ 37 h 280"/>
                  <a:gd name="T10" fmla="*/ 301 w 376"/>
                  <a:gd name="T11" fmla="*/ 1 h 280"/>
                  <a:gd name="T12" fmla="*/ 233 w 376"/>
                  <a:gd name="T13" fmla="*/ 2 h 280"/>
                  <a:gd name="T14" fmla="*/ 192 w 376"/>
                  <a:gd name="T15" fmla="*/ 35 h 280"/>
                  <a:gd name="T16" fmla="*/ 163 w 376"/>
                  <a:gd name="T17" fmla="*/ 58 h 280"/>
                  <a:gd name="T18" fmla="*/ 167 w 376"/>
                  <a:gd name="T19" fmla="*/ 62 h 280"/>
                  <a:gd name="T20" fmla="*/ 172 w 376"/>
                  <a:gd name="T21" fmla="*/ 61 h 280"/>
                  <a:gd name="T22" fmla="*/ 166 w 376"/>
                  <a:gd name="T23" fmla="*/ 73 h 280"/>
                  <a:gd name="T24" fmla="*/ 147 w 376"/>
                  <a:gd name="T25" fmla="*/ 105 h 280"/>
                  <a:gd name="T26" fmla="*/ 141 w 376"/>
                  <a:gd name="T27" fmla="*/ 108 h 280"/>
                  <a:gd name="T28" fmla="*/ 114 w 376"/>
                  <a:gd name="T29" fmla="*/ 108 h 280"/>
                  <a:gd name="T30" fmla="*/ 74 w 376"/>
                  <a:gd name="T31" fmla="*/ 102 h 280"/>
                  <a:gd name="T32" fmla="*/ 41 w 376"/>
                  <a:gd name="T33" fmla="*/ 125 h 280"/>
                  <a:gd name="T34" fmla="*/ 32 w 376"/>
                  <a:gd name="T35" fmla="*/ 152 h 280"/>
                  <a:gd name="T36" fmla="*/ 8 w 376"/>
                  <a:gd name="T37" fmla="*/ 187 h 280"/>
                  <a:gd name="T38" fmla="*/ 215 w 376"/>
                  <a:gd name="T39" fmla="*/ 195 h 280"/>
                  <a:gd name="T40" fmla="*/ 225 w 376"/>
                  <a:gd name="T41" fmla="*/ 208 h 280"/>
                  <a:gd name="T42" fmla="*/ 245 w 376"/>
                  <a:gd name="T43" fmla="*/ 229 h 280"/>
                  <a:gd name="T44" fmla="*/ 167 w 376"/>
                  <a:gd name="T45" fmla="*/ 62 h 280"/>
                  <a:gd name="T46" fmla="*/ 171 w 376"/>
                  <a:gd name="T47" fmla="*/ 62 h 280"/>
                  <a:gd name="T48" fmla="*/ 296 w 376"/>
                  <a:gd name="T49" fmla="*/ 256 h 280"/>
                  <a:gd name="T50" fmla="*/ 296 w 376"/>
                  <a:gd name="T51" fmla="*/ 256 h 280"/>
                  <a:gd name="T52" fmla="*/ 355 w 376"/>
                  <a:gd name="T53" fmla="*/ 242 h 280"/>
                  <a:gd name="T54" fmla="*/ 372 w 376"/>
                  <a:gd name="T55" fmla="*/ 245 h 280"/>
                  <a:gd name="T56" fmla="*/ 362 w 376"/>
                  <a:gd name="T57" fmla="*/ 246 h 280"/>
                  <a:gd name="T58" fmla="*/ 355 w 376"/>
                  <a:gd name="T59" fmla="*/ 250 h 280"/>
                  <a:gd name="T60" fmla="*/ 341 w 376"/>
                  <a:gd name="T61" fmla="*/ 255 h 280"/>
                  <a:gd name="T62" fmla="*/ 350 w 376"/>
                  <a:gd name="T63" fmla="*/ 246 h 280"/>
                  <a:gd name="T64" fmla="*/ 320 w 376"/>
                  <a:gd name="T65" fmla="*/ 251 h 280"/>
                  <a:gd name="T66" fmla="*/ 317 w 376"/>
                  <a:gd name="T67" fmla="*/ 253 h 280"/>
                  <a:gd name="T68" fmla="*/ 315 w 376"/>
                  <a:gd name="T69" fmla="*/ 254 h 280"/>
                  <a:gd name="T70" fmla="*/ 303 w 376"/>
                  <a:gd name="T71" fmla="*/ 254 h 280"/>
                  <a:gd name="T72" fmla="*/ 299 w 376"/>
                  <a:gd name="T73" fmla="*/ 257 h 280"/>
                  <a:gd name="T74" fmla="*/ 295 w 376"/>
                  <a:gd name="T75" fmla="*/ 256 h 280"/>
                  <a:gd name="T76" fmla="*/ 286 w 376"/>
                  <a:gd name="T77" fmla="*/ 260 h 280"/>
                  <a:gd name="T78" fmla="*/ 275 w 376"/>
                  <a:gd name="T79" fmla="*/ 276 h 280"/>
                  <a:gd name="T80" fmla="*/ 281 w 376"/>
                  <a:gd name="T81" fmla="*/ 275 h 280"/>
                  <a:gd name="T82" fmla="*/ 296 w 376"/>
                  <a:gd name="T83" fmla="*/ 275 h 280"/>
                  <a:gd name="T84" fmla="*/ 315 w 376"/>
                  <a:gd name="T85" fmla="*/ 265 h 280"/>
                  <a:gd name="T86" fmla="*/ 334 w 376"/>
                  <a:gd name="T87" fmla="*/ 264 h 280"/>
                  <a:gd name="T88" fmla="*/ 344 w 376"/>
                  <a:gd name="T89" fmla="*/ 258 h 280"/>
                  <a:gd name="T90" fmla="*/ 346 w 376"/>
                  <a:gd name="T91" fmla="*/ 259 h 280"/>
                  <a:gd name="T92" fmla="*/ 376 w 376"/>
                  <a:gd name="T93" fmla="*/ 245 h 280"/>
                  <a:gd name="T94" fmla="*/ 317 w 376"/>
                  <a:gd name="T95" fmla="*/ 271 h 280"/>
                  <a:gd name="T96" fmla="*/ 317 w 376"/>
                  <a:gd name="T97" fmla="*/ 271 h 280"/>
                  <a:gd name="T98" fmla="*/ 311 w 376"/>
                  <a:gd name="T99" fmla="*/ 272 h 280"/>
                  <a:gd name="T100" fmla="*/ 283 w 376"/>
                  <a:gd name="T101" fmla="*/ 274 h 280"/>
                  <a:gd name="T102" fmla="*/ 272 w 376"/>
                  <a:gd name="T103" fmla="*/ 27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76" h="280">
                    <a:moveTo>
                      <a:pt x="280" y="250"/>
                    </a:moveTo>
                    <a:cubicBezTo>
                      <a:pt x="281" y="254"/>
                      <a:pt x="274" y="263"/>
                      <a:pt x="274" y="267"/>
                    </a:cubicBezTo>
                    <a:cubicBezTo>
                      <a:pt x="276" y="269"/>
                      <a:pt x="277" y="262"/>
                      <a:pt x="278" y="261"/>
                    </a:cubicBezTo>
                    <a:cubicBezTo>
                      <a:pt x="285" y="261"/>
                      <a:pt x="285" y="261"/>
                      <a:pt x="285" y="261"/>
                    </a:cubicBezTo>
                    <a:cubicBezTo>
                      <a:pt x="285" y="261"/>
                      <a:pt x="283" y="257"/>
                      <a:pt x="285" y="258"/>
                    </a:cubicBezTo>
                    <a:cubicBezTo>
                      <a:pt x="286" y="256"/>
                      <a:pt x="288" y="254"/>
                      <a:pt x="288" y="252"/>
                    </a:cubicBezTo>
                    <a:cubicBezTo>
                      <a:pt x="289" y="252"/>
                      <a:pt x="289" y="252"/>
                      <a:pt x="290" y="253"/>
                    </a:cubicBezTo>
                    <a:cubicBezTo>
                      <a:pt x="292" y="249"/>
                      <a:pt x="289" y="247"/>
                      <a:pt x="288" y="243"/>
                    </a:cubicBezTo>
                    <a:cubicBezTo>
                      <a:pt x="291" y="241"/>
                      <a:pt x="295" y="239"/>
                      <a:pt x="299" y="236"/>
                    </a:cubicBezTo>
                    <a:cubicBezTo>
                      <a:pt x="292" y="225"/>
                      <a:pt x="297" y="205"/>
                      <a:pt x="298" y="193"/>
                    </a:cubicBezTo>
                    <a:cubicBezTo>
                      <a:pt x="299" y="179"/>
                      <a:pt x="302" y="167"/>
                      <a:pt x="306" y="153"/>
                    </a:cubicBezTo>
                    <a:cubicBezTo>
                      <a:pt x="310" y="138"/>
                      <a:pt x="308" y="123"/>
                      <a:pt x="310" y="108"/>
                    </a:cubicBezTo>
                    <a:cubicBezTo>
                      <a:pt x="310" y="104"/>
                      <a:pt x="312" y="91"/>
                      <a:pt x="308" y="89"/>
                    </a:cubicBezTo>
                    <a:cubicBezTo>
                      <a:pt x="310" y="87"/>
                      <a:pt x="307" y="86"/>
                      <a:pt x="306" y="86"/>
                    </a:cubicBezTo>
                    <a:cubicBezTo>
                      <a:pt x="304" y="86"/>
                      <a:pt x="303" y="91"/>
                      <a:pt x="302" y="90"/>
                    </a:cubicBezTo>
                    <a:cubicBezTo>
                      <a:pt x="299" y="86"/>
                      <a:pt x="307" y="79"/>
                      <a:pt x="304" y="76"/>
                    </a:cubicBezTo>
                    <a:cubicBezTo>
                      <a:pt x="302" y="73"/>
                      <a:pt x="303" y="66"/>
                      <a:pt x="302" y="62"/>
                    </a:cubicBezTo>
                    <a:cubicBezTo>
                      <a:pt x="301" y="58"/>
                      <a:pt x="303" y="58"/>
                      <a:pt x="303" y="54"/>
                    </a:cubicBezTo>
                    <a:cubicBezTo>
                      <a:pt x="303" y="50"/>
                      <a:pt x="307" y="50"/>
                      <a:pt x="307" y="46"/>
                    </a:cubicBezTo>
                    <a:cubicBezTo>
                      <a:pt x="307" y="43"/>
                      <a:pt x="307" y="41"/>
                      <a:pt x="308" y="37"/>
                    </a:cubicBezTo>
                    <a:cubicBezTo>
                      <a:pt x="308" y="32"/>
                      <a:pt x="305" y="30"/>
                      <a:pt x="304" y="26"/>
                    </a:cubicBezTo>
                    <a:cubicBezTo>
                      <a:pt x="303" y="23"/>
                      <a:pt x="305" y="19"/>
                      <a:pt x="305" y="15"/>
                    </a:cubicBezTo>
                    <a:cubicBezTo>
                      <a:pt x="306" y="12"/>
                      <a:pt x="303" y="12"/>
                      <a:pt x="305" y="8"/>
                    </a:cubicBezTo>
                    <a:cubicBezTo>
                      <a:pt x="308" y="4"/>
                      <a:pt x="306" y="0"/>
                      <a:pt x="301" y="1"/>
                    </a:cubicBezTo>
                    <a:cubicBezTo>
                      <a:pt x="294" y="1"/>
                      <a:pt x="286" y="1"/>
                      <a:pt x="279" y="1"/>
                    </a:cubicBezTo>
                    <a:cubicBezTo>
                      <a:pt x="269" y="1"/>
                      <a:pt x="260" y="2"/>
                      <a:pt x="250" y="1"/>
                    </a:cubicBezTo>
                    <a:cubicBezTo>
                      <a:pt x="246" y="1"/>
                      <a:pt x="243" y="2"/>
                      <a:pt x="240" y="2"/>
                    </a:cubicBezTo>
                    <a:cubicBezTo>
                      <a:pt x="238" y="2"/>
                      <a:pt x="235" y="0"/>
                      <a:pt x="233" y="2"/>
                    </a:cubicBezTo>
                    <a:cubicBezTo>
                      <a:pt x="234" y="3"/>
                      <a:pt x="218" y="9"/>
                      <a:pt x="215" y="11"/>
                    </a:cubicBezTo>
                    <a:cubicBezTo>
                      <a:pt x="211" y="12"/>
                      <a:pt x="205" y="18"/>
                      <a:pt x="202" y="21"/>
                    </a:cubicBezTo>
                    <a:cubicBezTo>
                      <a:pt x="197" y="26"/>
                      <a:pt x="193" y="29"/>
                      <a:pt x="190" y="35"/>
                    </a:cubicBezTo>
                    <a:cubicBezTo>
                      <a:pt x="191" y="34"/>
                      <a:pt x="191" y="35"/>
                      <a:pt x="192" y="35"/>
                    </a:cubicBezTo>
                    <a:cubicBezTo>
                      <a:pt x="190" y="37"/>
                      <a:pt x="187" y="39"/>
                      <a:pt x="188" y="39"/>
                    </a:cubicBezTo>
                    <a:cubicBezTo>
                      <a:pt x="188" y="39"/>
                      <a:pt x="179" y="47"/>
                      <a:pt x="178" y="47"/>
                    </a:cubicBezTo>
                    <a:cubicBezTo>
                      <a:pt x="174" y="48"/>
                      <a:pt x="164" y="53"/>
                      <a:pt x="162" y="57"/>
                    </a:cubicBezTo>
                    <a:cubicBezTo>
                      <a:pt x="163" y="57"/>
                      <a:pt x="163" y="57"/>
                      <a:pt x="163" y="58"/>
                    </a:cubicBezTo>
                    <a:cubicBezTo>
                      <a:pt x="163" y="58"/>
                      <a:pt x="163" y="57"/>
                      <a:pt x="164" y="57"/>
                    </a:cubicBezTo>
                    <a:cubicBezTo>
                      <a:pt x="164" y="58"/>
                      <a:pt x="163" y="58"/>
                      <a:pt x="163" y="59"/>
                    </a:cubicBezTo>
                    <a:cubicBezTo>
                      <a:pt x="164" y="59"/>
                      <a:pt x="165" y="58"/>
                      <a:pt x="165" y="58"/>
                    </a:cubicBezTo>
                    <a:cubicBezTo>
                      <a:pt x="164" y="59"/>
                      <a:pt x="166" y="61"/>
                      <a:pt x="167" y="62"/>
                    </a:cubicBezTo>
                    <a:cubicBezTo>
                      <a:pt x="166" y="61"/>
                      <a:pt x="170" y="58"/>
                      <a:pt x="171" y="58"/>
                    </a:cubicBezTo>
                    <a:cubicBezTo>
                      <a:pt x="169" y="61"/>
                      <a:pt x="173" y="59"/>
                      <a:pt x="174" y="59"/>
                    </a:cubicBezTo>
                    <a:cubicBezTo>
                      <a:pt x="173" y="60"/>
                      <a:pt x="174" y="59"/>
                      <a:pt x="174" y="59"/>
                    </a:cubicBezTo>
                    <a:cubicBezTo>
                      <a:pt x="173" y="60"/>
                      <a:pt x="173" y="60"/>
                      <a:pt x="172" y="61"/>
                    </a:cubicBezTo>
                    <a:cubicBezTo>
                      <a:pt x="179" y="61"/>
                      <a:pt x="166" y="66"/>
                      <a:pt x="173" y="66"/>
                    </a:cubicBezTo>
                    <a:cubicBezTo>
                      <a:pt x="177" y="66"/>
                      <a:pt x="176" y="61"/>
                      <a:pt x="179" y="63"/>
                    </a:cubicBezTo>
                    <a:cubicBezTo>
                      <a:pt x="177" y="63"/>
                      <a:pt x="172" y="70"/>
                      <a:pt x="170" y="72"/>
                    </a:cubicBezTo>
                    <a:cubicBezTo>
                      <a:pt x="169" y="71"/>
                      <a:pt x="166" y="69"/>
                      <a:pt x="166" y="73"/>
                    </a:cubicBezTo>
                    <a:cubicBezTo>
                      <a:pt x="171" y="74"/>
                      <a:pt x="171" y="81"/>
                      <a:pt x="171" y="86"/>
                    </a:cubicBezTo>
                    <a:cubicBezTo>
                      <a:pt x="171" y="86"/>
                      <a:pt x="171" y="83"/>
                      <a:pt x="171" y="84"/>
                    </a:cubicBezTo>
                    <a:cubicBezTo>
                      <a:pt x="173" y="84"/>
                      <a:pt x="170" y="91"/>
                      <a:pt x="171" y="90"/>
                    </a:cubicBezTo>
                    <a:cubicBezTo>
                      <a:pt x="164" y="95"/>
                      <a:pt x="150" y="94"/>
                      <a:pt x="147" y="105"/>
                    </a:cubicBezTo>
                    <a:cubicBezTo>
                      <a:pt x="147" y="104"/>
                      <a:pt x="147" y="104"/>
                      <a:pt x="147" y="104"/>
                    </a:cubicBezTo>
                    <a:cubicBezTo>
                      <a:pt x="146" y="104"/>
                      <a:pt x="146" y="105"/>
                      <a:pt x="146" y="104"/>
                    </a:cubicBezTo>
                    <a:cubicBezTo>
                      <a:pt x="144" y="105"/>
                      <a:pt x="143" y="106"/>
                      <a:pt x="140" y="106"/>
                    </a:cubicBezTo>
                    <a:cubicBezTo>
                      <a:pt x="141" y="107"/>
                      <a:pt x="141" y="107"/>
                      <a:pt x="141" y="108"/>
                    </a:cubicBezTo>
                    <a:cubicBezTo>
                      <a:pt x="141" y="105"/>
                      <a:pt x="136" y="108"/>
                      <a:pt x="134" y="108"/>
                    </a:cubicBezTo>
                    <a:cubicBezTo>
                      <a:pt x="136" y="109"/>
                      <a:pt x="137" y="110"/>
                      <a:pt x="137" y="111"/>
                    </a:cubicBezTo>
                    <a:cubicBezTo>
                      <a:pt x="136" y="111"/>
                      <a:pt x="132" y="108"/>
                      <a:pt x="134" y="108"/>
                    </a:cubicBezTo>
                    <a:cubicBezTo>
                      <a:pt x="127" y="108"/>
                      <a:pt x="121" y="107"/>
                      <a:pt x="114" y="108"/>
                    </a:cubicBezTo>
                    <a:cubicBezTo>
                      <a:pt x="110" y="109"/>
                      <a:pt x="107" y="111"/>
                      <a:pt x="104" y="109"/>
                    </a:cubicBezTo>
                    <a:cubicBezTo>
                      <a:pt x="103" y="109"/>
                      <a:pt x="99" y="106"/>
                      <a:pt x="99" y="105"/>
                    </a:cubicBezTo>
                    <a:cubicBezTo>
                      <a:pt x="99" y="105"/>
                      <a:pt x="99" y="106"/>
                      <a:pt x="99" y="106"/>
                    </a:cubicBezTo>
                    <a:cubicBezTo>
                      <a:pt x="97" y="99"/>
                      <a:pt x="79" y="104"/>
                      <a:pt x="74" y="102"/>
                    </a:cubicBezTo>
                    <a:cubicBezTo>
                      <a:pt x="61" y="100"/>
                      <a:pt x="51" y="106"/>
                      <a:pt x="39" y="108"/>
                    </a:cubicBezTo>
                    <a:cubicBezTo>
                      <a:pt x="34" y="110"/>
                      <a:pt x="36" y="110"/>
                      <a:pt x="36" y="115"/>
                    </a:cubicBezTo>
                    <a:cubicBezTo>
                      <a:pt x="36" y="119"/>
                      <a:pt x="34" y="120"/>
                      <a:pt x="39" y="120"/>
                    </a:cubicBezTo>
                    <a:cubicBezTo>
                      <a:pt x="46" y="121"/>
                      <a:pt x="43" y="122"/>
                      <a:pt x="41" y="125"/>
                    </a:cubicBezTo>
                    <a:cubicBezTo>
                      <a:pt x="40" y="127"/>
                      <a:pt x="45" y="134"/>
                      <a:pt x="45" y="136"/>
                    </a:cubicBezTo>
                    <a:cubicBezTo>
                      <a:pt x="45" y="136"/>
                      <a:pt x="45" y="136"/>
                      <a:pt x="44" y="135"/>
                    </a:cubicBezTo>
                    <a:cubicBezTo>
                      <a:pt x="44" y="138"/>
                      <a:pt x="44" y="143"/>
                      <a:pt x="39" y="143"/>
                    </a:cubicBezTo>
                    <a:cubicBezTo>
                      <a:pt x="36" y="146"/>
                      <a:pt x="33" y="147"/>
                      <a:pt x="32" y="152"/>
                    </a:cubicBezTo>
                    <a:cubicBezTo>
                      <a:pt x="31" y="154"/>
                      <a:pt x="22" y="156"/>
                      <a:pt x="21" y="158"/>
                    </a:cubicBezTo>
                    <a:cubicBezTo>
                      <a:pt x="18" y="161"/>
                      <a:pt x="16" y="163"/>
                      <a:pt x="12" y="165"/>
                    </a:cubicBezTo>
                    <a:cubicBezTo>
                      <a:pt x="6" y="168"/>
                      <a:pt x="3" y="169"/>
                      <a:pt x="2" y="176"/>
                    </a:cubicBezTo>
                    <a:cubicBezTo>
                      <a:pt x="2" y="184"/>
                      <a:pt x="0" y="187"/>
                      <a:pt x="8" y="187"/>
                    </a:cubicBezTo>
                    <a:cubicBezTo>
                      <a:pt x="177" y="187"/>
                      <a:pt x="177" y="187"/>
                      <a:pt x="177" y="187"/>
                    </a:cubicBezTo>
                    <a:cubicBezTo>
                      <a:pt x="185" y="187"/>
                      <a:pt x="195" y="188"/>
                      <a:pt x="204" y="187"/>
                    </a:cubicBezTo>
                    <a:cubicBezTo>
                      <a:pt x="207" y="187"/>
                      <a:pt x="211" y="187"/>
                      <a:pt x="213" y="190"/>
                    </a:cubicBezTo>
                    <a:cubicBezTo>
                      <a:pt x="214" y="191"/>
                      <a:pt x="214" y="194"/>
                      <a:pt x="215" y="195"/>
                    </a:cubicBezTo>
                    <a:cubicBezTo>
                      <a:pt x="217" y="198"/>
                      <a:pt x="219" y="194"/>
                      <a:pt x="220" y="196"/>
                    </a:cubicBezTo>
                    <a:cubicBezTo>
                      <a:pt x="220" y="196"/>
                      <a:pt x="224" y="199"/>
                      <a:pt x="224" y="199"/>
                    </a:cubicBezTo>
                    <a:cubicBezTo>
                      <a:pt x="224" y="200"/>
                      <a:pt x="223" y="200"/>
                      <a:pt x="222" y="200"/>
                    </a:cubicBezTo>
                    <a:cubicBezTo>
                      <a:pt x="222" y="202"/>
                      <a:pt x="225" y="205"/>
                      <a:pt x="225" y="208"/>
                    </a:cubicBezTo>
                    <a:cubicBezTo>
                      <a:pt x="225" y="212"/>
                      <a:pt x="224" y="211"/>
                      <a:pt x="226" y="215"/>
                    </a:cubicBezTo>
                    <a:cubicBezTo>
                      <a:pt x="228" y="218"/>
                      <a:pt x="231" y="222"/>
                      <a:pt x="232" y="222"/>
                    </a:cubicBezTo>
                    <a:cubicBezTo>
                      <a:pt x="235" y="222"/>
                      <a:pt x="237" y="223"/>
                      <a:pt x="240" y="222"/>
                    </a:cubicBezTo>
                    <a:cubicBezTo>
                      <a:pt x="241" y="224"/>
                      <a:pt x="242" y="227"/>
                      <a:pt x="245" y="229"/>
                    </a:cubicBezTo>
                    <a:cubicBezTo>
                      <a:pt x="251" y="233"/>
                      <a:pt x="258" y="237"/>
                      <a:pt x="264" y="240"/>
                    </a:cubicBezTo>
                    <a:cubicBezTo>
                      <a:pt x="267" y="242"/>
                      <a:pt x="279" y="246"/>
                      <a:pt x="280" y="250"/>
                    </a:cubicBezTo>
                    <a:close/>
                    <a:moveTo>
                      <a:pt x="167" y="63"/>
                    </a:moveTo>
                    <a:cubicBezTo>
                      <a:pt x="167" y="62"/>
                      <a:pt x="167" y="62"/>
                      <a:pt x="167" y="62"/>
                    </a:cubicBezTo>
                    <a:cubicBezTo>
                      <a:pt x="167" y="62"/>
                      <a:pt x="167" y="62"/>
                      <a:pt x="167" y="63"/>
                    </a:cubicBezTo>
                    <a:cubicBezTo>
                      <a:pt x="167" y="63"/>
                      <a:pt x="167" y="63"/>
                      <a:pt x="167" y="63"/>
                    </a:cubicBezTo>
                    <a:close/>
                    <a:moveTo>
                      <a:pt x="167" y="66"/>
                    </a:moveTo>
                    <a:cubicBezTo>
                      <a:pt x="169" y="65"/>
                      <a:pt x="169" y="63"/>
                      <a:pt x="171" y="62"/>
                    </a:cubicBezTo>
                    <a:cubicBezTo>
                      <a:pt x="169" y="62"/>
                      <a:pt x="168" y="62"/>
                      <a:pt x="167" y="63"/>
                    </a:cubicBezTo>
                    <a:cubicBezTo>
                      <a:pt x="167" y="64"/>
                      <a:pt x="168" y="65"/>
                      <a:pt x="167" y="66"/>
                    </a:cubicBezTo>
                    <a:close/>
                    <a:moveTo>
                      <a:pt x="296" y="256"/>
                    </a:moveTo>
                    <a:cubicBezTo>
                      <a:pt x="296" y="256"/>
                      <a:pt x="296" y="256"/>
                      <a:pt x="296" y="256"/>
                    </a:cubicBezTo>
                    <a:cubicBezTo>
                      <a:pt x="297" y="256"/>
                      <a:pt x="298" y="256"/>
                      <a:pt x="298" y="257"/>
                    </a:cubicBezTo>
                    <a:cubicBezTo>
                      <a:pt x="298" y="254"/>
                      <a:pt x="296" y="256"/>
                      <a:pt x="295" y="256"/>
                    </a:cubicBezTo>
                    <a:cubicBezTo>
                      <a:pt x="295" y="256"/>
                      <a:pt x="295" y="256"/>
                      <a:pt x="295" y="256"/>
                    </a:cubicBezTo>
                    <a:cubicBezTo>
                      <a:pt x="295" y="256"/>
                      <a:pt x="296" y="256"/>
                      <a:pt x="296" y="256"/>
                    </a:cubicBezTo>
                    <a:cubicBezTo>
                      <a:pt x="296" y="256"/>
                      <a:pt x="296" y="256"/>
                      <a:pt x="296" y="256"/>
                    </a:cubicBezTo>
                    <a:close/>
                    <a:moveTo>
                      <a:pt x="357" y="241"/>
                    </a:moveTo>
                    <a:cubicBezTo>
                      <a:pt x="357" y="241"/>
                      <a:pt x="357" y="241"/>
                      <a:pt x="357" y="241"/>
                    </a:cubicBezTo>
                    <a:cubicBezTo>
                      <a:pt x="356" y="241"/>
                      <a:pt x="356" y="242"/>
                      <a:pt x="355" y="242"/>
                    </a:cubicBezTo>
                    <a:cubicBezTo>
                      <a:pt x="356" y="242"/>
                      <a:pt x="356" y="241"/>
                      <a:pt x="357" y="241"/>
                    </a:cubicBezTo>
                    <a:close/>
                    <a:moveTo>
                      <a:pt x="373" y="244"/>
                    </a:moveTo>
                    <a:cubicBezTo>
                      <a:pt x="373" y="245"/>
                      <a:pt x="374" y="245"/>
                      <a:pt x="374" y="246"/>
                    </a:cubicBezTo>
                    <a:cubicBezTo>
                      <a:pt x="372" y="247"/>
                      <a:pt x="373" y="244"/>
                      <a:pt x="372" y="245"/>
                    </a:cubicBezTo>
                    <a:cubicBezTo>
                      <a:pt x="371" y="246"/>
                      <a:pt x="370" y="248"/>
                      <a:pt x="367" y="248"/>
                    </a:cubicBezTo>
                    <a:cubicBezTo>
                      <a:pt x="368" y="249"/>
                      <a:pt x="368" y="249"/>
                      <a:pt x="367" y="250"/>
                    </a:cubicBezTo>
                    <a:cubicBezTo>
                      <a:pt x="367" y="248"/>
                      <a:pt x="367" y="248"/>
                      <a:pt x="367" y="248"/>
                    </a:cubicBezTo>
                    <a:cubicBezTo>
                      <a:pt x="364" y="251"/>
                      <a:pt x="364" y="247"/>
                      <a:pt x="362" y="246"/>
                    </a:cubicBezTo>
                    <a:cubicBezTo>
                      <a:pt x="361" y="246"/>
                      <a:pt x="361" y="249"/>
                      <a:pt x="361" y="250"/>
                    </a:cubicBezTo>
                    <a:cubicBezTo>
                      <a:pt x="359" y="248"/>
                      <a:pt x="359" y="247"/>
                      <a:pt x="361" y="247"/>
                    </a:cubicBezTo>
                    <a:cubicBezTo>
                      <a:pt x="360" y="247"/>
                      <a:pt x="359" y="247"/>
                      <a:pt x="358" y="246"/>
                    </a:cubicBezTo>
                    <a:cubicBezTo>
                      <a:pt x="359" y="247"/>
                      <a:pt x="356" y="250"/>
                      <a:pt x="355" y="250"/>
                    </a:cubicBezTo>
                    <a:cubicBezTo>
                      <a:pt x="355" y="250"/>
                      <a:pt x="355" y="248"/>
                      <a:pt x="355" y="247"/>
                    </a:cubicBezTo>
                    <a:cubicBezTo>
                      <a:pt x="355" y="248"/>
                      <a:pt x="352" y="251"/>
                      <a:pt x="352" y="249"/>
                    </a:cubicBezTo>
                    <a:cubicBezTo>
                      <a:pt x="352" y="252"/>
                      <a:pt x="349" y="252"/>
                      <a:pt x="348" y="253"/>
                    </a:cubicBezTo>
                    <a:cubicBezTo>
                      <a:pt x="348" y="257"/>
                      <a:pt x="344" y="253"/>
                      <a:pt x="341" y="255"/>
                    </a:cubicBezTo>
                    <a:cubicBezTo>
                      <a:pt x="339" y="253"/>
                      <a:pt x="348" y="250"/>
                      <a:pt x="348" y="248"/>
                    </a:cubicBezTo>
                    <a:cubicBezTo>
                      <a:pt x="348" y="249"/>
                      <a:pt x="348" y="249"/>
                      <a:pt x="349" y="250"/>
                    </a:cubicBezTo>
                    <a:cubicBezTo>
                      <a:pt x="346" y="247"/>
                      <a:pt x="351" y="248"/>
                      <a:pt x="351" y="247"/>
                    </a:cubicBezTo>
                    <a:cubicBezTo>
                      <a:pt x="351" y="247"/>
                      <a:pt x="350" y="246"/>
                      <a:pt x="350" y="246"/>
                    </a:cubicBezTo>
                    <a:cubicBezTo>
                      <a:pt x="351" y="244"/>
                      <a:pt x="355" y="241"/>
                      <a:pt x="357" y="241"/>
                    </a:cubicBezTo>
                    <a:cubicBezTo>
                      <a:pt x="357" y="241"/>
                      <a:pt x="358" y="240"/>
                      <a:pt x="358" y="240"/>
                    </a:cubicBezTo>
                    <a:cubicBezTo>
                      <a:pt x="356" y="237"/>
                      <a:pt x="348" y="245"/>
                      <a:pt x="346" y="247"/>
                    </a:cubicBezTo>
                    <a:cubicBezTo>
                      <a:pt x="339" y="251"/>
                      <a:pt x="329" y="253"/>
                      <a:pt x="320" y="251"/>
                    </a:cubicBezTo>
                    <a:cubicBezTo>
                      <a:pt x="320" y="252"/>
                      <a:pt x="321" y="252"/>
                      <a:pt x="321" y="252"/>
                    </a:cubicBezTo>
                    <a:cubicBezTo>
                      <a:pt x="320" y="252"/>
                      <a:pt x="319" y="251"/>
                      <a:pt x="318" y="251"/>
                    </a:cubicBezTo>
                    <a:cubicBezTo>
                      <a:pt x="319" y="251"/>
                      <a:pt x="319" y="252"/>
                      <a:pt x="319" y="253"/>
                    </a:cubicBezTo>
                    <a:cubicBezTo>
                      <a:pt x="319" y="252"/>
                      <a:pt x="317" y="252"/>
                      <a:pt x="317" y="253"/>
                    </a:cubicBezTo>
                    <a:cubicBezTo>
                      <a:pt x="317" y="252"/>
                      <a:pt x="316" y="251"/>
                      <a:pt x="317" y="251"/>
                    </a:cubicBezTo>
                    <a:cubicBezTo>
                      <a:pt x="317" y="251"/>
                      <a:pt x="316" y="251"/>
                      <a:pt x="315" y="251"/>
                    </a:cubicBezTo>
                    <a:cubicBezTo>
                      <a:pt x="315" y="253"/>
                      <a:pt x="315" y="254"/>
                      <a:pt x="314" y="256"/>
                    </a:cubicBezTo>
                    <a:cubicBezTo>
                      <a:pt x="314" y="255"/>
                      <a:pt x="314" y="254"/>
                      <a:pt x="315" y="254"/>
                    </a:cubicBezTo>
                    <a:cubicBezTo>
                      <a:pt x="314" y="254"/>
                      <a:pt x="313" y="255"/>
                      <a:pt x="312" y="255"/>
                    </a:cubicBezTo>
                    <a:cubicBezTo>
                      <a:pt x="312" y="256"/>
                      <a:pt x="313" y="256"/>
                      <a:pt x="313" y="257"/>
                    </a:cubicBezTo>
                    <a:cubicBezTo>
                      <a:pt x="310" y="254"/>
                      <a:pt x="307" y="255"/>
                      <a:pt x="304" y="252"/>
                    </a:cubicBezTo>
                    <a:cubicBezTo>
                      <a:pt x="303" y="252"/>
                      <a:pt x="303" y="253"/>
                      <a:pt x="303" y="254"/>
                    </a:cubicBezTo>
                    <a:cubicBezTo>
                      <a:pt x="303" y="253"/>
                      <a:pt x="306" y="254"/>
                      <a:pt x="305" y="257"/>
                    </a:cubicBezTo>
                    <a:cubicBezTo>
                      <a:pt x="305" y="255"/>
                      <a:pt x="303" y="255"/>
                      <a:pt x="303" y="257"/>
                    </a:cubicBezTo>
                    <a:cubicBezTo>
                      <a:pt x="301" y="255"/>
                      <a:pt x="303" y="254"/>
                      <a:pt x="300" y="253"/>
                    </a:cubicBezTo>
                    <a:cubicBezTo>
                      <a:pt x="297" y="253"/>
                      <a:pt x="300" y="257"/>
                      <a:pt x="299" y="257"/>
                    </a:cubicBezTo>
                    <a:cubicBezTo>
                      <a:pt x="298" y="256"/>
                      <a:pt x="296" y="258"/>
                      <a:pt x="296" y="256"/>
                    </a:cubicBezTo>
                    <a:cubicBezTo>
                      <a:pt x="296" y="256"/>
                      <a:pt x="296" y="256"/>
                      <a:pt x="296" y="256"/>
                    </a:cubicBezTo>
                    <a:cubicBezTo>
                      <a:pt x="296" y="256"/>
                      <a:pt x="295" y="256"/>
                      <a:pt x="296" y="257"/>
                    </a:cubicBezTo>
                    <a:cubicBezTo>
                      <a:pt x="295" y="256"/>
                      <a:pt x="295" y="256"/>
                      <a:pt x="295" y="256"/>
                    </a:cubicBezTo>
                    <a:cubicBezTo>
                      <a:pt x="293" y="256"/>
                      <a:pt x="292" y="257"/>
                      <a:pt x="292" y="261"/>
                    </a:cubicBezTo>
                    <a:cubicBezTo>
                      <a:pt x="292" y="260"/>
                      <a:pt x="290" y="257"/>
                      <a:pt x="288" y="257"/>
                    </a:cubicBezTo>
                    <a:cubicBezTo>
                      <a:pt x="287" y="257"/>
                      <a:pt x="290" y="260"/>
                      <a:pt x="289" y="261"/>
                    </a:cubicBezTo>
                    <a:cubicBezTo>
                      <a:pt x="288" y="260"/>
                      <a:pt x="287" y="260"/>
                      <a:pt x="286" y="260"/>
                    </a:cubicBezTo>
                    <a:cubicBezTo>
                      <a:pt x="287" y="261"/>
                      <a:pt x="287" y="262"/>
                      <a:pt x="286" y="264"/>
                    </a:cubicBezTo>
                    <a:cubicBezTo>
                      <a:pt x="285" y="261"/>
                      <a:pt x="282" y="263"/>
                      <a:pt x="282" y="263"/>
                    </a:cubicBezTo>
                    <a:cubicBezTo>
                      <a:pt x="279" y="259"/>
                      <a:pt x="278" y="265"/>
                      <a:pt x="276" y="267"/>
                    </a:cubicBezTo>
                    <a:cubicBezTo>
                      <a:pt x="275" y="269"/>
                      <a:pt x="271" y="275"/>
                      <a:pt x="275" y="276"/>
                    </a:cubicBezTo>
                    <a:cubicBezTo>
                      <a:pt x="276" y="276"/>
                      <a:pt x="277" y="276"/>
                      <a:pt x="279" y="275"/>
                    </a:cubicBezTo>
                    <a:cubicBezTo>
                      <a:pt x="277" y="275"/>
                      <a:pt x="277" y="275"/>
                      <a:pt x="277" y="275"/>
                    </a:cubicBezTo>
                    <a:cubicBezTo>
                      <a:pt x="279" y="275"/>
                      <a:pt x="279" y="275"/>
                      <a:pt x="279" y="274"/>
                    </a:cubicBezTo>
                    <a:cubicBezTo>
                      <a:pt x="278" y="273"/>
                      <a:pt x="281" y="277"/>
                      <a:pt x="281" y="275"/>
                    </a:cubicBezTo>
                    <a:cubicBezTo>
                      <a:pt x="281" y="274"/>
                      <a:pt x="280" y="272"/>
                      <a:pt x="279" y="272"/>
                    </a:cubicBezTo>
                    <a:cubicBezTo>
                      <a:pt x="280" y="272"/>
                      <a:pt x="288" y="270"/>
                      <a:pt x="286" y="274"/>
                    </a:cubicBezTo>
                    <a:cubicBezTo>
                      <a:pt x="285" y="275"/>
                      <a:pt x="278" y="275"/>
                      <a:pt x="278" y="278"/>
                    </a:cubicBezTo>
                    <a:cubicBezTo>
                      <a:pt x="281" y="275"/>
                      <a:pt x="294" y="277"/>
                      <a:pt x="296" y="275"/>
                    </a:cubicBezTo>
                    <a:cubicBezTo>
                      <a:pt x="293" y="275"/>
                      <a:pt x="290" y="276"/>
                      <a:pt x="288" y="275"/>
                    </a:cubicBezTo>
                    <a:cubicBezTo>
                      <a:pt x="291" y="275"/>
                      <a:pt x="289" y="273"/>
                      <a:pt x="289" y="273"/>
                    </a:cubicBezTo>
                    <a:cubicBezTo>
                      <a:pt x="289" y="274"/>
                      <a:pt x="292" y="271"/>
                      <a:pt x="292" y="274"/>
                    </a:cubicBezTo>
                    <a:cubicBezTo>
                      <a:pt x="295" y="271"/>
                      <a:pt x="317" y="268"/>
                      <a:pt x="315" y="265"/>
                    </a:cubicBezTo>
                    <a:cubicBezTo>
                      <a:pt x="319" y="267"/>
                      <a:pt x="332" y="265"/>
                      <a:pt x="330" y="262"/>
                    </a:cubicBezTo>
                    <a:cubicBezTo>
                      <a:pt x="332" y="262"/>
                      <a:pt x="333" y="263"/>
                      <a:pt x="334" y="263"/>
                    </a:cubicBezTo>
                    <a:cubicBezTo>
                      <a:pt x="335" y="260"/>
                      <a:pt x="337" y="261"/>
                      <a:pt x="340" y="261"/>
                    </a:cubicBezTo>
                    <a:cubicBezTo>
                      <a:pt x="340" y="263"/>
                      <a:pt x="335" y="263"/>
                      <a:pt x="334" y="264"/>
                    </a:cubicBezTo>
                    <a:cubicBezTo>
                      <a:pt x="336" y="264"/>
                      <a:pt x="347" y="261"/>
                      <a:pt x="347" y="259"/>
                    </a:cubicBezTo>
                    <a:cubicBezTo>
                      <a:pt x="346" y="259"/>
                      <a:pt x="342" y="261"/>
                      <a:pt x="342" y="260"/>
                    </a:cubicBezTo>
                    <a:cubicBezTo>
                      <a:pt x="342" y="260"/>
                      <a:pt x="343" y="259"/>
                      <a:pt x="344" y="258"/>
                    </a:cubicBezTo>
                    <a:cubicBezTo>
                      <a:pt x="343" y="258"/>
                      <a:pt x="344" y="258"/>
                      <a:pt x="344" y="258"/>
                    </a:cubicBezTo>
                    <a:cubicBezTo>
                      <a:pt x="344" y="258"/>
                      <a:pt x="344" y="258"/>
                      <a:pt x="344" y="258"/>
                    </a:cubicBezTo>
                    <a:cubicBezTo>
                      <a:pt x="344" y="259"/>
                      <a:pt x="346" y="259"/>
                      <a:pt x="345" y="259"/>
                    </a:cubicBezTo>
                    <a:cubicBezTo>
                      <a:pt x="345" y="259"/>
                      <a:pt x="345" y="258"/>
                      <a:pt x="345" y="258"/>
                    </a:cubicBezTo>
                    <a:cubicBezTo>
                      <a:pt x="345" y="258"/>
                      <a:pt x="346" y="259"/>
                      <a:pt x="346" y="259"/>
                    </a:cubicBezTo>
                    <a:cubicBezTo>
                      <a:pt x="346" y="258"/>
                      <a:pt x="346" y="257"/>
                      <a:pt x="346" y="257"/>
                    </a:cubicBezTo>
                    <a:cubicBezTo>
                      <a:pt x="346" y="257"/>
                      <a:pt x="350" y="257"/>
                      <a:pt x="350" y="257"/>
                    </a:cubicBezTo>
                    <a:cubicBezTo>
                      <a:pt x="349" y="258"/>
                      <a:pt x="348" y="259"/>
                      <a:pt x="348" y="259"/>
                    </a:cubicBezTo>
                    <a:cubicBezTo>
                      <a:pt x="351" y="259"/>
                      <a:pt x="376" y="248"/>
                      <a:pt x="376" y="245"/>
                    </a:cubicBezTo>
                    <a:cubicBezTo>
                      <a:pt x="375" y="244"/>
                      <a:pt x="374" y="244"/>
                      <a:pt x="373" y="244"/>
                    </a:cubicBezTo>
                    <a:close/>
                    <a:moveTo>
                      <a:pt x="320" y="270"/>
                    </a:moveTo>
                    <a:cubicBezTo>
                      <a:pt x="322" y="269"/>
                      <a:pt x="333" y="266"/>
                      <a:pt x="333" y="264"/>
                    </a:cubicBezTo>
                    <a:cubicBezTo>
                      <a:pt x="328" y="265"/>
                      <a:pt x="323" y="269"/>
                      <a:pt x="317" y="271"/>
                    </a:cubicBezTo>
                    <a:cubicBezTo>
                      <a:pt x="319" y="270"/>
                      <a:pt x="320" y="270"/>
                      <a:pt x="320" y="270"/>
                    </a:cubicBezTo>
                    <a:close/>
                    <a:moveTo>
                      <a:pt x="317" y="271"/>
                    </a:moveTo>
                    <a:cubicBezTo>
                      <a:pt x="315" y="271"/>
                      <a:pt x="313" y="272"/>
                      <a:pt x="311" y="272"/>
                    </a:cubicBezTo>
                    <a:cubicBezTo>
                      <a:pt x="313" y="272"/>
                      <a:pt x="315" y="271"/>
                      <a:pt x="317" y="271"/>
                    </a:cubicBezTo>
                    <a:close/>
                    <a:moveTo>
                      <a:pt x="311" y="271"/>
                    </a:moveTo>
                    <a:cubicBezTo>
                      <a:pt x="310" y="270"/>
                      <a:pt x="296" y="274"/>
                      <a:pt x="295" y="275"/>
                    </a:cubicBezTo>
                    <a:cubicBezTo>
                      <a:pt x="299" y="275"/>
                      <a:pt x="304" y="273"/>
                      <a:pt x="308" y="272"/>
                    </a:cubicBezTo>
                    <a:cubicBezTo>
                      <a:pt x="308" y="273"/>
                      <a:pt x="309" y="273"/>
                      <a:pt x="311" y="272"/>
                    </a:cubicBezTo>
                    <a:cubicBezTo>
                      <a:pt x="310" y="272"/>
                      <a:pt x="309" y="272"/>
                      <a:pt x="309" y="272"/>
                    </a:cubicBezTo>
                    <a:cubicBezTo>
                      <a:pt x="310" y="272"/>
                      <a:pt x="310" y="272"/>
                      <a:pt x="311" y="271"/>
                    </a:cubicBezTo>
                    <a:close/>
                    <a:moveTo>
                      <a:pt x="283" y="272"/>
                    </a:moveTo>
                    <a:cubicBezTo>
                      <a:pt x="282" y="273"/>
                      <a:pt x="282" y="273"/>
                      <a:pt x="283" y="274"/>
                    </a:cubicBezTo>
                    <a:cubicBezTo>
                      <a:pt x="283" y="274"/>
                      <a:pt x="283" y="272"/>
                      <a:pt x="283" y="272"/>
                    </a:cubicBezTo>
                    <a:close/>
                    <a:moveTo>
                      <a:pt x="266" y="272"/>
                    </a:moveTo>
                    <a:cubicBezTo>
                      <a:pt x="266" y="273"/>
                      <a:pt x="263" y="280"/>
                      <a:pt x="264" y="280"/>
                    </a:cubicBezTo>
                    <a:cubicBezTo>
                      <a:pt x="266" y="280"/>
                      <a:pt x="272" y="277"/>
                      <a:pt x="272" y="274"/>
                    </a:cubicBezTo>
                    <a:cubicBezTo>
                      <a:pt x="271" y="273"/>
                      <a:pt x="268" y="269"/>
                      <a:pt x="266" y="272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72"/>
              <p:cNvSpPr>
                <a:spLocks/>
              </p:cNvSpPr>
              <p:nvPr/>
            </p:nvSpPr>
            <p:spPr bwMode="gray">
              <a:xfrm>
                <a:off x="8790587" y="4228586"/>
                <a:ext cx="134095" cy="251086"/>
              </a:xfrm>
              <a:custGeom>
                <a:avLst/>
                <a:gdLst>
                  <a:gd name="T0" fmla="*/ 47 w 83"/>
                  <a:gd name="T1" fmla="*/ 4 h 155"/>
                  <a:gd name="T2" fmla="*/ 28 w 83"/>
                  <a:gd name="T3" fmla="*/ 18 h 155"/>
                  <a:gd name="T4" fmla="*/ 23 w 83"/>
                  <a:gd name="T5" fmla="*/ 33 h 155"/>
                  <a:gd name="T6" fmla="*/ 19 w 83"/>
                  <a:gd name="T7" fmla="*/ 43 h 155"/>
                  <a:gd name="T8" fmla="*/ 24 w 83"/>
                  <a:gd name="T9" fmla="*/ 54 h 155"/>
                  <a:gd name="T10" fmla="*/ 31 w 83"/>
                  <a:gd name="T11" fmla="*/ 65 h 155"/>
                  <a:gd name="T12" fmla="*/ 38 w 83"/>
                  <a:gd name="T13" fmla="*/ 78 h 155"/>
                  <a:gd name="T14" fmla="*/ 21 w 83"/>
                  <a:gd name="T15" fmla="*/ 92 h 155"/>
                  <a:gd name="T16" fmla="*/ 9 w 83"/>
                  <a:gd name="T17" fmla="*/ 98 h 155"/>
                  <a:gd name="T18" fmla="*/ 3 w 83"/>
                  <a:gd name="T19" fmla="*/ 112 h 155"/>
                  <a:gd name="T20" fmla="*/ 9 w 83"/>
                  <a:gd name="T21" fmla="*/ 123 h 155"/>
                  <a:gd name="T22" fmla="*/ 22 w 83"/>
                  <a:gd name="T23" fmla="*/ 136 h 155"/>
                  <a:gd name="T24" fmla="*/ 29 w 83"/>
                  <a:gd name="T25" fmla="*/ 148 h 155"/>
                  <a:gd name="T26" fmla="*/ 32 w 83"/>
                  <a:gd name="T27" fmla="*/ 151 h 155"/>
                  <a:gd name="T28" fmla="*/ 34 w 83"/>
                  <a:gd name="T29" fmla="*/ 151 h 155"/>
                  <a:gd name="T30" fmla="*/ 37 w 83"/>
                  <a:gd name="T31" fmla="*/ 141 h 155"/>
                  <a:gd name="T32" fmla="*/ 41 w 83"/>
                  <a:gd name="T33" fmla="*/ 141 h 155"/>
                  <a:gd name="T34" fmla="*/ 41 w 83"/>
                  <a:gd name="T35" fmla="*/ 138 h 155"/>
                  <a:gd name="T36" fmla="*/ 45 w 83"/>
                  <a:gd name="T37" fmla="*/ 131 h 155"/>
                  <a:gd name="T38" fmla="*/ 52 w 83"/>
                  <a:gd name="T39" fmla="*/ 125 h 155"/>
                  <a:gd name="T40" fmla="*/ 52 w 83"/>
                  <a:gd name="T41" fmla="*/ 123 h 155"/>
                  <a:gd name="T42" fmla="*/ 56 w 83"/>
                  <a:gd name="T43" fmla="*/ 121 h 155"/>
                  <a:gd name="T44" fmla="*/ 55 w 83"/>
                  <a:gd name="T45" fmla="*/ 113 h 155"/>
                  <a:gd name="T46" fmla="*/ 59 w 83"/>
                  <a:gd name="T47" fmla="*/ 112 h 155"/>
                  <a:gd name="T48" fmla="*/ 68 w 83"/>
                  <a:gd name="T49" fmla="*/ 104 h 155"/>
                  <a:gd name="T50" fmla="*/ 68 w 83"/>
                  <a:gd name="T51" fmla="*/ 97 h 155"/>
                  <a:gd name="T52" fmla="*/ 68 w 83"/>
                  <a:gd name="T53" fmla="*/ 93 h 155"/>
                  <a:gd name="T54" fmla="*/ 66 w 83"/>
                  <a:gd name="T55" fmla="*/ 89 h 155"/>
                  <a:gd name="T56" fmla="*/ 70 w 83"/>
                  <a:gd name="T57" fmla="*/ 86 h 155"/>
                  <a:gd name="T58" fmla="*/ 71 w 83"/>
                  <a:gd name="T59" fmla="*/ 85 h 155"/>
                  <a:gd name="T60" fmla="*/ 72 w 83"/>
                  <a:gd name="T61" fmla="*/ 82 h 155"/>
                  <a:gd name="T62" fmla="*/ 72 w 83"/>
                  <a:gd name="T63" fmla="*/ 86 h 155"/>
                  <a:gd name="T64" fmla="*/ 74 w 83"/>
                  <a:gd name="T65" fmla="*/ 74 h 155"/>
                  <a:gd name="T66" fmla="*/ 75 w 83"/>
                  <a:gd name="T67" fmla="*/ 57 h 155"/>
                  <a:gd name="T68" fmla="*/ 74 w 83"/>
                  <a:gd name="T69" fmla="*/ 65 h 155"/>
                  <a:gd name="T70" fmla="*/ 72 w 83"/>
                  <a:gd name="T71" fmla="*/ 63 h 155"/>
                  <a:gd name="T72" fmla="*/ 64 w 83"/>
                  <a:gd name="T73" fmla="*/ 59 h 155"/>
                  <a:gd name="T74" fmla="*/ 62 w 83"/>
                  <a:gd name="T75" fmla="*/ 55 h 155"/>
                  <a:gd name="T76" fmla="*/ 71 w 83"/>
                  <a:gd name="T77" fmla="*/ 45 h 155"/>
                  <a:gd name="T78" fmla="*/ 71 w 83"/>
                  <a:gd name="T79" fmla="*/ 44 h 155"/>
                  <a:gd name="T80" fmla="*/ 79 w 83"/>
                  <a:gd name="T81" fmla="*/ 24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3" h="155">
                    <a:moveTo>
                      <a:pt x="79" y="24"/>
                    </a:moveTo>
                    <a:cubicBezTo>
                      <a:pt x="68" y="19"/>
                      <a:pt x="58" y="10"/>
                      <a:pt x="47" y="4"/>
                    </a:cubicBezTo>
                    <a:cubicBezTo>
                      <a:pt x="42" y="1"/>
                      <a:pt x="37" y="0"/>
                      <a:pt x="35" y="7"/>
                    </a:cubicBezTo>
                    <a:cubicBezTo>
                      <a:pt x="33" y="10"/>
                      <a:pt x="29" y="15"/>
                      <a:pt x="28" y="18"/>
                    </a:cubicBezTo>
                    <a:cubicBezTo>
                      <a:pt x="28" y="18"/>
                      <a:pt x="23" y="22"/>
                      <a:pt x="21" y="24"/>
                    </a:cubicBezTo>
                    <a:cubicBezTo>
                      <a:pt x="20" y="26"/>
                      <a:pt x="28" y="33"/>
                      <a:pt x="23" y="33"/>
                    </a:cubicBezTo>
                    <a:cubicBezTo>
                      <a:pt x="23" y="38"/>
                      <a:pt x="22" y="35"/>
                      <a:pt x="19" y="38"/>
                    </a:cubicBezTo>
                    <a:cubicBezTo>
                      <a:pt x="18" y="39"/>
                      <a:pt x="19" y="41"/>
                      <a:pt x="19" y="43"/>
                    </a:cubicBezTo>
                    <a:cubicBezTo>
                      <a:pt x="19" y="44"/>
                      <a:pt x="17" y="48"/>
                      <a:pt x="19" y="50"/>
                    </a:cubicBezTo>
                    <a:cubicBezTo>
                      <a:pt x="21" y="52"/>
                      <a:pt x="25" y="48"/>
                      <a:pt x="24" y="54"/>
                    </a:cubicBezTo>
                    <a:cubicBezTo>
                      <a:pt x="24" y="55"/>
                      <a:pt x="23" y="60"/>
                      <a:pt x="26" y="60"/>
                    </a:cubicBezTo>
                    <a:cubicBezTo>
                      <a:pt x="31" y="60"/>
                      <a:pt x="28" y="63"/>
                      <a:pt x="31" y="65"/>
                    </a:cubicBezTo>
                    <a:cubicBezTo>
                      <a:pt x="33" y="67"/>
                      <a:pt x="36" y="70"/>
                      <a:pt x="38" y="72"/>
                    </a:cubicBezTo>
                    <a:cubicBezTo>
                      <a:pt x="40" y="73"/>
                      <a:pt x="42" y="77"/>
                      <a:pt x="38" y="78"/>
                    </a:cubicBezTo>
                    <a:cubicBezTo>
                      <a:pt x="33" y="78"/>
                      <a:pt x="37" y="79"/>
                      <a:pt x="33" y="80"/>
                    </a:cubicBezTo>
                    <a:cubicBezTo>
                      <a:pt x="26" y="82"/>
                      <a:pt x="23" y="86"/>
                      <a:pt x="21" y="92"/>
                    </a:cubicBezTo>
                    <a:cubicBezTo>
                      <a:pt x="19" y="93"/>
                      <a:pt x="15" y="95"/>
                      <a:pt x="13" y="95"/>
                    </a:cubicBezTo>
                    <a:cubicBezTo>
                      <a:pt x="11" y="94"/>
                      <a:pt x="6" y="98"/>
                      <a:pt x="9" y="98"/>
                    </a:cubicBezTo>
                    <a:cubicBezTo>
                      <a:pt x="5" y="98"/>
                      <a:pt x="4" y="104"/>
                      <a:pt x="2" y="107"/>
                    </a:cubicBezTo>
                    <a:cubicBezTo>
                      <a:pt x="2" y="109"/>
                      <a:pt x="3" y="110"/>
                      <a:pt x="3" y="112"/>
                    </a:cubicBezTo>
                    <a:cubicBezTo>
                      <a:pt x="3" y="114"/>
                      <a:pt x="0" y="117"/>
                      <a:pt x="1" y="118"/>
                    </a:cubicBezTo>
                    <a:cubicBezTo>
                      <a:pt x="2" y="119"/>
                      <a:pt x="7" y="124"/>
                      <a:pt x="9" y="123"/>
                    </a:cubicBezTo>
                    <a:cubicBezTo>
                      <a:pt x="9" y="125"/>
                      <a:pt x="13" y="130"/>
                      <a:pt x="15" y="129"/>
                    </a:cubicBezTo>
                    <a:cubicBezTo>
                      <a:pt x="17" y="129"/>
                      <a:pt x="19" y="136"/>
                      <a:pt x="22" y="136"/>
                    </a:cubicBezTo>
                    <a:cubicBezTo>
                      <a:pt x="23" y="133"/>
                      <a:pt x="29" y="136"/>
                      <a:pt x="31" y="137"/>
                    </a:cubicBezTo>
                    <a:cubicBezTo>
                      <a:pt x="35" y="139"/>
                      <a:pt x="30" y="145"/>
                      <a:pt x="29" y="148"/>
                    </a:cubicBezTo>
                    <a:cubicBezTo>
                      <a:pt x="27" y="155"/>
                      <a:pt x="33" y="151"/>
                      <a:pt x="33" y="151"/>
                    </a:cubicBezTo>
                    <a:cubicBezTo>
                      <a:pt x="33" y="151"/>
                      <a:pt x="32" y="151"/>
                      <a:pt x="32" y="151"/>
                    </a:cubicBezTo>
                    <a:cubicBezTo>
                      <a:pt x="32" y="151"/>
                      <a:pt x="34" y="148"/>
                      <a:pt x="34" y="148"/>
                    </a:cubicBezTo>
                    <a:cubicBezTo>
                      <a:pt x="34" y="149"/>
                      <a:pt x="34" y="150"/>
                      <a:pt x="34" y="151"/>
                    </a:cubicBezTo>
                    <a:cubicBezTo>
                      <a:pt x="34" y="149"/>
                      <a:pt x="37" y="149"/>
                      <a:pt x="37" y="146"/>
                    </a:cubicBezTo>
                    <a:cubicBezTo>
                      <a:pt x="37" y="146"/>
                      <a:pt x="37" y="141"/>
                      <a:pt x="37" y="141"/>
                    </a:cubicBezTo>
                    <a:cubicBezTo>
                      <a:pt x="39" y="138"/>
                      <a:pt x="38" y="146"/>
                      <a:pt x="38" y="145"/>
                    </a:cubicBezTo>
                    <a:cubicBezTo>
                      <a:pt x="39" y="145"/>
                      <a:pt x="42" y="142"/>
                      <a:pt x="41" y="141"/>
                    </a:cubicBezTo>
                    <a:cubicBezTo>
                      <a:pt x="41" y="141"/>
                      <a:pt x="39" y="140"/>
                      <a:pt x="40" y="140"/>
                    </a:cubicBezTo>
                    <a:cubicBezTo>
                      <a:pt x="40" y="140"/>
                      <a:pt x="41" y="139"/>
                      <a:pt x="41" y="138"/>
                    </a:cubicBezTo>
                    <a:cubicBezTo>
                      <a:pt x="40" y="142"/>
                      <a:pt x="48" y="129"/>
                      <a:pt x="48" y="129"/>
                    </a:cubicBezTo>
                    <a:cubicBezTo>
                      <a:pt x="47" y="129"/>
                      <a:pt x="46" y="131"/>
                      <a:pt x="45" y="131"/>
                    </a:cubicBezTo>
                    <a:cubicBezTo>
                      <a:pt x="46" y="129"/>
                      <a:pt x="43" y="130"/>
                      <a:pt x="43" y="128"/>
                    </a:cubicBezTo>
                    <a:cubicBezTo>
                      <a:pt x="46" y="128"/>
                      <a:pt x="52" y="126"/>
                      <a:pt x="52" y="125"/>
                    </a:cubicBezTo>
                    <a:cubicBezTo>
                      <a:pt x="52" y="125"/>
                      <a:pt x="50" y="128"/>
                      <a:pt x="50" y="128"/>
                    </a:cubicBezTo>
                    <a:cubicBezTo>
                      <a:pt x="55" y="128"/>
                      <a:pt x="56" y="121"/>
                      <a:pt x="52" y="123"/>
                    </a:cubicBezTo>
                    <a:cubicBezTo>
                      <a:pt x="53" y="122"/>
                      <a:pt x="53" y="120"/>
                      <a:pt x="54" y="119"/>
                    </a:cubicBezTo>
                    <a:cubicBezTo>
                      <a:pt x="54" y="119"/>
                      <a:pt x="55" y="120"/>
                      <a:pt x="56" y="121"/>
                    </a:cubicBezTo>
                    <a:cubicBezTo>
                      <a:pt x="56" y="120"/>
                      <a:pt x="56" y="119"/>
                      <a:pt x="55" y="118"/>
                    </a:cubicBezTo>
                    <a:cubicBezTo>
                      <a:pt x="57" y="118"/>
                      <a:pt x="56" y="114"/>
                      <a:pt x="55" y="113"/>
                    </a:cubicBezTo>
                    <a:cubicBezTo>
                      <a:pt x="56" y="114"/>
                      <a:pt x="61" y="114"/>
                      <a:pt x="59" y="116"/>
                    </a:cubicBezTo>
                    <a:cubicBezTo>
                      <a:pt x="63" y="116"/>
                      <a:pt x="59" y="114"/>
                      <a:pt x="59" y="112"/>
                    </a:cubicBezTo>
                    <a:cubicBezTo>
                      <a:pt x="60" y="111"/>
                      <a:pt x="62" y="110"/>
                      <a:pt x="63" y="110"/>
                    </a:cubicBezTo>
                    <a:cubicBezTo>
                      <a:pt x="63" y="108"/>
                      <a:pt x="66" y="104"/>
                      <a:pt x="68" y="104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102"/>
                      <a:pt x="65" y="99"/>
                      <a:pt x="68" y="97"/>
                    </a:cubicBezTo>
                    <a:cubicBezTo>
                      <a:pt x="68" y="96"/>
                      <a:pt x="60" y="103"/>
                      <a:pt x="69" y="94"/>
                    </a:cubicBezTo>
                    <a:cubicBezTo>
                      <a:pt x="69" y="94"/>
                      <a:pt x="68" y="94"/>
                      <a:pt x="68" y="93"/>
                    </a:cubicBezTo>
                    <a:cubicBezTo>
                      <a:pt x="68" y="93"/>
                      <a:pt x="69" y="91"/>
                      <a:pt x="70" y="90"/>
                    </a:cubicBezTo>
                    <a:cubicBezTo>
                      <a:pt x="70" y="89"/>
                      <a:pt x="67" y="89"/>
                      <a:pt x="66" y="89"/>
                    </a:cubicBezTo>
                    <a:cubicBezTo>
                      <a:pt x="68" y="89"/>
                      <a:pt x="71" y="89"/>
                      <a:pt x="69" y="87"/>
                    </a:cubicBezTo>
                    <a:cubicBezTo>
                      <a:pt x="68" y="86"/>
                      <a:pt x="70" y="85"/>
                      <a:pt x="70" y="86"/>
                    </a:cubicBezTo>
                    <a:cubicBezTo>
                      <a:pt x="69" y="85"/>
                      <a:pt x="69" y="84"/>
                      <a:pt x="68" y="83"/>
                    </a:cubicBezTo>
                    <a:cubicBezTo>
                      <a:pt x="69" y="84"/>
                      <a:pt x="70" y="84"/>
                      <a:pt x="71" y="85"/>
                    </a:cubicBezTo>
                    <a:cubicBezTo>
                      <a:pt x="73" y="84"/>
                      <a:pt x="69" y="82"/>
                      <a:pt x="69" y="82"/>
                    </a:cubicBezTo>
                    <a:cubicBezTo>
                      <a:pt x="70" y="82"/>
                      <a:pt x="71" y="82"/>
                      <a:pt x="72" y="82"/>
                    </a:cubicBezTo>
                    <a:cubicBezTo>
                      <a:pt x="70" y="87"/>
                      <a:pt x="71" y="94"/>
                      <a:pt x="70" y="100"/>
                    </a:cubicBezTo>
                    <a:cubicBezTo>
                      <a:pt x="71" y="100"/>
                      <a:pt x="72" y="87"/>
                      <a:pt x="72" y="86"/>
                    </a:cubicBezTo>
                    <a:cubicBezTo>
                      <a:pt x="75" y="80"/>
                      <a:pt x="70" y="80"/>
                      <a:pt x="71" y="78"/>
                    </a:cubicBezTo>
                    <a:cubicBezTo>
                      <a:pt x="71" y="82"/>
                      <a:pt x="77" y="77"/>
                      <a:pt x="74" y="74"/>
                    </a:cubicBezTo>
                    <a:cubicBezTo>
                      <a:pt x="73" y="74"/>
                      <a:pt x="72" y="75"/>
                      <a:pt x="72" y="73"/>
                    </a:cubicBezTo>
                    <a:cubicBezTo>
                      <a:pt x="77" y="75"/>
                      <a:pt x="77" y="59"/>
                      <a:pt x="75" y="57"/>
                    </a:cubicBezTo>
                    <a:cubicBezTo>
                      <a:pt x="76" y="58"/>
                      <a:pt x="77" y="64"/>
                      <a:pt x="74" y="65"/>
                    </a:cubicBezTo>
                    <a:cubicBezTo>
                      <a:pt x="74" y="65"/>
                      <a:pt x="74" y="65"/>
                      <a:pt x="74" y="65"/>
                    </a:cubicBezTo>
                    <a:cubicBezTo>
                      <a:pt x="74" y="64"/>
                      <a:pt x="76" y="64"/>
                      <a:pt x="75" y="62"/>
                    </a:cubicBezTo>
                    <a:cubicBezTo>
                      <a:pt x="75" y="62"/>
                      <a:pt x="72" y="64"/>
                      <a:pt x="72" y="63"/>
                    </a:cubicBezTo>
                    <a:cubicBezTo>
                      <a:pt x="72" y="62"/>
                      <a:pt x="75" y="61"/>
                      <a:pt x="75" y="62"/>
                    </a:cubicBezTo>
                    <a:cubicBezTo>
                      <a:pt x="76" y="59"/>
                      <a:pt x="67" y="56"/>
                      <a:pt x="64" y="59"/>
                    </a:cubicBezTo>
                    <a:cubicBezTo>
                      <a:pt x="68" y="55"/>
                      <a:pt x="58" y="56"/>
                      <a:pt x="58" y="56"/>
                    </a:cubicBezTo>
                    <a:cubicBezTo>
                      <a:pt x="59" y="55"/>
                      <a:pt x="60" y="53"/>
                      <a:pt x="62" y="55"/>
                    </a:cubicBezTo>
                    <a:cubicBezTo>
                      <a:pt x="62" y="52"/>
                      <a:pt x="67" y="41"/>
                      <a:pt x="70" y="41"/>
                    </a:cubicBezTo>
                    <a:cubicBezTo>
                      <a:pt x="71" y="43"/>
                      <a:pt x="67" y="46"/>
                      <a:pt x="71" y="45"/>
                    </a:cubicBezTo>
                    <a:cubicBezTo>
                      <a:pt x="71" y="45"/>
                      <a:pt x="70" y="45"/>
                      <a:pt x="70" y="44"/>
                    </a:cubicBezTo>
                    <a:cubicBezTo>
                      <a:pt x="70" y="44"/>
                      <a:pt x="71" y="44"/>
                      <a:pt x="71" y="44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72" y="42"/>
                      <a:pt x="83" y="25"/>
                      <a:pt x="79" y="24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73"/>
              <p:cNvSpPr>
                <a:spLocks/>
              </p:cNvSpPr>
              <p:nvPr/>
            </p:nvSpPr>
            <p:spPr bwMode="gray">
              <a:xfrm>
                <a:off x="6229099" y="4262793"/>
                <a:ext cx="541169" cy="409127"/>
              </a:xfrm>
              <a:custGeom>
                <a:avLst/>
                <a:gdLst>
                  <a:gd name="T0" fmla="*/ 333 w 335"/>
                  <a:gd name="T1" fmla="*/ 211 h 253"/>
                  <a:gd name="T2" fmla="*/ 333 w 335"/>
                  <a:gd name="T3" fmla="*/ 102 h 253"/>
                  <a:gd name="T4" fmla="*/ 333 w 335"/>
                  <a:gd name="T5" fmla="*/ 50 h 253"/>
                  <a:gd name="T6" fmla="*/ 333 w 335"/>
                  <a:gd name="T7" fmla="*/ 25 h 253"/>
                  <a:gd name="T8" fmla="*/ 332 w 335"/>
                  <a:gd name="T9" fmla="*/ 2 h 253"/>
                  <a:gd name="T10" fmla="*/ 311 w 335"/>
                  <a:gd name="T11" fmla="*/ 2 h 253"/>
                  <a:gd name="T12" fmla="*/ 284 w 335"/>
                  <a:gd name="T13" fmla="*/ 2 h 253"/>
                  <a:gd name="T14" fmla="*/ 227 w 335"/>
                  <a:gd name="T15" fmla="*/ 2 h 253"/>
                  <a:gd name="T16" fmla="*/ 116 w 335"/>
                  <a:gd name="T17" fmla="*/ 2 h 253"/>
                  <a:gd name="T18" fmla="*/ 6 w 335"/>
                  <a:gd name="T19" fmla="*/ 3 h 253"/>
                  <a:gd name="T20" fmla="*/ 1 w 335"/>
                  <a:gd name="T21" fmla="*/ 9 h 253"/>
                  <a:gd name="T22" fmla="*/ 2 w 335"/>
                  <a:gd name="T23" fmla="*/ 21 h 253"/>
                  <a:gd name="T24" fmla="*/ 2 w 335"/>
                  <a:gd name="T25" fmla="*/ 69 h 253"/>
                  <a:gd name="T26" fmla="*/ 1 w 335"/>
                  <a:gd name="T27" fmla="*/ 176 h 253"/>
                  <a:gd name="T28" fmla="*/ 2 w 335"/>
                  <a:gd name="T29" fmla="*/ 225 h 253"/>
                  <a:gd name="T30" fmla="*/ 2 w 335"/>
                  <a:gd name="T31" fmla="*/ 250 h 253"/>
                  <a:gd name="T32" fmla="*/ 11 w 335"/>
                  <a:gd name="T33" fmla="*/ 251 h 253"/>
                  <a:gd name="T34" fmla="*/ 177 w 335"/>
                  <a:gd name="T35" fmla="*/ 251 h 253"/>
                  <a:gd name="T36" fmla="*/ 277 w 335"/>
                  <a:gd name="T37" fmla="*/ 251 h 253"/>
                  <a:gd name="T38" fmla="*/ 324 w 335"/>
                  <a:gd name="T39" fmla="*/ 251 h 253"/>
                  <a:gd name="T40" fmla="*/ 333 w 335"/>
                  <a:gd name="T41" fmla="*/ 247 h 253"/>
                  <a:gd name="T42" fmla="*/ 333 w 335"/>
                  <a:gd name="T43" fmla="*/ 235 h 253"/>
                  <a:gd name="T44" fmla="*/ 333 w 335"/>
                  <a:gd name="T45" fmla="*/ 211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5" h="253">
                    <a:moveTo>
                      <a:pt x="333" y="211"/>
                    </a:moveTo>
                    <a:cubicBezTo>
                      <a:pt x="333" y="174"/>
                      <a:pt x="333" y="138"/>
                      <a:pt x="333" y="102"/>
                    </a:cubicBezTo>
                    <a:cubicBezTo>
                      <a:pt x="333" y="85"/>
                      <a:pt x="333" y="68"/>
                      <a:pt x="333" y="50"/>
                    </a:cubicBezTo>
                    <a:cubicBezTo>
                      <a:pt x="333" y="42"/>
                      <a:pt x="333" y="33"/>
                      <a:pt x="333" y="25"/>
                    </a:cubicBezTo>
                    <a:cubicBezTo>
                      <a:pt x="333" y="22"/>
                      <a:pt x="335" y="3"/>
                      <a:pt x="332" y="2"/>
                    </a:cubicBezTo>
                    <a:cubicBezTo>
                      <a:pt x="327" y="0"/>
                      <a:pt x="317" y="2"/>
                      <a:pt x="311" y="2"/>
                    </a:cubicBezTo>
                    <a:cubicBezTo>
                      <a:pt x="302" y="2"/>
                      <a:pt x="293" y="2"/>
                      <a:pt x="284" y="2"/>
                    </a:cubicBezTo>
                    <a:cubicBezTo>
                      <a:pt x="265" y="2"/>
                      <a:pt x="246" y="2"/>
                      <a:pt x="227" y="2"/>
                    </a:cubicBezTo>
                    <a:cubicBezTo>
                      <a:pt x="190" y="3"/>
                      <a:pt x="153" y="2"/>
                      <a:pt x="116" y="2"/>
                    </a:cubicBezTo>
                    <a:cubicBezTo>
                      <a:pt x="79" y="2"/>
                      <a:pt x="43" y="3"/>
                      <a:pt x="6" y="3"/>
                    </a:cubicBezTo>
                    <a:cubicBezTo>
                      <a:pt x="0" y="3"/>
                      <a:pt x="1" y="3"/>
                      <a:pt x="1" y="9"/>
                    </a:cubicBezTo>
                    <a:cubicBezTo>
                      <a:pt x="1" y="13"/>
                      <a:pt x="2" y="17"/>
                      <a:pt x="2" y="21"/>
                    </a:cubicBezTo>
                    <a:cubicBezTo>
                      <a:pt x="2" y="37"/>
                      <a:pt x="2" y="53"/>
                      <a:pt x="2" y="69"/>
                    </a:cubicBezTo>
                    <a:cubicBezTo>
                      <a:pt x="2" y="104"/>
                      <a:pt x="0" y="140"/>
                      <a:pt x="1" y="176"/>
                    </a:cubicBezTo>
                    <a:cubicBezTo>
                      <a:pt x="2" y="193"/>
                      <a:pt x="2" y="209"/>
                      <a:pt x="2" y="225"/>
                    </a:cubicBezTo>
                    <a:cubicBezTo>
                      <a:pt x="2" y="234"/>
                      <a:pt x="2" y="242"/>
                      <a:pt x="2" y="250"/>
                    </a:cubicBezTo>
                    <a:cubicBezTo>
                      <a:pt x="2" y="251"/>
                      <a:pt x="10" y="251"/>
                      <a:pt x="11" y="251"/>
                    </a:cubicBezTo>
                    <a:cubicBezTo>
                      <a:pt x="66" y="252"/>
                      <a:pt x="122" y="251"/>
                      <a:pt x="177" y="251"/>
                    </a:cubicBezTo>
                    <a:cubicBezTo>
                      <a:pt x="210" y="251"/>
                      <a:pt x="244" y="251"/>
                      <a:pt x="277" y="251"/>
                    </a:cubicBezTo>
                    <a:cubicBezTo>
                      <a:pt x="293" y="251"/>
                      <a:pt x="308" y="251"/>
                      <a:pt x="324" y="251"/>
                    </a:cubicBezTo>
                    <a:cubicBezTo>
                      <a:pt x="330" y="251"/>
                      <a:pt x="333" y="253"/>
                      <a:pt x="333" y="247"/>
                    </a:cubicBezTo>
                    <a:cubicBezTo>
                      <a:pt x="333" y="243"/>
                      <a:pt x="333" y="239"/>
                      <a:pt x="333" y="235"/>
                    </a:cubicBezTo>
                    <a:cubicBezTo>
                      <a:pt x="333" y="227"/>
                      <a:pt x="333" y="219"/>
                      <a:pt x="333" y="21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Freeform 374"/>
              <p:cNvSpPr>
                <a:spLocks/>
              </p:cNvSpPr>
              <p:nvPr/>
            </p:nvSpPr>
            <p:spPr bwMode="gray">
              <a:xfrm>
                <a:off x="8245997" y="4303159"/>
                <a:ext cx="379708" cy="348921"/>
              </a:xfrm>
              <a:custGeom>
                <a:avLst/>
                <a:gdLst>
                  <a:gd name="T0" fmla="*/ 233 w 235"/>
                  <a:gd name="T1" fmla="*/ 73 h 216"/>
                  <a:gd name="T2" fmla="*/ 233 w 235"/>
                  <a:gd name="T3" fmla="*/ 70 h 216"/>
                  <a:gd name="T4" fmla="*/ 231 w 235"/>
                  <a:gd name="T5" fmla="*/ 68 h 216"/>
                  <a:gd name="T6" fmla="*/ 231 w 235"/>
                  <a:gd name="T7" fmla="*/ 65 h 216"/>
                  <a:gd name="T8" fmla="*/ 225 w 235"/>
                  <a:gd name="T9" fmla="*/ 65 h 216"/>
                  <a:gd name="T10" fmla="*/ 212 w 235"/>
                  <a:gd name="T11" fmla="*/ 59 h 216"/>
                  <a:gd name="T12" fmla="*/ 205 w 235"/>
                  <a:gd name="T13" fmla="*/ 64 h 216"/>
                  <a:gd name="T14" fmla="*/ 204 w 235"/>
                  <a:gd name="T15" fmla="*/ 65 h 216"/>
                  <a:gd name="T16" fmla="*/ 203 w 235"/>
                  <a:gd name="T17" fmla="*/ 67 h 216"/>
                  <a:gd name="T18" fmla="*/ 186 w 235"/>
                  <a:gd name="T19" fmla="*/ 64 h 216"/>
                  <a:gd name="T20" fmla="*/ 186 w 235"/>
                  <a:gd name="T21" fmla="*/ 61 h 216"/>
                  <a:gd name="T22" fmla="*/ 177 w 235"/>
                  <a:gd name="T23" fmla="*/ 74 h 216"/>
                  <a:gd name="T24" fmla="*/ 168 w 235"/>
                  <a:gd name="T25" fmla="*/ 76 h 216"/>
                  <a:gd name="T26" fmla="*/ 159 w 235"/>
                  <a:gd name="T27" fmla="*/ 83 h 216"/>
                  <a:gd name="T28" fmla="*/ 153 w 235"/>
                  <a:gd name="T29" fmla="*/ 57 h 216"/>
                  <a:gd name="T30" fmla="*/ 104 w 235"/>
                  <a:gd name="T31" fmla="*/ 56 h 216"/>
                  <a:gd name="T32" fmla="*/ 98 w 235"/>
                  <a:gd name="T33" fmla="*/ 21 h 216"/>
                  <a:gd name="T34" fmla="*/ 90 w 235"/>
                  <a:gd name="T35" fmla="*/ 44 h 216"/>
                  <a:gd name="T36" fmla="*/ 71 w 235"/>
                  <a:gd name="T37" fmla="*/ 76 h 216"/>
                  <a:gd name="T38" fmla="*/ 54 w 235"/>
                  <a:gd name="T39" fmla="*/ 84 h 216"/>
                  <a:gd name="T40" fmla="*/ 46 w 235"/>
                  <a:gd name="T41" fmla="*/ 88 h 216"/>
                  <a:gd name="T42" fmla="*/ 42 w 235"/>
                  <a:gd name="T43" fmla="*/ 97 h 216"/>
                  <a:gd name="T44" fmla="*/ 42 w 235"/>
                  <a:gd name="T45" fmla="*/ 105 h 216"/>
                  <a:gd name="T46" fmla="*/ 35 w 235"/>
                  <a:gd name="T47" fmla="*/ 102 h 216"/>
                  <a:gd name="T48" fmla="*/ 27 w 235"/>
                  <a:gd name="T49" fmla="*/ 108 h 216"/>
                  <a:gd name="T50" fmla="*/ 23 w 235"/>
                  <a:gd name="T51" fmla="*/ 127 h 216"/>
                  <a:gd name="T52" fmla="*/ 5 w 235"/>
                  <a:gd name="T53" fmla="*/ 137 h 216"/>
                  <a:gd name="T54" fmla="*/ 9 w 235"/>
                  <a:gd name="T55" fmla="*/ 168 h 216"/>
                  <a:gd name="T56" fmla="*/ 12 w 235"/>
                  <a:gd name="T57" fmla="*/ 168 h 216"/>
                  <a:gd name="T58" fmla="*/ 19 w 235"/>
                  <a:gd name="T59" fmla="*/ 184 h 216"/>
                  <a:gd name="T60" fmla="*/ 24 w 235"/>
                  <a:gd name="T61" fmla="*/ 187 h 216"/>
                  <a:gd name="T62" fmla="*/ 31 w 235"/>
                  <a:gd name="T63" fmla="*/ 193 h 216"/>
                  <a:gd name="T64" fmla="*/ 34 w 235"/>
                  <a:gd name="T65" fmla="*/ 196 h 216"/>
                  <a:gd name="T66" fmla="*/ 45 w 235"/>
                  <a:gd name="T67" fmla="*/ 209 h 216"/>
                  <a:gd name="T68" fmla="*/ 67 w 235"/>
                  <a:gd name="T69" fmla="*/ 208 h 216"/>
                  <a:gd name="T70" fmla="*/ 85 w 235"/>
                  <a:gd name="T71" fmla="*/ 206 h 216"/>
                  <a:gd name="T72" fmla="*/ 104 w 235"/>
                  <a:gd name="T73" fmla="*/ 196 h 216"/>
                  <a:gd name="T74" fmla="*/ 115 w 235"/>
                  <a:gd name="T75" fmla="*/ 193 h 216"/>
                  <a:gd name="T76" fmla="*/ 113 w 235"/>
                  <a:gd name="T77" fmla="*/ 182 h 216"/>
                  <a:gd name="T78" fmla="*/ 126 w 235"/>
                  <a:gd name="T79" fmla="*/ 166 h 216"/>
                  <a:gd name="T80" fmla="*/ 140 w 235"/>
                  <a:gd name="T81" fmla="*/ 141 h 216"/>
                  <a:gd name="T82" fmla="*/ 154 w 235"/>
                  <a:gd name="T83" fmla="*/ 136 h 216"/>
                  <a:gd name="T84" fmla="*/ 171 w 235"/>
                  <a:gd name="T85" fmla="*/ 121 h 216"/>
                  <a:gd name="T86" fmla="*/ 182 w 235"/>
                  <a:gd name="T87" fmla="*/ 116 h 216"/>
                  <a:gd name="T88" fmla="*/ 188 w 235"/>
                  <a:gd name="T89" fmla="*/ 107 h 216"/>
                  <a:gd name="T90" fmla="*/ 203 w 235"/>
                  <a:gd name="T91" fmla="*/ 85 h 216"/>
                  <a:gd name="T92" fmla="*/ 206 w 235"/>
                  <a:gd name="T93" fmla="*/ 72 h 216"/>
                  <a:gd name="T94" fmla="*/ 235 w 235"/>
                  <a:gd name="T95" fmla="*/ 81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5" h="216">
                    <a:moveTo>
                      <a:pt x="235" y="81"/>
                    </a:moveTo>
                    <a:cubicBezTo>
                      <a:pt x="235" y="81"/>
                      <a:pt x="233" y="74"/>
                      <a:pt x="233" y="73"/>
                    </a:cubicBezTo>
                    <a:cubicBezTo>
                      <a:pt x="233" y="72"/>
                      <a:pt x="233" y="72"/>
                      <a:pt x="233" y="73"/>
                    </a:cubicBezTo>
                    <a:cubicBezTo>
                      <a:pt x="231" y="71"/>
                      <a:pt x="235" y="72"/>
                      <a:pt x="233" y="70"/>
                    </a:cubicBezTo>
                    <a:cubicBezTo>
                      <a:pt x="233" y="70"/>
                      <a:pt x="230" y="71"/>
                      <a:pt x="230" y="70"/>
                    </a:cubicBezTo>
                    <a:cubicBezTo>
                      <a:pt x="231" y="70"/>
                      <a:pt x="231" y="69"/>
                      <a:pt x="231" y="68"/>
                    </a:cubicBezTo>
                    <a:cubicBezTo>
                      <a:pt x="230" y="67"/>
                      <a:pt x="230" y="70"/>
                      <a:pt x="229" y="69"/>
                    </a:cubicBezTo>
                    <a:cubicBezTo>
                      <a:pt x="229" y="65"/>
                      <a:pt x="229" y="67"/>
                      <a:pt x="231" y="65"/>
                    </a:cubicBezTo>
                    <a:cubicBezTo>
                      <a:pt x="233" y="63"/>
                      <a:pt x="226" y="63"/>
                      <a:pt x="226" y="63"/>
                    </a:cubicBezTo>
                    <a:cubicBezTo>
                      <a:pt x="226" y="64"/>
                      <a:pt x="226" y="64"/>
                      <a:pt x="225" y="65"/>
                    </a:cubicBezTo>
                    <a:cubicBezTo>
                      <a:pt x="223" y="64"/>
                      <a:pt x="222" y="62"/>
                      <a:pt x="220" y="60"/>
                    </a:cubicBezTo>
                    <a:cubicBezTo>
                      <a:pt x="218" y="59"/>
                      <a:pt x="215" y="56"/>
                      <a:pt x="212" y="59"/>
                    </a:cubicBezTo>
                    <a:cubicBezTo>
                      <a:pt x="209" y="63"/>
                      <a:pt x="211" y="62"/>
                      <a:pt x="206" y="61"/>
                    </a:cubicBezTo>
                    <a:cubicBezTo>
                      <a:pt x="206" y="62"/>
                      <a:pt x="205" y="64"/>
                      <a:pt x="205" y="64"/>
                    </a:cubicBezTo>
                    <a:cubicBezTo>
                      <a:pt x="205" y="63"/>
                      <a:pt x="203" y="62"/>
                      <a:pt x="203" y="63"/>
                    </a:cubicBezTo>
                    <a:cubicBezTo>
                      <a:pt x="203" y="64"/>
                      <a:pt x="203" y="64"/>
                      <a:pt x="204" y="65"/>
                    </a:cubicBezTo>
                    <a:cubicBezTo>
                      <a:pt x="204" y="66"/>
                      <a:pt x="201" y="63"/>
                      <a:pt x="201" y="65"/>
                    </a:cubicBezTo>
                    <a:cubicBezTo>
                      <a:pt x="202" y="66"/>
                      <a:pt x="203" y="67"/>
                      <a:pt x="203" y="67"/>
                    </a:cubicBezTo>
                    <a:cubicBezTo>
                      <a:pt x="204" y="68"/>
                      <a:pt x="188" y="71"/>
                      <a:pt x="188" y="65"/>
                    </a:cubicBezTo>
                    <a:cubicBezTo>
                      <a:pt x="188" y="66"/>
                      <a:pt x="186" y="64"/>
                      <a:pt x="186" y="64"/>
                    </a:cubicBezTo>
                    <a:cubicBezTo>
                      <a:pt x="187" y="63"/>
                      <a:pt x="187" y="63"/>
                      <a:pt x="188" y="64"/>
                    </a:cubicBezTo>
                    <a:cubicBezTo>
                      <a:pt x="188" y="61"/>
                      <a:pt x="185" y="63"/>
                      <a:pt x="186" y="61"/>
                    </a:cubicBezTo>
                    <a:cubicBezTo>
                      <a:pt x="184" y="61"/>
                      <a:pt x="184" y="65"/>
                      <a:pt x="185" y="66"/>
                    </a:cubicBezTo>
                    <a:cubicBezTo>
                      <a:pt x="184" y="66"/>
                      <a:pt x="177" y="74"/>
                      <a:pt x="177" y="74"/>
                    </a:cubicBezTo>
                    <a:cubicBezTo>
                      <a:pt x="177" y="73"/>
                      <a:pt x="171" y="71"/>
                      <a:pt x="171" y="71"/>
                    </a:cubicBezTo>
                    <a:cubicBezTo>
                      <a:pt x="171" y="74"/>
                      <a:pt x="169" y="75"/>
                      <a:pt x="168" y="76"/>
                    </a:cubicBezTo>
                    <a:cubicBezTo>
                      <a:pt x="168" y="76"/>
                      <a:pt x="168" y="77"/>
                      <a:pt x="168" y="78"/>
                    </a:cubicBezTo>
                    <a:cubicBezTo>
                      <a:pt x="168" y="76"/>
                      <a:pt x="161" y="82"/>
                      <a:pt x="159" y="83"/>
                    </a:cubicBezTo>
                    <a:cubicBezTo>
                      <a:pt x="155" y="85"/>
                      <a:pt x="152" y="92"/>
                      <a:pt x="152" y="82"/>
                    </a:cubicBezTo>
                    <a:cubicBezTo>
                      <a:pt x="152" y="74"/>
                      <a:pt x="153" y="65"/>
                      <a:pt x="153" y="57"/>
                    </a:cubicBezTo>
                    <a:cubicBezTo>
                      <a:pt x="144" y="57"/>
                      <a:pt x="134" y="57"/>
                      <a:pt x="125" y="57"/>
                    </a:cubicBezTo>
                    <a:cubicBezTo>
                      <a:pt x="119" y="57"/>
                      <a:pt x="111" y="58"/>
                      <a:pt x="104" y="56"/>
                    </a:cubicBezTo>
                    <a:cubicBezTo>
                      <a:pt x="100" y="55"/>
                      <a:pt x="103" y="6"/>
                      <a:pt x="103" y="0"/>
                    </a:cubicBezTo>
                    <a:cubicBezTo>
                      <a:pt x="92" y="0"/>
                      <a:pt x="102" y="13"/>
                      <a:pt x="98" y="21"/>
                    </a:cubicBezTo>
                    <a:cubicBezTo>
                      <a:pt x="97" y="27"/>
                      <a:pt x="93" y="31"/>
                      <a:pt x="93" y="38"/>
                    </a:cubicBezTo>
                    <a:cubicBezTo>
                      <a:pt x="93" y="42"/>
                      <a:pt x="93" y="44"/>
                      <a:pt x="90" y="44"/>
                    </a:cubicBezTo>
                    <a:cubicBezTo>
                      <a:pt x="90" y="44"/>
                      <a:pt x="88" y="56"/>
                      <a:pt x="88" y="57"/>
                    </a:cubicBezTo>
                    <a:cubicBezTo>
                      <a:pt x="88" y="65"/>
                      <a:pt x="75" y="68"/>
                      <a:pt x="71" y="76"/>
                    </a:cubicBezTo>
                    <a:cubicBezTo>
                      <a:pt x="70" y="78"/>
                      <a:pt x="63" y="81"/>
                      <a:pt x="61" y="78"/>
                    </a:cubicBezTo>
                    <a:cubicBezTo>
                      <a:pt x="61" y="73"/>
                      <a:pt x="55" y="82"/>
                      <a:pt x="54" y="84"/>
                    </a:cubicBezTo>
                    <a:cubicBezTo>
                      <a:pt x="54" y="86"/>
                      <a:pt x="50" y="84"/>
                      <a:pt x="49" y="85"/>
                    </a:cubicBezTo>
                    <a:cubicBezTo>
                      <a:pt x="49" y="84"/>
                      <a:pt x="46" y="88"/>
                      <a:pt x="46" y="88"/>
                    </a:cubicBezTo>
                    <a:cubicBezTo>
                      <a:pt x="45" y="90"/>
                      <a:pt x="45" y="92"/>
                      <a:pt x="45" y="93"/>
                    </a:cubicBezTo>
                    <a:cubicBezTo>
                      <a:pt x="46" y="97"/>
                      <a:pt x="42" y="95"/>
                      <a:pt x="42" y="97"/>
                    </a:cubicBezTo>
                    <a:cubicBezTo>
                      <a:pt x="42" y="99"/>
                      <a:pt x="47" y="104"/>
                      <a:pt x="44" y="106"/>
                    </a:cubicBezTo>
                    <a:cubicBezTo>
                      <a:pt x="43" y="106"/>
                      <a:pt x="43" y="106"/>
                      <a:pt x="42" y="105"/>
                    </a:cubicBezTo>
                    <a:cubicBezTo>
                      <a:pt x="41" y="104"/>
                      <a:pt x="39" y="109"/>
                      <a:pt x="39" y="109"/>
                    </a:cubicBezTo>
                    <a:cubicBezTo>
                      <a:pt x="36" y="109"/>
                      <a:pt x="40" y="100"/>
                      <a:pt x="35" y="102"/>
                    </a:cubicBezTo>
                    <a:cubicBezTo>
                      <a:pt x="34" y="102"/>
                      <a:pt x="33" y="98"/>
                      <a:pt x="32" y="101"/>
                    </a:cubicBezTo>
                    <a:cubicBezTo>
                      <a:pt x="30" y="103"/>
                      <a:pt x="28" y="104"/>
                      <a:pt x="27" y="108"/>
                    </a:cubicBezTo>
                    <a:cubicBezTo>
                      <a:pt x="27" y="111"/>
                      <a:pt x="22" y="114"/>
                      <a:pt x="24" y="117"/>
                    </a:cubicBezTo>
                    <a:cubicBezTo>
                      <a:pt x="25" y="119"/>
                      <a:pt x="27" y="127"/>
                      <a:pt x="23" y="127"/>
                    </a:cubicBezTo>
                    <a:cubicBezTo>
                      <a:pt x="18" y="127"/>
                      <a:pt x="20" y="133"/>
                      <a:pt x="18" y="135"/>
                    </a:cubicBezTo>
                    <a:cubicBezTo>
                      <a:pt x="16" y="137"/>
                      <a:pt x="7" y="139"/>
                      <a:pt x="5" y="137"/>
                    </a:cubicBezTo>
                    <a:cubicBezTo>
                      <a:pt x="5" y="141"/>
                      <a:pt x="7" y="150"/>
                      <a:pt x="4" y="153"/>
                    </a:cubicBezTo>
                    <a:cubicBezTo>
                      <a:pt x="0" y="156"/>
                      <a:pt x="15" y="164"/>
                      <a:pt x="9" y="168"/>
                    </a:cubicBezTo>
                    <a:cubicBezTo>
                      <a:pt x="10" y="168"/>
                      <a:pt x="10" y="168"/>
                      <a:pt x="11" y="168"/>
                    </a:cubicBezTo>
                    <a:cubicBezTo>
                      <a:pt x="11" y="169"/>
                      <a:pt x="12" y="170"/>
                      <a:pt x="12" y="168"/>
                    </a:cubicBezTo>
                    <a:cubicBezTo>
                      <a:pt x="15" y="171"/>
                      <a:pt x="13" y="174"/>
                      <a:pt x="16" y="176"/>
                    </a:cubicBezTo>
                    <a:cubicBezTo>
                      <a:pt x="19" y="179"/>
                      <a:pt x="18" y="180"/>
                      <a:pt x="19" y="184"/>
                    </a:cubicBezTo>
                    <a:cubicBezTo>
                      <a:pt x="20" y="184"/>
                      <a:pt x="20" y="184"/>
                      <a:pt x="20" y="183"/>
                    </a:cubicBezTo>
                    <a:cubicBezTo>
                      <a:pt x="20" y="183"/>
                      <a:pt x="24" y="187"/>
                      <a:pt x="24" y="187"/>
                    </a:cubicBezTo>
                    <a:cubicBezTo>
                      <a:pt x="24" y="186"/>
                      <a:pt x="24" y="186"/>
                      <a:pt x="24" y="186"/>
                    </a:cubicBezTo>
                    <a:cubicBezTo>
                      <a:pt x="23" y="186"/>
                      <a:pt x="30" y="192"/>
                      <a:pt x="31" y="193"/>
                    </a:cubicBezTo>
                    <a:cubicBezTo>
                      <a:pt x="32" y="192"/>
                      <a:pt x="34" y="192"/>
                      <a:pt x="36" y="193"/>
                    </a:cubicBezTo>
                    <a:cubicBezTo>
                      <a:pt x="38" y="194"/>
                      <a:pt x="34" y="196"/>
                      <a:pt x="34" y="196"/>
                    </a:cubicBezTo>
                    <a:cubicBezTo>
                      <a:pt x="34" y="197"/>
                      <a:pt x="37" y="202"/>
                      <a:pt x="37" y="203"/>
                    </a:cubicBezTo>
                    <a:cubicBezTo>
                      <a:pt x="39" y="207"/>
                      <a:pt x="43" y="206"/>
                      <a:pt x="45" y="209"/>
                    </a:cubicBezTo>
                    <a:cubicBezTo>
                      <a:pt x="45" y="216"/>
                      <a:pt x="57" y="211"/>
                      <a:pt x="60" y="208"/>
                    </a:cubicBezTo>
                    <a:cubicBezTo>
                      <a:pt x="64" y="205"/>
                      <a:pt x="63" y="204"/>
                      <a:pt x="67" y="208"/>
                    </a:cubicBezTo>
                    <a:cubicBezTo>
                      <a:pt x="70" y="212"/>
                      <a:pt x="71" y="210"/>
                      <a:pt x="75" y="208"/>
                    </a:cubicBezTo>
                    <a:cubicBezTo>
                      <a:pt x="79" y="208"/>
                      <a:pt x="83" y="208"/>
                      <a:pt x="85" y="206"/>
                    </a:cubicBezTo>
                    <a:cubicBezTo>
                      <a:pt x="88" y="206"/>
                      <a:pt x="86" y="200"/>
                      <a:pt x="88" y="199"/>
                    </a:cubicBezTo>
                    <a:cubicBezTo>
                      <a:pt x="95" y="207"/>
                      <a:pt x="97" y="193"/>
                      <a:pt x="104" y="196"/>
                    </a:cubicBezTo>
                    <a:cubicBezTo>
                      <a:pt x="106" y="197"/>
                      <a:pt x="104" y="201"/>
                      <a:pt x="108" y="198"/>
                    </a:cubicBezTo>
                    <a:cubicBezTo>
                      <a:pt x="110" y="196"/>
                      <a:pt x="113" y="194"/>
                      <a:pt x="115" y="193"/>
                    </a:cubicBezTo>
                    <a:cubicBezTo>
                      <a:pt x="114" y="192"/>
                      <a:pt x="113" y="192"/>
                      <a:pt x="113" y="193"/>
                    </a:cubicBezTo>
                    <a:cubicBezTo>
                      <a:pt x="116" y="189"/>
                      <a:pt x="118" y="187"/>
                      <a:pt x="113" y="182"/>
                    </a:cubicBezTo>
                    <a:cubicBezTo>
                      <a:pt x="116" y="182"/>
                      <a:pt x="116" y="178"/>
                      <a:pt x="117" y="177"/>
                    </a:cubicBezTo>
                    <a:cubicBezTo>
                      <a:pt x="120" y="172"/>
                      <a:pt x="123" y="170"/>
                      <a:pt x="126" y="166"/>
                    </a:cubicBezTo>
                    <a:cubicBezTo>
                      <a:pt x="129" y="163"/>
                      <a:pt x="130" y="153"/>
                      <a:pt x="133" y="151"/>
                    </a:cubicBezTo>
                    <a:cubicBezTo>
                      <a:pt x="135" y="149"/>
                      <a:pt x="139" y="141"/>
                      <a:pt x="140" y="141"/>
                    </a:cubicBezTo>
                    <a:cubicBezTo>
                      <a:pt x="144" y="141"/>
                      <a:pt x="143" y="128"/>
                      <a:pt x="144" y="127"/>
                    </a:cubicBezTo>
                    <a:cubicBezTo>
                      <a:pt x="151" y="127"/>
                      <a:pt x="150" y="134"/>
                      <a:pt x="154" y="136"/>
                    </a:cubicBezTo>
                    <a:cubicBezTo>
                      <a:pt x="162" y="139"/>
                      <a:pt x="163" y="136"/>
                      <a:pt x="167" y="129"/>
                    </a:cubicBezTo>
                    <a:cubicBezTo>
                      <a:pt x="168" y="126"/>
                      <a:pt x="170" y="124"/>
                      <a:pt x="171" y="121"/>
                    </a:cubicBezTo>
                    <a:cubicBezTo>
                      <a:pt x="171" y="116"/>
                      <a:pt x="175" y="114"/>
                      <a:pt x="175" y="110"/>
                    </a:cubicBezTo>
                    <a:cubicBezTo>
                      <a:pt x="177" y="112"/>
                      <a:pt x="180" y="114"/>
                      <a:pt x="182" y="116"/>
                    </a:cubicBezTo>
                    <a:cubicBezTo>
                      <a:pt x="182" y="114"/>
                      <a:pt x="183" y="111"/>
                      <a:pt x="185" y="109"/>
                    </a:cubicBezTo>
                    <a:cubicBezTo>
                      <a:pt x="186" y="108"/>
                      <a:pt x="189" y="104"/>
                      <a:pt x="188" y="107"/>
                    </a:cubicBezTo>
                    <a:cubicBezTo>
                      <a:pt x="194" y="104"/>
                      <a:pt x="195" y="101"/>
                      <a:pt x="197" y="98"/>
                    </a:cubicBezTo>
                    <a:cubicBezTo>
                      <a:pt x="202" y="93"/>
                      <a:pt x="203" y="91"/>
                      <a:pt x="203" y="85"/>
                    </a:cubicBezTo>
                    <a:cubicBezTo>
                      <a:pt x="204" y="83"/>
                      <a:pt x="208" y="81"/>
                      <a:pt x="206" y="79"/>
                    </a:cubicBezTo>
                    <a:cubicBezTo>
                      <a:pt x="206" y="77"/>
                      <a:pt x="206" y="74"/>
                      <a:pt x="206" y="72"/>
                    </a:cubicBezTo>
                    <a:cubicBezTo>
                      <a:pt x="214" y="79"/>
                      <a:pt x="223" y="85"/>
                      <a:pt x="230" y="92"/>
                    </a:cubicBezTo>
                    <a:cubicBezTo>
                      <a:pt x="231" y="93"/>
                      <a:pt x="235" y="81"/>
                      <a:pt x="235" y="8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375"/>
              <p:cNvSpPr>
                <a:spLocks/>
              </p:cNvSpPr>
              <p:nvPr/>
            </p:nvSpPr>
            <p:spPr bwMode="gray">
              <a:xfrm>
                <a:off x="7245758" y="4301790"/>
                <a:ext cx="513803" cy="467280"/>
              </a:xfrm>
              <a:custGeom>
                <a:avLst/>
                <a:gdLst>
                  <a:gd name="T0" fmla="*/ 308 w 318"/>
                  <a:gd name="T1" fmla="*/ 224 h 289"/>
                  <a:gd name="T2" fmla="*/ 300 w 318"/>
                  <a:gd name="T3" fmla="*/ 211 h 289"/>
                  <a:gd name="T4" fmla="*/ 298 w 318"/>
                  <a:gd name="T5" fmla="*/ 195 h 289"/>
                  <a:gd name="T6" fmla="*/ 290 w 318"/>
                  <a:gd name="T7" fmla="*/ 179 h 289"/>
                  <a:gd name="T8" fmla="*/ 279 w 318"/>
                  <a:gd name="T9" fmla="*/ 172 h 289"/>
                  <a:gd name="T10" fmla="*/ 263 w 318"/>
                  <a:gd name="T11" fmla="*/ 157 h 289"/>
                  <a:gd name="T12" fmla="*/ 263 w 318"/>
                  <a:gd name="T13" fmla="*/ 130 h 289"/>
                  <a:gd name="T14" fmla="*/ 264 w 318"/>
                  <a:gd name="T15" fmla="*/ 119 h 289"/>
                  <a:gd name="T16" fmla="*/ 252 w 318"/>
                  <a:gd name="T17" fmla="*/ 104 h 289"/>
                  <a:gd name="T18" fmla="*/ 238 w 318"/>
                  <a:gd name="T19" fmla="*/ 86 h 289"/>
                  <a:gd name="T20" fmla="*/ 217 w 318"/>
                  <a:gd name="T21" fmla="*/ 64 h 289"/>
                  <a:gd name="T22" fmla="*/ 206 w 318"/>
                  <a:gd name="T23" fmla="*/ 49 h 289"/>
                  <a:gd name="T24" fmla="*/ 202 w 318"/>
                  <a:gd name="T25" fmla="*/ 30 h 289"/>
                  <a:gd name="T26" fmla="*/ 198 w 318"/>
                  <a:gd name="T27" fmla="*/ 10 h 289"/>
                  <a:gd name="T28" fmla="*/ 159 w 318"/>
                  <a:gd name="T29" fmla="*/ 3 h 289"/>
                  <a:gd name="T30" fmla="*/ 41 w 318"/>
                  <a:gd name="T31" fmla="*/ 4 h 289"/>
                  <a:gd name="T32" fmla="*/ 2 w 318"/>
                  <a:gd name="T33" fmla="*/ 7 h 289"/>
                  <a:gd name="T34" fmla="*/ 5 w 318"/>
                  <a:gd name="T35" fmla="*/ 9 h 289"/>
                  <a:gd name="T36" fmla="*/ 7 w 318"/>
                  <a:gd name="T37" fmla="*/ 17 h 289"/>
                  <a:gd name="T38" fmla="*/ 12 w 318"/>
                  <a:gd name="T39" fmla="*/ 23 h 289"/>
                  <a:gd name="T40" fmla="*/ 16 w 318"/>
                  <a:gd name="T41" fmla="*/ 30 h 289"/>
                  <a:gd name="T42" fmla="*/ 25 w 318"/>
                  <a:gd name="T43" fmla="*/ 42 h 289"/>
                  <a:gd name="T44" fmla="*/ 41 w 318"/>
                  <a:gd name="T45" fmla="*/ 48 h 289"/>
                  <a:gd name="T46" fmla="*/ 44 w 318"/>
                  <a:gd name="T47" fmla="*/ 55 h 289"/>
                  <a:gd name="T48" fmla="*/ 36 w 318"/>
                  <a:gd name="T49" fmla="*/ 63 h 289"/>
                  <a:gd name="T50" fmla="*/ 37 w 318"/>
                  <a:gd name="T51" fmla="*/ 74 h 289"/>
                  <a:gd name="T52" fmla="*/ 43 w 318"/>
                  <a:gd name="T53" fmla="*/ 78 h 289"/>
                  <a:gd name="T54" fmla="*/ 46 w 318"/>
                  <a:gd name="T55" fmla="*/ 88 h 289"/>
                  <a:gd name="T56" fmla="*/ 56 w 318"/>
                  <a:gd name="T57" fmla="*/ 92 h 289"/>
                  <a:gd name="T58" fmla="*/ 56 w 318"/>
                  <a:gd name="T59" fmla="*/ 131 h 289"/>
                  <a:gd name="T60" fmla="*/ 56 w 318"/>
                  <a:gd name="T61" fmla="*/ 248 h 289"/>
                  <a:gd name="T62" fmla="*/ 91 w 318"/>
                  <a:gd name="T63" fmla="*/ 258 h 289"/>
                  <a:gd name="T64" fmla="*/ 254 w 318"/>
                  <a:gd name="T65" fmla="*/ 258 h 289"/>
                  <a:gd name="T66" fmla="*/ 271 w 318"/>
                  <a:gd name="T67" fmla="*/ 265 h 289"/>
                  <a:gd name="T68" fmla="*/ 268 w 318"/>
                  <a:gd name="T69" fmla="*/ 274 h 289"/>
                  <a:gd name="T70" fmla="*/ 279 w 318"/>
                  <a:gd name="T71" fmla="*/ 288 h 289"/>
                  <a:gd name="T72" fmla="*/ 291 w 318"/>
                  <a:gd name="T73" fmla="*/ 282 h 289"/>
                  <a:gd name="T74" fmla="*/ 296 w 318"/>
                  <a:gd name="T75" fmla="*/ 272 h 289"/>
                  <a:gd name="T76" fmla="*/ 296 w 318"/>
                  <a:gd name="T77" fmla="*/ 264 h 289"/>
                  <a:gd name="T78" fmla="*/ 298 w 318"/>
                  <a:gd name="T79" fmla="*/ 253 h 289"/>
                  <a:gd name="T80" fmla="*/ 304 w 318"/>
                  <a:gd name="T81" fmla="*/ 251 h 289"/>
                  <a:gd name="T82" fmla="*/ 312 w 318"/>
                  <a:gd name="T83" fmla="*/ 245 h 289"/>
                  <a:gd name="T84" fmla="*/ 313 w 318"/>
                  <a:gd name="T85" fmla="*/ 237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8" h="289">
                    <a:moveTo>
                      <a:pt x="316" y="228"/>
                    </a:moveTo>
                    <a:cubicBezTo>
                      <a:pt x="316" y="229"/>
                      <a:pt x="303" y="219"/>
                      <a:pt x="308" y="224"/>
                    </a:cubicBezTo>
                    <a:cubicBezTo>
                      <a:pt x="311" y="229"/>
                      <a:pt x="303" y="225"/>
                      <a:pt x="303" y="223"/>
                    </a:cubicBezTo>
                    <a:cubicBezTo>
                      <a:pt x="303" y="219"/>
                      <a:pt x="298" y="215"/>
                      <a:pt x="300" y="211"/>
                    </a:cubicBezTo>
                    <a:cubicBezTo>
                      <a:pt x="300" y="210"/>
                      <a:pt x="294" y="208"/>
                      <a:pt x="299" y="205"/>
                    </a:cubicBezTo>
                    <a:cubicBezTo>
                      <a:pt x="304" y="203"/>
                      <a:pt x="299" y="198"/>
                      <a:pt x="298" y="195"/>
                    </a:cubicBezTo>
                    <a:cubicBezTo>
                      <a:pt x="297" y="192"/>
                      <a:pt x="300" y="184"/>
                      <a:pt x="295" y="183"/>
                    </a:cubicBezTo>
                    <a:cubicBezTo>
                      <a:pt x="294" y="182"/>
                      <a:pt x="290" y="180"/>
                      <a:pt x="290" y="179"/>
                    </a:cubicBezTo>
                    <a:cubicBezTo>
                      <a:pt x="290" y="175"/>
                      <a:pt x="287" y="176"/>
                      <a:pt x="284" y="173"/>
                    </a:cubicBezTo>
                    <a:cubicBezTo>
                      <a:pt x="281" y="170"/>
                      <a:pt x="283" y="170"/>
                      <a:pt x="279" y="172"/>
                    </a:cubicBezTo>
                    <a:cubicBezTo>
                      <a:pt x="274" y="174"/>
                      <a:pt x="277" y="168"/>
                      <a:pt x="277" y="167"/>
                    </a:cubicBezTo>
                    <a:cubicBezTo>
                      <a:pt x="277" y="168"/>
                      <a:pt x="264" y="158"/>
                      <a:pt x="263" y="157"/>
                    </a:cubicBezTo>
                    <a:cubicBezTo>
                      <a:pt x="259" y="153"/>
                      <a:pt x="254" y="149"/>
                      <a:pt x="257" y="143"/>
                    </a:cubicBezTo>
                    <a:cubicBezTo>
                      <a:pt x="258" y="139"/>
                      <a:pt x="261" y="133"/>
                      <a:pt x="263" y="130"/>
                    </a:cubicBezTo>
                    <a:cubicBezTo>
                      <a:pt x="264" y="128"/>
                      <a:pt x="265" y="127"/>
                      <a:pt x="266" y="126"/>
                    </a:cubicBezTo>
                    <a:cubicBezTo>
                      <a:pt x="266" y="123"/>
                      <a:pt x="263" y="121"/>
                      <a:pt x="264" y="119"/>
                    </a:cubicBezTo>
                    <a:cubicBezTo>
                      <a:pt x="267" y="114"/>
                      <a:pt x="272" y="113"/>
                      <a:pt x="264" y="108"/>
                    </a:cubicBezTo>
                    <a:cubicBezTo>
                      <a:pt x="263" y="107"/>
                      <a:pt x="254" y="103"/>
                      <a:pt x="252" y="104"/>
                    </a:cubicBezTo>
                    <a:cubicBezTo>
                      <a:pt x="250" y="106"/>
                      <a:pt x="249" y="114"/>
                      <a:pt x="245" y="109"/>
                    </a:cubicBezTo>
                    <a:cubicBezTo>
                      <a:pt x="238" y="102"/>
                      <a:pt x="244" y="93"/>
                      <a:pt x="238" y="86"/>
                    </a:cubicBezTo>
                    <a:cubicBezTo>
                      <a:pt x="235" y="80"/>
                      <a:pt x="227" y="78"/>
                      <a:pt x="224" y="73"/>
                    </a:cubicBezTo>
                    <a:cubicBezTo>
                      <a:pt x="223" y="70"/>
                      <a:pt x="220" y="65"/>
                      <a:pt x="217" y="64"/>
                    </a:cubicBezTo>
                    <a:cubicBezTo>
                      <a:pt x="213" y="62"/>
                      <a:pt x="209" y="58"/>
                      <a:pt x="209" y="55"/>
                    </a:cubicBezTo>
                    <a:cubicBezTo>
                      <a:pt x="209" y="52"/>
                      <a:pt x="207" y="51"/>
                      <a:pt x="206" y="49"/>
                    </a:cubicBezTo>
                    <a:cubicBezTo>
                      <a:pt x="205" y="46"/>
                      <a:pt x="207" y="47"/>
                      <a:pt x="207" y="45"/>
                    </a:cubicBezTo>
                    <a:cubicBezTo>
                      <a:pt x="207" y="41"/>
                      <a:pt x="203" y="35"/>
                      <a:pt x="202" y="30"/>
                    </a:cubicBezTo>
                    <a:cubicBezTo>
                      <a:pt x="202" y="27"/>
                      <a:pt x="204" y="19"/>
                      <a:pt x="207" y="17"/>
                    </a:cubicBezTo>
                    <a:cubicBezTo>
                      <a:pt x="203" y="15"/>
                      <a:pt x="201" y="14"/>
                      <a:pt x="198" y="10"/>
                    </a:cubicBezTo>
                    <a:cubicBezTo>
                      <a:pt x="198" y="8"/>
                      <a:pt x="193" y="2"/>
                      <a:pt x="192" y="2"/>
                    </a:cubicBezTo>
                    <a:cubicBezTo>
                      <a:pt x="182" y="0"/>
                      <a:pt x="169" y="3"/>
                      <a:pt x="159" y="3"/>
                    </a:cubicBezTo>
                    <a:cubicBezTo>
                      <a:pt x="146" y="3"/>
                      <a:pt x="133" y="4"/>
                      <a:pt x="120" y="4"/>
                    </a:cubicBezTo>
                    <a:cubicBezTo>
                      <a:pt x="94" y="5"/>
                      <a:pt x="68" y="5"/>
                      <a:pt x="41" y="4"/>
                    </a:cubicBezTo>
                    <a:cubicBezTo>
                      <a:pt x="30" y="4"/>
                      <a:pt x="17" y="6"/>
                      <a:pt x="6" y="4"/>
                    </a:cubicBezTo>
                    <a:cubicBezTo>
                      <a:pt x="2" y="3"/>
                      <a:pt x="3" y="4"/>
                      <a:pt x="2" y="7"/>
                    </a:cubicBezTo>
                    <a:cubicBezTo>
                      <a:pt x="0" y="10"/>
                      <a:pt x="6" y="5"/>
                      <a:pt x="5" y="6"/>
                    </a:cubicBezTo>
                    <a:cubicBezTo>
                      <a:pt x="6" y="5"/>
                      <a:pt x="9" y="9"/>
                      <a:pt x="5" y="9"/>
                    </a:cubicBezTo>
                    <a:cubicBezTo>
                      <a:pt x="5" y="10"/>
                      <a:pt x="7" y="13"/>
                      <a:pt x="7" y="14"/>
                    </a:cubicBezTo>
                    <a:cubicBezTo>
                      <a:pt x="6" y="15"/>
                      <a:pt x="7" y="16"/>
                      <a:pt x="7" y="17"/>
                    </a:cubicBezTo>
                    <a:cubicBezTo>
                      <a:pt x="10" y="20"/>
                      <a:pt x="7" y="19"/>
                      <a:pt x="7" y="20"/>
                    </a:cubicBezTo>
                    <a:cubicBezTo>
                      <a:pt x="7" y="22"/>
                      <a:pt x="12" y="20"/>
                      <a:pt x="12" y="23"/>
                    </a:cubicBezTo>
                    <a:cubicBezTo>
                      <a:pt x="11" y="25"/>
                      <a:pt x="15" y="24"/>
                      <a:pt x="16" y="26"/>
                    </a:cubicBezTo>
                    <a:cubicBezTo>
                      <a:pt x="16" y="27"/>
                      <a:pt x="15" y="28"/>
                      <a:pt x="16" y="30"/>
                    </a:cubicBezTo>
                    <a:cubicBezTo>
                      <a:pt x="18" y="32"/>
                      <a:pt x="19" y="32"/>
                      <a:pt x="18" y="36"/>
                    </a:cubicBezTo>
                    <a:cubicBezTo>
                      <a:pt x="18" y="38"/>
                      <a:pt x="24" y="41"/>
                      <a:pt x="25" y="42"/>
                    </a:cubicBezTo>
                    <a:cubicBezTo>
                      <a:pt x="26" y="43"/>
                      <a:pt x="33" y="51"/>
                      <a:pt x="36" y="48"/>
                    </a:cubicBezTo>
                    <a:cubicBezTo>
                      <a:pt x="37" y="47"/>
                      <a:pt x="41" y="44"/>
                      <a:pt x="41" y="48"/>
                    </a:cubicBezTo>
                    <a:cubicBezTo>
                      <a:pt x="44" y="52"/>
                      <a:pt x="43" y="50"/>
                      <a:pt x="41" y="54"/>
                    </a:cubicBezTo>
                    <a:cubicBezTo>
                      <a:pt x="40" y="55"/>
                      <a:pt x="44" y="55"/>
                      <a:pt x="44" y="55"/>
                    </a:cubicBezTo>
                    <a:cubicBezTo>
                      <a:pt x="45" y="59"/>
                      <a:pt x="40" y="55"/>
                      <a:pt x="39" y="57"/>
                    </a:cubicBezTo>
                    <a:cubicBezTo>
                      <a:pt x="39" y="61"/>
                      <a:pt x="36" y="60"/>
                      <a:pt x="36" y="63"/>
                    </a:cubicBezTo>
                    <a:cubicBezTo>
                      <a:pt x="35" y="66"/>
                      <a:pt x="31" y="67"/>
                      <a:pt x="33" y="69"/>
                    </a:cubicBezTo>
                    <a:cubicBezTo>
                      <a:pt x="34" y="71"/>
                      <a:pt x="36" y="73"/>
                      <a:pt x="37" y="74"/>
                    </a:cubicBezTo>
                    <a:cubicBezTo>
                      <a:pt x="39" y="75"/>
                      <a:pt x="40" y="77"/>
                      <a:pt x="41" y="79"/>
                    </a:cubicBezTo>
                    <a:cubicBezTo>
                      <a:pt x="42" y="78"/>
                      <a:pt x="42" y="78"/>
                      <a:pt x="43" y="78"/>
                    </a:cubicBezTo>
                    <a:cubicBezTo>
                      <a:pt x="45" y="79"/>
                      <a:pt x="42" y="80"/>
                      <a:pt x="42" y="81"/>
                    </a:cubicBezTo>
                    <a:cubicBezTo>
                      <a:pt x="42" y="84"/>
                      <a:pt x="46" y="85"/>
                      <a:pt x="46" y="88"/>
                    </a:cubicBezTo>
                    <a:cubicBezTo>
                      <a:pt x="45" y="92"/>
                      <a:pt x="52" y="91"/>
                      <a:pt x="54" y="91"/>
                    </a:cubicBezTo>
                    <a:cubicBezTo>
                      <a:pt x="54" y="93"/>
                      <a:pt x="55" y="92"/>
                      <a:pt x="56" y="92"/>
                    </a:cubicBezTo>
                    <a:cubicBezTo>
                      <a:pt x="57" y="92"/>
                      <a:pt x="56" y="99"/>
                      <a:pt x="56" y="98"/>
                    </a:cubicBezTo>
                    <a:cubicBezTo>
                      <a:pt x="56" y="109"/>
                      <a:pt x="56" y="120"/>
                      <a:pt x="56" y="131"/>
                    </a:cubicBezTo>
                    <a:cubicBezTo>
                      <a:pt x="56" y="152"/>
                      <a:pt x="56" y="172"/>
                      <a:pt x="56" y="193"/>
                    </a:cubicBezTo>
                    <a:cubicBezTo>
                      <a:pt x="56" y="211"/>
                      <a:pt x="57" y="229"/>
                      <a:pt x="56" y="248"/>
                    </a:cubicBezTo>
                    <a:cubicBezTo>
                      <a:pt x="56" y="253"/>
                      <a:pt x="54" y="258"/>
                      <a:pt x="59" y="258"/>
                    </a:cubicBezTo>
                    <a:cubicBezTo>
                      <a:pt x="70" y="258"/>
                      <a:pt x="80" y="258"/>
                      <a:pt x="91" y="258"/>
                    </a:cubicBezTo>
                    <a:cubicBezTo>
                      <a:pt x="135" y="257"/>
                      <a:pt x="179" y="258"/>
                      <a:pt x="223" y="258"/>
                    </a:cubicBezTo>
                    <a:cubicBezTo>
                      <a:pt x="233" y="258"/>
                      <a:pt x="244" y="258"/>
                      <a:pt x="254" y="258"/>
                    </a:cubicBezTo>
                    <a:cubicBezTo>
                      <a:pt x="257" y="258"/>
                      <a:pt x="266" y="256"/>
                      <a:pt x="267" y="260"/>
                    </a:cubicBezTo>
                    <a:cubicBezTo>
                      <a:pt x="268" y="262"/>
                      <a:pt x="271" y="263"/>
                      <a:pt x="271" y="265"/>
                    </a:cubicBezTo>
                    <a:cubicBezTo>
                      <a:pt x="271" y="266"/>
                      <a:pt x="271" y="270"/>
                      <a:pt x="270" y="271"/>
                    </a:cubicBezTo>
                    <a:cubicBezTo>
                      <a:pt x="269" y="272"/>
                      <a:pt x="268" y="272"/>
                      <a:pt x="268" y="274"/>
                    </a:cubicBezTo>
                    <a:cubicBezTo>
                      <a:pt x="263" y="279"/>
                      <a:pt x="260" y="282"/>
                      <a:pt x="257" y="289"/>
                    </a:cubicBezTo>
                    <a:cubicBezTo>
                      <a:pt x="264" y="288"/>
                      <a:pt x="272" y="288"/>
                      <a:pt x="279" y="288"/>
                    </a:cubicBezTo>
                    <a:cubicBezTo>
                      <a:pt x="281" y="288"/>
                      <a:pt x="285" y="289"/>
                      <a:pt x="287" y="288"/>
                    </a:cubicBezTo>
                    <a:cubicBezTo>
                      <a:pt x="290" y="287"/>
                      <a:pt x="289" y="284"/>
                      <a:pt x="291" y="282"/>
                    </a:cubicBezTo>
                    <a:cubicBezTo>
                      <a:pt x="295" y="277"/>
                      <a:pt x="290" y="279"/>
                      <a:pt x="288" y="274"/>
                    </a:cubicBezTo>
                    <a:cubicBezTo>
                      <a:pt x="288" y="272"/>
                      <a:pt x="297" y="274"/>
                      <a:pt x="296" y="272"/>
                    </a:cubicBezTo>
                    <a:cubicBezTo>
                      <a:pt x="295" y="270"/>
                      <a:pt x="292" y="269"/>
                      <a:pt x="292" y="268"/>
                    </a:cubicBezTo>
                    <a:cubicBezTo>
                      <a:pt x="292" y="266"/>
                      <a:pt x="299" y="269"/>
                      <a:pt x="296" y="264"/>
                    </a:cubicBezTo>
                    <a:cubicBezTo>
                      <a:pt x="295" y="260"/>
                      <a:pt x="298" y="260"/>
                      <a:pt x="295" y="257"/>
                    </a:cubicBezTo>
                    <a:cubicBezTo>
                      <a:pt x="293" y="254"/>
                      <a:pt x="295" y="250"/>
                      <a:pt x="298" y="253"/>
                    </a:cubicBezTo>
                    <a:cubicBezTo>
                      <a:pt x="300" y="254"/>
                      <a:pt x="297" y="260"/>
                      <a:pt x="299" y="260"/>
                    </a:cubicBezTo>
                    <a:cubicBezTo>
                      <a:pt x="302" y="261"/>
                      <a:pt x="303" y="252"/>
                      <a:pt x="304" y="251"/>
                    </a:cubicBezTo>
                    <a:cubicBezTo>
                      <a:pt x="306" y="246"/>
                      <a:pt x="308" y="256"/>
                      <a:pt x="311" y="253"/>
                    </a:cubicBezTo>
                    <a:cubicBezTo>
                      <a:pt x="312" y="252"/>
                      <a:pt x="314" y="246"/>
                      <a:pt x="312" y="245"/>
                    </a:cubicBezTo>
                    <a:cubicBezTo>
                      <a:pt x="310" y="241"/>
                      <a:pt x="316" y="243"/>
                      <a:pt x="316" y="241"/>
                    </a:cubicBezTo>
                    <a:cubicBezTo>
                      <a:pt x="316" y="238"/>
                      <a:pt x="313" y="240"/>
                      <a:pt x="313" y="237"/>
                    </a:cubicBezTo>
                    <a:cubicBezTo>
                      <a:pt x="313" y="235"/>
                      <a:pt x="318" y="233"/>
                      <a:pt x="316" y="228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376"/>
              <p:cNvSpPr>
                <a:spLocks/>
              </p:cNvSpPr>
              <p:nvPr/>
            </p:nvSpPr>
            <p:spPr bwMode="gray">
              <a:xfrm>
                <a:off x="6766847" y="4363365"/>
                <a:ext cx="570588" cy="308556"/>
              </a:xfrm>
              <a:custGeom>
                <a:avLst/>
                <a:gdLst>
                  <a:gd name="T0" fmla="*/ 353 w 353"/>
                  <a:gd name="T1" fmla="*/ 55 h 191"/>
                  <a:gd name="T2" fmla="*/ 349 w 353"/>
                  <a:gd name="T3" fmla="*/ 53 h 191"/>
                  <a:gd name="T4" fmla="*/ 341 w 353"/>
                  <a:gd name="T5" fmla="*/ 50 h 191"/>
                  <a:gd name="T6" fmla="*/ 339 w 353"/>
                  <a:gd name="T7" fmla="*/ 46 h 191"/>
                  <a:gd name="T8" fmla="*/ 339 w 353"/>
                  <a:gd name="T9" fmla="*/ 40 h 191"/>
                  <a:gd name="T10" fmla="*/ 334 w 353"/>
                  <a:gd name="T11" fmla="*/ 36 h 191"/>
                  <a:gd name="T12" fmla="*/ 328 w 353"/>
                  <a:gd name="T13" fmla="*/ 29 h 191"/>
                  <a:gd name="T14" fmla="*/ 331 w 353"/>
                  <a:gd name="T15" fmla="*/ 28 h 191"/>
                  <a:gd name="T16" fmla="*/ 333 w 353"/>
                  <a:gd name="T17" fmla="*/ 23 h 191"/>
                  <a:gd name="T18" fmla="*/ 336 w 353"/>
                  <a:gd name="T19" fmla="*/ 18 h 191"/>
                  <a:gd name="T20" fmla="*/ 340 w 353"/>
                  <a:gd name="T21" fmla="*/ 17 h 191"/>
                  <a:gd name="T22" fmla="*/ 337 w 353"/>
                  <a:gd name="T23" fmla="*/ 16 h 191"/>
                  <a:gd name="T24" fmla="*/ 337 w 353"/>
                  <a:gd name="T25" fmla="*/ 11 h 191"/>
                  <a:gd name="T26" fmla="*/ 331 w 353"/>
                  <a:gd name="T27" fmla="*/ 11 h 191"/>
                  <a:gd name="T28" fmla="*/ 315 w 353"/>
                  <a:gd name="T29" fmla="*/ 2 h 191"/>
                  <a:gd name="T30" fmla="*/ 210 w 353"/>
                  <a:gd name="T31" fmla="*/ 2 h 191"/>
                  <a:gd name="T32" fmla="*/ 0 w 353"/>
                  <a:gd name="T33" fmla="*/ 2 h 191"/>
                  <a:gd name="T34" fmla="*/ 0 w 353"/>
                  <a:gd name="T35" fmla="*/ 100 h 191"/>
                  <a:gd name="T36" fmla="*/ 0 w 353"/>
                  <a:gd name="T37" fmla="*/ 152 h 191"/>
                  <a:gd name="T38" fmla="*/ 0 w 353"/>
                  <a:gd name="T39" fmla="*/ 176 h 191"/>
                  <a:gd name="T40" fmla="*/ 0 w 353"/>
                  <a:gd name="T41" fmla="*/ 185 h 191"/>
                  <a:gd name="T42" fmla="*/ 6 w 353"/>
                  <a:gd name="T43" fmla="*/ 189 h 191"/>
                  <a:gd name="T44" fmla="*/ 223 w 353"/>
                  <a:gd name="T45" fmla="*/ 188 h 191"/>
                  <a:gd name="T46" fmla="*/ 292 w 353"/>
                  <a:gd name="T47" fmla="*/ 188 h 191"/>
                  <a:gd name="T48" fmla="*/ 325 w 353"/>
                  <a:gd name="T49" fmla="*/ 188 h 191"/>
                  <a:gd name="T50" fmla="*/ 352 w 353"/>
                  <a:gd name="T51" fmla="*/ 185 h 191"/>
                  <a:gd name="T52" fmla="*/ 353 w 353"/>
                  <a:gd name="T53" fmla="*/ 55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53" h="191">
                    <a:moveTo>
                      <a:pt x="353" y="55"/>
                    </a:moveTo>
                    <a:cubicBezTo>
                      <a:pt x="353" y="53"/>
                      <a:pt x="349" y="56"/>
                      <a:pt x="349" y="53"/>
                    </a:cubicBezTo>
                    <a:cubicBezTo>
                      <a:pt x="349" y="53"/>
                      <a:pt x="340" y="53"/>
                      <a:pt x="341" y="50"/>
                    </a:cubicBezTo>
                    <a:cubicBezTo>
                      <a:pt x="342" y="47"/>
                      <a:pt x="340" y="48"/>
                      <a:pt x="339" y="46"/>
                    </a:cubicBezTo>
                    <a:cubicBezTo>
                      <a:pt x="336" y="43"/>
                      <a:pt x="339" y="42"/>
                      <a:pt x="339" y="40"/>
                    </a:cubicBezTo>
                    <a:cubicBezTo>
                      <a:pt x="339" y="40"/>
                      <a:pt x="335" y="38"/>
                      <a:pt x="334" y="36"/>
                    </a:cubicBezTo>
                    <a:cubicBezTo>
                      <a:pt x="332" y="35"/>
                      <a:pt x="328" y="32"/>
                      <a:pt x="328" y="29"/>
                    </a:cubicBezTo>
                    <a:cubicBezTo>
                      <a:pt x="328" y="26"/>
                      <a:pt x="330" y="29"/>
                      <a:pt x="331" y="28"/>
                    </a:cubicBezTo>
                    <a:cubicBezTo>
                      <a:pt x="332" y="26"/>
                      <a:pt x="330" y="24"/>
                      <a:pt x="333" y="23"/>
                    </a:cubicBezTo>
                    <a:cubicBezTo>
                      <a:pt x="336" y="22"/>
                      <a:pt x="334" y="18"/>
                      <a:pt x="336" y="18"/>
                    </a:cubicBezTo>
                    <a:cubicBezTo>
                      <a:pt x="335" y="18"/>
                      <a:pt x="342" y="18"/>
                      <a:pt x="340" y="17"/>
                    </a:cubicBezTo>
                    <a:cubicBezTo>
                      <a:pt x="339" y="17"/>
                      <a:pt x="338" y="16"/>
                      <a:pt x="337" y="16"/>
                    </a:cubicBezTo>
                    <a:cubicBezTo>
                      <a:pt x="340" y="18"/>
                      <a:pt x="337" y="9"/>
                      <a:pt x="337" y="11"/>
                    </a:cubicBezTo>
                    <a:cubicBezTo>
                      <a:pt x="339" y="4"/>
                      <a:pt x="331" y="11"/>
                      <a:pt x="331" y="11"/>
                    </a:cubicBezTo>
                    <a:cubicBezTo>
                      <a:pt x="323" y="11"/>
                      <a:pt x="323" y="2"/>
                      <a:pt x="315" y="2"/>
                    </a:cubicBezTo>
                    <a:cubicBezTo>
                      <a:pt x="280" y="0"/>
                      <a:pt x="245" y="2"/>
                      <a:pt x="210" y="2"/>
                    </a:cubicBezTo>
                    <a:cubicBezTo>
                      <a:pt x="191" y="2"/>
                      <a:pt x="0" y="1"/>
                      <a:pt x="0" y="2"/>
                    </a:cubicBezTo>
                    <a:cubicBezTo>
                      <a:pt x="0" y="35"/>
                      <a:pt x="0" y="68"/>
                      <a:pt x="0" y="100"/>
                    </a:cubicBezTo>
                    <a:cubicBezTo>
                      <a:pt x="0" y="117"/>
                      <a:pt x="0" y="135"/>
                      <a:pt x="0" y="152"/>
                    </a:cubicBezTo>
                    <a:cubicBezTo>
                      <a:pt x="0" y="160"/>
                      <a:pt x="0" y="168"/>
                      <a:pt x="0" y="176"/>
                    </a:cubicBezTo>
                    <a:cubicBezTo>
                      <a:pt x="0" y="179"/>
                      <a:pt x="0" y="182"/>
                      <a:pt x="0" y="185"/>
                    </a:cubicBezTo>
                    <a:cubicBezTo>
                      <a:pt x="0" y="190"/>
                      <a:pt x="2" y="189"/>
                      <a:pt x="6" y="189"/>
                    </a:cubicBezTo>
                    <a:cubicBezTo>
                      <a:pt x="79" y="189"/>
                      <a:pt x="151" y="188"/>
                      <a:pt x="223" y="188"/>
                    </a:cubicBezTo>
                    <a:cubicBezTo>
                      <a:pt x="246" y="188"/>
                      <a:pt x="269" y="188"/>
                      <a:pt x="292" y="188"/>
                    </a:cubicBezTo>
                    <a:cubicBezTo>
                      <a:pt x="303" y="188"/>
                      <a:pt x="314" y="188"/>
                      <a:pt x="325" y="188"/>
                    </a:cubicBezTo>
                    <a:cubicBezTo>
                      <a:pt x="330" y="188"/>
                      <a:pt x="352" y="191"/>
                      <a:pt x="352" y="185"/>
                    </a:cubicBezTo>
                    <a:cubicBezTo>
                      <a:pt x="352" y="142"/>
                      <a:pt x="353" y="98"/>
                      <a:pt x="353" y="55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377"/>
              <p:cNvSpPr>
                <a:spLocks/>
              </p:cNvSpPr>
              <p:nvPr/>
            </p:nvSpPr>
            <p:spPr bwMode="gray">
              <a:xfrm>
                <a:off x="8774168" y="4375679"/>
                <a:ext cx="56785" cy="152568"/>
              </a:xfrm>
              <a:custGeom>
                <a:avLst/>
                <a:gdLst>
                  <a:gd name="T0" fmla="*/ 3 w 35"/>
                  <a:gd name="T1" fmla="*/ 67 h 94"/>
                  <a:gd name="T2" fmla="*/ 4 w 35"/>
                  <a:gd name="T3" fmla="*/ 88 h 94"/>
                  <a:gd name="T4" fmla="*/ 33 w 35"/>
                  <a:gd name="T5" fmla="*/ 91 h 94"/>
                  <a:gd name="T6" fmla="*/ 33 w 35"/>
                  <a:gd name="T7" fmla="*/ 90 h 94"/>
                  <a:gd name="T8" fmla="*/ 35 w 35"/>
                  <a:gd name="T9" fmla="*/ 80 h 94"/>
                  <a:gd name="T10" fmla="*/ 33 w 35"/>
                  <a:gd name="T11" fmla="*/ 84 h 94"/>
                  <a:gd name="T12" fmla="*/ 32 w 35"/>
                  <a:gd name="T13" fmla="*/ 82 h 94"/>
                  <a:gd name="T14" fmla="*/ 28 w 35"/>
                  <a:gd name="T15" fmla="*/ 85 h 94"/>
                  <a:gd name="T16" fmla="*/ 28 w 35"/>
                  <a:gd name="T17" fmla="*/ 83 h 94"/>
                  <a:gd name="T18" fmla="*/ 24 w 35"/>
                  <a:gd name="T19" fmla="*/ 82 h 94"/>
                  <a:gd name="T20" fmla="*/ 33 w 35"/>
                  <a:gd name="T21" fmla="*/ 79 h 94"/>
                  <a:gd name="T22" fmla="*/ 29 w 35"/>
                  <a:gd name="T23" fmla="*/ 77 h 94"/>
                  <a:gd name="T24" fmla="*/ 32 w 35"/>
                  <a:gd name="T25" fmla="*/ 79 h 94"/>
                  <a:gd name="T26" fmla="*/ 31 w 35"/>
                  <a:gd name="T27" fmla="*/ 76 h 94"/>
                  <a:gd name="T28" fmla="*/ 33 w 35"/>
                  <a:gd name="T29" fmla="*/ 76 h 94"/>
                  <a:gd name="T30" fmla="*/ 33 w 35"/>
                  <a:gd name="T31" fmla="*/ 76 h 94"/>
                  <a:gd name="T32" fmla="*/ 33 w 35"/>
                  <a:gd name="T33" fmla="*/ 80 h 94"/>
                  <a:gd name="T34" fmla="*/ 33 w 35"/>
                  <a:gd name="T35" fmla="*/ 69 h 94"/>
                  <a:gd name="T36" fmla="*/ 26 w 35"/>
                  <a:gd name="T37" fmla="*/ 65 h 94"/>
                  <a:gd name="T38" fmla="*/ 21 w 35"/>
                  <a:gd name="T39" fmla="*/ 54 h 94"/>
                  <a:gd name="T40" fmla="*/ 15 w 35"/>
                  <a:gd name="T41" fmla="*/ 35 h 94"/>
                  <a:gd name="T42" fmla="*/ 13 w 35"/>
                  <a:gd name="T43" fmla="*/ 36 h 94"/>
                  <a:gd name="T44" fmla="*/ 14 w 35"/>
                  <a:gd name="T45" fmla="*/ 35 h 94"/>
                  <a:gd name="T46" fmla="*/ 12 w 35"/>
                  <a:gd name="T47" fmla="*/ 32 h 94"/>
                  <a:gd name="T48" fmla="*/ 12 w 35"/>
                  <a:gd name="T49" fmla="*/ 23 h 94"/>
                  <a:gd name="T50" fmla="*/ 12 w 35"/>
                  <a:gd name="T51" fmla="*/ 16 h 94"/>
                  <a:gd name="T52" fmla="*/ 19 w 35"/>
                  <a:gd name="T53" fmla="*/ 7 h 94"/>
                  <a:gd name="T54" fmla="*/ 0 w 35"/>
                  <a:gd name="T55" fmla="*/ 16 h 94"/>
                  <a:gd name="T56" fmla="*/ 3 w 35"/>
                  <a:gd name="T57" fmla="*/ 6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5" h="94">
                    <a:moveTo>
                      <a:pt x="3" y="67"/>
                    </a:moveTo>
                    <a:cubicBezTo>
                      <a:pt x="3" y="74"/>
                      <a:pt x="3" y="82"/>
                      <a:pt x="4" y="88"/>
                    </a:cubicBezTo>
                    <a:cubicBezTo>
                      <a:pt x="5" y="92"/>
                      <a:pt x="29" y="91"/>
                      <a:pt x="33" y="91"/>
                    </a:cubicBezTo>
                    <a:cubicBezTo>
                      <a:pt x="33" y="91"/>
                      <a:pt x="33" y="90"/>
                      <a:pt x="33" y="90"/>
                    </a:cubicBezTo>
                    <a:cubicBezTo>
                      <a:pt x="35" y="94"/>
                      <a:pt x="35" y="82"/>
                      <a:pt x="35" y="80"/>
                    </a:cubicBezTo>
                    <a:cubicBezTo>
                      <a:pt x="34" y="80"/>
                      <a:pt x="33" y="84"/>
                      <a:pt x="33" y="84"/>
                    </a:cubicBezTo>
                    <a:cubicBezTo>
                      <a:pt x="33" y="84"/>
                      <a:pt x="32" y="82"/>
                      <a:pt x="32" y="82"/>
                    </a:cubicBezTo>
                    <a:cubicBezTo>
                      <a:pt x="30" y="82"/>
                      <a:pt x="28" y="84"/>
                      <a:pt x="28" y="85"/>
                    </a:cubicBezTo>
                    <a:cubicBezTo>
                      <a:pt x="28" y="84"/>
                      <a:pt x="28" y="83"/>
                      <a:pt x="28" y="83"/>
                    </a:cubicBezTo>
                    <a:cubicBezTo>
                      <a:pt x="28" y="82"/>
                      <a:pt x="24" y="83"/>
                      <a:pt x="24" y="82"/>
                    </a:cubicBezTo>
                    <a:cubicBezTo>
                      <a:pt x="25" y="82"/>
                      <a:pt x="33" y="81"/>
                      <a:pt x="33" y="79"/>
                    </a:cubicBezTo>
                    <a:cubicBezTo>
                      <a:pt x="33" y="79"/>
                      <a:pt x="28" y="78"/>
                      <a:pt x="29" y="77"/>
                    </a:cubicBezTo>
                    <a:cubicBezTo>
                      <a:pt x="29" y="78"/>
                      <a:pt x="31" y="78"/>
                      <a:pt x="32" y="79"/>
                    </a:cubicBezTo>
                    <a:cubicBezTo>
                      <a:pt x="31" y="78"/>
                      <a:pt x="31" y="77"/>
                      <a:pt x="31" y="76"/>
                    </a:cubicBezTo>
                    <a:cubicBezTo>
                      <a:pt x="31" y="77"/>
                      <a:pt x="32" y="75"/>
                      <a:pt x="33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33" y="78"/>
                      <a:pt x="34" y="79"/>
                      <a:pt x="33" y="80"/>
                    </a:cubicBezTo>
                    <a:cubicBezTo>
                      <a:pt x="35" y="79"/>
                      <a:pt x="34" y="70"/>
                      <a:pt x="33" y="69"/>
                    </a:cubicBezTo>
                    <a:cubicBezTo>
                      <a:pt x="33" y="74"/>
                      <a:pt x="26" y="65"/>
                      <a:pt x="26" y="65"/>
                    </a:cubicBezTo>
                    <a:cubicBezTo>
                      <a:pt x="24" y="62"/>
                      <a:pt x="23" y="56"/>
                      <a:pt x="21" y="54"/>
                    </a:cubicBezTo>
                    <a:cubicBezTo>
                      <a:pt x="16" y="54"/>
                      <a:pt x="20" y="38"/>
                      <a:pt x="15" y="35"/>
                    </a:cubicBezTo>
                    <a:cubicBezTo>
                      <a:pt x="15" y="36"/>
                      <a:pt x="14" y="36"/>
                      <a:pt x="13" y="36"/>
                    </a:cubicBezTo>
                    <a:cubicBezTo>
                      <a:pt x="13" y="36"/>
                      <a:pt x="14" y="35"/>
                      <a:pt x="14" y="35"/>
                    </a:cubicBezTo>
                    <a:cubicBezTo>
                      <a:pt x="14" y="35"/>
                      <a:pt x="13" y="32"/>
                      <a:pt x="12" y="32"/>
                    </a:cubicBezTo>
                    <a:cubicBezTo>
                      <a:pt x="10" y="32"/>
                      <a:pt x="12" y="25"/>
                      <a:pt x="12" y="23"/>
                    </a:cubicBezTo>
                    <a:cubicBezTo>
                      <a:pt x="12" y="21"/>
                      <a:pt x="10" y="18"/>
                      <a:pt x="12" y="16"/>
                    </a:cubicBezTo>
                    <a:cubicBezTo>
                      <a:pt x="15" y="14"/>
                      <a:pt x="14" y="9"/>
                      <a:pt x="19" y="7"/>
                    </a:cubicBezTo>
                    <a:cubicBezTo>
                      <a:pt x="11" y="0"/>
                      <a:pt x="0" y="7"/>
                      <a:pt x="0" y="16"/>
                    </a:cubicBezTo>
                    <a:cubicBezTo>
                      <a:pt x="0" y="33"/>
                      <a:pt x="2" y="50"/>
                      <a:pt x="3" y="67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378"/>
              <p:cNvSpPr>
                <a:spLocks noEditPoints="1"/>
              </p:cNvSpPr>
              <p:nvPr/>
            </p:nvSpPr>
            <p:spPr bwMode="gray">
              <a:xfrm>
                <a:off x="8491610" y="4390731"/>
                <a:ext cx="340711" cy="184039"/>
              </a:xfrm>
              <a:custGeom>
                <a:avLst/>
                <a:gdLst>
                  <a:gd name="T0" fmla="*/ 159 w 211"/>
                  <a:gd name="T1" fmla="*/ 40 h 114"/>
                  <a:gd name="T2" fmla="*/ 172 w 211"/>
                  <a:gd name="T3" fmla="*/ 113 h 114"/>
                  <a:gd name="T4" fmla="*/ 159 w 211"/>
                  <a:gd name="T5" fmla="*/ 65 h 114"/>
                  <a:gd name="T6" fmla="*/ 156 w 211"/>
                  <a:gd name="T7" fmla="*/ 41 h 114"/>
                  <a:gd name="T8" fmla="*/ 207 w 211"/>
                  <a:gd name="T9" fmla="*/ 83 h 114"/>
                  <a:gd name="T10" fmla="*/ 0 w 211"/>
                  <a:gd name="T11" fmla="*/ 26 h 114"/>
                  <a:gd name="T12" fmla="*/ 34 w 211"/>
                  <a:gd name="T13" fmla="*/ 10 h 114"/>
                  <a:gd name="T14" fmla="*/ 60 w 211"/>
                  <a:gd name="T15" fmla="*/ 5 h 114"/>
                  <a:gd name="T16" fmla="*/ 81 w 211"/>
                  <a:gd name="T17" fmla="*/ 18 h 114"/>
                  <a:gd name="T18" fmla="*/ 97 w 211"/>
                  <a:gd name="T19" fmla="*/ 43 h 114"/>
                  <a:gd name="T20" fmla="*/ 108 w 211"/>
                  <a:gd name="T21" fmla="*/ 75 h 114"/>
                  <a:gd name="T22" fmla="*/ 123 w 211"/>
                  <a:gd name="T23" fmla="*/ 91 h 114"/>
                  <a:gd name="T24" fmla="*/ 131 w 211"/>
                  <a:gd name="T25" fmla="*/ 92 h 114"/>
                  <a:gd name="T26" fmla="*/ 140 w 211"/>
                  <a:gd name="T27" fmla="*/ 99 h 114"/>
                  <a:gd name="T28" fmla="*/ 145 w 211"/>
                  <a:gd name="T29" fmla="*/ 101 h 114"/>
                  <a:gd name="T30" fmla="*/ 142 w 211"/>
                  <a:gd name="T31" fmla="*/ 89 h 114"/>
                  <a:gd name="T32" fmla="*/ 137 w 211"/>
                  <a:gd name="T33" fmla="*/ 80 h 114"/>
                  <a:gd name="T34" fmla="*/ 144 w 211"/>
                  <a:gd name="T35" fmla="*/ 89 h 114"/>
                  <a:gd name="T36" fmla="*/ 139 w 211"/>
                  <a:gd name="T37" fmla="*/ 58 h 114"/>
                  <a:gd name="T38" fmla="*/ 144 w 211"/>
                  <a:gd name="T39" fmla="*/ 51 h 114"/>
                  <a:gd name="T40" fmla="*/ 143 w 211"/>
                  <a:gd name="T41" fmla="*/ 47 h 114"/>
                  <a:gd name="T42" fmla="*/ 145 w 211"/>
                  <a:gd name="T43" fmla="*/ 39 h 114"/>
                  <a:gd name="T44" fmla="*/ 139 w 211"/>
                  <a:gd name="T45" fmla="*/ 38 h 114"/>
                  <a:gd name="T46" fmla="*/ 141 w 211"/>
                  <a:gd name="T47" fmla="*/ 33 h 114"/>
                  <a:gd name="T48" fmla="*/ 145 w 211"/>
                  <a:gd name="T49" fmla="*/ 30 h 114"/>
                  <a:gd name="T50" fmla="*/ 145 w 211"/>
                  <a:gd name="T51" fmla="*/ 23 h 114"/>
                  <a:gd name="T52" fmla="*/ 156 w 211"/>
                  <a:gd name="T53" fmla="*/ 24 h 114"/>
                  <a:gd name="T54" fmla="*/ 172 w 211"/>
                  <a:gd name="T55" fmla="*/ 10 h 114"/>
                  <a:gd name="T56" fmla="*/ 169 w 211"/>
                  <a:gd name="T57" fmla="*/ 23 h 114"/>
                  <a:gd name="T58" fmla="*/ 161 w 211"/>
                  <a:gd name="T59" fmla="*/ 28 h 114"/>
                  <a:gd name="T60" fmla="*/ 156 w 211"/>
                  <a:gd name="T61" fmla="*/ 39 h 114"/>
                  <a:gd name="T62" fmla="*/ 157 w 211"/>
                  <a:gd name="T63" fmla="*/ 39 h 114"/>
                  <a:gd name="T64" fmla="*/ 164 w 211"/>
                  <a:gd name="T65" fmla="*/ 37 h 114"/>
                  <a:gd name="T66" fmla="*/ 159 w 211"/>
                  <a:gd name="T67" fmla="*/ 45 h 114"/>
                  <a:gd name="T68" fmla="*/ 155 w 211"/>
                  <a:gd name="T69" fmla="*/ 51 h 114"/>
                  <a:gd name="T70" fmla="*/ 158 w 211"/>
                  <a:gd name="T71" fmla="*/ 55 h 114"/>
                  <a:gd name="T72" fmla="*/ 153 w 211"/>
                  <a:gd name="T73" fmla="*/ 55 h 114"/>
                  <a:gd name="T74" fmla="*/ 152 w 211"/>
                  <a:gd name="T75" fmla="*/ 64 h 114"/>
                  <a:gd name="T76" fmla="*/ 157 w 211"/>
                  <a:gd name="T77" fmla="*/ 64 h 114"/>
                  <a:gd name="T78" fmla="*/ 156 w 211"/>
                  <a:gd name="T79" fmla="*/ 68 h 114"/>
                  <a:gd name="T80" fmla="*/ 170 w 211"/>
                  <a:gd name="T81" fmla="*/ 59 h 114"/>
                  <a:gd name="T82" fmla="*/ 153 w 211"/>
                  <a:gd name="T83" fmla="*/ 71 h 114"/>
                  <a:gd name="T84" fmla="*/ 154 w 211"/>
                  <a:gd name="T85" fmla="*/ 75 h 114"/>
                  <a:gd name="T86" fmla="*/ 153 w 211"/>
                  <a:gd name="T87" fmla="*/ 78 h 114"/>
                  <a:gd name="T88" fmla="*/ 154 w 211"/>
                  <a:gd name="T89" fmla="*/ 88 h 114"/>
                  <a:gd name="T90" fmla="*/ 165 w 211"/>
                  <a:gd name="T91" fmla="*/ 86 h 114"/>
                  <a:gd name="T92" fmla="*/ 173 w 211"/>
                  <a:gd name="T93" fmla="*/ 80 h 114"/>
                  <a:gd name="T94" fmla="*/ 172 w 211"/>
                  <a:gd name="T95" fmla="*/ 95 h 114"/>
                  <a:gd name="T96" fmla="*/ 175 w 211"/>
                  <a:gd name="T97" fmla="*/ 100 h 114"/>
                  <a:gd name="T98" fmla="*/ 171 w 211"/>
                  <a:gd name="T99" fmla="*/ 106 h 114"/>
                  <a:gd name="T100" fmla="*/ 171 w 211"/>
                  <a:gd name="T101" fmla="*/ 107 h 114"/>
                  <a:gd name="T102" fmla="*/ 173 w 211"/>
                  <a:gd name="T103" fmla="*/ 111 h 114"/>
                  <a:gd name="T104" fmla="*/ 198 w 211"/>
                  <a:gd name="T105" fmla="*/ 103 h 114"/>
                  <a:gd name="T106" fmla="*/ 155 w 211"/>
                  <a:gd name="T107" fmla="*/ 41 h 114"/>
                  <a:gd name="T108" fmla="*/ 153 w 211"/>
                  <a:gd name="T109" fmla="*/ 41 h 114"/>
                  <a:gd name="T110" fmla="*/ 208 w 211"/>
                  <a:gd name="T111" fmla="*/ 8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1" h="114">
                    <a:moveTo>
                      <a:pt x="154" y="50"/>
                    </a:moveTo>
                    <a:cubicBezTo>
                      <a:pt x="154" y="50"/>
                      <a:pt x="154" y="50"/>
                      <a:pt x="154" y="50"/>
                    </a:cubicBezTo>
                    <a:cubicBezTo>
                      <a:pt x="154" y="50"/>
                      <a:pt x="154" y="50"/>
                      <a:pt x="154" y="50"/>
                    </a:cubicBezTo>
                    <a:close/>
                    <a:moveTo>
                      <a:pt x="154" y="64"/>
                    </a:moveTo>
                    <a:cubicBezTo>
                      <a:pt x="154" y="64"/>
                      <a:pt x="154" y="64"/>
                      <a:pt x="154" y="64"/>
                    </a:cubicBezTo>
                    <a:cubicBezTo>
                      <a:pt x="153" y="64"/>
                      <a:pt x="154" y="64"/>
                      <a:pt x="154" y="64"/>
                    </a:cubicBezTo>
                    <a:close/>
                    <a:moveTo>
                      <a:pt x="160" y="39"/>
                    </a:moveTo>
                    <a:cubicBezTo>
                      <a:pt x="160" y="40"/>
                      <a:pt x="160" y="40"/>
                      <a:pt x="159" y="40"/>
                    </a:cubicBezTo>
                    <a:cubicBezTo>
                      <a:pt x="160" y="40"/>
                      <a:pt x="160" y="40"/>
                      <a:pt x="160" y="39"/>
                    </a:cubicBezTo>
                    <a:close/>
                    <a:moveTo>
                      <a:pt x="154" y="76"/>
                    </a:moveTo>
                    <a:cubicBezTo>
                      <a:pt x="154" y="76"/>
                      <a:pt x="154" y="75"/>
                      <a:pt x="154" y="75"/>
                    </a:cubicBezTo>
                    <a:cubicBezTo>
                      <a:pt x="154" y="76"/>
                      <a:pt x="154" y="76"/>
                      <a:pt x="154" y="76"/>
                    </a:cubicBezTo>
                    <a:close/>
                    <a:moveTo>
                      <a:pt x="172" y="113"/>
                    </a:moveTo>
                    <a:cubicBezTo>
                      <a:pt x="172" y="113"/>
                      <a:pt x="172" y="113"/>
                      <a:pt x="172" y="113"/>
                    </a:cubicBezTo>
                    <a:cubicBezTo>
                      <a:pt x="172" y="113"/>
                      <a:pt x="172" y="113"/>
                      <a:pt x="172" y="114"/>
                    </a:cubicBezTo>
                    <a:lnTo>
                      <a:pt x="172" y="113"/>
                    </a:lnTo>
                    <a:close/>
                    <a:moveTo>
                      <a:pt x="156" y="41"/>
                    </a:moveTo>
                    <a:cubicBezTo>
                      <a:pt x="157" y="41"/>
                      <a:pt x="157" y="41"/>
                      <a:pt x="157" y="41"/>
                    </a:cubicBezTo>
                    <a:cubicBezTo>
                      <a:pt x="157" y="41"/>
                      <a:pt x="156" y="41"/>
                      <a:pt x="156" y="41"/>
                    </a:cubicBezTo>
                    <a:cubicBezTo>
                      <a:pt x="156" y="41"/>
                      <a:pt x="156" y="41"/>
                      <a:pt x="156" y="41"/>
                    </a:cubicBezTo>
                    <a:close/>
                    <a:moveTo>
                      <a:pt x="160" y="71"/>
                    </a:moveTo>
                    <a:cubicBezTo>
                      <a:pt x="160" y="70"/>
                      <a:pt x="160" y="70"/>
                      <a:pt x="160" y="70"/>
                    </a:cubicBezTo>
                    <a:cubicBezTo>
                      <a:pt x="160" y="71"/>
                      <a:pt x="160" y="71"/>
                      <a:pt x="160" y="71"/>
                    </a:cubicBezTo>
                    <a:close/>
                    <a:moveTo>
                      <a:pt x="159" y="65"/>
                    </a:move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3"/>
                      <a:pt x="159" y="64"/>
                      <a:pt x="159" y="65"/>
                    </a:cubicBezTo>
                    <a:close/>
                    <a:moveTo>
                      <a:pt x="156" y="41"/>
                    </a:moveTo>
                    <a:cubicBezTo>
                      <a:pt x="156" y="41"/>
                      <a:pt x="157" y="41"/>
                      <a:pt x="157" y="41"/>
                    </a:cubicBezTo>
                    <a:cubicBezTo>
                      <a:pt x="157" y="41"/>
                      <a:pt x="157" y="41"/>
                      <a:pt x="157" y="41"/>
                    </a:cubicBezTo>
                    <a:cubicBezTo>
                      <a:pt x="157" y="40"/>
                      <a:pt x="157" y="40"/>
                      <a:pt x="157" y="39"/>
                    </a:cubicBezTo>
                    <a:cubicBezTo>
                      <a:pt x="157" y="39"/>
                      <a:pt x="157" y="39"/>
                      <a:pt x="156" y="39"/>
                    </a:cubicBezTo>
                    <a:cubicBezTo>
                      <a:pt x="156" y="40"/>
                      <a:pt x="156" y="40"/>
                      <a:pt x="156" y="41"/>
                    </a:cubicBezTo>
                    <a:close/>
                    <a:moveTo>
                      <a:pt x="203" y="93"/>
                    </a:moveTo>
                    <a:cubicBezTo>
                      <a:pt x="203" y="92"/>
                      <a:pt x="203" y="96"/>
                      <a:pt x="203" y="96"/>
                    </a:cubicBezTo>
                    <a:cubicBezTo>
                      <a:pt x="204" y="94"/>
                      <a:pt x="206" y="92"/>
                      <a:pt x="207" y="90"/>
                    </a:cubicBezTo>
                    <a:cubicBezTo>
                      <a:pt x="209" y="86"/>
                      <a:pt x="206" y="89"/>
                      <a:pt x="204" y="87"/>
                    </a:cubicBezTo>
                    <a:cubicBezTo>
                      <a:pt x="206" y="87"/>
                      <a:pt x="206" y="87"/>
                      <a:pt x="205" y="86"/>
                    </a:cubicBezTo>
                    <a:cubicBezTo>
                      <a:pt x="208" y="87"/>
                      <a:pt x="202" y="84"/>
                      <a:pt x="203" y="84"/>
                    </a:cubicBezTo>
                    <a:cubicBezTo>
                      <a:pt x="203" y="84"/>
                      <a:pt x="204" y="83"/>
                      <a:pt x="203" y="83"/>
                    </a:cubicBezTo>
                    <a:cubicBezTo>
                      <a:pt x="205" y="85"/>
                      <a:pt x="207" y="84"/>
                      <a:pt x="207" y="83"/>
                    </a:cubicBezTo>
                    <a:cubicBezTo>
                      <a:pt x="207" y="77"/>
                      <a:pt x="180" y="84"/>
                      <a:pt x="179" y="80"/>
                    </a:cubicBezTo>
                    <a:cubicBezTo>
                      <a:pt x="178" y="71"/>
                      <a:pt x="178" y="62"/>
                      <a:pt x="178" y="53"/>
                    </a:cubicBezTo>
                    <a:cubicBezTo>
                      <a:pt x="177" y="44"/>
                      <a:pt x="176" y="34"/>
                      <a:pt x="176" y="24"/>
                    </a:cubicBezTo>
                    <a:cubicBezTo>
                      <a:pt x="175" y="19"/>
                      <a:pt x="175" y="15"/>
                      <a:pt x="175" y="11"/>
                    </a:cubicBezTo>
                    <a:cubicBezTo>
                      <a:pt x="175" y="2"/>
                      <a:pt x="175" y="3"/>
                      <a:pt x="166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0" y="3"/>
                      <a:pt x="0" y="0"/>
                      <a:pt x="1" y="6"/>
                    </a:cubicBezTo>
                    <a:cubicBezTo>
                      <a:pt x="1" y="13"/>
                      <a:pt x="0" y="19"/>
                      <a:pt x="0" y="26"/>
                    </a:cubicBezTo>
                    <a:cubicBezTo>
                      <a:pt x="0" y="28"/>
                      <a:pt x="0" y="30"/>
                      <a:pt x="0" y="32"/>
                    </a:cubicBezTo>
                    <a:cubicBezTo>
                      <a:pt x="0" y="35"/>
                      <a:pt x="3" y="35"/>
                      <a:pt x="3" y="33"/>
                    </a:cubicBezTo>
                    <a:cubicBezTo>
                      <a:pt x="5" y="32"/>
                      <a:pt x="16" y="23"/>
                      <a:pt x="16" y="24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7" y="21"/>
                      <a:pt x="19" y="20"/>
                      <a:pt x="19" y="18"/>
                    </a:cubicBezTo>
                    <a:cubicBezTo>
                      <a:pt x="27" y="24"/>
                      <a:pt x="30" y="10"/>
                      <a:pt x="34" y="7"/>
                    </a:cubicBezTo>
                    <a:cubicBezTo>
                      <a:pt x="32" y="10"/>
                      <a:pt x="36" y="8"/>
                      <a:pt x="36" y="10"/>
                    </a:cubicBezTo>
                    <a:cubicBezTo>
                      <a:pt x="35" y="9"/>
                      <a:pt x="35" y="9"/>
                      <a:pt x="34" y="10"/>
                    </a:cubicBezTo>
                    <a:cubicBezTo>
                      <a:pt x="34" y="13"/>
                      <a:pt x="41" y="14"/>
                      <a:pt x="43" y="14"/>
                    </a:cubicBezTo>
                    <a:cubicBezTo>
                      <a:pt x="46" y="18"/>
                      <a:pt x="49" y="12"/>
                      <a:pt x="51" y="14"/>
                    </a:cubicBezTo>
                    <a:cubicBezTo>
                      <a:pt x="50" y="13"/>
                      <a:pt x="50" y="12"/>
                      <a:pt x="49" y="11"/>
                    </a:cubicBezTo>
                    <a:cubicBezTo>
                      <a:pt x="49" y="9"/>
                      <a:pt x="52" y="12"/>
                      <a:pt x="52" y="11"/>
                    </a:cubicBezTo>
                    <a:cubicBezTo>
                      <a:pt x="51" y="11"/>
                      <a:pt x="51" y="10"/>
                      <a:pt x="50" y="9"/>
                    </a:cubicBezTo>
                    <a:cubicBezTo>
                      <a:pt x="50" y="8"/>
                      <a:pt x="52" y="10"/>
                      <a:pt x="53" y="10"/>
                    </a:cubicBezTo>
                    <a:cubicBezTo>
                      <a:pt x="53" y="10"/>
                      <a:pt x="54" y="8"/>
                      <a:pt x="53" y="7"/>
                    </a:cubicBezTo>
                    <a:cubicBezTo>
                      <a:pt x="58" y="9"/>
                      <a:pt x="57" y="9"/>
                      <a:pt x="60" y="5"/>
                    </a:cubicBezTo>
                    <a:cubicBezTo>
                      <a:pt x="63" y="2"/>
                      <a:pt x="66" y="5"/>
                      <a:pt x="68" y="7"/>
                    </a:cubicBezTo>
                    <a:cubicBezTo>
                      <a:pt x="69" y="7"/>
                      <a:pt x="73" y="11"/>
                      <a:pt x="73" y="11"/>
                    </a:cubicBezTo>
                    <a:cubicBezTo>
                      <a:pt x="74" y="10"/>
                      <a:pt x="74" y="10"/>
                      <a:pt x="74" y="9"/>
                    </a:cubicBezTo>
                    <a:cubicBezTo>
                      <a:pt x="75" y="10"/>
                      <a:pt x="77" y="8"/>
                      <a:pt x="78" y="10"/>
                    </a:cubicBezTo>
                    <a:cubicBezTo>
                      <a:pt x="80" y="12"/>
                      <a:pt x="72" y="14"/>
                      <a:pt x="79" y="14"/>
                    </a:cubicBezTo>
                    <a:cubicBezTo>
                      <a:pt x="79" y="15"/>
                      <a:pt x="79" y="16"/>
                      <a:pt x="78" y="16"/>
                    </a:cubicBezTo>
                    <a:cubicBezTo>
                      <a:pt x="77" y="17"/>
                      <a:pt x="81" y="16"/>
                      <a:pt x="81" y="17"/>
                    </a:cubicBezTo>
                    <a:cubicBezTo>
                      <a:pt x="82" y="18"/>
                      <a:pt x="79" y="17"/>
                      <a:pt x="81" y="18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8"/>
                    </a:cubicBezTo>
                    <a:cubicBezTo>
                      <a:pt x="80" y="18"/>
                      <a:pt x="80" y="19"/>
                      <a:pt x="80" y="19"/>
                    </a:cubicBezTo>
                    <a:cubicBezTo>
                      <a:pt x="80" y="19"/>
                      <a:pt x="83" y="23"/>
                      <a:pt x="83" y="25"/>
                    </a:cubicBezTo>
                    <a:cubicBezTo>
                      <a:pt x="82" y="27"/>
                      <a:pt x="87" y="28"/>
                      <a:pt x="89" y="28"/>
                    </a:cubicBezTo>
                    <a:cubicBezTo>
                      <a:pt x="91" y="28"/>
                      <a:pt x="93" y="31"/>
                      <a:pt x="95" y="32"/>
                    </a:cubicBezTo>
                    <a:cubicBezTo>
                      <a:pt x="97" y="34"/>
                      <a:pt x="95" y="36"/>
                      <a:pt x="94" y="37"/>
                    </a:cubicBezTo>
                    <a:cubicBezTo>
                      <a:pt x="92" y="39"/>
                      <a:pt x="96" y="43"/>
                      <a:pt x="97" y="43"/>
                    </a:cubicBezTo>
                    <a:cubicBezTo>
                      <a:pt x="103" y="43"/>
                      <a:pt x="109" y="48"/>
                      <a:pt x="112" y="52"/>
                    </a:cubicBezTo>
                    <a:cubicBezTo>
                      <a:pt x="115" y="46"/>
                      <a:pt x="120" y="49"/>
                      <a:pt x="121" y="54"/>
                    </a:cubicBezTo>
                    <a:cubicBezTo>
                      <a:pt x="122" y="56"/>
                      <a:pt x="117" y="58"/>
                      <a:pt x="117" y="61"/>
                    </a:cubicBezTo>
                    <a:cubicBezTo>
                      <a:pt x="117" y="62"/>
                      <a:pt x="118" y="65"/>
                      <a:pt x="116" y="66"/>
                    </a:cubicBezTo>
                    <a:cubicBezTo>
                      <a:pt x="117" y="65"/>
                      <a:pt x="117" y="66"/>
                      <a:pt x="118" y="66"/>
                    </a:cubicBezTo>
                    <a:cubicBezTo>
                      <a:pt x="114" y="66"/>
                      <a:pt x="110" y="70"/>
                      <a:pt x="108" y="74"/>
                    </a:cubicBezTo>
                    <a:cubicBezTo>
                      <a:pt x="109" y="73"/>
                      <a:pt x="111" y="72"/>
                      <a:pt x="112" y="72"/>
                    </a:cubicBezTo>
                    <a:cubicBezTo>
                      <a:pt x="112" y="74"/>
                      <a:pt x="108" y="76"/>
                      <a:pt x="108" y="75"/>
                    </a:cubicBezTo>
                    <a:cubicBezTo>
                      <a:pt x="108" y="77"/>
                      <a:pt x="105" y="80"/>
                      <a:pt x="105" y="82"/>
                    </a:cubicBezTo>
                    <a:cubicBezTo>
                      <a:pt x="105" y="85"/>
                      <a:pt x="108" y="88"/>
                      <a:pt x="111" y="85"/>
                    </a:cubicBezTo>
                    <a:cubicBezTo>
                      <a:pt x="112" y="84"/>
                      <a:pt x="112" y="82"/>
                      <a:pt x="111" y="81"/>
                    </a:cubicBezTo>
                    <a:cubicBezTo>
                      <a:pt x="112" y="82"/>
                      <a:pt x="112" y="82"/>
                      <a:pt x="113" y="81"/>
                    </a:cubicBezTo>
                    <a:cubicBezTo>
                      <a:pt x="113" y="82"/>
                      <a:pt x="113" y="83"/>
                      <a:pt x="113" y="84"/>
                    </a:cubicBezTo>
                    <a:cubicBezTo>
                      <a:pt x="115" y="84"/>
                      <a:pt x="117" y="80"/>
                      <a:pt x="117" y="79"/>
                    </a:cubicBezTo>
                    <a:cubicBezTo>
                      <a:pt x="117" y="79"/>
                      <a:pt x="119" y="86"/>
                      <a:pt x="119" y="87"/>
                    </a:cubicBezTo>
                    <a:cubicBezTo>
                      <a:pt x="119" y="89"/>
                      <a:pt x="122" y="88"/>
                      <a:pt x="123" y="91"/>
                    </a:cubicBezTo>
                    <a:cubicBezTo>
                      <a:pt x="123" y="91"/>
                      <a:pt x="122" y="90"/>
                      <a:pt x="121" y="90"/>
                    </a:cubicBezTo>
                    <a:cubicBezTo>
                      <a:pt x="122" y="92"/>
                      <a:pt x="124" y="93"/>
                      <a:pt x="126" y="92"/>
                    </a:cubicBezTo>
                    <a:cubicBezTo>
                      <a:pt x="126" y="92"/>
                      <a:pt x="122" y="86"/>
                      <a:pt x="122" y="86"/>
                    </a:cubicBezTo>
                    <a:cubicBezTo>
                      <a:pt x="122" y="84"/>
                      <a:pt x="127" y="87"/>
                      <a:pt x="127" y="87"/>
                    </a:cubicBezTo>
                    <a:cubicBezTo>
                      <a:pt x="126" y="88"/>
                      <a:pt x="127" y="97"/>
                      <a:pt x="130" y="95"/>
                    </a:cubicBezTo>
                    <a:cubicBezTo>
                      <a:pt x="130" y="95"/>
                      <a:pt x="129" y="94"/>
                      <a:pt x="129" y="94"/>
                    </a:cubicBezTo>
                    <a:cubicBezTo>
                      <a:pt x="131" y="94"/>
                      <a:pt x="131" y="94"/>
                      <a:pt x="130" y="93"/>
                    </a:cubicBezTo>
                    <a:cubicBezTo>
                      <a:pt x="131" y="93"/>
                      <a:pt x="131" y="93"/>
                      <a:pt x="131" y="92"/>
                    </a:cubicBezTo>
                    <a:cubicBezTo>
                      <a:pt x="131" y="91"/>
                      <a:pt x="131" y="90"/>
                      <a:pt x="131" y="90"/>
                    </a:cubicBezTo>
                    <a:cubicBezTo>
                      <a:pt x="131" y="90"/>
                      <a:pt x="131" y="91"/>
                      <a:pt x="131" y="92"/>
                    </a:cubicBezTo>
                    <a:cubicBezTo>
                      <a:pt x="131" y="93"/>
                      <a:pt x="131" y="95"/>
                      <a:pt x="132" y="95"/>
                    </a:cubicBezTo>
                    <a:cubicBezTo>
                      <a:pt x="132" y="94"/>
                      <a:pt x="132" y="93"/>
                      <a:pt x="132" y="92"/>
                    </a:cubicBezTo>
                    <a:cubicBezTo>
                      <a:pt x="132" y="94"/>
                      <a:pt x="135" y="93"/>
                      <a:pt x="135" y="91"/>
                    </a:cubicBezTo>
                    <a:cubicBezTo>
                      <a:pt x="138" y="92"/>
                      <a:pt x="132" y="93"/>
                      <a:pt x="133" y="94"/>
                    </a:cubicBezTo>
                    <a:cubicBezTo>
                      <a:pt x="134" y="95"/>
                      <a:pt x="140" y="101"/>
                      <a:pt x="142" y="101"/>
                    </a:cubicBezTo>
                    <a:cubicBezTo>
                      <a:pt x="141" y="100"/>
                      <a:pt x="141" y="99"/>
                      <a:pt x="140" y="99"/>
                    </a:cubicBezTo>
                    <a:cubicBezTo>
                      <a:pt x="141" y="99"/>
                      <a:pt x="142" y="100"/>
                      <a:pt x="143" y="101"/>
                    </a:cubicBezTo>
                    <a:cubicBezTo>
                      <a:pt x="143" y="100"/>
                      <a:pt x="143" y="99"/>
                      <a:pt x="142" y="99"/>
                    </a:cubicBezTo>
                    <a:cubicBezTo>
                      <a:pt x="143" y="99"/>
                      <a:pt x="143" y="100"/>
                      <a:pt x="144" y="100"/>
                    </a:cubicBezTo>
                    <a:cubicBezTo>
                      <a:pt x="144" y="99"/>
                      <a:pt x="144" y="98"/>
                      <a:pt x="144" y="98"/>
                    </a:cubicBezTo>
                    <a:cubicBezTo>
                      <a:pt x="144" y="97"/>
                      <a:pt x="143" y="96"/>
                      <a:pt x="142" y="96"/>
                    </a:cubicBezTo>
                    <a:cubicBezTo>
                      <a:pt x="144" y="97"/>
                      <a:pt x="145" y="98"/>
                      <a:pt x="146" y="100"/>
                    </a:cubicBezTo>
                    <a:cubicBezTo>
                      <a:pt x="144" y="100"/>
                      <a:pt x="145" y="101"/>
                      <a:pt x="145" y="103"/>
                    </a:cubicBezTo>
                    <a:cubicBezTo>
                      <a:pt x="145" y="101"/>
                      <a:pt x="145" y="101"/>
                      <a:pt x="145" y="101"/>
                    </a:cubicBezTo>
                    <a:cubicBezTo>
                      <a:pt x="146" y="101"/>
                      <a:pt x="146" y="101"/>
                      <a:pt x="146" y="101"/>
                    </a:cubicBezTo>
                    <a:cubicBezTo>
                      <a:pt x="146" y="101"/>
                      <a:pt x="146" y="101"/>
                      <a:pt x="146" y="101"/>
                    </a:cubicBezTo>
                    <a:cubicBezTo>
                      <a:pt x="146" y="103"/>
                      <a:pt x="148" y="105"/>
                      <a:pt x="150" y="107"/>
                    </a:cubicBezTo>
                    <a:cubicBezTo>
                      <a:pt x="150" y="105"/>
                      <a:pt x="149" y="104"/>
                      <a:pt x="149" y="102"/>
                    </a:cubicBezTo>
                    <a:cubicBezTo>
                      <a:pt x="149" y="104"/>
                      <a:pt x="149" y="103"/>
                      <a:pt x="149" y="100"/>
                    </a:cubicBezTo>
                    <a:cubicBezTo>
                      <a:pt x="149" y="101"/>
                      <a:pt x="149" y="101"/>
                      <a:pt x="150" y="102"/>
                    </a:cubicBezTo>
                    <a:cubicBezTo>
                      <a:pt x="149" y="102"/>
                      <a:pt x="147" y="90"/>
                      <a:pt x="146" y="90"/>
                    </a:cubicBezTo>
                    <a:cubicBezTo>
                      <a:pt x="146" y="92"/>
                      <a:pt x="142" y="91"/>
                      <a:pt x="142" y="89"/>
                    </a:cubicBezTo>
                    <a:cubicBezTo>
                      <a:pt x="141" y="90"/>
                      <a:pt x="141" y="88"/>
                      <a:pt x="140" y="88"/>
                    </a:cubicBezTo>
                    <a:cubicBezTo>
                      <a:pt x="141" y="88"/>
                      <a:pt x="141" y="87"/>
                      <a:pt x="142" y="87"/>
                    </a:cubicBezTo>
                    <a:cubicBezTo>
                      <a:pt x="140" y="86"/>
                      <a:pt x="133" y="79"/>
                      <a:pt x="132" y="79"/>
                    </a:cubicBezTo>
                    <a:cubicBezTo>
                      <a:pt x="133" y="79"/>
                      <a:pt x="133" y="74"/>
                      <a:pt x="133" y="73"/>
                    </a:cubicBezTo>
                    <a:cubicBezTo>
                      <a:pt x="133" y="72"/>
                      <a:pt x="133" y="71"/>
                      <a:pt x="133" y="70"/>
                    </a:cubicBezTo>
                    <a:cubicBezTo>
                      <a:pt x="133" y="71"/>
                      <a:pt x="134" y="73"/>
                      <a:pt x="134" y="75"/>
                    </a:cubicBezTo>
                    <a:cubicBezTo>
                      <a:pt x="134" y="78"/>
                      <a:pt x="136" y="81"/>
                      <a:pt x="136" y="82"/>
                    </a:cubicBezTo>
                    <a:cubicBezTo>
                      <a:pt x="136" y="81"/>
                      <a:pt x="137" y="81"/>
                      <a:pt x="137" y="80"/>
                    </a:cubicBezTo>
                    <a:cubicBezTo>
                      <a:pt x="137" y="81"/>
                      <a:pt x="140" y="86"/>
                      <a:pt x="142" y="85"/>
                    </a:cubicBezTo>
                    <a:cubicBezTo>
                      <a:pt x="142" y="84"/>
                      <a:pt x="142" y="83"/>
                      <a:pt x="142" y="83"/>
                    </a:cubicBezTo>
                    <a:cubicBezTo>
                      <a:pt x="142" y="84"/>
                      <a:pt x="142" y="86"/>
                      <a:pt x="142" y="87"/>
                    </a:cubicBezTo>
                    <a:cubicBezTo>
                      <a:pt x="142" y="87"/>
                      <a:pt x="143" y="86"/>
                      <a:pt x="143" y="86"/>
                    </a:cubicBezTo>
                    <a:cubicBezTo>
                      <a:pt x="142" y="87"/>
                      <a:pt x="142" y="89"/>
                      <a:pt x="143" y="90"/>
                    </a:cubicBezTo>
                    <a:cubicBezTo>
                      <a:pt x="143" y="89"/>
                      <a:pt x="143" y="88"/>
                      <a:pt x="144" y="88"/>
                    </a:cubicBezTo>
                    <a:cubicBezTo>
                      <a:pt x="144" y="88"/>
                      <a:pt x="144" y="88"/>
                      <a:pt x="144" y="89"/>
                    </a:cubicBezTo>
                    <a:cubicBezTo>
                      <a:pt x="144" y="88"/>
                      <a:pt x="144" y="88"/>
                      <a:pt x="144" y="89"/>
                    </a:cubicBezTo>
                    <a:cubicBezTo>
                      <a:pt x="146" y="90"/>
                      <a:pt x="148" y="86"/>
                      <a:pt x="146" y="85"/>
                    </a:cubicBezTo>
                    <a:cubicBezTo>
                      <a:pt x="144" y="80"/>
                      <a:pt x="141" y="80"/>
                      <a:pt x="141" y="74"/>
                    </a:cubicBezTo>
                    <a:cubicBezTo>
                      <a:pt x="142" y="69"/>
                      <a:pt x="139" y="65"/>
                      <a:pt x="139" y="62"/>
                    </a:cubicBezTo>
                    <a:cubicBezTo>
                      <a:pt x="139" y="62"/>
                      <a:pt x="138" y="62"/>
                      <a:pt x="138" y="62"/>
                    </a:cubicBezTo>
                    <a:cubicBezTo>
                      <a:pt x="138" y="61"/>
                      <a:pt x="138" y="61"/>
                      <a:pt x="138" y="61"/>
                    </a:cubicBezTo>
                    <a:cubicBezTo>
                      <a:pt x="138" y="61"/>
                      <a:pt x="139" y="61"/>
                      <a:pt x="139" y="62"/>
                    </a:cubicBezTo>
                    <a:cubicBezTo>
                      <a:pt x="140" y="61"/>
                      <a:pt x="143" y="58"/>
                      <a:pt x="142" y="56"/>
                    </a:cubicBezTo>
                    <a:cubicBezTo>
                      <a:pt x="142" y="56"/>
                      <a:pt x="140" y="58"/>
                      <a:pt x="139" y="58"/>
                    </a:cubicBezTo>
                    <a:cubicBezTo>
                      <a:pt x="139" y="57"/>
                      <a:pt x="139" y="54"/>
                      <a:pt x="139" y="55"/>
                    </a:cubicBezTo>
                    <a:cubicBezTo>
                      <a:pt x="139" y="54"/>
                      <a:pt x="140" y="54"/>
                      <a:pt x="140" y="53"/>
                    </a:cubicBezTo>
                    <a:cubicBezTo>
                      <a:pt x="140" y="54"/>
                      <a:pt x="141" y="54"/>
                      <a:pt x="141" y="55"/>
                    </a:cubicBezTo>
                    <a:cubicBezTo>
                      <a:pt x="143" y="54"/>
                      <a:pt x="140" y="51"/>
                      <a:pt x="139" y="51"/>
                    </a:cubicBezTo>
                    <a:cubicBezTo>
                      <a:pt x="139" y="52"/>
                      <a:pt x="139" y="52"/>
                      <a:pt x="139" y="52"/>
                    </a:cubicBezTo>
                    <a:cubicBezTo>
                      <a:pt x="139" y="49"/>
                      <a:pt x="137" y="52"/>
                      <a:pt x="137" y="49"/>
                    </a:cubicBezTo>
                    <a:cubicBezTo>
                      <a:pt x="137" y="47"/>
                      <a:pt x="143" y="53"/>
                      <a:pt x="143" y="53"/>
                    </a:cubicBezTo>
                    <a:cubicBezTo>
                      <a:pt x="143" y="53"/>
                      <a:pt x="144" y="51"/>
                      <a:pt x="144" y="51"/>
                    </a:cubicBezTo>
                    <a:cubicBezTo>
                      <a:pt x="144" y="50"/>
                      <a:pt x="140" y="44"/>
                      <a:pt x="138" y="45"/>
                    </a:cubicBezTo>
                    <a:cubicBezTo>
                      <a:pt x="139" y="44"/>
                      <a:pt x="138" y="43"/>
                      <a:pt x="136" y="42"/>
                    </a:cubicBezTo>
                    <a:cubicBezTo>
                      <a:pt x="141" y="42"/>
                      <a:pt x="140" y="49"/>
                      <a:pt x="144" y="49"/>
                    </a:cubicBezTo>
                    <a:cubicBezTo>
                      <a:pt x="144" y="48"/>
                      <a:pt x="144" y="47"/>
                      <a:pt x="143" y="47"/>
                    </a:cubicBezTo>
                    <a:cubicBezTo>
                      <a:pt x="143" y="47"/>
                      <a:pt x="143" y="47"/>
                      <a:pt x="143" y="47"/>
                    </a:cubicBezTo>
                    <a:cubicBezTo>
                      <a:pt x="143" y="47"/>
                      <a:pt x="143" y="47"/>
                      <a:pt x="143" y="47"/>
                    </a:cubicBezTo>
                    <a:cubicBezTo>
                      <a:pt x="143" y="47"/>
                      <a:pt x="143" y="47"/>
                      <a:pt x="143" y="47"/>
                    </a:cubicBezTo>
                    <a:cubicBezTo>
                      <a:pt x="143" y="47"/>
                      <a:pt x="143" y="47"/>
                      <a:pt x="143" y="47"/>
                    </a:cubicBezTo>
                    <a:cubicBezTo>
                      <a:pt x="143" y="47"/>
                      <a:pt x="143" y="47"/>
                      <a:pt x="143" y="47"/>
                    </a:cubicBezTo>
                    <a:cubicBezTo>
                      <a:pt x="144" y="47"/>
                      <a:pt x="145" y="48"/>
                      <a:pt x="144" y="46"/>
                    </a:cubicBezTo>
                    <a:cubicBezTo>
                      <a:pt x="145" y="46"/>
                      <a:pt x="145" y="46"/>
                      <a:pt x="145" y="47"/>
                    </a:cubicBezTo>
                    <a:cubicBezTo>
                      <a:pt x="145" y="47"/>
                      <a:pt x="145" y="46"/>
                      <a:pt x="145" y="46"/>
                    </a:cubicBezTo>
                    <a:cubicBezTo>
                      <a:pt x="145" y="48"/>
                      <a:pt x="145" y="48"/>
                      <a:pt x="145" y="48"/>
                    </a:cubicBezTo>
                    <a:cubicBezTo>
                      <a:pt x="148" y="46"/>
                      <a:pt x="140" y="43"/>
                      <a:pt x="140" y="41"/>
                    </a:cubicBezTo>
                    <a:cubicBezTo>
                      <a:pt x="142" y="43"/>
                      <a:pt x="145" y="40"/>
                      <a:pt x="145" y="44"/>
                    </a:cubicBezTo>
                    <a:cubicBezTo>
                      <a:pt x="146" y="42"/>
                      <a:pt x="144" y="41"/>
                      <a:pt x="145" y="39"/>
                    </a:cubicBezTo>
                    <a:cubicBezTo>
                      <a:pt x="144" y="40"/>
                      <a:pt x="144" y="40"/>
                      <a:pt x="144" y="41"/>
                    </a:cubicBezTo>
                    <a:cubicBezTo>
                      <a:pt x="144" y="39"/>
                      <a:pt x="142" y="41"/>
                      <a:pt x="142" y="39"/>
                    </a:cubicBezTo>
                    <a:cubicBezTo>
                      <a:pt x="144" y="39"/>
                      <a:pt x="144" y="39"/>
                      <a:pt x="144" y="39"/>
                    </a:cubicBezTo>
                    <a:cubicBezTo>
                      <a:pt x="142" y="39"/>
                      <a:pt x="144" y="38"/>
                      <a:pt x="144" y="39"/>
                    </a:cubicBezTo>
                    <a:cubicBezTo>
                      <a:pt x="143" y="38"/>
                      <a:pt x="143" y="38"/>
                      <a:pt x="143" y="37"/>
                    </a:cubicBezTo>
                    <a:cubicBezTo>
                      <a:pt x="142" y="37"/>
                      <a:pt x="141" y="38"/>
                      <a:pt x="141" y="38"/>
                    </a:cubicBezTo>
                    <a:cubicBezTo>
                      <a:pt x="141" y="37"/>
                      <a:pt x="141" y="37"/>
                      <a:pt x="141" y="37"/>
                    </a:cubicBezTo>
                    <a:cubicBezTo>
                      <a:pt x="141" y="38"/>
                      <a:pt x="140" y="38"/>
                      <a:pt x="139" y="38"/>
                    </a:cubicBezTo>
                    <a:cubicBezTo>
                      <a:pt x="141" y="36"/>
                      <a:pt x="139" y="36"/>
                      <a:pt x="140" y="34"/>
                    </a:cubicBezTo>
                    <a:cubicBezTo>
                      <a:pt x="137" y="34"/>
                      <a:pt x="139" y="36"/>
                      <a:pt x="137" y="38"/>
                    </a:cubicBezTo>
                    <a:cubicBezTo>
                      <a:pt x="137" y="36"/>
                      <a:pt x="137" y="37"/>
                      <a:pt x="136" y="36"/>
                    </a:cubicBezTo>
                    <a:cubicBezTo>
                      <a:pt x="138" y="35"/>
                      <a:pt x="136" y="33"/>
                      <a:pt x="138" y="33"/>
                    </a:cubicBezTo>
                    <a:cubicBezTo>
                      <a:pt x="137" y="32"/>
                      <a:pt x="135" y="33"/>
                      <a:pt x="135" y="31"/>
                    </a:cubicBezTo>
                    <a:cubicBezTo>
                      <a:pt x="136" y="31"/>
                      <a:pt x="136" y="31"/>
                      <a:pt x="137" y="31"/>
                    </a:cubicBezTo>
                    <a:cubicBezTo>
                      <a:pt x="137" y="30"/>
                      <a:pt x="137" y="30"/>
                      <a:pt x="136" y="30"/>
                    </a:cubicBezTo>
                    <a:cubicBezTo>
                      <a:pt x="137" y="31"/>
                      <a:pt x="141" y="33"/>
                      <a:pt x="141" y="33"/>
                    </a:cubicBezTo>
                    <a:cubicBezTo>
                      <a:pt x="141" y="33"/>
                      <a:pt x="142" y="32"/>
                      <a:pt x="142" y="31"/>
                    </a:cubicBezTo>
                    <a:cubicBezTo>
                      <a:pt x="143" y="32"/>
                      <a:pt x="141" y="34"/>
                      <a:pt x="142" y="34"/>
                    </a:cubicBezTo>
                    <a:cubicBezTo>
                      <a:pt x="144" y="34"/>
                      <a:pt x="143" y="33"/>
                      <a:pt x="144" y="35"/>
                    </a:cubicBezTo>
                    <a:cubicBezTo>
                      <a:pt x="144" y="35"/>
                      <a:pt x="146" y="33"/>
                      <a:pt x="146" y="32"/>
                    </a:cubicBezTo>
                    <a:cubicBezTo>
                      <a:pt x="145" y="34"/>
                      <a:pt x="142" y="29"/>
                      <a:pt x="142" y="28"/>
                    </a:cubicBezTo>
                    <a:cubicBezTo>
                      <a:pt x="144" y="28"/>
                      <a:pt x="144" y="32"/>
                      <a:pt x="146" y="32"/>
                    </a:cubicBezTo>
                    <a:cubicBezTo>
                      <a:pt x="146" y="30"/>
                      <a:pt x="146" y="30"/>
                      <a:pt x="147" y="29"/>
                    </a:cubicBezTo>
                    <a:cubicBezTo>
                      <a:pt x="147" y="30"/>
                      <a:pt x="146" y="30"/>
                      <a:pt x="145" y="30"/>
                    </a:cubicBezTo>
                    <a:cubicBezTo>
                      <a:pt x="146" y="29"/>
                      <a:pt x="144" y="28"/>
                      <a:pt x="144" y="28"/>
                    </a:cubicBezTo>
                    <a:cubicBezTo>
                      <a:pt x="146" y="28"/>
                      <a:pt x="146" y="28"/>
                      <a:pt x="147" y="29"/>
                    </a:cubicBezTo>
                    <a:cubicBezTo>
                      <a:pt x="147" y="28"/>
                      <a:pt x="147" y="28"/>
                      <a:pt x="147" y="27"/>
                    </a:cubicBezTo>
                    <a:cubicBezTo>
                      <a:pt x="147" y="28"/>
                      <a:pt x="150" y="29"/>
                      <a:pt x="150" y="28"/>
                    </a:cubicBezTo>
                    <a:cubicBezTo>
                      <a:pt x="149" y="28"/>
                      <a:pt x="148" y="27"/>
                      <a:pt x="147" y="26"/>
                    </a:cubicBezTo>
                    <a:cubicBezTo>
                      <a:pt x="148" y="26"/>
                      <a:pt x="149" y="26"/>
                      <a:pt x="149" y="27"/>
                    </a:cubicBezTo>
                    <a:cubicBezTo>
                      <a:pt x="149" y="26"/>
                      <a:pt x="148" y="25"/>
                      <a:pt x="149" y="24"/>
                    </a:cubicBezTo>
                    <a:cubicBezTo>
                      <a:pt x="148" y="24"/>
                      <a:pt x="145" y="25"/>
                      <a:pt x="145" y="23"/>
                    </a:cubicBezTo>
                    <a:cubicBezTo>
                      <a:pt x="147" y="24"/>
                      <a:pt x="149" y="22"/>
                      <a:pt x="150" y="24"/>
                    </a:cubicBezTo>
                    <a:cubicBezTo>
                      <a:pt x="151" y="25"/>
                      <a:pt x="150" y="27"/>
                      <a:pt x="152" y="28"/>
                    </a:cubicBezTo>
                    <a:cubicBezTo>
                      <a:pt x="152" y="27"/>
                      <a:pt x="153" y="26"/>
                      <a:pt x="152" y="25"/>
                    </a:cubicBezTo>
                    <a:cubicBezTo>
                      <a:pt x="151" y="24"/>
                      <a:pt x="153" y="20"/>
                      <a:pt x="152" y="20"/>
                    </a:cubicBezTo>
                    <a:cubicBezTo>
                      <a:pt x="152" y="20"/>
                      <a:pt x="152" y="20"/>
                      <a:pt x="152" y="21"/>
                    </a:cubicBezTo>
                    <a:cubicBezTo>
                      <a:pt x="152" y="20"/>
                      <a:pt x="152" y="20"/>
                      <a:pt x="152" y="20"/>
                    </a:cubicBezTo>
                    <a:cubicBezTo>
                      <a:pt x="153" y="19"/>
                      <a:pt x="154" y="19"/>
                      <a:pt x="155" y="18"/>
                    </a:cubicBezTo>
                    <a:cubicBezTo>
                      <a:pt x="152" y="21"/>
                      <a:pt x="155" y="29"/>
                      <a:pt x="156" y="24"/>
                    </a:cubicBezTo>
                    <a:cubicBezTo>
                      <a:pt x="155" y="24"/>
                      <a:pt x="154" y="24"/>
                      <a:pt x="154" y="22"/>
                    </a:cubicBezTo>
                    <a:cubicBezTo>
                      <a:pt x="154" y="23"/>
                      <a:pt x="156" y="22"/>
                      <a:pt x="156" y="24"/>
                    </a:cubicBezTo>
                    <a:cubicBezTo>
                      <a:pt x="157" y="21"/>
                      <a:pt x="162" y="20"/>
                      <a:pt x="159" y="17"/>
                    </a:cubicBezTo>
                    <a:cubicBezTo>
                      <a:pt x="159" y="18"/>
                      <a:pt x="159" y="18"/>
                      <a:pt x="159" y="18"/>
                    </a:cubicBezTo>
                    <a:cubicBezTo>
                      <a:pt x="157" y="15"/>
                      <a:pt x="163" y="14"/>
                      <a:pt x="162" y="12"/>
                    </a:cubicBezTo>
                    <a:cubicBezTo>
                      <a:pt x="165" y="16"/>
                      <a:pt x="166" y="10"/>
                      <a:pt x="167" y="10"/>
                    </a:cubicBezTo>
                    <a:cubicBezTo>
                      <a:pt x="167" y="11"/>
                      <a:pt x="165" y="17"/>
                      <a:pt x="165" y="19"/>
                    </a:cubicBezTo>
                    <a:cubicBezTo>
                      <a:pt x="165" y="18"/>
                      <a:pt x="171" y="12"/>
                      <a:pt x="172" y="10"/>
                    </a:cubicBezTo>
                    <a:cubicBezTo>
                      <a:pt x="172" y="11"/>
                      <a:pt x="173" y="12"/>
                      <a:pt x="173" y="12"/>
                    </a:cubicBezTo>
                    <a:cubicBezTo>
                      <a:pt x="172" y="12"/>
                      <a:pt x="170" y="15"/>
                      <a:pt x="172" y="15"/>
                    </a:cubicBezTo>
                    <a:cubicBezTo>
                      <a:pt x="170" y="15"/>
                      <a:pt x="169" y="16"/>
                      <a:pt x="169" y="17"/>
                    </a:cubicBezTo>
                    <a:cubicBezTo>
                      <a:pt x="171" y="17"/>
                      <a:pt x="171" y="19"/>
                      <a:pt x="173" y="19"/>
                    </a:cubicBezTo>
                    <a:cubicBezTo>
                      <a:pt x="173" y="19"/>
                      <a:pt x="166" y="17"/>
                      <a:pt x="167" y="19"/>
                    </a:cubicBezTo>
                    <a:cubicBezTo>
                      <a:pt x="166" y="17"/>
                      <a:pt x="165" y="22"/>
                      <a:pt x="165" y="22"/>
                    </a:cubicBezTo>
                    <a:cubicBezTo>
                      <a:pt x="160" y="24"/>
                      <a:pt x="168" y="25"/>
                      <a:pt x="168" y="23"/>
                    </a:cubicBezTo>
                    <a:cubicBezTo>
                      <a:pt x="168" y="23"/>
                      <a:pt x="168" y="23"/>
                      <a:pt x="169" y="23"/>
                    </a:cubicBezTo>
                    <a:cubicBezTo>
                      <a:pt x="169" y="24"/>
                      <a:pt x="169" y="24"/>
                      <a:pt x="168" y="24"/>
                    </a:cubicBezTo>
                    <a:cubicBezTo>
                      <a:pt x="169" y="25"/>
                      <a:pt x="171" y="25"/>
                      <a:pt x="172" y="25"/>
                    </a:cubicBezTo>
                    <a:cubicBezTo>
                      <a:pt x="172" y="25"/>
                      <a:pt x="172" y="25"/>
                      <a:pt x="172" y="25"/>
                    </a:cubicBezTo>
                    <a:cubicBezTo>
                      <a:pt x="172" y="25"/>
                      <a:pt x="169" y="25"/>
                      <a:pt x="169" y="26"/>
                    </a:cubicBezTo>
                    <a:cubicBezTo>
                      <a:pt x="169" y="26"/>
                      <a:pt x="167" y="24"/>
                      <a:pt x="167" y="24"/>
                    </a:cubicBezTo>
                    <a:cubicBezTo>
                      <a:pt x="167" y="24"/>
                      <a:pt x="164" y="25"/>
                      <a:pt x="163" y="26"/>
                    </a:cubicBezTo>
                    <a:cubicBezTo>
                      <a:pt x="163" y="26"/>
                      <a:pt x="164" y="25"/>
                      <a:pt x="164" y="25"/>
                    </a:cubicBezTo>
                    <a:cubicBezTo>
                      <a:pt x="159" y="25"/>
                      <a:pt x="159" y="24"/>
                      <a:pt x="161" y="28"/>
                    </a:cubicBezTo>
                    <a:cubicBezTo>
                      <a:pt x="160" y="27"/>
                      <a:pt x="158" y="27"/>
                      <a:pt x="158" y="27"/>
                    </a:cubicBezTo>
                    <a:cubicBezTo>
                      <a:pt x="155" y="26"/>
                      <a:pt x="158" y="30"/>
                      <a:pt x="157" y="31"/>
                    </a:cubicBezTo>
                    <a:cubicBezTo>
                      <a:pt x="157" y="30"/>
                      <a:pt x="157" y="30"/>
                      <a:pt x="156" y="29"/>
                    </a:cubicBezTo>
                    <a:cubicBezTo>
                      <a:pt x="155" y="29"/>
                      <a:pt x="156" y="32"/>
                      <a:pt x="156" y="32"/>
                    </a:cubicBezTo>
                    <a:cubicBezTo>
                      <a:pt x="155" y="32"/>
                      <a:pt x="155" y="32"/>
                      <a:pt x="155" y="31"/>
                    </a:cubicBezTo>
                    <a:cubicBezTo>
                      <a:pt x="155" y="33"/>
                      <a:pt x="151" y="38"/>
                      <a:pt x="152" y="38"/>
                    </a:cubicBezTo>
                    <a:cubicBezTo>
                      <a:pt x="152" y="38"/>
                      <a:pt x="152" y="39"/>
                      <a:pt x="153" y="40"/>
                    </a:cubicBezTo>
                    <a:cubicBezTo>
                      <a:pt x="153" y="40"/>
                      <a:pt x="155" y="40"/>
                      <a:pt x="156" y="39"/>
                    </a:cubicBezTo>
                    <a:cubicBezTo>
                      <a:pt x="157" y="38"/>
                      <a:pt x="157" y="37"/>
                      <a:pt x="157" y="36"/>
                    </a:cubicBezTo>
                    <a:cubicBezTo>
                      <a:pt x="157" y="36"/>
                      <a:pt x="156" y="40"/>
                      <a:pt x="158" y="39"/>
                    </a:cubicBezTo>
                    <a:cubicBezTo>
                      <a:pt x="158" y="39"/>
                      <a:pt x="158" y="39"/>
                      <a:pt x="158" y="39"/>
                    </a:cubicBezTo>
                    <a:cubicBezTo>
                      <a:pt x="158" y="38"/>
                      <a:pt x="159" y="37"/>
                      <a:pt x="159" y="36"/>
                    </a:cubicBezTo>
                    <a:cubicBezTo>
                      <a:pt x="159" y="37"/>
                      <a:pt x="159" y="38"/>
                      <a:pt x="158" y="39"/>
                    </a:cubicBezTo>
                    <a:cubicBezTo>
                      <a:pt x="158" y="39"/>
                      <a:pt x="158" y="39"/>
                      <a:pt x="158" y="39"/>
                    </a:cubicBezTo>
                    <a:cubicBezTo>
                      <a:pt x="158" y="39"/>
                      <a:pt x="158" y="39"/>
                      <a:pt x="158" y="39"/>
                    </a:cubicBezTo>
                    <a:cubicBezTo>
                      <a:pt x="158" y="39"/>
                      <a:pt x="157" y="39"/>
                      <a:pt x="157" y="39"/>
                    </a:cubicBezTo>
                    <a:cubicBezTo>
                      <a:pt x="159" y="39"/>
                      <a:pt x="160" y="39"/>
                      <a:pt x="160" y="39"/>
                    </a:cubicBezTo>
                    <a:cubicBezTo>
                      <a:pt x="161" y="38"/>
                      <a:pt x="162" y="36"/>
                      <a:pt x="163" y="35"/>
                    </a:cubicBezTo>
                    <a:cubicBezTo>
                      <a:pt x="163" y="35"/>
                      <a:pt x="163" y="34"/>
                      <a:pt x="163" y="34"/>
                    </a:cubicBezTo>
                    <a:cubicBezTo>
                      <a:pt x="163" y="34"/>
                      <a:pt x="163" y="34"/>
                      <a:pt x="164" y="34"/>
                    </a:cubicBezTo>
                    <a:cubicBezTo>
                      <a:pt x="164" y="33"/>
                      <a:pt x="166" y="32"/>
                      <a:pt x="169" y="32"/>
                    </a:cubicBezTo>
                    <a:cubicBezTo>
                      <a:pt x="168" y="33"/>
                      <a:pt x="165" y="33"/>
                      <a:pt x="164" y="34"/>
                    </a:cubicBezTo>
                    <a:cubicBezTo>
                      <a:pt x="163" y="34"/>
                      <a:pt x="163" y="34"/>
                      <a:pt x="163" y="35"/>
                    </a:cubicBezTo>
                    <a:cubicBezTo>
                      <a:pt x="163" y="36"/>
                      <a:pt x="164" y="37"/>
                      <a:pt x="164" y="37"/>
                    </a:cubicBezTo>
                    <a:cubicBezTo>
                      <a:pt x="164" y="37"/>
                      <a:pt x="163" y="38"/>
                      <a:pt x="163" y="38"/>
                    </a:cubicBezTo>
                    <a:cubicBezTo>
                      <a:pt x="163" y="38"/>
                      <a:pt x="163" y="38"/>
                      <a:pt x="163" y="38"/>
                    </a:cubicBezTo>
                    <a:cubicBezTo>
                      <a:pt x="161" y="38"/>
                      <a:pt x="159" y="42"/>
                      <a:pt x="159" y="42"/>
                    </a:cubicBezTo>
                    <a:cubicBezTo>
                      <a:pt x="159" y="42"/>
                      <a:pt x="159" y="42"/>
                      <a:pt x="160" y="42"/>
                    </a:cubicBezTo>
                    <a:cubicBezTo>
                      <a:pt x="160" y="43"/>
                      <a:pt x="161" y="43"/>
                      <a:pt x="161" y="43"/>
                    </a:cubicBezTo>
                    <a:cubicBezTo>
                      <a:pt x="161" y="43"/>
                      <a:pt x="160" y="43"/>
                      <a:pt x="160" y="42"/>
                    </a:cubicBezTo>
                    <a:cubicBezTo>
                      <a:pt x="159" y="42"/>
                      <a:pt x="157" y="41"/>
                      <a:pt x="159" y="42"/>
                    </a:cubicBezTo>
                    <a:cubicBezTo>
                      <a:pt x="158" y="43"/>
                      <a:pt x="158" y="44"/>
                      <a:pt x="159" y="45"/>
                    </a:cubicBezTo>
                    <a:cubicBezTo>
                      <a:pt x="158" y="45"/>
                      <a:pt x="157" y="44"/>
                      <a:pt x="157" y="43"/>
                    </a:cubicBezTo>
                    <a:cubicBezTo>
                      <a:pt x="157" y="43"/>
                      <a:pt x="156" y="44"/>
                      <a:pt x="156" y="44"/>
                    </a:cubicBezTo>
                    <a:cubicBezTo>
                      <a:pt x="157" y="44"/>
                      <a:pt x="156" y="46"/>
                      <a:pt x="157" y="45"/>
                    </a:cubicBezTo>
                    <a:cubicBezTo>
                      <a:pt x="158" y="45"/>
                      <a:pt x="157" y="45"/>
                      <a:pt x="157" y="47"/>
                    </a:cubicBezTo>
                    <a:cubicBezTo>
                      <a:pt x="157" y="47"/>
                      <a:pt x="158" y="46"/>
                      <a:pt x="159" y="46"/>
                    </a:cubicBezTo>
                    <a:cubicBezTo>
                      <a:pt x="158" y="49"/>
                      <a:pt x="156" y="49"/>
                      <a:pt x="154" y="49"/>
                    </a:cubicBezTo>
                    <a:cubicBezTo>
                      <a:pt x="154" y="49"/>
                      <a:pt x="154" y="50"/>
                      <a:pt x="154" y="50"/>
                    </a:cubicBezTo>
                    <a:cubicBezTo>
                      <a:pt x="154" y="50"/>
                      <a:pt x="155" y="51"/>
                      <a:pt x="155" y="51"/>
                    </a:cubicBezTo>
                    <a:cubicBezTo>
                      <a:pt x="155" y="52"/>
                      <a:pt x="156" y="52"/>
                      <a:pt x="156" y="54"/>
                    </a:cubicBezTo>
                    <a:cubicBezTo>
                      <a:pt x="156" y="56"/>
                      <a:pt x="156" y="56"/>
                      <a:pt x="156" y="56"/>
                    </a:cubicBezTo>
                    <a:cubicBezTo>
                      <a:pt x="156" y="55"/>
                      <a:pt x="157" y="50"/>
                      <a:pt x="158" y="49"/>
                    </a:cubicBezTo>
                    <a:cubicBezTo>
                      <a:pt x="158" y="51"/>
                      <a:pt x="158" y="52"/>
                      <a:pt x="158" y="53"/>
                    </a:cubicBezTo>
                    <a:cubicBezTo>
                      <a:pt x="158" y="53"/>
                      <a:pt x="159" y="53"/>
                      <a:pt x="159" y="53"/>
                    </a:cubicBezTo>
                    <a:cubicBezTo>
                      <a:pt x="159" y="52"/>
                      <a:pt x="159" y="51"/>
                      <a:pt x="160" y="51"/>
                    </a:cubicBezTo>
                    <a:cubicBezTo>
                      <a:pt x="160" y="51"/>
                      <a:pt x="159" y="55"/>
                      <a:pt x="161" y="53"/>
                    </a:cubicBezTo>
                    <a:cubicBezTo>
                      <a:pt x="162" y="55"/>
                      <a:pt x="158" y="55"/>
                      <a:pt x="158" y="55"/>
                    </a:cubicBezTo>
                    <a:cubicBezTo>
                      <a:pt x="158" y="56"/>
                      <a:pt x="158" y="56"/>
                      <a:pt x="159" y="56"/>
                    </a:cubicBezTo>
                    <a:cubicBezTo>
                      <a:pt x="158" y="56"/>
                      <a:pt x="156" y="56"/>
                      <a:pt x="156" y="57"/>
                    </a:cubicBezTo>
                    <a:cubicBezTo>
                      <a:pt x="157" y="57"/>
                      <a:pt x="157" y="58"/>
                      <a:pt x="156" y="59"/>
                    </a:cubicBezTo>
                    <a:cubicBezTo>
                      <a:pt x="157" y="59"/>
                      <a:pt x="157" y="59"/>
                      <a:pt x="157" y="59"/>
                    </a:cubicBezTo>
                    <a:cubicBezTo>
                      <a:pt x="156" y="59"/>
                      <a:pt x="156" y="60"/>
                      <a:pt x="156" y="61"/>
                    </a:cubicBezTo>
                    <a:cubicBezTo>
                      <a:pt x="156" y="61"/>
                      <a:pt x="159" y="59"/>
                      <a:pt x="160" y="59"/>
                    </a:cubicBezTo>
                    <a:cubicBezTo>
                      <a:pt x="160" y="59"/>
                      <a:pt x="159" y="62"/>
                      <a:pt x="157" y="62"/>
                    </a:cubicBezTo>
                    <a:cubicBezTo>
                      <a:pt x="154" y="62"/>
                      <a:pt x="153" y="56"/>
                      <a:pt x="153" y="55"/>
                    </a:cubicBezTo>
                    <a:cubicBezTo>
                      <a:pt x="151" y="57"/>
                      <a:pt x="146" y="66"/>
                      <a:pt x="149" y="68"/>
                    </a:cubicBezTo>
                    <a:cubicBezTo>
                      <a:pt x="149" y="67"/>
                      <a:pt x="149" y="67"/>
                      <a:pt x="149" y="66"/>
                    </a:cubicBezTo>
                    <a:cubicBezTo>
                      <a:pt x="149" y="67"/>
                      <a:pt x="149" y="67"/>
                      <a:pt x="150" y="67"/>
                    </a:cubicBezTo>
                    <a:cubicBezTo>
                      <a:pt x="150" y="64"/>
                      <a:pt x="149" y="61"/>
                      <a:pt x="152" y="61"/>
                    </a:cubicBezTo>
                    <a:cubicBezTo>
                      <a:pt x="152" y="60"/>
                      <a:pt x="152" y="60"/>
                      <a:pt x="152" y="59"/>
                    </a:cubicBezTo>
                    <a:cubicBezTo>
                      <a:pt x="152" y="59"/>
                      <a:pt x="152" y="59"/>
                      <a:pt x="152" y="59"/>
                    </a:cubicBezTo>
                    <a:cubicBezTo>
                      <a:pt x="152" y="62"/>
                      <a:pt x="149" y="68"/>
                      <a:pt x="153" y="63"/>
                    </a:cubicBezTo>
                    <a:cubicBezTo>
                      <a:pt x="152" y="63"/>
                      <a:pt x="152" y="63"/>
                      <a:pt x="152" y="64"/>
                    </a:cubicBezTo>
                    <a:cubicBezTo>
                      <a:pt x="152" y="64"/>
                      <a:pt x="153" y="59"/>
                      <a:pt x="154" y="59"/>
                    </a:cubicBezTo>
                    <a:cubicBezTo>
                      <a:pt x="153" y="60"/>
                      <a:pt x="153" y="61"/>
                      <a:pt x="154" y="62"/>
                    </a:cubicBezTo>
                    <a:cubicBezTo>
                      <a:pt x="154" y="61"/>
                      <a:pt x="154" y="61"/>
                      <a:pt x="154" y="61"/>
                    </a:cubicBezTo>
                    <a:cubicBezTo>
                      <a:pt x="155" y="62"/>
                      <a:pt x="154" y="62"/>
                      <a:pt x="156" y="63"/>
                    </a:cubicBezTo>
                    <a:cubicBezTo>
                      <a:pt x="157" y="64"/>
                      <a:pt x="155" y="64"/>
                      <a:pt x="154" y="64"/>
                    </a:cubicBezTo>
                    <a:cubicBezTo>
                      <a:pt x="154" y="64"/>
                      <a:pt x="154" y="66"/>
                      <a:pt x="154" y="66"/>
                    </a:cubicBezTo>
                    <a:cubicBezTo>
                      <a:pt x="154" y="63"/>
                      <a:pt x="155" y="68"/>
                      <a:pt x="156" y="68"/>
                    </a:cubicBezTo>
                    <a:cubicBezTo>
                      <a:pt x="155" y="66"/>
                      <a:pt x="157" y="65"/>
                      <a:pt x="157" y="64"/>
                    </a:cubicBezTo>
                    <a:cubicBezTo>
                      <a:pt x="157" y="64"/>
                      <a:pt x="157" y="65"/>
                      <a:pt x="157" y="65"/>
                    </a:cubicBezTo>
                    <a:cubicBezTo>
                      <a:pt x="157" y="65"/>
                      <a:pt x="160" y="62"/>
                      <a:pt x="161" y="62"/>
                    </a:cubicBezTo>
                    <a:cubicBezTo>
                      <a:pt x="161" y="64"/>
                      <a:pt x="159" y="62"/>
                      <a:pt x="161" y="64"/>
                    </a:cubicBezTo>
                    <a:cubicBezTo>
                      <a:pt x="160" y="64"/>
                      <a:pt x="160" y="64"/>
                      <a:pt x="160" y="65"/>
                    </a:cubicBezTo>
                    <a:cubicBezTo>
                      <a:pt x="160" y="66"/>
                      <a:pt x="160" y="66"/>
                      <a:pt x="160" y="66"/>
                    </a:cubicBezTo>
                    <a:cubicBezTo>
                      <a:pt x="159" y="66"/>
                      <a:pt x="159" y="66"/>
                      <a:pt x="159" y="66"/>
                    </a:cubicBezTo>
                    <a:cubicBezTo>
                      <a:pt x="159" y="66"/>
                      <a:pt x="159" y="66"/>
                      <a:pt x="159" y="66"/>
                    </a:cubicBezTo>
                    <a:cubicBezTo>
                      <a:pt x="158" y="66"/>
                      <a:pt x="156" y="66"/>
                      <a:pt x="156" y="68"/>
                    </a:cubicBezTo>
                    <a:cubicBezTo>
                      <a:pt x="158" y="69"/>
                      <a:pt x="160" y="67"/>
                      <a:pt x="161" y="66"/>
                    </a:cubicBezTo>
                    <a:cubicBezTo>
                      <a:pt x="160" y="68"/>
                      <a:pt x="158" y="68"/>
                      <a:pt x="158" y="70"/>
                    </a:cubicBezTo>
                    <a:cubicBezTo>
                      <a:pt x="160" y="70"/>
                      <a:pt x="159" y="69"/>
                      <a:pt x="161" y="68"/>
                    </a:cubicBezTo>
                    <a:cubicBezTo>
                      <a:pt x="161" y="68"/>
                      <a:pt x="161" y="70"/>
                      <a:pt x="160" y="71"/>
                    </a:cubicBezTo>
                    <a:cubicBezTo>
                      <a:pt x="161" y="72"/>
                      <a:pt x="164" y="74"/>
                      <a:pt x="164" y="71"/>
                    </a:cubicBezTo>
                    <a:cubicBezTo>
                      <a:pt x="164" y="77"/>
                      <a:pt x="167" y="67"/>
                      <a:pt x="166" y="67"/>
                    </a:cubicBezTo>
                    <a:cubicBezTo>
                      <a:pt x="161" y="62"/>
                      <a:pt x="168" y="62"/>
                      <a:pt x="169" y="58"/>
                    </a:cubicBezTo>
                    <a:cubicBezTo>
                      <a:pt x="169" y="58"/>
                      <a:pt x="170" y="59"/>
                      <a:pt x="170" y="59"/>
                    </a:cubicBezTo>
                    <a:cubicBezTo>
                      <a:pt x="169" y="61"/>
                      <a:pt x="166" y="61"/>
                      <a:pt x="165" y="64"/>
                    </a:cubicBezTo>
                    <a:cubicBezTo>
                      <a:pt x="165" y="65"/>
                      <a:pt x="168" y="70"/>
                      <a:pt x="168" y="70"/>
                    </a:cubicBezTo>
                    <a:cubicBezTo>
                      <a:pt x="167" y="70"/>
                      <a:pt x="163" y="78"/>
                      <a:pt x="161" y="73"/>
                    </a:cubicBezTo>
                    <a:cubicBezTo>
                      <a:pt x="160" y="73"/>
                      <a:pt x="160" y="73"/>
                      <a:pt x="159" y="74"/>
                    </a:cubicBezTo>
                    <a:cubicBezTo>
                      <a:pt x="159" y="72"/>
                      <a:pt x="157" y="73"/>
                      <a:pt x="156" y="72"/>
                    </a:cubicBezTo>
                    <a:cubicBezTo>
                      <a:pt x="157" y="71"/>
                      <a:pt x="157" y="71"/>
                      <a:pt x="157" y="70"/>
                    </a:cubicBezTo>
                    <a:cubicBezTo>
                      <a:pt x="154" y="70"/>
                      <a:pt x="156" y="72"/>
                      <a:pt x="154" y="70"/>
                    </a:cubicBezTo>
                    <a:cubicBezTo>
                      <a:pt x="153" y="70"/>
                      <a:pt x="153" y="70"/>
                      <a:pt x="153" y="71"/>
                    </a:cubicBezTo>
                    <a:cubicBezTo>
                      <a:pt x="152" y="71"/>
                      <a:pt x="152" y="71"/>
                      <a:pt x="152" y="70"/>
                    </a:cubicBezTo>
                    <a:cubicBezTo>
                      <a:pt x="152" y="73"/>
                      <a:pt x="150" y="73"/>
                      <a:pt x="150" y="75"/>
                    </a:cubicBezTo>
                    <a:cubicBezTo>
                      <a:pt x="152" y="74"/>
                      <a:pt x="152" y="75"/>
                      <a:pt x="152" y="76"/>
                    </a:cubicBezTo>
                    <a:cubicBezTo>
                      <a:pt x="152" y="76"/>
                      <a:pt x="152" y="75"/>
                      <a:pt x="152" y="75"/>
                    </a:cubicBezTo>
                    <a:cubicBezTo>
                      <a:pt x="151" y="73"/>
                      <a:pt x="153" y="74"/>
                      <a:pt x="152" y="75"/>
                    </a:cubicBezTo>
                    <a:cubicBezTo>
                      <a:pt x="153" y="75"/>
                      <a:pt x="153" y="75"/>
                      <a:pt x="153" y="76"/>
                    </a:cubicBezTo>
                    <a:cubicBezTo>
                      <a:pt x="153" y="73"/>
                      <a:pt x="153" y="73"/>
                      <a:pt x="153" y="73"/>
                    </a:cubicBezTo>
                    <a:cubicBezTo>
                      <a:pt x="154" y="73"/>
                      <a:pt x="154" y="74"/>
                      <a:pt x="154" y="75"/>
                    </a:cubicBezTo>
                    <a:cubicBezTo>
                      <a:pt x="154" y="74"/>
                      <a:pt x="156" y="72"/>
                      <a:pt x="156" y="73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57" y="74"/>
                      <a:pt x="156" y="73"/>
                      <a:pt x="158" y="73"/>
                    </a:cubicBezTo>
                    <a:cubicBezTo>
                      <a:pt x="157" y="74"/>
                      <a:pt x="156" y="74"/>
                      <a:pt x="155" y="76"/>
                    </a:cubicBezTo>
                    <a:cubicBezTo>
                      <a:pt x="156" y="77"/>
                      <a:pt x="157" y="76"/>
                      <a:pt x="159" y="76"/>
                    </a:cubicBezTo>
                    <a:cubicBezTo>
                      <a:pt x="159" y="77"/>
                      <a:pt x="155" y="77"/>
                      <a:pt x="158" y="78"/>
                    </a:cubicBezTo>
                    <a:cubicBezTo>
                      <a:pt x="156" y="78"/>
                      <a:pt x="156" y="77"/>
                      <a:pt x="155" y="76"/>
                    </a:cubicBezTo>
                    <a:cubicBezTo>
                      <a:pt x="155" y="77"/>
                      <a:pt x="155" y="77"/>
                      <a:pt x="153" y="78"/>
                    </a:cubicBezTo>
                    <a:cubicBezTo>
                      <a:pt x="153" y="77"/>
                      <a:pt x="154" y="77"/>
                      <a:pt x="154" y="77"/>
                    </a:cubicBezTo>
                    <a:cubicBezTo>
                      <a:pt x="153" y="77"/>
                      <a:pt x="152" y="79"/>
                      <a:pt x="153" y="79"/>
                    </a:cubicBezTo>
                    <a:cubicBezTo>
                      <a:pt x="153" y="80"/>
                      <a:pt x="151" y="79"/>
                      <a:pt x="152" y="82"/>
                    </a:cubicBezTo>
                    <a:cubicBezTo>
                      <a:pt x="150" y="81"/>
                      <a:pt x="152" y="80"/>
                      <a:pt x="152" y="79"/>
                    </a:cubicBezTo>
                    <a:cubicBezTo>
                      <a:pt x="151" y="78"/>
                      <a:pt x="150" y="79"/>
                      <a:pt x="149" y="79"/>
                    </a:cubicBezTo>
                    <a:cubicBezTo>
                      <a:pt x="149" y="78"/>
                      <a:pt x="152" y="86"/>
                      <a:pt x="152" y="87"/>
                    </a:cubicBezTo>
                    <a:cubicBezTo>
                      <a:pt x="152" y="86"/>
                      <a:pt x="152" y="86"/>
                      <a:pt x="152" y="86"/>
                    </a:cubicBezTo>
                    <a:cubicBezTo>
                      <a:pt x="153" y="86"/>
                      <a:pt x="154" y="87"/>
                      <a:pt x="154" y="88"/>
                    </a:cubicBezTo>
                    <a:cubicBezTo>
                      <a:pt x="154" y="85"/>
                      <a:pt x="154" y="85"/>
                      <a:pt x="154" y="85"/>
                    </a:cubicBezTo>
                    <a:cubicBezTo>
                      <a:pt x="155" y="85"/>
                      <a:pt x="155" y="86"/>
                      <a:pt x="155" y="86"/>
                    </a:cubicBezTo>
                    <a:cubicBezTo>
                      <a:pt x="157" y="86"/>
                      <a:pt x="158" y="90"/>
                      <a:pt x="159" y="93"/>
                    </a:cubicBezTo>
                    <a:cubicBezTo>
                      <a:pt x="159" y="93"/>
                      <a:pt x="160" y="91"/>
                      <a:pt x="159" y="91"/>
                    </a:cubicBezTo>
                    <a:cubicBezTo>
                      <a:pt x="160" y="91"/>
                      <a:pt x="162" y="93"/>
                      <a:pt x="160" y="93"/>
                    </a:cubicBezTo>
                    <a:cubicBezTo>
                      <a:pt x="162" y="94"/>
                      <a:pt x="163" y="95"/>
                      <a:pt x="164" y="96"/>
                    </a:cubicBezTo>
                    <a:cubicBezTo>
                      <a:pt x="164" y="95"/>
                      <a:pt x="164" y="90"/>
                      <a:pt x="162" y="90"/>
                    </a:cubicBezTo>
                    <a:cubicBezTo>
                      <a:pt x="164" y="89"/>
                      <a:pt x="165" y="88"/>
                      <a:pt x="165" y="86"/>
                    </a:cubicBezTo>
                    <a:cubicBezTo>
                      <a:pt x="165" y="86"/>
                      <a:pt x="166" y="87"/>
                      <a:pt x="167" y="87"/>
                    </a:cubicBezTo>
                    <a:cubicBezTo>
                      <a:pt x="167" y="89"/>
                      <a:pt x="166" y="90"/>
                      <a:pt x="164" y="90"/>
                    </a:cubicBezTo>
                    <a:cubicBezTo>
                      <a:pt x="166" y="91"/>
                      <a:pt x="167" y="93"/>
                      <a:pt x="166" y="95"/>
                    </a:cubicBezTo>
                    <a:cubicBezTo>
                      <a:pt x="169" y="94"/>
                      <a:pt x="167" y="93"/>
                      <a:pt x="167" y="91"/>
                    </a:cubicBezTo>
                    <a:cubicBezTo>
                      <a:pt x="167" y="92"/>
                      <a:pt x="168" y="92"/>
                      <a:pt x="168" y="93"/>
                    </a:cubicBezTo>
                    <a:cubicBezTo>
                      <a:pt x="168" y="90"/>
                      <a:pt x="170" y="88"/>
                      <a:pt x="170" y="86"/>
                    </a:cubicBezTo>
                    <a:cubicBezTo>
                      <a:pt x="170" y="86"/>
                      <a:pt x="171" y="87"/>
                      <a:pt x="171" y="87"/>
                    </a:cubicBezTo>
                    <a:cubicBezTo>
                      <a:pt x="171" y="86"/>
                      <a:pt x="173" y="81"/>
                      <a:pt x="173" y="80"/>
                    </a:cubicBezTo>
                    <a:cubicBezTo>
                      <a:pt x="173" y="83"/>
                      <a:pt x="173" y="83"/>
                      <a:pt x="173" y="85"/>
                    </a:cubicBezTo>
                    <a:cubicBezTo>
                      <a:pt x="172" y="86"/>
                      <a:pt x="166" y="95"/>
                      <a:pt x="171" y="95"/>
                    </a:cubicBezTo>
                    <a:cubicBezTo>
                      <a:pt x="170" y="94"/>
                      <a:pt x="171" y="94"/>
                      <a:pt x="171" y="93"/>
                    </a:cubicBezTo>
                    <a:cubicBezTo>
                      <a:pt x="171" y="93"/>
                      <a:pt x="171" y="93"/>
                      <a:pt x="171" y="93"/>
                    </a:cubicBezTo>
                    <a:cubicBezTo>
                      <a:pt x="171" y="93"/>
                      <a:pt x="171" y="93"/>
                      <a:pt x="171" y="93"/>
                    </a:cubicBezTo>
                    <a:cubicBezTo>
                      <a:pt x="171" y="93"/>
                      <a:pt x="171" y="93"/>
                      <a:pt x="171" y="93"/>
                    </a:cubicBezTo>
                    <a:cubicBezTo>
                      <a:pt x="172" y="93"/>
                      <a:pt x="174" y="93"/>
                      <a:pt x="175" y="93"/>
                    </a:cubicBezTo>
                    <a:cubicBezTo>
                      <a:pt x="175" y="93"/>
                      <a:pt x="171" y="94"/>
                      <a:pt x="172" y="95"/>
                    </a:cubicBezTo>
                    <a:cubicBezTo>
                      <a:pt x="172" y="96"/>
                      <a:pt x="174" y="94"/>
                      <a:pt x="173" y="97"/>
                    </a:cubicBezTo>
                    <a:cubicBezTo>
                      <a:pt x="173" y="95"/>
                      <a:pt x="171" y="97"/>
                      <a:pt x="171" y="97"/>
                    </a:cubicBezTo>
                    <a:cubicBezTo>
                      <a:pt x="169" y="96"/>
                      <a:pt x="166" y="98"/>
                      <a:pt x="167" y="101"/>
                    </a:cubicBezTo>
                    <a:cubicBezTo>
                      <a:pt x="169" y="101"/>
                      <a:pt x="169" y="101"/>
                      <a:pt x="169" y="100"/>
                    </a:cubicBezTo>
                    <a:cubicBezTo>
                      <a:pt x="171" y="100"/>
                      <a:pt x="172" y="101"/>
                      <a:pt x="174" y="99"/>
                    </a:cubicBezTo>
                    <a:cubicBezTo>
                      <a:pt x="174" y="100"/>
                      <a:pt x="174" y="100"/>
                      <a:pt x="174" y="100"/>
                    </a:cubicBezTo>
                    <a:cubicBezTo>
                      <a:pt x="174" y="100"/>
                      <a:pt x="176" y="98"/>
                      <a:pt x="176" y="100"/>
                    </a:cubicBezTo>
                    <a:cubicBezTo>
                      <a:pt x="176" y="100"/>
                      <a:pt x="175" y="100"/>
                      <a:pt x="175" y="100"/>
                    </a:cubicBezTo>
                    <a:cubicBezTo>
                      <a:pt x="178" y="100"/>
                      <a:pt x="175" y="102"/>
                      <a:pt x="175" y="100"/>
                    </a:cubicBezTo>
                    <a:cubicBezTo>
                      <a:pt x="175" y="101"/>
                      <a:pt x="174" y="102"/>
                      <a:pt x="174" y="100"/>
                    </a:cubicBezTo>
                    <a:cubicBezTo>
                      <a:pt x="172" y="102"/>
                      <a:pt x="172" y="100"/>
                      <a:pt x="172" y="103"/>
                    </a:cubicBezTo>
                    <a:cubicBezTo>
                      <a:pt x="172" y="103"/>
                      <a:pt x="172" y="102"/>
                      <a:pt x="172" y="102"/>
                    </a:cubicBezTo>
                    <a:cubicBezTo>
                      <a:pt x="172" y="103"/>
                      <a:pt x="172" y="103"/>
                      <a:pt x="171" y="103"/>
                    </a:cubicBezTo>
                    <a:cubicBezTo>
                      <a:pt x="171" y="104"/>
                      <a:pt x="171" y="104"/>
                      <a:pt x="172" y="104"/>
                    </a:cubicBezTo>
                    <a:cubicBezTo>
                      <a:pt x="170" y="104"/>
                      <a:pt x="170" y="104"/>
                      <a:pt x="170" y="104"/>
                    </a:cubicBezTo>
                    <a:cubicBezTo>
                      <a:pt x="171" y="105"/>
                      <a:pt x="171" y="105"/>
                      <a:pt x="171" y="106"/>
                    </a:cubicBezTo>
                    <a:cubicBezTo>
                      <a:pt x="172" y="105"/>
                      <a:pt x="177" y="103"/>
                      <a:pt x="177" y="103"/>
                    </a:cubicBezTo>
                    <a:cubicBezTo>
                      <a:pt x="176" y="104"/>
                      <a:pt x="176" y="104"/>
                      <a:pt x="176" y="104"/>
                    </a:cubicBezTo>
                    <a:cubicBezTo>
                      <a:pt x="176" y="104"/>
                      <a:pt x="176" y="104"/>
                      <a:pt x="176" y="104"/>
                    </a:cubicBezTo>
                    <a:cubicBezTo>
                      <a:pt x="174" y="106"/>
                      <a:pt x="176" y="107"/>
                      <a:pt x="172" y="107"/>
                    </a:cubicBezTo>
                    <a:cubicBezTo>
                      <a:pt x="173" y="107"/>
                      <a:pt x="173" y="107"/>
                      <a:pt x="173" y="107"/>
                    </a:cubicBezTo>
                    <a:cubicBezTo>
                      <a:pt x="173" y="108"/>
                      <a:pt x="172" y="107"/>
                      <a:pt x="171" y="107"/>
                    </a:cubicBezTo>
                    <a:cubicBezTo>
                      <a:pt x="171" y="107"/>
                      <a:pt x="171" y="107"/>
                      <a:pt x="172" y="107"/>
                    </a:cubicBezTo>
                    <a:cubicBezTo>
                      <a:pt x="171" y="108"/>
                      <a:pt x="171" y="108"/>
                      <a:pt x="171" y="107"/>
                    </a:cubicBezTo>
                    <a:cubicBezTo>
                      <a:pt x="171" y="108"/>
                      <a:pt x="171" y="108"/>
                      <a:pt x="172" y="108"/>
                    </a:cubicBezTo>
                    <a:cubicBezTo>
                      <a:pt x="171" y="109"/>
                      <a:pt x="170" y="109"/>
                      <a:pt x="169" y="110"/>
                    </a:cubicBezTo>
                    <a:cubicBezTo>
                      <a:pt x="170" y="110"/>
                      <a:pt x="171" y="109"/>
                      <a:pt x="172" y="109"/>
                    </a:cubicBezTo>
                    <a:cubicBezTo>
                      <a:pt x="172" y="109"/>
                      <a:pt x="172" y="111"/>
                      <a:pt x="172" y="111"/>
                    </a:cubicBezTo>
                    <a:cubicBezTo>
                      <a:pt x="172" y="113"/>
                      <a:pt x="170" y="113"/>
                      <a:pt x="170" y="111"/>
                    </a:cubicBezTo>
                    <a:cubicBezTo>
                      <a:pt x="170" y="112"/>
                      <a:pt x="170" y="113"/>
                      <a:pt x="171" y="114"/>
                    </a:cubicBezTo>
                    <a:cubicBezTo>
                      <a:pt x="171" y="114"/>
                      <a:pt x="172" y="113"/>
                      <a:pt x="172" y="113"/>
                    </a:cubicBezTo>
                    <a:cubicBezTo>
                      <a:pt x="173" y="112"/>
                      <a:pt x="173" y="112"/>
                      <a:pt x="173" y="111"/>
                    </a:cubicBezTo>
                    <a:cubicBezTo>
                      <a:pt x="174" y="111"/>
                      <a:pt x="176" y="112"/>
                      <a:pt x="176" y="110"/>
                    </a:cubicBezTo>
                    <a:cubicBezTo>
                      <a:pt x="177" y="110"/>
                      <a:pt x="177" y="110"/>
                      <a:pt x="177" y="111"/>
                    </a:cubicBezTo>
                    <a:cubicBezTo>
                      <a:pt x="178" y="110"/>
                      <a:pt x="180" y="110"/>
                      <a:pt x="181" y="112"/>
                    </a:cubicBezTo>
                    <a:cubicBezTo>
                      <a:pt x="182" y="111"/>
                      <a:pt x="183" y="110"/>
                      <a:pt x="184" y="109"/>
                    </a:cubicBezTo>
                    <a:cubicBezTo>
                      <a:pt x="187" y="109"/>
                      <a:pt x="194" y="110"/>
                      <a:pt x="194" y="107"/>
                    </a:cubicBezTo>
                    <a:cubicBezTo>
                      <a:pt x="194" y="107"/>
                      <a:pt x="195" y="107"/>
                      <a:pt x="195" y="107"/>
                    </a:cubicBezTo>
                    <a:cubicBezTo>
                      <a:pt x="195" y="106"/>
                      <a:pt x="195" y="105"/>
                      <a:pt x="194" y="104"/>
                    </a:cubicBezTo>
                    <a:cubicBezTo>
                      <a:pt x="195" y="104"/>
                      <a:pt x="198" y="101"/>
                      <a:pt x="198" y="103"/>
                    </a:cubicBezTo>
                    <a:cubicBezTo>
                      <a:pt x="198" y="100"/>
                      <a:pt x="203" y="94"/>
                      <a:pt x="203" y="93"/>
                    </a:cubicBezTo>
                    <a:cubicBezTo>
                      <a:pt x="203" y="93"/>
                      <a:pt x="203" y="93"/>
                      <a:pt x="203" y="93"/>
                    </a:cubicBezTo>
                    <a:close/>
                    <a:moveTo>
                      <a:pt x="144" y="97"/>
                    </a:moveTo>
                    <a:cubicBezTo>
                      <a:pt x="144" y="97"/>
                      <a:pt x="144" y="98"/>
                      <a:pt x="144" y="98"/>
                    </a:cubicBezTo>
                    <a:cubicBezTo>
                      <a:pt x="144" y="98"/>
                      <a:pt x="144" y="98"/>
                      <a:pt x="144" y="98"/>
                    </a:cubicBezTo>
                    <a:lnTo>
                      <a:pt x="144" y="97"/>
                    </a:lnTo>
                    <a:close/>
                    <a:moveTo>
                      <a:pt x="155" y="40"/>
                    </a:moveTo>
                    <a:cubicBezTo>
                      <a:pt x="155" y="40"/>
                      <a:pt x="155" y="40"/>
                      <a:pt x="155" y="41"/>
                    </a:cubicBezTo>
                    <a:cubicBezTo>
                      <a:pt x="155" y="41"/>
                      <a:pt x="156" y="41"/>
                      <a:pt x="156" y="41"/>
                    </a:cubicBezTo>
                    <a:cubicBezTo>
                      <a:pt x="156" y="41"/>
                      <a:pt x="156" y="41"/>
                      <a:pt x="156" y="41"/>
                    </a:cubicBezTo>
                    <a:cubicBezTo>
                      <a:pt x="156" y="40"/>
                      <a:pt x="154" y="40"/>
                      <a:pt x="155" y="40"/>
                    </a:cubicBezTo>
                    <a:close/>
                    <a:moveTo>
                      <a:pt x="146" y="101"/>
                    </a:moveTo>
                    <a:cubicBezTo>
                      <a:pt x="146" y="102"/>
                      <a:pt x="146" y="102"/>
                      <a:pt x="146" y="101"/>
                    </a:cubicBezTo>
                    <a:close/>
                    <a:moveTo>
                      <a:pt x="153" y="41"/>
                    </a:moveTo>
                    <a:cubicBezTo>
                      <a:pt x="153" y="40"/>
                      <a:pt x="153" y="40"/>
                      <a:pt x="153" y="40"/>
                    </a:cubicBezTo>
                    <a:cubicBezTo>
                      <a:pt x="152" y="40"/>
                      <a:pt x="152" y="40"/>
                      <a:pt x="153" y="41"/>
                    </a:cubicBezTo>
                    <a:close/>
                    <a:moveTo>
                      <a:pt x="156" y="46"/>
                    </a:moveTo>
                    <a:cubicBezTo>
                      <a:pt x="154" y="45"/>
                      <a:pt x="155" y="44"/>
                      <a:pt x="155" y="42"/>
                    </a:cubicBezTo>
                    <a:cubicBezTo>
                      <a:pt x="155" y="43"/>
                      <a:pt x="155" y="43"/>
                      <a:pt x="156" y="44"/>
                    </a:cubicBezTo>
                    <a:cubicBezTo>
                      <a:pt x="156" y="43"/>
                      <a:pt x="155" y="42"/>
                      <a:pt x="155" y="41"/>
                    </a:cubicBezTo>
                    <a:cubicBezTo>
                      <a:pt x="154" y="41"/>
                      <a:pt x="153" y="41"/>
                      <a:pt x="153" y="41"/>
                    </a:cubicBezTo>
                    <a:cubicBezTo>
                      <a:pt x="153" y="43"/>
                      <a:pt x="154" y="46"/>
                      <a:pt x="156" y="46"/>
                    </a:cubicBezTo>
                    <a:close/>
                    <a:moveTo>
                      <a:pt x="209" y="82"/>
                    </a:moveTo>
                    <a:cubicBezTo>
                      <a:pt x="211" y="84"/>
                      <a:pt x="208" y="87"/>
                      <a:pt x="208" y="89"/>
                    </a:cubicBezTo>
                    <a:cubicBezTo>
                      <a:pt x="209" y="88"/>
                      <a:pt x="211" y="82"/>
                      <a:pt x="209" y="82"/>
                    </a:cubicBezTo>
                    <a:close/>
                    <a:moveTo>
                      <a:pt x="200" y="107"/>
                    </a:moveTo>
                    <a:cubicBezTo>
                      <a:pt x="203" y="108"/>
                      <a:pt x="209" y="91"/>
                      <a:pt x="208" y="89"/>
                    </a:cubicBezTo>
                    <a:cubicBezTo>
                      <a:pt x="208" y="92"/>
                      <a:pt x="201" y="107"/>
                      <a:pt x="200" y="107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79"/>
              <p:cNvSpPr>
                <a:spLocks/>
              </p:cNvSpPr>
              <p:nvPr/>
            </p:nvSpPr>
            <p:spPr bwMode="gray">
              <a:xfrm>
                <a:off x="7732194" y="4452305"/>
                <a:ext cx="570588" cy="268190"/>
              </a:xfrm>
              <a:custGeom>
                <a:avLst/>
                <a:gdLst>
                  <a:gd name="T0" fmla="*/ 349 w 353"/>
                  <a:gd name="T1" fmla="*/ 101 h 166"/>
                  <a:gd name="T2" fmla="*/ 342 w 353"/>
                  <a:gd name="T3" fmla="*/ 94 h 166"/>
                  <a:gd name="T4" fmla="*/ 338 w 353"/>
                  <a:gd name="T5" fmla="*/ 92 h 166"/>
                  <a:gd name="T6" fmla="*/ 336 w 353"/>
                  <a:gd name="T7" fmla="*/ 86 h 166"/>
                  <a:gd name="T8" fmla="*/ 329 w 353"/>
                  <a:gd name="T9" fmla="*/ 77 h 166"/>
                  <a:gd name="T10" fmla="*/ 321 w 353"/>
                  <a:gd name="T11" fmla="*/ 62 h 166"/>
                  <a:gd name="T12" fmla="*/ 315 w 353"/>
                  <a:gd name="T13" fmla="*/ 37 h 166"/>
                  <a:gd name="T14" fmla="*/ 293 w 353"/>
                  <a:gd name="T15" fmla="*/ 33 h 166"/>
                  <a:gd name="T16" fmla="*/ 284 w 353"/>
                  <a:gd name="T17" fmla="*/ 31 h 166"/>
                  <a:gd name="T18" fmla="*/ 256 w 353"/>
                  <a:gd name="T19" fmla="*/ 24 h 166"/>
                  <a:gd name="T20" fmla="*/ 242 w 353"/>
                  <a:gd name="T21" fmla="*/ 10 h 166"/>
                  <a:gd name="T22" fmla="*/ 232 w 353"/>
                  <a:gd name="T23" fmla="*/ 4 h 166"/>
                  <a:gd name="T24" fmla="*/ 217 w 353"/>
                  <a:gd name="T25" fmla="*/ 4 h 166"/>
                  <a:gd name="T26" fmla="*/ 215 w 353"/>
                  <a:gd name="T27" fmla="*/ 16 h 166"/>
                  <a:gd name="T28" fmla="*/ 218 w 353"/>
                  <a:gd name="T29" fmla="*/ 23 h 166"/>
                  <a:gd name="T30" fmla="*/ 199 w 353"/>
                  <a:gd name="T31" fmla="*/ 29 h 166"/>
                  <a:gd name="T32" fmla="*/ 188 w 353"/>
                  <a:gd name="T33" fmla="*/ 40 h 166"/>
                  <a:gd name="T34" fmla="*/ 173 w 353"/>
                  <a:gd name="T35" fmla="*/ 55 h 166"/>
                  <a:gd name="T36" fmla="*/ 160 w 353"/>
                  <a:gd name="T37" fmla="*/ 75 h 166"/>
                  <a:gd name="T38" fmla="*/ 151 w 353"/>
                  <a:gd name="T39" fmla="*/ 69 h 166"/>
                  <a:gd name="T40" fmla="*/ 146 w 353"/>
                  <a:gd name="T41" fmla="*/ 64 h 166"/>
                  <a:gd name="T42" fmla="*/ 141 w 353"/>
                  <a:gd name="T43" fmla="*/ 67 h 166"/>
                  <a:gd name="T44" fmla="*/ 138 w 353"/>
                  <a:gd name="T45" fmla="*/ 73 h 166"/>
                  <a:gd name="T46" fmla="*/ 133 w 353"/>
                  <a:gd name="T47" fmla="*/ 81 h 166"/>
                  <a:gd name="T48" fmla="*/ 125 w 353"/>
                  <a:gd name="T49" fmla="*/ 75 h 166"/>
                  <a:gd name="T50" fmla="*/ 107 w 353"/>
                  <a:gd name="T51" fmla="*/ 82 h 166"/>
                  <a:gd name="T52" fmla="*/ 91 w 353"/>
                  <a:gd name="T53" fmla="*/ 77 h 166"/>
                  <a:gd name="T54" fmla="*/ 86 w 353"/>
                  <a:gd name="T55" fmla="*/ 82 h 166"/>
                  <a:gd name="T56" fmla="*/ 71 w 353"/>
                  <a:gd name="T57" fmla="*/ 78 h 166"/>
                  <a:gd name="T58" fmla="*/ 61 w 353"/>
                  <a:gd name="T59" fmla="*/ 91 h 166"/>
                  <a:gd name="T60" fmla="*/ 56 w 353"/>
                  <a:gd name="T61" fmla="*/ 106 h 166"/>
                  <a:gd name="T62" fmla="*/ 44 w 353"/>
                  <a:gd name="T63" fmla="*/ 119 h 166"/>
                  <a:gd name="T64" fmla="*/ 41 w 353"/>
                  <a:gd name="T65" fmla="*/ 129 h 166"/>
                  <a:gd name="T66" fmla="*/ 13 w 353"/>
                  <a:gd name="T67" fmla="*/ 129 h 166"/>
                  <a:gd name="T68" fmla="*/ 14 w 353"/>
                  <a:gd name="T69" fmla="*/ 141 h 166"/>
                  <a:gd name="T70" fmla="*/ 15 w 353"/>
                  <a:gd name="T71" fmla="*/ 148 h 166"/>
                  <a:gd name="T72" fmla="*/ 12 w 353"/>
                  <a:gd name="T73" fmla="*/ 155 h 166"/>
                  <a:gd name="T74" fmla="*/ 0 w 353"/>
                  <a:gd name="T75" fmla="*/ 165 h 166"/>
                  <a:gd name="T76" fmla="*/ 62 w 353"/>
                  <a:gd name="T77" fmla="*/ 165 h 166"/>
                  <a:gd name="T78" fmla="*/ 79 w 353"/>
                  <a:gd name="T79" fmla="*/ 157 h 166"/>
                  <a:gd name="T80" fmla="*/ 147 w 353"/>
                  <a:gd name="T81" fmla="*/ 156 h 166"/>
                  <a:gd name="T82" fmla="*/ 248 w 353"/>
                  <a:gd name="T83" fmla="*/ 159 h 166"/>
                  <a:gd name="T84" fmla="*/ 278 w 353"/>
                  <a:gd name="T85" fmla="*/ 155 h 166"/>
                  <a:gd name="T86" fmla="*/ 297 w 353"/>
                  <a:gd name="T87" fmla="*/ 150 h 166"/>
                  <a:gd name="T88" fmla="*/ 300 w 353"/>
                  <a:gd name="T89" fmla="*/ 144 h 166"/>
                  <a:gd name="T90" fmla="*/ 313 w 353"/>
                  <a:gd name="T91" fmla="*/ 134 h 166"/>
                  <a:gd name="T92" fmla="*/ 334 w 353"/>
                  <a:gd name="T93" fmla="*/ 1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3" h="166">
                    <a:moveTo>
                      <a:pt x="353" y="100"/>
                    </a:moveTo>
                    <a:cubicBezTo>
                      <a:pt x="351" y="100"/>
                      <a:pt x="349" y="100"/>
                      <a:pt x="349" y="101"/>
                    </a:cubicBezTo>
                    <a:cubicBezTo>
                      <a:pt x="347" y="100"/>
                      <a:pt x="347" y="100"/>
                      <a:pt x="345" y="100"/>
                    </a:cubicBezTo>
                    <a:cubicBezTo>
                      <a:pt x="345" y="100"/>
                      <a:pt x="343" y="94"/>
                      <a:pt x="342" y="94"/>
                    </a:cubicBezTo>
                    <a:cubicBezTo>
                      <a:pt x="342" y="94"/>
                      <a:pt x="342" y="95"/>
                      <a:pt x="342" y="95"/>
                    </a:cubicBezTo>
                    <a:cubicBezTo>
                      <a:pt x="342" y="95"/>
                      <a:pt x="338" y="92"/>
                      <a:pt x="338" y="92"/>
                    </a:cubicBezTo>
                    <a:cubicBezTo>
                      <a:pt x="338" y="92"/>
                      <a:pt x="338" y="92"/>
                      <a:pt x="337" y="92"/>
                    </a:cubicBezTo>
                    <a:cubicBezTo>
                      <a:pt x="337" y="90"/>
                      <a:pt x="336" y="88"/>
                      <a:pt x="336" y="86"/>
                    </a:cubicBezTo>
                    <a:cubicBezTo>
                      <a:pt x="336" y="86"/>
                      <a:pt x="332" y="83"/>
                      <a:pt x="332" y="82"/>
                    </a:cubicBezTo>
                    <a:cubicBezTo>
                      <a:pt x="331" y="80"/>
                      <a:pt x="332" y="79"/>
                      <a:pt x="329" y="77"/>
                    </a:cubicBezTo>
                    <a:cubicBezTo>
                      <a:pt x="329" y="78"/>
                      <a:pt x="327" y="76"/>
                      <a:pt x="327" y="76"/>
                    </a:cubicBezTo>
                    <a:cubicBezTo>
                      <a:pt x="333" y="72"/>
                      <a:pt x="318" y="65"/>
                      <a:pt x="321" y="62"/>
                    </a:cubicBezTo>
                    <a:cubicBezTo>
                      <a:pt x="324" y="58"/>
                      <a:pt x="323" y="52"/>
                      <a:pt x="323" y="47"/>
                    </a:cubicBezTo>
                    <a:cubicBezTo>
                      <a:pt x="323" y="43"/>
                      <a:pt x="318" y="38"/>
                      <a:pt x="315" y="37"/>
                    </a:cubicBezTo>
                    <a:cubicBezTo>
                      <a:pt x="309" y="37"/>
                      <a:pt x="311" y="30"/>
                      <a:pt x="310" y="26"/>
                    </a:cubicBezTo>
                    <a:cubicBezTo>
                      <a:pt x="308" y="22"/>
                      <a:pt x="295" y="34"/>
                      <a:pt x="293" y="33"/>
                    </a:cubicBezTo>
                    <a:cubicBezTo>
                      <a:pt x="292" y="33"/>
                      <a:pt x="290" y="35"/>
                      <a:pt x="289" y="34"/>
                    </a:cubicBezTo>
                    <a:cubicBezTo>
                      <a:pt x="286" y="33"/>
                      <a:pt x="289" y="31"/>
                      <a:pt x="284" y="31"/>
                    </a:cubicBezTo>
                    <a:cubicBezTo>
                      <a:pt x="280" y="31"/>
                      <a:pt x="276" y="25"/>
                      <a:pt x="274" y="31"/>
                    </a:cubicBezTo>
                    <a:cubicBezTo>
                      <a:pt x="272" y="36"/>
                      <a:pt x="261" y="22"/>
                      <a:pt x="256" y="24"/>
                    </a:cubicBezTo>
                    <a:cubicBezTo>
                      <a:pt x="251" y="25"/>
                      <a:pt x="246" y="22"/>
                      <a:pt x="245" y="17"/>
                    </a:cubicBezTo>
                    <a:cubicBezTo>
                      <a:pt x="245" y="15"/>
                      <a:pt x="243" y="12"/>
                      <a:pt x="242" y="10"/>
                    </a:cubicBezTo>
                    <a:cubicBezTo>
                      <a:pt x="241" y="7"/>
                      <a:pt x="237" y="8"/>
                      <a:pt x="236" y="6"/>
                    </a:cubicBezTo>
                    <a:cubicBezTo>
                      <a:pt x="236" y="0"/>
                      <a:pt x="234" y="5"/>
                      <a:pt x="232" y="4"/>
                    </a:cubicBezTo>
                    <a:cubicBezTo>
                      <a:pt x="228" y="3"/>
                      <a:pt x="227" y="6"/>
                      <a:pt x="223" y="2"/>
                    </a:cubicBezTo>
                    <a:cubicBezTo>
                      <a:pt x="221" y="0"/>
                      <a:pt x="219" y="3"/>
                      <a:pt x="217" y="4"/>
                    </a:cubicBezTo>
                    <a:cubicBezTo>
                      <a:pt x="215" y="5"/>
                      <a:pt x="214" y="6"/>
                      <a:pt x="216" y="8"/>
                    </a:cubicBezTo>
                    <a:cubicBezTo>
                      <a:pt x="219" y="12"/>
                      <a:pt x="215" y="12"/>
                      <a:pt x="215" y="16"/>
                    </a:cubicBezTo>
                    <a:cubicBezTo>
                      <a:pt x="215" y="17"/>
                      <a:pt x="221" y="16"/>
                      <a:pt x="219" y="19"/>
                    </a:cubicBezTo>
                    <a:cubicBezTo>
                      <a:pt x="217" y="21"/>
                      <a:pt x="219" y="21"/>
                      <a:pt x="218" y="23"/>
                    </a:cubicBezTo>
                    <a:cubicBezTo>
                      <a:pt x="218" y="23"/>
                      <a:pt x="210" y="23"/>
                      <a:pt x="209" y="24"/>
                    </a:cubicBezTo>
                    <a:cubicBezTo>
                      <a:pt x="208" y="25"/>
                      <a:pt x="201" y="31"/>
                      <a:pt x="199" y="29"/>
                    </a:cubicBezTo>
                    <a:cubicBezTo>
                      <a:pt x="197" y="27"/>
                      <a:pt x="193" y="24"/>
                      <a:pt x="189" y="27"/>
                    </a:cubicBezTo>
                    <a:cubicBezTo>
                      <a:pt x="186" y="29"/>
                      <a:pt x="192" y="40"/>
                      <a:pt x="188" y="40"/>
                    </a:cubicBezTo>
                    <a:cubicBezTo>
                      <a:pt x="186" y="42"/>
                      <a:pt x="181" y="44"/>
                      <a:pt x="180" y="46"/>
                    </a:cubicBezTo>
                    <a:cubicBezTo>
                      <a:pt x="179" y="49"/>
                      <a:pt x="178" y="57"/>
                      <a:pt x="173" y="55"/>
                    </a:cubicBezTo>
                    <a:cubicBezTo>
                      <a:pt x="169" y="52"/>
                      <a:pt x="167" y="63"/>
                      <a:pt x="167" y="66"/>
                    </a:cubicBezTo>
                    <a:cubicBezTo>
                      <a:pt x="167" y="68"/>
                      <a:pt x="162" y="75"/>
                      <a:pt x="160" y="75"/>
                    </a:cubicBezTo>
                    <a:cubicBezTo>
                      <a:pt x="159" y="75"/>
                      <a:pt x="158" y="72"/>
                      <a:pt x="158" y="72"/>
                    </a:cubicBezTo>
                    <a:cubicBezTo>
                      <a:pt x="156" y="70"/>
                      <a:pt x="153" y="71"/>
                      <a:pt x="151" y="69"/>
                    </a:cubicBezTo>
                    <a:cubicBezTo>
                      <a:pt x="151" y="69"/>
                      <a:pt x="145" y="57"/>
                      <a:pt x="145" y="60"/>
                    </a:cubicBezTo>
                    <a:cubicBezTo>
                      <a:pt x="144" y="61"/>
                      <a:pt x="148" y="63"/>
                      <a:pt x="146" y="64"/>
                    </a:cubicBezTo>
                    <a:cubicBezTo>
                      <a:pt x="146" y="64"/>
                      <a:pt x="140" y="65"/>
                      <a:pt x="140" y="64"/>
                    </a:cubicBezTo>
                    <a:cubicBezTo>
                      <a:pt x="140" y="65"/>
                      <a:pt x="141" y="66"/>
                      <a:pt x="141" y="67"/>
                    </a:cubicBezTo>
                    <a:cubicBezTo>
                      <a:pt x="142" y="68"/>
                      <a:pt x="140" y="69"/>
                      <a:pt x="139" y="69"/>
                    </a:cubicBezTo>
                    <a:cubicBezTo>
                      <a:pt x="137" y="69"/>
                      <a:pt x="137" y="71"/>
                      <a:pt x="138" y="73"/>
                    </a:cubicBezTo>
                    <a:cubicBezTo>
                      <a:pt x="139" y="79"/>
                      <a:pt x="136" y="75"/>
                      <a:pt x="134" y="77"/>
                    </a:cubicBezTo>
                    <a:cubicBezTo>
                      <a:pt x="133" y="79"/>
                      <a:pt x="134" y="80"/>
                      <a:pt x="133" y="81"/>
                    </a:cubicBezTo>
                    <a:cubicBezTo>
                      <a:pt x="131" y="83"/>
                      <a:pt x="131" y="80"/>
                      <a:pt x="131" y="79"/>
                    </a:cubicBezTo>
                    <a:cubicBezTo>
                      <a:pt x="132" y="78"/>
                      <a:pt x="126" y="78"/>
                      <a:pt x="125" y="75"/>
                    </a:cubicBezTo>
                    <a:cubicBezTo>
                      <a:pt x="123" y="69"/>
                      <a:pt x="119" y="75"/>
                      <a:pt x="115" y="76"/>
                    </a:cubicBezTo>
                    <a:cubicBezTo>
                      <a:pt x="109" y="78"/>
                      <a:pt x="114" y="89"/>
                      <a:pt x="107" y="82"/>
                    </a:cubicBezTo>
                    <a:cubicBezTo>
                      <a:pt x="105" y="80"/>
                      <a:pt x="97" y="75"/>
                      <a:pt x="95" y="75"/>
                    </a:cubicBezTo>
                    <a:cubicBezTo>
                      <a:pt x="93" y="75"/>
                      <a:pt x="92" y="77"/>
                      <a:pt x="91" y="77"/>
                    </a:cubicBezTo>
                    <a:cubicBezTo>
                      <a:pt x="90" y="77"/>
                      <a:pt x="86" y="74"/>
                      <a:pt x="86" y="74"/>
                    </a:cubicBezTo>
                    <a:cubicBezTo>
                      <a:pt x="85" y="74"/>
                      <a:pt x="87" y="81"/>
                      <a:pt x="86" y="82"/>
                    </a:cubicBezTo>
                    <a:cubicBezTo>
                      <a:pt x="84" y="86"/>
                      <a:pt x="83" y="77"/>
                      <a:pt x="80" y="78"/>
                    </a:cubicBezTo>
                    <a:cubicBezTo>
                      <a:pt x="77" y="80"/>
                      <a:pt x="72" y="76"/>
                      <a:pt x="71" y="78"/>
                    </a:cubicBezTo>
                    <a:cubicBezTo>
                      <a:pt x="70" y="78"/>
                      <a:pt x="73" y="88"/>
                      <a:pt x="68" y="85"/>
                    </a:cubicBezTo>
                    <a:cubicBezTo>
                      <a:pt x="67" y="83"/>
                      <a:pt x="62" y="90"/>
                      <a:pt x="61" y="91"/>
                    </a:cubicBezTo>
                    <a:cubicBezTo>
                      <a:pt x="57" y="95"/>
                      <a:pt x="68" y="102"/>
                      <a:pt x="63" y="104"/>
                    </a:cubicBezTo>
                    <a:cubicBezTo>
                      <a:pt x="60" y="106"/>
                      <a:pt x="58" y="106"/>
                      <a:pt x="56" y="106"/>
                    </a:cubicBezTo>
                    <a:cubicBezTo>
                      <a:pt x="54" y="106"/>
                      <a:pt x="52" y="109"/>
                      <a:pt x="50" y="109"/>
                    </a:cubicBezTo>
                    <a:cubicBezTo>
                      <a:pt x="46" y="109"/>
                      <a:pt x="41" y="114"/>
                      <a:pt x="44" y="119"/>
                    </a:cubicBezTo>
                    <a:cubicBezTo>
                      <a:pt x="46" y="121"/>
                      <a:pt x="48" y="124"/>
                      <a:pt x="47" y="127"/>
                    </a:cubicBezTo>
                    <a:cubicBezTo>
                      <a:pt x="46" y="130"/>
                      <a:pt x="43" y="131"/>
                      <a:pt x="41" y="129"/>
                    </a:cubicBezTo>
                    <a:cubicBezTo>
                      <a:pt x="37" y="125"/>
                      <a:pt x="28" y="122"/>
                      <a:pt x="24" y="120"/>
                    </a:cubicBezTo>
                    <a:cubicBezTo>
                      <a:pt x="18" y="119"/>
                      <a:pt x="16" y="125"/>
                      <a:pt x="13" y="129"/>
                    </a:cubicBezTo>
                    <a:cubicBezTo>
                      <a:pt x="11" y="131"/>
                      <a:pt x="12" y="133"/>
                      <a:pt x="14" y="135"/>
                    </a:cubicBezTo>
                    <a:cubicBezTo>
                      <a:pt x="16" y="136"/>
                      <a:pt x="15" y="140"/>
                      <a:pt x="14" y="141"/>
                    </a:cubicBezTo>
                    <a:cubicBezTo>
                      <a:pt x="14" y="142"/>
                      <a:pt x="12" y="144"/>
                      <a:pt x="12" y="144"/>
                    </a:cubicBezTo>
                    <a:cubicBezTo>
                      <a:pt x="11" y="147"/>
                      <a:pt x="14" y="146"/>
                      <a:pt x="15" y="148"/>
                    </a:cubicBezTo>
                    <a:cubicBezTo>
                      <a:pt x="16" y="150"/>
                      <a:pt x="13" y="148"/>
                      <a:pt x="12" y="149"/>
                    </a:cubicBezTo>
                    <a:cubicBezTo>
                      <a:pt x="9" y="150"/>
                      <a:pt x="13" y="154"/>
                      <a:pt x="12" y="155"/>
                    </a:cubicBezTo>
                    <a:cubicBezTo>
                      <a:pt x="10" y="158"/>
                      <a:pt x="9" y="164"/>
                      <a:pt x="6" y="159"/>
                    </a:cubicBezTo>
                    <a:cubicBezTo>
                      <a:pt x="2" y="153"/>
                      <a:pt x="1" y="163"/>
                      <a:pt x="0" y="165"/>
                    </a:cubicBezTo>
                    <a:cubicBezTo>
                      <a:pt x="15" y="164"/>
                      <a:pt x="30" y="165"/>
                      <a:pt x="45" y="165"/>
                    </a:cubicBezTo>
                    <a:cubicBezTo>
                      <a:pt x="51" y="165"/>
                      <a:pt x="56" y="164"/>
                      <a:pt x="62" y="165"/>
                    </a:cubicBezTo>
                    <a:cubicBezTo>
                      <a:pt x="69" y="166"/>
                      <a:pt x="64" y="157"/>
                      <a:pt x="64" y="154"/>
                    </a:cubicBezTo>
                    <a:cubicBezTo>
                      <a:pt x="70" y="154"/>
                      <a:pt x="74" y="157"/>
                      <a:pt x="79" y="157"/>
                    </a:cubicBezTo>
                    <a:cubicBezTo>
                      <a:pt x="89" y="156"/>
                      <a:pt x="99" y="156"/>
                      <a:pt x="109" y="156"/>
                    </a:cubicBezTo>
                    <a:cubicBezTo>
                      <a:pt x="122" y="156"/>
                      <a:pt x="134" y="155"/>
                      <a:pt x="147" y="156"/>
                    </a:cubicBezTo>
                    <a:cubicBezTo>
                      <a:pt x="164" y="157"/>
                      <a:pt x="181" y="158"/>
                      <a:pt x="198" y="157"/>
                    </a:cubicBezTo>
                    <a:cubicBezTo>
                      <a:pt x="215" y="156"/>
                      <a:pt x="231" y="159"/>
                      <a:pt x="248" y="159"/>
                    </a:cubicBezTo>
                    <a:cubicBezTo>
                      <a:pt x="255" y="159"/>
                      <a:pt x="263" y="160"/>
                      <a:pt x="270" y="160"/>
                    </a:cubicBezTo>
                    <a:cubicBezTo>
                      <a:pt x="272" y="160"/>
                      <a:pt x="276" y="156"/>
                      <a:pt x="278" y="155"/>
                    </a:cubicBezTo>
                    <a:cubicBezTo>
                      <a:pt x="281" y="154"/>
                      <a:pt x="285" y="153"/>
                      <a:pt x="289" y="152"/>
                    </a:cubicBezTo>
                    <a:cubicBezTo>
                      <a:pt x="292" y="151"/>
                      <a:pt x="294" y="150"/>
                      <a:pt x="297" y="150"/>
                    </a:cubicBezTo>
                    <a:cubicBezTo>
                      <a:pt x="298" y="150"/>
                      <a:pt x="297" y="147"/>
                      <a:pt x="298" y="147"/>
                    </a:cubicBezTo>
                    <a:cubicBezTo>
                      <a:pt x="299" y="147"/>
                      <a:pt x="299" y="144"/>
                      <a:pt x="300" y="144"/>
                    </a:cubicBezTo>
                    <a:cubicBezTo>
                      <a:pt x="303" y="142"/>
                      <a:pt x="307" y="143"/>
                      <a:pt x="310" y="140"/>
                    </a:cubicBezTo>
                    <a:cubicBezTo>
                      <a:pt x="310" y="137"/>
                      <a:pt x="310" y="135"/>
                      <a:pt x="313" y="134"/>
                    </a:cubicBezTo>
                    <a:cubicBezTo>
                      <a:pt x="318" y="131"/>
                      <a:pt x="315" y="127"/>
                      <a:pt x="319" y="125"/>
                    </a:cubicBezTo>
                    <a:cubicBezTo>
                      <a:pt x="324" y="122"/>
                      <a:pt x="329" y="120"/>
                      <a:pt x="334" y="117"/>
                    </a:cubicBezTo>
                    <a:cubicBezTo>
                      <a:pt x="339" y="115"/>
                      <a:pt x="350" y="105"/>
                      <a:pt x="353" y="10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381"/>
              <p:cNvSpPr>
                <a:spLocks/>
              </p:cNvSpPr>
              <p:nvPr/>
            </p:nvSpPr>
            <p:spPr bwMode="gray">
              <a:xfrm>
                <a:off x="5791237" y="4665079"/>
                <a:ext cx="441282" cy="572641"/>
              </a:xfrm>
              <a:custGeom>
                <a:avLst/>
                <a:gdLst>
                  <a:gd name="T0" fmla="*/ 228 w 273"/>
                  <a:gd name="T1" fmla="*/ 2 h 354"/>
                  <a:gd name="T2" fmla="*/ 54 w 273"/>
                  <a:gd name="T3" fmla="*/ 1 h 354"/>
                  <a:gd name="T4" fmla="*/ 36 w 273"/>
                  <a:gd name="T5" fmla="*/ 2 h 354"/>
                  <a:gd name="T6" fmla="*/ 37 w 273"/>
                  <a:gd name="T7" fmla="*/ 45 h 354"/>
                  <a:gd name="T8" fmla="*/ 25 w 273"/>
                  <a:gd name="T9" fmla="*/ 60 h 354"/>
                  <a:gd name="T10" fmla="*/ 22 w 273"/>
                  <a:gd name="T11" fmla="*/ 55 h 354"/>
                  <a:gd name="T12" fmla="*/ 14 w 273"/>
                  <a:gd name="T13" fmla="*/ 55 h 354"/>
                  <a:gd name="T14" fmla="*/ 10 w 273"/>
                  <a:gd name="T15" fmla="*/ 54 h 354"/>
                  <a:gd name="T16" fmla="*/ 5 w 273"/>
                  <a:gd name="T17" fmla="*/ 56 h 354"/>
                  <a:gd name="T18" fmla="*/ 4 w 273"/>
                  <a:gd name="T19" fmla="*/ 61 h 354"/>
                  <a:gd name="T20" fmla="*/ 4 w 273"/>
                  <a:gd name="T21" fmla="*/ 67 h 354"/>
                  <a:gd name="T22" fmla="*/ 6 w 273"/>
                  <a:gd name="T23" fmla="*/ 73 h 354"/>
                  <a:gd name="T24" fmla="*/ 6 w 273"/>
                  <a:gd name="T25" fmla="*/ 85 h 354"/>
                  <a:gd name="T26" fmla="*/ 7 w 273"/>
                  <a:gd name="T27" fmla="*/ 92 h 354"/>
                  <a:gd name="T28" fmla="*/ 10 w 273"/>
                  <a:gd name="T29" fmla="*/ 106 h 354"/>
                  <a:gd name="T30" fmla="*/ 12 w 273"/>
                  <a:gd name="T31" fmla="*/ 117 h 354"/>
                  <a:gd name="T32" fmla="*/ 8 w 273"/>
                  <a:gd name="T33" fmla="*/ 118 h 354"/>
                  <a:gd name="T34" fmla="*/ 9 w 273"/>
                  <a:gd name="T35" fmla="*/ 122 h 354"/>
                  <a:gd name="T36" fmla="*/ 18 w 273"/>
                  <a:gd name="T37" fmla="*/ 146 h 354"/>
                  <a:gd name="T38" fmla="*/ 21 w 273"/>
                  <a:gd name="T39" fmla="*/ 153 h 354"/>
                  <a:gd name="T40" fmla="*/ 22 w 273"/>
                  <a:gd name="T41" fmla="*/ 159 h 354"/>
                  <a:gd name="T42" fmla="*/ 26 w 273"/>
                  <a:gd name="T43" fmla="*/ 162 h 354"/>
                  <a:gd name="T44" fmla="*/ 32 w 273"/>
                  <a:gd name="T45" fmla="*/ 168 h 354"/>
                  <a:gd name="T46" fmla="*/ 32 w 273"/>
                  <a:gd name="T47" fmla="*/ 170 h 354"/>
                  <a:gd name="T48" fmla="*/ 22 w 273"/>
                  <a:gd name="T49" fmla="*/ 179 h 354"/>
                  <a:gd name="T50" fmla="*/ 15 w 273"/>
                  <a:gd name="T51" fmla="*/ 193 h 354"/>
                  <a:gd name="T52" fmla="*/ 15 w 273"/>
                  <a:gd name="T53" fmla="*/ 205 h 354"/>
                  <a:gd name="T54" fmla="*/ 12 w 273"/>
                  <a:gd name="T55" fmla="*/ 218 h 354"/>
                  <a:gd name="T56" fmla="*/ 6 w 273"/>
                  <a:gd name="T57" fmla="*/ 223 h 354"/>
                  <a:gd name="T58" fmla="*/ 5 w 273"/>
                  <a:gd name="T59" fmla="*/ 231 h 354"/>
                  <a:gd name="T60" fmla="*/ 8 w 273"/>
                  <a:gd name="T61" fmla="*/ 247 h 354"/>
                  <a:gd name="T62" fmla="*/ 8 w 273"/>
                  <a:gd name="T63" fmla="*/ 246 h 354"/>
                  <a:gd name="T64" fmla="*/ 17 w 273"/>
                  <a:gd name="T65" fmla="*/ 251 h 354"/>
                  <a:gd name="T66" fmla="*/ 12 w 273"/>
                  <a:gd name="T67" fmla="*/ 265 h 354"/>
                  <a:gd name="T68" fmla="*/ 6 w 273"/>
                  <a:gd name="T69" fmla="*/ 265 h 354"/>
                  <a:gd name="T70" fmla="*/ 1 w 273"/>
                  <a:gd name="T71" fmla="*/ 273 h 354"/>
                  <a:gd name="T72" fmla="*/ 1 w 273"/>
                  <a:gd name="T73" fmla="*/ 280 h 354"/>
                  <a:gd name="T74" fmla="*/ 14 w 273"/>
                  <a:gd name="T75" fmla="*/ 286 h 354"/>
                  <a:gd name="T76" fmla="*/ 33 w 273"/>
                  <a:gd name="T77" fmla="*/ 293 h 354"/>
                  <a:gd name="T78" fmla="*/ 71 w 273"/>
                  <a:gd name="T79" fmla="*/ 309 h 354"/>
                  <a:gd name="T80" fmla="*/ 156 w 273"/>
                  <a:gd name="T81" fmla="*/ 343 h 354"/>
                  <a:gd name="T82" fmla="*/ 172 w 273"/>
                  <a:gd name="T83" fmla="*/ 351 h 354"/>
                  <a:gd name="T84" fmla="*/ 190 w 273"/>
                  <a:gd name="T85" fmla="*/ 353 h 354"/>
                  <a:gd name="T86" fmla="*/ 237 w 273"/>
                  <a:gd name="T87" fmla="*/ 353 h 354"/>
                  <a:gd name="T88" fmla="*/ 273 w 273"/>
                  <a:gd name="T89" fmla="*/ 352 h 354"/>
                  <a:gd name="T90" fmla="*/ 273 w 273"/>
                  <a:gd name="T91" fmla="*/ 313 h 354"/>
                  <a:gd name="T92" fmla="*/ 273 w 273"/>
                  <a:gd name="T93" fmla="*/ 137 h 354"/>
                  <a:gd name="T94" fmla="*/ 273 w 273"/>
                  <a:gd name="T95" fmla="*/ 45 h 354"/>
                  <a:gd name="T96" fmla="*/ 273 w 273"/>
                  <a:gd name="T97" fmla="*/ 2 h 354"/>
                  <a:gd name="T98" fmla="*/ 228 w 273"/>
                  <a:gd name="T99" fmla="*/ 2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73" h="354">
                    <a:moveTo>
                      <a:pt x="228" y="2"/>
                    </a:moveTo>
                    <a:cubicBezTo>
                      <a:pt x="170" y="1"/>
                      <a:pt x="112" y="0"/>
                      <a:pt x="54" y="1"/>
                    </a:cubicBezTo>
                    <a:cubicBezTo>
                      <a:pt x="52" y="1"/>
                      <a:pt x="36" y="1"/>
                      <a:pt x="36" y="2"/>
                    </a:cubicBezTo>
                    <a:cubicBezTo>
                      <a:pt x="37" y="16"/>
                      <a:pt x="37" y="31"/>
                      <a:pt x="37" y="45"/>
                    </a:cubicBezTo>
                    <a:cubicBezTo>
                      <a:pt x="37" y="50"/>
                      <a:pt x="33" y="67"/>
                      <a:pt x="25" y="60"/>
                    </a:cubicBezTo>
                    <a:cubicBezTo>
                      <a:pt x="24" y="59"/>
                      <a:pt x="23" y="57"/>
                      <a:pt x="22" y="55"/>
                    </a:cubicBezTo>
                    <a:cubicBezTo>
                      <a:pt x="20" y="53"/>
                      <a:pt x="17" y="55"/>
                      <a:pt x="14" y="55"/>
                    </a:cubicBezTo>
                    <a:cubicBezTo>
                      <a:pt x="15" y="55"/>
                      <a:pt x="12" y="54"/>
                      <a:pt x="10" y="54"/>
                    </a:cubicBezTo>
                    <a:cubicBezTo>
                      <a:pt x="9" y="56"/>
                      <a:pt x="6" y="56"/>
                      <a:pt x="5" y="56"/>
                    </a:cubicBezTo>
                    <a:cubicBezTo>
                      <a:pt x="0" y="57"/>
                      <a:pt x="4" y="59"/>
                      <a:pt x="4" y="61"/>
                    </a:cubicBezTo>
                    <a:cubicBezTo>
                      <a:pt x="4" y="63"/>
                      <a:pt x="3" y="64"/>
                      <a:pt x="4" y="67"/>
                    </a:cubicBezTo>
                    <a:cubicBezTo>
                      <a:pt x="6" y="71"/>
                      <a:pt x="7" y="69"/>
                      <a:pt x="6" y="73"/>
                    </a:cubicBezTo>
                    <a:cubicBezTo>
                      <a:pt x="5" y="75"/>
                      <a:pt x="5" y="82"/>
                      <a:pt x="6" y="85"/>
                    </a:cubicBezTo>
                    <a:cubicBezTo>
                      <a:pt x="7" y="87"/>
                      <a:pt x="8" y="90"/>
                      <a:pt x="7" y="92"/>
                    </a:cubicBezTo>
                    <a:cubicBezTo>
                      <a:pt x="5" y="97"/>
                      <a:pt x="10" y="101"/>
                      <a:pt x="10" y="106"/>
                    </a:cubicBezTo>
                    <a:cubicBezTo>
                      <a:pt x="11" y="109"/>
                      <a:pt x="13" y="113"/>
                      <a:pt x="12" y="117"/>
                    </a:cubicBezTo>
                    <a:cubicBezTo>
                      <a:pt x="12" y="118"/>
                      <a:pt x="9" y="117"/>
                      <a:pt x="8" y="118"/>
                    </a:cubicBezTo>
                    <a:cubicBezTo>
                      <a:pt x="7" y="120"/>
                      <a:pt x="11" y="120"/>
                      <a:pt x="9" y="122"/>
                    </a:cubicBezTo>
                    <a:cubicBezTo>
                      <a:pt x="5" y="132"/>
                      <a:pt x="15" y="139"/>
                      <a:pt x="18" y="146"/>
                    </a:cubicBezTo>
                    <a:cubicBezTo>
                      <a:pt x="20" y="150"/>
                      <a:pt x="17" y="150"/>
                      <a:pt x="21" y="153"/>
                    </a:cubicBezTo>
                    <a:cubicBezTo>
                      <a:pt x="21" y="154"/>
                      <a:pt x="19" y="160"/>
                      <a:pt x="22" y="159"/>
                    </a:cubicBezTo>
                    <a:cubicBezTo>
                      <a:pt x="24" y="159"/>
                      <a:pt x="25" y="161"/>
                      <a:pt x="26" y="162"/>
                    </a:cubicBezTo>
                    <a:cubicBezTo>
                      <a:pt x="28" y="164"/>
                      <a:pt x="31" y="165"/>
                      <a:pt x="32" y="168"/>
                    </a:cubicBezTo>
                    <a:cubicBezTo>
                      <a:pt x="32" y="167"/>
                      <a:pt x="32" y="171"/>
                      <a:pt x="32" y="170"/>
                    </a:cubicBezTo>
                    <a:cubicBezTo>
                      <a:pt x="32" y="171"/>
                      <a:pt x="24" y="179"/>
                      <a:pt x="22" y="179"/>
                    </a:cubicBezTo>
                    <a:cubicBezTo>
                      <a:pt x="19" y="180"/>
                      <a:pt x="13" y="191"/>
                      <a:pt x="15" y="193"/>
                    </a:cubicBezTo>
                    <a:cubicBezTo>
                      <a:pt x="14" y="196"/>
                      <a:pt x="15" y="201"/>
                      <a:pt x="15" y="205"/>
                    </a:cubicBezTo>
                    <a:cubicBezTo>
                      <a:pt x="15" y="208"/>
                      <a:pt x="14" y="214"/>
                      <a:pt x="12" y="218"/>
                    </a:cubicBezTo>
                    <a:cubicBezTo>
                      <a:pt x="10" y="221"/>
                      <a:pt x="10" y="222"/>
                      <a:pt x="6" y="223"/>
                    </a:cubicBezTo>
                    <a:cubicBezTo>
                      <a:pt x="5" y="223"/>
                      <a:pt x="4" y="231"/>
                      <a:pt x="5" y="231"/>
                    </a:cubicBezTo>
                    <a:cubicBezTo>
                      <a:pt x="9" y="234"/>
                      <a:pt x="3" y="246"/>
                      <a:pt x="8" y="247"/>
                    </a:cubicBezTo>
                    <a:cubicBezTo>
                      <a:pt x="8" y="247"/>
                      <a:pt x="8" y="247"/>
                      <a:pt x="8" y="246"/>
                    </a:cubicBezTo>
                    <a:cubicBezTo>
                      <a:pt x="11" y="248"/>
                      <a:pt x="17" y="247"/>
                      <a:pt x="17" y="251"/>
                    </a:cubicBezTo>
                    <a:cubicBezTo>
                      <a:pt x="17" y="255"/>
                      <a:pt x="16" y="263"/>
                      <a:pt x="12" y="265"/>
                    </a:cubicBezTo>
                    <a:cubicBezTo>
                      <a:pt x="12" y="265"/>
                      <a:pt x="6" y="265"/>
                      <a:pt x="6" y="265"/>
                    </a:cubicBezTo>
                    <a:cubicBezTo>
                      <a:pt x="3" y="267"/>
                      <a:pt x="4" y="271"/>
                      <a:pt x="1" y="273"/>
                    </a:cubicBezTo>
                    <a:cubicBezTo>
                      <a:pt x="1" y="273"/>
                      <a:pt x="1" y="280"/>
                      <a:pt x="1" y="280"/>
                    </a:cubicBezTo>
                    <a:cubicBezTo>
                      <a:pt x="4" y="283"/>
                      <a:pt x="10" y="284"/>
                      <a:pt x="14" y="286"/>
                    </a:cubicBezTo>
                    <a:cubicBezTo>
                      <a:pt x="20" y="288"/>
                      <a:pt x="26" y="291"/>
                      <a:pt x="33" y="293"/>
                    </a:cubicBezTo>
                    <a:cubicBezTo>
                      <a:pt x="45" y="299"/>
                      <a:pt x="58" y="304"/>
                      <a:pt x="71" y="309"/>
                    </a:cubicBezTo>
                    <a:cubicBezTo>
                      <a:pt x="99" y="321"/>
                      <a:pt x="127" y="332"/>
                      <a:pt x="156" y="343"/>
                    </a:cubicBezTo>
                    <a:cubicBezTo>
                      <a:pt x="161" y="346"/>
                      <a:pt x="167" y="349"/>
                      <a:pt x="172" y="351"/>
                    </a:cubicBezTo>
                    <a:cubicBezTo>
                      <a:pt x="178" y="354"/>
                      <a:pt x="184" y="353"/>
                      <a:pt x="190" y="353"/>
                    </a:cubicBezTo>
                    <a:cubicBezTo>
                      <a:pt x="206" y="353"/>
                      <a:pt x="222" y="353"/>
                      <a:pt x="237" y="353"/>
                    </a:cubicBezTo>
                    <a:cubicBezTo>
                      <a:pt x="240" y="353"/>
                      <a:pt x="273" y="353"/>
                      <a:pt x="273" y="352"/>
                    </a:cubicBezTo>
                    <a:cubicBezTo>
                      <a:pt x="273" y="339"/>
                      <a:pt x="273" y="326"/>
                      <a:pt x="273" y="313"/>
                    </a:cubicBezTo>
                    <a:cubicBezTo>
                      <a:pt x="273" y="254"/>
                      <a:pt x="273" y="196"/>
                      <a:pt x="273" y="137"/>
                    </a:cubicBezTo>
                    <a:cubicBezTo>
                      <a:pt x="273" y="106"/>
                      <a:pt x="273" y="75"/>
                      <a:pt x="273" y="45"/>
                    </a:cubicBezTo>
                    <a:cubicBezTo>
                      <a:pt x="273" y="30"/>
                      <a:pt x="273" y="16"/>
                      <a:pt x="273" y="2"/>
                    </a:cubicBezTo>
                    <a:cubicBezTo>
                      <a:pt x="258" y="2"/>
                      <a:pt x="243" y="2"/>
                      <a:pt x="228" y="2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Freeform 382"/>
              <p:cNvSpPr>
                <a:spLocks/>
              </p:cNvSpPr>
              <p:nvPr/>
            </p:nvSpPr>
            <p:spPr bwMode="gray">
              <a:xfrm>
                <a:off x="6690905" y="4667131"/>
                <a:ext cx="661581" cy="339343"/>
              </a:xfrm>
              <a:custGeom>
                <a:avLst/>
                <a:gdLst>
                  <a:gd name="T0" fmla="*/ 405 w 409"/>
                  <a:gd name="T1" fmla="*/ 81 h 210"/>
                  <a:gd name="T2" fmla="*/ 399 w 409"/>
                  <a:gd name="T3" fmla="*/ 0 h 210"/>
                  <a:gd name="T4" fmla="*/ 83 w 409"/>
                  <a:gd name="T5" fmla="*/ 1 h 210"/>
                  <a:gd name="T6" fmla="*/ 6 w 409"/>
                  <a:gd name="T7" fmla="*/ 1 h 210"/>
                  <a:gd name="T8" fmla="*/ 2 w 409"/>
                  <a:gd name="T9" fmla="*/ 22 h 210"/>
                  <a:gd name="T10" fmla="*/ 18 w 409"/>
                  <a:gd name="T11" fmla="*/ 31 h 210"/>
                  <a:gd name="T12" fmla="*/ 144 w 409"/>
                  <a:gd name="T13" fmla="*/ 31 h 210"/>
                  <a:gd name="T14" fmla="*/ 155 w 409"/>
                  <a:gd name="T15" fmla="*/ 159 h 210"/>
                  <a:gd name="T16" fmla="*/ 172 w 409"/>
                  <a:gd name="T17" fmla="*/ 163 h 210"/>
                  <a:gd name="T18" fmla="*/ 182 w 409"/>
                  <a:gd name="T19" fmla="*/ 170 h 210"/>
                  <a:gd name="T20" fmla="*/ 198 w 409"/>
                  <a:gd name="T21" fmla="*/ 177 h 210"/>
                  <a:gd name="T22" fmla="*/ 213 w 409"/>
                  <a:gd name="T23" fmla="*/ 178 h 210"/>
                  <a:gd name="T24" fmla="*/ 219 w 409"/>
                  <a:gd name="T25" fmla="*/ 181 h 210"/>
                  <a:gd name="T26" fmla="*/ 234 w 409"/>
                  <a:gd name="T27" fmla="*/ 178 h 210"/>
                  <a:gd name="T28" fmla="*/ 241 w 409"/>
                  <a:gd name="T29" fmla="*/ 187 h 210"/>
                  <a:gd name="T30" fmla="*/ 249 w 409"/>
                  <a:gd name="T31" fmla="*/ 192 h 210"/>
                  <a:gd name="T32" fmla="*/ 258 w 409"/>
                  <a:gd name="T33" fmla="*/ 189 h 210"/>
                  <a:gd name="T34" fmla="*/ 271 w 409"/>
                  <a:gd name="T35" fmla="*/ 193 h 210"/>
                  <a:gd name="T36" fmla="*/ 282 w 409"/>
                  <a:gd name="T37" fmla="*/ 201 h 210"/>
                  <a:gd name="T38" fmla="*/ 282 w 409"/>
                  <a:gd name="T39" fmla="*/ 195 h 210"/>
                  <a:gd name="T40" fmla="*/ 287 w 409"/>
                  <a:gd name="T41" fmla="*/ 189 h 210"/>
                  <a:gd name="T42" fmla="*/ 297 w 409"/>
                  <a:gd name="T43" fmla="*/ 197 h 210"/>
                  <a:gd name="T44" fmla="*/ 305 w 409"/>
                  <a:gd name="T45" fmla="*/ 193 h 210"/>
                  <a:gd name="T46" fmla="*/ 309 w 409"/>
                  <a:gd name="T47" fmla="*/ 199 h 210"/>
                  <a:gd name="T48" fmla="*/ 318 w 409"/>
                  <a:gd name="T49" fmla="*/ 204 h 210"/>
                  <a:gd name="T50" fmla="*/ 325 w 409"/>
                  <a:gd name="T51" fmla="*/ 198 h 210"/>
                  <a:gd name="T52" fmla="*/ 333 w 409"/>
                  <a:gd name="T53" fmla="*/ 194 h 210"/>
                  <a:gd name="T54" fmla="*/ 343 w 409"/>
                  <a:gd name="T55" fmla="*/ 194 h 210"/>
                  <a:gd name="T56" fmla="*/ 347 w 409"/>
                  <a:gd name="T57" fmla="*/ 193 h 210"/>
                  <a:gd name="T58" fmla="*/ 359 w 409"/>
                  <a:gd name="T59" fmla="*/ 193 h 210"/>
                  <a:gd name="T60" fmla="*/ 368 w 409"/>
                  <a:gd name="T61" fmla="*/ 191 h 210"/>
                  <a:gd name="T62" fmla="*/ 375 w 409"/>
                  <a:gd name="T63" fmla="*/ 192 h 210"/>
                  <a:gd name="T64" fmla="*/ 376 w 409"/>
                  <a:gd name="T65" fmla="*/ 193 h 210"/>
                  <a:gd name="T66" fmla="*/ 382 w 409"/>
                  <a:gd name="T67" fmla="*/ 194 h 210"/>
                  <a:gd name="T68" fmla="*/ 384 w 409"/>
                  <a:gd name="T69" fmla="*/ 197 h 210"/>
                  <a:gd name="T70" fmla="*/ 388 w 409"/>
                  <a:gd name="T71" fmla="*/ 201 h 210"/>
                  <a:gd name="T72" fmla="*/ 393 w 409"/>
                  <a:gd name="T73" fmla="*/ 205 h 210"/>
                  <a:gd name="T74" fmla="*/ 398 w 409"/>
                  <a:gd name="T75" fmla="*/ 206 h 210"/>
                  <a:gd name="T76" fmla="*/ 400 w 409"/>
                  <a:gd name="T77" fmla="*/ 205 h 210"/>
                  <a:gd name="T78" fmla="*/ 402 w 409"/>
                  <a:gd name="T79" fmla="*/ 207 h 210"/>
                  <a:gd name="T80" fmla="*/ 404 w 409"/>
                  <a:gd name="T81" fmla="*/ 208 h 210"/>
                  <a:gd name="T82" fmla="*/ 407 w 409"/>
                  <a:gd name="T83" fmla="*/ 101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09" h="210">
                    <a:moveTo>
                      <a:pt x="407" y="101"/>
                    </a:moveTo>
                    <a:cubicBezTo>
                      <a:pt x="409" y="95"/>
                      <a:pt x="406" y="87"/>
                      <a:pt x="405" y="81"/>
                    </a:cubicBezTo>
                    <a:cubicBezTo>
                      <a:pt x="403" y="72"/>
                      <a:pt x="403" y="62"/>
                      <a:pt x="401" y="52"/>
                    </a:cubicBezTo>
                    <a:cubicBezTo>
                      <a:pt x="400" y="34"/>
                      <a:pt x="399" y="17"/>
                      <a:pt x="399" y="0"/>
                    </a:cubicBezTo>
                    <a:cubicBezTo>
                      <a:pt x="328" y="1"/>
                      <a:pt x="257" y="0"/>
                      <a:pt x="187" y="0"/>
                    </a:cubicBezTo>
                    <a:cubicBezTo>
                      <a:pt x="152" y="0"/>
                      <a:pt x="117" y="1"/>
                      <a:pt x="83" y="1"/>
                    </a:cubicBezTo>
                    <a:cubicBezTo>
                      <a:pt x="66" y="1"/>
                      <a:pt x="48" y="1"/>
                      <a:pt x="31" y="1"/>
                    </a:cubicBezTo>
                    <a:cubicBezTo>
                      <a:pt x="23" y="1"/>
                      <a:pt x="15" y="1"/>
                      <a:pt x="6" y="1"/>
                    </a:cubicBezTo>
                    <a:cubicBezTo>
                      <a:pt x="0" y="1"/>
                      <a:pt x="2" y="4"/>
                      <a:pt x="2" y="9"/>
                    </a:cubicBezTo>
                    <a:cubicBezTo>
                      <a:pt x="2" y="14"/>
                      <a:pt x="2" y="18"/>
                      <a:pt x="2" y="22"/>
                    </a:cubicBezTo>
                    <a:cubicBezTo>
                      <a:pt x="2" y="27"/>
                      <a:pt x="0" y="31"/>
                      <a:pt x="5" y="31"/>
                    </a:cubicBezTo>
                    <a:cubicBezTo>
                      <a:pt x="10" y="31"/>
                      <a:pt x="14" y="31"/>
                      <a:pt x="18" y="31"/>
                    </a:cubicBezTo>
                    <a:cubicBezTo>
                      <a:pt x="28" y="31"/>
                      <a:pt x="39" y="31"/>
                      <a:pt x="49" y="31"/>
                    </a:cubicBezTo>
                    <a:cubicBezTo>
                      <a:pt x="57" y="31"/>
                      <a:pt x="144" y="31"/>
                      <a:pt x="144" y="31"/>
                    </a:cubicBezTo>
                    <a:cubicBezTo>
                      <a:pt x="144" y="72"/>
                      <a:pt x="144" y="112"/>
                      <a:pt x="144" y="152"/>
                    </a:cubicBezTo>
                    <a:cubicBezTo>
                      <a:pt x="151" y="150"/>
                      <a:pt x="150" y="155"/>
                      <a:pt x="155" y="159"/>
                    </a:cubicBezTo>
                    <a:cubicBezTo>
                      <a:pt x="156" y="161"/>
                      <a:pt x="161" y="166"/>
                      <a:pt x="163" y="162"/>
                    </a:cubicBezTo>
                    <a:cubicBezTo>
                      <a:pt x="165" y="158"/>
                      <a:pt x="169" y="163"/>
                      <a:pt x="172" y="163"/>
                    </a:cubicBezTo>
                    <a:cubicBezTo>
                      <a:pt x="176" y="163"/>
                      <a:pt x="170" y="157"/>
                      <a:pt x="176" y="160"/>
                    </a:cubicBezTo>
                    <a:cubicBezTo>
                      <a:pt x="179" y="162"/>
                      <a:pt x="182" y="165"/>
                      <a:pt x="182" y="170"/>
                    </a:cubicBezTo>
                    <a:cubicBezTo>
                      <a:pt x="182" y="175"/>
                      <a:pt x="191" y="173"/>
                      <a:pt x="194" y="173"/>
                    </a:cubicBezTo>
                    <a:cubicBezTo>
                      <a:pt x="194" y="173"/>
                      <a:pt x="198" y="176"/>
                      <a:pt x="198" y="177"/>
                    </a:cubicBezTo>
                    <a:cubicBezTo>
                      <a:pt x="198" y="175"/>
                      <a:pt x="203" y="178"/>
                      <a:pt x="204" y="178"/>
                    </a:cubicBezTo>
                    <a:cubicBezTo>
                      <a:pt x="208" y="178"/>
                      <a:pt x="209" y="174"/>
                      <a:pt x="213" y="178"/>
                    </a:cubicBezTo>
                    <a:cubicBezTo>
                      <a:pt x="212" y="178"/>
                      <a:pt x="212" y="178"/>
                      <a:pt x="212" y="179"/>
                    </a:cubicBezTo>
                    <a:cubicBezTo>
                      <a:pt x="213" y="181"/>
                      <a:pt x="216" y="184"/>
                      <a:pt x="219" y="181"/>
                    </a:cubicBezTo>
                    <a:cubicBezTo>
                      <a:pt x="223" y="176"/>
                      <a:pt x="222" y="178"/>
                      <a:pt x="228" y="178"/>
                    </a:cubicBezTo>
                    <a:cubicBezTo>
                      <a:pt x="229" y="178"/>
                      <a:pt x="235" y="177"/>
                      <a:pt x="234" y="178"/>
                    </a:cubicBezTo>
                    <a:cubicBezTo>
                      <a:pt x="234" y="181"/>
                      <a:pt x="234" y="183"/>
                      <a:pt x="234" y="184"/>
                    </a:cubicBezTo>
                    <a:cubicBezTo>
                      <a:pt x="234" y="187"/>
                      <a:pt x="238" y="187"/>
                      <a:pt x="241" y="187"/>
                    </a:cubicBezTo>
                    <a:cubicBezTo>
                      <a:pt x="241" y="189"/>
                      <a:pt x="239" y="191"/>
                      <a:pt x="239" y="192"/>
                    </a:cubicBezTo>
                    <a:cubicBezTo>
                      <a:pt x="239" y="196"/>
                      <a:pt x="249" y="196"/>
                      <a:pt x="249" y="192"/>
                    </a:cubicBezTo>
                    <a:cubicBezTo>
                      <a:pt x="249" y="190"/>
                      <a:pt x="252" y="190"/>
                      <a:pt x="252" y="189"/>
                    </a:cubicBezTo>
                    <a:cubicBezTo>
                      <a:pt x="255" y="185"/>
                      <a:pt x="255" y="188"/>
                      <a:pt x="258" y="189"/>
                    </a:cubicBezTo>
                    <a:cubicBezTo>
                      <a:pt x="257" y="196"/>
                      <a:pt x="266" y="188"/>
                      <a:pt x="264" y="195"/>
                    </a:cubicBezTo>
                    <a:cubicBezTo>
                      <a:pt x="263" y="200"/>
                      <a:pt x="272" y="195"/>
                      <a:pt x="271" y="193"/>
                    </a:cubicBezTo>
                    <a:cubicBezTo>
                      <a:pt x="274" y="196"/>
                      <a:pt x="280" y="189"/>
                      <a:pt x="276" y="198"/>
                    </a:cubicBezTo>
                    <a:cubicBezTo>
                      <a:pt x="275" y="202"/>
                      <a:pt x="283" y="207"/>
                      <a:pt x="282" y="201"/>
                    </a:cubicBezTo>
                    <a:cubicBezTo>
                      <a:pt x="282" y="199"/>
                      <a:pt x="284" y="198"/>
                      <a:pt x="284" y="197"/>
                    </a:cubicBezTo>
                    <a:cubicBezTo>
                      <a:pt x="284" y="196"/>
                      <a:pt x="282" y="195"/>
                      <a:pt x="282" y="195"/>
                    </a:cubicBezTo>
                    <a:cubicBezTo>
                      <a:pt x="282" y="195"/>
                      <a:pt x="285" y="196"/>
                      <a:pt x="285" y="196"/>
                    </a:cubicBezTo>
                    <a:cubicBezTo>
                      <a:pt x="287" y="194"/>
                      <a:pt x="285" y="190"/>
                      <a:pt x="287" y="189"/>
                    </a:cubicBezTo>
                    <a:cubicBezTo>
                      <a:pt x="290" y="185"/>
                      <a:pt x="291" y="196"/>
                      <a:pt x="293" y="195"/>
                    </a:cubicBezTo>
                    <a:cubicBezTo>
                      <a:pt x="296" y="193"/>
                      <a:pt x="296" y="195"/>
                      <a:pt x="297" y="197"/>
                    </a:cubicBezTo>
                    <a:cubicBezTo>
                      <a:pt x="300" y="200"/>
                      <a:pt x="301" y="192"/>
                      <a:pt x="302" y="191"/>
                    </a:cubicBezTo>
                    <a:cubicBezTo>
                      <a:pt x="301" y="192"/>
                      <a:pt x="305" y="193"/>
                      <a:pt x="305" y="193"/>
                    </a:cubicBezTo>
                    <a:cubicBezTo>
                      <a:pt x="306" y="193"/>
                      <a:pt x="303" y="195"/>
                      <a:pt x="304" y="196"/>
                    </a:cubicBezTo>
                    <a:cubicBezTo>
                      <a:pt x="306" y="197"/>
                      <a:pt x="309" y="197"/>
                      <a:pt x="309" y="199"/>
                    </a:cubicBezTo>
                    <a:cubicBezTo>
                      <a:pt x="309" y="201"/>
                      <a:pt x="313" y="199"/>
                      <a:pt x="314" y="201"/>
                    </a:cubicBezTo>
                    <a:cubicBezTo>
                      <a:pt x="315" y="202"/>
                      <a:pt x="317" y="208"/>
                      <a:pt x="318" y="204"/>
                    </a:cubicBezTo>
                    <a:cubicBezTo>
                      <a:pt x="319" y="204"/>
                      <a:pt x="319" y="200"/>
                      <a:pt x="320" y="200"/>
                    </a:cubicBezTo>
                    <a:cubicBezTo>
                      <a:pt x="323" y="200"/>
                      <a:pt x="325" y="203"/>
                      <a:pt x="325" y="198"/>
                    </a:cubicBezTo>
                    <a:cubicBezTo>
                      <a:pt x="324" y="198"/>
                      <a:pt x="333" y="194"/>
                      <a:pt x="332" y="195"/>
                    </a:cubicBezTo>
                    <a:cubicBezTo>
                      <a:pt x="331" y="195"/>
                      <a:pt x="335" y="197"/>
                      <a:pt x="333" y="194"/>
                    </a:cubicBezTo>
                    <a:cubicBezTo>
                      <a:pt x="333" y="194"/>
                      <a:pt x="338" y="196"/>
                      <a:pt x="336" y="193"/>
                    </a:cubicBezTo>
                    <a:cubicBezTo>
                      <a:pt x="339" y="196"/>
                      <a:pt x="340" y="195"/>
                      <a:pt x="343" y="194"/>
                    </a:cubicBezTo>
                    <a:cubicBezTo>
                      <a:pt x="343" y="195"/>
                      <a:pt x="344" y="196"/>
                      <a:pt x="344" y="195"/>
                    </a:cubicBezTo>
                    <a:cubicBezTo>
                      <a:pt x="346" y="194"/>
                      <a:pt x="344" y="193"/>
                      <a:pt x="347" y="193"/>
                    </a:cubicBezTo>
                    <a:cubicBezTo>
                      <a:pt x="349" y="193"/>
                      <a:pt x="352" y="192"/>
                      <a:pt x="352" y="190"/>
                    </a:cubicBezTo>
                    <a:cubicBezTo>
                      <a:pt x="356" y="191"/>
                      <a:pt x="355" y="195"/>
                      <a:pt x="359" y="193"/>
                    </a:cubicBezTo>
                    <a:cubicBezTo>
                      <a:pt x="360" y="193"/>
                      <a:pt x="363" y="195"/>
                      <a:pt x="365" y="193"/>
                    </a:cubicBezTo>
                    <a:cubicBezTo>
                      <a:pt x="364" y="193"/>
                      <a:pt x="370" y="194"/>
                      <a:pt x="368" y="191"/>
                    </a:cubicBezTo>
                    <a:cubicBezTo>
                      <a:pt x="370" y="194"/>
                      <a:pt x="367" y="189"/>
                      <a:pt x="370" y="189"/>
                    </a:cubicBezTo>
                    <a:cubicBezTo>
                      <a:pt x="372" y="188"/>
                      <a:pt x="376" y="190"/>
                      <a:pt x="375" y="192"/>
                    </a:cubicBezTo>
                    <a:cubicBezTo>
                      <a:pt x="375" y="192"/>
                      <a:pt x="377" y="191"/>
                      <a:pt x="377" y="191"/>
                    </a:cubicBezTo>
                    <a:cubicBezTo>
                      <a:pt x="377" y="192"/>
                      <a:pt x="376" y="192"/>
                      <a:pt x="376" y="193"/>
                    </a:cubicBezTo>
                    <a:cubicBezTo>
                      <a:pt x="377" y="194"/>
                      <a:pt x="377" y="193"/>
                      <a:pt x="377" y="192"/>
                    </a:cubicBezTo>
                    <a:cubicBezTo>
                      <a:pt x="377" y="192"/>
                      <a:pt x="382" y="197"/>
                      <a:pt x="382" y="194"/>
                    </a:cubicBezTo>
                    <a:cubicBezTo>
                      <a:pt x="382" y="196"/>
                      <a:pt x="382" y="197"/>
                      <a:pt x="383" y="198"/>
                    </a:cubicBezTo>
                    <a:cubicBezTo>
                      <a:pt x="384" y="198"/>
                      <a:pt x="384" y="198"/>
                      <a:pt x="384" y="197"/>
                    </a:cubicBezTo>
                    <a:cubicBezTo>
                      <a:pt x="385" y="198"/>
                      <a:pt x="386" y="204"/>
                      <a:pt x="389" y="202"/>
                    </a:cubicBezTo>
                    <a:cubicBezTo>
                      <a:pt x="389" y="202"/>
                      <a:pt x="389" y="201"/>
                      <a:pt x="388" y="201"/>
                    </a:cubicBezTo>
                    <a:cubicBezTo>
                      <a:pt x="388" y="203"/>
                      <a:pt x="392" y="201"/>
                      <a:pt x="392" y="201"/>
                    </a:cubicBezTo>
                    <a:cubicBezTo>
                      <a:pt x="392" y="202"/>
                      <a:pt x="392" y="205"/>
                      <a:pt x="393" y="205"/>
                    </a:cubicBezTo>
                    <a:cubicBezTo>
                      <a:pt x="394" y="205"/>
                      <a:pt x="394" y="204"/>
                      <a:pt x="393" y="204"/>
                    </a:cubicBezTo>
                    <a:cubicBezTo>
                      <a:pt x="393" y="204"/>
                      <a:pt x="398" y="206"/>
                      <a:pt x="398" y="206"/>
                    </a:cubicBezTo>
                    <a:cubicBezTo>
                      <a:pt x="397" y="206"/>
                      <a:pt x="397" y="206"/>
                      <a:pt x="397" y="206"/>
                    </a:cubicBezTo>
                    <a:cubicBezTo>
                      <a:pt x="397" y="206"/>
                      <a:pt x="400" y="208"/>
                      <a:pt x="400" y="205"/>
                    </a:cubicBezTo>
                    <a:cubicBezTo>
                      <a:pt x="401" y="206"/>
                      <a:pt x="401" y="207"/>
                      <a:pt x="400" y="208"/>
                    </a:cubicBezTo>
                    <a:cubicBezTo>
                      <a:pt x="400" y="208"/>
                      <a:pt x="401" y="207"/>
                      <a:pt x="402" y="207"/>
                    </a:cubicBezTo>
                    <a:cubicBezTo>
                      <a:pt x="403" y="208"/>
                      <a:pt x="401" y="208"/>
                      <a:pt x="401" y="209"/>
                    </a:cubicBezTo>
                    <a:cubicBezTo>
                      <a:pt x="402" y="210"/>
                      <a:pt x="402" y="208"/>
                      <a:pt x="404" y="208"/>
                    </a:cubicBezTo>
                    <a:cubicBezTo>
                      <a:pt x="403" y="209"/>
                      <a:pt x="403" y="209"/>
                      <a:pt x="403" y="210"/>
                    </a:cubicBezTo>
                    <a:cubicBezTo>
                      <a:pt x="406" y="210"/>
                      <a:pt x="407" y="110"/>
                      <a:pt x="407" y="10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383"/>
              <p:cNvSpPr>
                <a:spLocks/>
              </p:cNvSpPr>
              <p:nvPr/>
            </p:nvSpPr>
            <p:spPr bwMode="gray">
              <a:xfrm>
                <a:off x="6232519" y="4665079"/>
                <a:ext cx="461807" cy="574009"/>
              </a:xfrm>
              <a:custGeom>
                <a:avLst/>
                <a:gdLst>
                  <a:gd name="T0" fmla="*/ 286 w 286"/>
                  <a:gd name="T1" fmla="*/ 32 h 355"/>
                  <a:gd name="T2" fmla="*/ 286 w 286"/>
                  <a:gd name="T3" fmla="*/ 6 h 355"/>
                  <a:gd name="T4" fmla="*/ 281 w 286"/>
                  <a:gd name="T5" fmla="*/ 1 h 355"/>
                  <a:gd name="T6" fmla="*/ 255 w 286"/>
                  <a:gd name="T7" fmla="*/ 2 h 355"/>
                  <a:gd name="T8" fmla="*/ 147 w 286"/>
                  <a:gd name="T9" fmla="*/ 2 h 355"/>
                  <a:gd name="T10" fmla="*/ 38 w 286"/>
                  <a:gd name="T11" fmla="*/ 2 h 355"/>
                  <a:gd name="T12" fmla="*/ 12 w 286"/>
                  <a:gd name="T13" fmla="*/ 2 h 355"/>
                  <a:gd name="T14" fmla="*/ 0 w 286"/>
                  <a:gd name="T15" fmla="*/ 2 h 355"/>
                  <a:gd name="T16" fmla="*/ 0 w 286"/>
                  <a:gd name="T17" fmla="*/ 15 h 355"/>
                  <a:gd name="T18" fmla="*/ 0 w 286"/>
                  <a:gd name="T19" fmla="*/ 71 h 355"/>
                  <a:gd name="T20" fmla="*/ 0 w 286"/>
                  <a:gd name="T21" fmla="*/ 287 h 355"/>
                  <a:gd name="T22" fmla="*/ 0 w 286"/>
                  <a:gd name="T23" fmla="*/ 339 h 355"/>
                  <a:gd name="T24" fmla="*/ 0 w 286"/>
                  <a:gd name="T25" fmla="*/ 349 h 355"/>
                  <a:gd name="T26" fmla="*/ 8 w 286"/>
                  <a:gd name="T27" fmla="*/ 353 h 355"/>
                  <a:gd name="T28" fmla="*/ 34 w 286"/>
                  <a:gd name="T29" fmla="*/ 353 h 355"/>
                  <a:gd name="T30" fmla="*/ 40 w 286"/>
                  <a:gd name="T31" fmla="*/ 324 h 355"/>
                  <a:gd name="T32" fmla="*/ 61 w 286"/>
                  <a:gd name="T33" fmla="*/ 325 h 355"/>
                  <a:gd name="T34" fmla="*/ 90 w 286"/>
                  <a:gd name="T35" fmla="*/ 324 h 355"/>
                  <a:gd name="T36" fmla="*/ 118 w 286"/>
                  <a:gd name="T37" fmla="*/ 324 h 355"/>
                  <a:gd name="T38" fmla="*/ 114 w 286"/>
                  <a:gd name="T39" fmla="*/ 316 h 355"/>
                  <a:gd name="T40" fmla="*/ 118 w 286"/>
                  <a:gd name="T41" fmla="*/ 311 h 355"/>
                  <a:gd name="T42" fmla="*/ 179 w 286"/>
                  <a:gd name="T43" fmla="*/ 311 h 355"/>
                  <a:gd name="T44" fmla="*/ 241 w 286"/>
                  <a:gd name="T45" fmla="*/ 311 h 355"/>
                  <a:gd name="T46" fmla="*/ 275 w 286"/>
                  <a:gd name="T47" fmla="*/ 311 h 355"/>
                  <a:gd name="T48" fmla="*/ 283 w 286"/>
                  <a:gd name="T49" fmla="*/ 302 h 355"/>
                  <a:gd name="T50" fmla="*/ 283 w 286"/>
                  <a:gd name="T51" fmla="*/ 284 h 355"/>
                  <a:gd name="T52" fmla="*/ 284 w 286"/>
                  <a:gd name="T53" fmla="*/ 146 h 355"/>
                  <a:gd name="T54" fmla="*/ 285 w 286"/>
                  <a:gd name="T55" fmla="*/ 80 h 355"/>
                  <a:gd name="T56" fmla="*/ 286 w 286"/>
                  <a:gd name="T57" fmla="*/ 32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6" h="355">
                    <a:moveTo>
                      <a:pt x="286" y="32"/>
                    </a:moveTo>
                    <a:cubicBezTo>
                      <a:pt x="286" y="23"/>
                      <a:pt x="286" y="15"/>
                      <a:pt x="286" y="6"/>
                    </a:cubicBezTo>
                    <a:cubicBezTo>
                      <a:pt x="286" y="0"/>
                      <a:pt x="286" y="1"/>
                      <a:pt x="281" y="1"/>
                    </a:cubicBezTo>
                    <a:cubicBezTo>
                      <a:pt x="272" y="1"/>
                      <a:pt x="264" y="2"/>
                      <a:pt x="255" y="2"/>
                    </a:cubicBezTo>
                    <a:cubicBezTo>
                      <a:pt x="219" y="2"/>
                      <a:pt x="183" y="2"/>
                      <a:pt x="147" y="2"/>
                    </a:cubicBezTo>
                    <a:cubicBezTo>
                      <a:pt x="111" y="2"/>
                      <a:pt x="74" y="2"/>
                      <a:pt x="38" y="2"/>
                    </a:cubicBezTo>
                    <a:cubicBezTo>
                      <a:pt x="30" y="2"/>
                      <a:pt x="21" y="2"/>
                      <a:pt x="12" y="2"/>
                    </a:cubicBezTo>
                    <a:cubicBezTo>
                      <a:pt x="8" y="2"/>
                      <a:pt x="4" y="2"/>
                      <a:pt x="0" y="2"/>
                    </a:cubicBezTo>
                    <a:cubicBezTo>
                      <a:pt x="0" y="6"/>
                      <a:pt x="0" y="10"/>
                      <a:pt x="0" y="15"/>
                    </a:cubicBezTo>
                    <a:cubicBezTo>
                      <a:pt x="0" y="33"/>
                      <a:pt x="0" y="52"/>
                      <a:pt x="0" y="71"/>
                    </a:cubicBezTo>
                    <a:cubicBezTo>
                      <a:pt x="0" y="143"/>
                      <a:pt x="0" y="215"/>
                      <a:pt x="0" y="287"/>
                    </a:cubicBezTo>
                    <a:cubicBezTo>
                      <a:pt x="0" y="304"/>
                      <a:pt x="0" y="322"/>
                      <a:pt x="0" y="339"/>
                    </a:cubicBezTo>
                    <a:cubicBezTo>
                      <a:pt x="0" y="342"/>
                      <a:pt x="0" y="346"/>
                      <a:pt x="0" y="349"/>
                    </a:cubicBezTo>
                    <a:cubicBezTo>
                      <a:pt x="0" y="355"/>
                      <a:pt x="3" y="353"/>
                      <a:pt x="8" y="353"/>
                    </a:cubicBezTo>
                    <a:cubicBezTo>
                      <a:pt x="16" y="353"/>
                      <a:pt x="25" y="352"/>
                      <a:pt x="34" y="353"/>
                    </a:cubicBezTo>
                    <a:cubicBezTo>
                      <a:pt x="48" y="353"/>
                      <a:pt x="33" y="326"/>
                      <a:pt x="40" y="324"/>
                    </a:cubicBezTo>
                    <a:cubicBezTo>
                      <a:pt x="46" y="322"/>
                      <a:pt x="55" y="325"/>
                      <a:pt x="61" y="325"/>
                    </a:cubicBezTo>
                    <a:cubicBezTo>
                      <a:pt x="71" y="324"/>
                      <a:pt x="80" y="324"/>
                      <a:pt x="90" y="324"/>
                    </a:cubicBezTo>
                    <a:cubicBezTo>
                      <a:pt x="94" y="324"/>
                      <a:pt x="116" y="321"/>
                      <a:pt x="118" y="324"/>
                    </a:cubicBezTo>
                    <a:cubicBezTo>
                      <a:pt x="118" y="322"/>
                      <a:pt x="111" y="318"/>
                      <a:pt x="114" y="316"/>
                    </a:cubicBezTo>
                    <a:cubicBezTo>
                      <a:pt x="117" y="315"/>
                      <a:pt x="110" y="311"/>
                      <a:pt x="118" y="311"/>
                    </a:cubicBezTo>
                    <a:cubicBezTo>
                      <a:pt x="138" y="311"/>
                      <a:pt x="158" y="311"/>
                      <a:pt x="179" y="311"/>
                    </a:cubicBezTo>
                    <a:cubicBezTo>
                      <a:pt x="199" y="311"/>
                      <a:pt x="220" y="311"/>
                      <a:pt x="241" y="311"/>
                    </a:cubicBezTo>
                    <a:cubicBezTo>
                      <a:pt x="252" y="311"/>
                      <a:pt x="264" y="311"/>
                      <a:pt x="275" y="311"/>
                    </a:cubicBezTo>
                    <a:cubicBezTo>
                      <a:pt x="284" y="311"/>
                      <a:pt x="283" y="311"/>
                      <a:pt x="283" y="302"/>
                    </a:cubicBezTo>
                    <a:cubicBezTo>
                      <a:pt x="283" y="296"/>
                      <a:pt x="283" y="290"/>
                      <a:pt x="283" y="284"/>
                    </a:cubicBezTo>
                    <a:cubicBezTo>
                      <a:pt x="283" y="238"/>
                      <a:pt x="284" y="192"/>
                      <a:pt x="284" y="146"/>
                    </a:cubicBezTo>
                    <a:cubicBezTo>
                      <a:pt x="284" y="124"/>
                      <a:pt x="284" y="102"/>
                      <a:pt x="285" y="80"/>
                    </a:cubicBezTo>
                    <a:cubicBezTo>
                      <a:pt x="285" y="75"/>
                      <a:pt x="283" y="32"/>
                      <a:pt x="286" y="32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384"/>
              <p:cNvSpPr>
                <a:spLocks/>
              </p:cNvSpPr>
              <p:nvPr/>
            </p:nvSpPr>
            <p:spPr bwMode="gray">
              <a:xfrm>
                <a:off x="7663778" y="4699286"/>
                <a:ext cx="662950" cy="169671"/>
              </a:xfrm>
              <a:custGeom>
                <a:avLst/>
                <a:gdLst>
                  <a:gd name="T0" fmla="*/ 402 w 410"/>
                  <a:gd name="T1" fmla="*/ 5 h 105"/>
                  <a:gd name="T2" fmla="*/ 377 w 410"/>
                  <a:gd name="T3" fmla="*/ 6 h 105"/>
                  <a:gd name="T4" fmla="*/ 336 w 410"/>
                  <a:gd name="T5" fmla="*/ 6 h 105"/>
                  <a:gd name="T6" fmla="*/ 266 w 410"/>
                  <a:gd name="T7" fmla="*/ 5 h 105"/>
                  <a:gd name="T8" fmla="*/ 117 w 410"/>
                  <a:gd name="T9" fmla="*/ 4 h 105"/>
                  <a:gd name="T10" fmla="*/ 106 w 410"/>
                  <a:gd name="T11" fmla="*/ 1 h 105"/>
                  <a:gd name="T12" fmla="*/ 101 w 410"/>
                  <a:gd name="T13" fmla="*/ 11 h 105"/>
                  <a:gd name="T14" fmla="*/ 73 w 410"/>
                  <a:gd name="T15" fmla="*/ 11 h 105"/>
                  <a:gd name="T16" fmla="*/ 48 w 410"/>
                  <a:gd name="T17" fmla="*/ 11 h 105"/>
                  <a:gd name="T18" fmla="*/ 41 w 410"/>
                  <a:gd name="T19" fmla="*/ 14 h 105"/>
                  <a:gd name="T20" fmla="*/ 37 w 410"/>
                  <a:gd name="T21" fmla="*/ 11 h 105"/>
                  <a:gd name="T22" fmla="*/ 38 w 410"/>
                  <a:gd name="T23" fmla="*/ 18 h 105"/>
                  <a:gd name="T24" fmla="*/ 33 w 410"/>
                  <a:gd name="T25" fmla="*/ 22 h 105"/>
                  <a:gd name="T26" fmla="*/ 37 w 410"/>
                  <a:gd name="T27" fmla="*/ 26 h 105"/>
                  <a:gd name="T28" fmla="*/ 29 w 410"/>
                  <a:gd name="T29" fmla="*/ 28 h 105"/>
                  <a:gd name="T30" fmla="*/ 34 w 410"/>
                  <a:gd name="T31" fmla="*/ 35 h 105"/>
                  <a:gd name="T32" fmla="*/ 28 w 410"/>
                  <a:gd name="T33" fmla="*/ 43 h 105"/>
                  <a:gd name="T34" fmla="*/ 31 w 410"/>
                  <a:gd name="T35" fmla="*/ 50 h 105"/>
                  <a:gd name="T36" fmla="*/ 29 w 410"/>
                  <a:gd name="T37" fmla="*/ 53 h 105"/>
                  <a:gd name="T38" fmla="*/ 20 w 410"/>
                  <a:gd name="T39" fmla="*/ 58 h 105"/>
                  <a:gd name="T40" fmla="*/ 18 w 410"/>
                  <a:gd name="T41" fmla="*/ 62 h 105"/>
                  <a:gd name="T42" fmla="*/ 22 w 410"/>
                  <a:gd name="T43" fmla="*/ 64 h 105"/>
                  <a:gd name="T44" fmla="*/ 18 w 410"/>
                  <a:gd name="T45" fmla="*/ 67 h 105"/>
                  <a:gd name="T46" fmla="*/ 19 w 410"/>
                  <a:gd name="T47" fmla="*/ 72 h 105"/>
                  <a:gd name="T48" fmla="*/ 13 w 410"/>
                  <a:gd name="T49" fmla="*/ 74 h 105"/>
                  <a:gd name="T50" fmla="*/ 14 w 410"/>
                  <a:gd name="T51" fmla="*/ 80 h 105"/>
                  <a:gd name="T52" fmla="*/ 12 w 410"/>
                  <a:gd name="T53" fmla="*/ 75 h 105"/>
                  <a:gd name="T54" fmla="*/ 7 w 410"/>
                  <a:gd name="T55" fmla="*/ 80 h 105"/>
                  <a:gd name="T56" fmla="*/ 9 w 410"/>
                  <a:gd name="T57" fmla="*/ 81 h 105"/>
                  <a:gd name="T58" fmla="*/ 9 w 410"/>
                  <a:gd name="T59" fmla="*/ 79 h 105"/>
                  <a:gd name="T60" fmla="*/ 9 w 410"/>
                  <a:gd name="T61" fmla="*/ 85 h 105"/>
                  <a:gd name="T62" fmla="*/ 10 w 410"/>
                  <a:gd name="T63" fmla="*/ 88 h 105"/>
                  <a:gd name="T64" fmla="*/ 9 w 410"/>
                  <a:gd name="T65" fmla="*/ 92 h 105"/>
                  <a:gd name="T66" fmla="*/ 11 w 410"/>
                  <a:gd name="T67" fmla="*/ 97 h 105"/>
                  <a:gd name="T68" fmla="*/ 6 w 410"/>
                  <a:gd name="T69" fmla="*/ 101 h 105"/>
                  <a:gd name="T70" fmla="*/ 1 w 410"/>
                  <a:gd name="T71" fmla="*/ 103 h 105"/>
                  <a:gd name="T72" fmla="*/ 14 w 410"/>
                  <a:gd name="T73" fmla="*/ 104 h 105"/>
                  <a:gd name="T74" fmla="*/ 100 w 410"/>
                  <a:gd name="T75" fmla="*/ 104 h 105"/>
                  <a:gd name="T76" fmla="*/ 266 w 410"/>
                  <a:gd name="T77" fmla="*/ 104 h 105"/>
                  <a:gd name="T78" fmla="*/ 281 w 410"/>
                  <a:gd name="T79" fmla="*/ 104 h 105"/>
                  <a:gd name="T80" fmla="*/ 284 w 410"/>
                  <a:gd name="T81" fmla="*/ 98 h 105"/>
                  <a:gd name="T82" fmla="*/ 288 w 410"/>
                  <a:gd name="T83" fmla="*/ 88 h 105"/>
                  <a:gd name="T84" fmla="*/ 293 w 410"/>
                  <a:gd name="T85" fmla="*/ 89 h 105"/>
                  <a:gd name="T86" fmla="*/ 298 w 410"/>
                  <a:gd name="T87" fmla="*/ 78 h 105"/>
                  <a:gd name="T88" fmla="*/ 310 w 410"/>
                  <a:gd name="T89" fmla="*/ 69 h 105"/>
                  <a:gd name="T90" fmla="*/ 326 w 410"/>
                  <a:gd name="T91" fmla="*/ 66 h 105"/>
                  <a:gd name="T92" fmla="*/ 336 w 410"/>
                  <a:gd name="T93" fmla="*/ 59 h 105"/>
                  <a:gd name="T94" fmla="*/ 340 w 410"/>
                  <a:gd name="T95" fmla="*/ 57 h 105"/>
                  <a:gd name="T96" fmla="*/ 347 w 410"/>
                  <a:gd name="T97" fmla="*/ 55 h 105"/>
                  <a:gd name="T98" fmla="*/ 350 w 410"/>
                  <a:gd name="T99" fmla="*/ 51 h 105"/>
                  <a:gd name="T100" fmla="*/ 351 w 410"/>
                  <a:gd name="T101" fmla="*/ 46 h 105"/>
                  <a:gd name="T102" fmla="*/ 355 w 410"/>
                  <a:gd name="T103" fmla="*/ 47 h 105"/>
                  <a:gd name="T104" fmla="*/ 359 w 410"/>
                  <a:gd name="T105" fmla="*/ 41 h 105"/>
                  <a:gd name="T106" fmla="*/ 365 w 410"/>
                  <a:gd name="T107" fmla="*/ 40 h 105"/>
                  <a:gd name="T108" fmla="*/ 371 w 410"/>
                  <a:gd name="T109" fmla="*/ 42 h 105"/>
                  <a:gd name="T110" fmla="*/ 385 w 410"/>
                  <a:gd name="T111" fmla="*/ 33 h 105"/>
                  <a:gd name="T112" fmla="*/ 389 w 410"/>
                  <a:gd name="T113" fmla="*/ 36 h 105"/>
                  <a:gd name="T114" fmla="*/ 394 w 410"/>
                  <a:gd name="T115" fmla="*/ 32 h 105"/>
                  <a:gd name="T116" fmla="*/ 400 w 410"/>
                  <a:gd name="T117" fmla="*/ 22 h 105"/>
                  <a:gd name="T118" fmla="*/ 407 w 410"/>
                  <a:gd name="T119" fmla="*/ 21 h 105"/>
                  <a:gd name="T120" fmla="*/ 410 w 410"/>
                  <a:gd name="T121" fmla="*/ 5 h 105"/>
                  <a:gd name="T122" fmla="*/ 402 w 410"/>
                  <a:gd name="T123" fmla="*/ 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10" h="105">
                    <a:moveTo>
                      <a:pt x="402" y="5"/>
                    </a:moveTo>
                    <a:cubicBezTo>
                      <a:pt x="394" y="5"/>
                      <a:pt x="386" y="6"/>
                      <a:pt x="377" y="6"/>
                    </a:cubicBezTo>
                    <a:cubicBezTo>
                      <a:pt x="363" y="6"/>
                      <a:pt x="350" y="6"/>
                      <a:pt x="336" y="6"/>
                    </a:cubicBezTo>
                    <a:cubicBezTo>
                      <a:pt x="313" y="6"/>
                      <a:pt x="290" y="6"/>
                      <a:pt x="266" y="5"/>
                    </a:cubicBezTo>
                    <a:cubicBezTo>
                      <a:pt x="216" y="3"/>
                      <a:pt x="167" y="1"/>
                      <a:pt x="117" y="4"/>
                    </a:cubicBezTo>
                    <a:cubicBezTo>
                      <a:pt x="118" y="0"/>
                      <a:pt x="108" y="1"/>
                      <a:pt x="106" y="1"/>
                    </a:cubicBezTo>
                    <a:cubicBezTo>
                      <a:pt x="106" y="9"/>
                      <a:pt x="111" y="11"/>
                      <a:pt x="101" y="11"/>
                    </a:cubicBezTo>
                    <a:cubicBezTo>
                      <a:pt x="92" y="11"/>
                      <a:pt x="82" y="11"/>
                      <a:pt x="73" y="11"/>
                    </a:cubicBezTo>
                    <a:cubicBezTo>
                      <a:pt x="65" y="11"/>
                      <a:pt x="56" y="11"/>
                      <a:pt x="48" y="11"/>
                    </a:cubicBezTo>
                    <a:cubicBezTo>
                      <a:pt x="43" y="11"/>
                      <a:pt x="44" y="12"/>
                      <a:pt x="41" y="14"/>
                    </a:cubicBezTo>
                    <a:cubicBezTo>
                      <a:pt x="39" y="15"/>
                      <a:pt x="40" y="11"/>
                      <a:pt x="37" y="11"/>
                    </a:cubicBezTo>
                    <a:cubicBezTo>
                      <a:pt x="39" y="14"/>
                      <a:pt x="36" y="15"/>
                      <a:pt x="38" y="18"/>
                    </a:cubicBezTo>
                    <a:cubicBezTo>
                      <a:pt x="40" y="23"/>
                      <a:pt x="33" y="20"/>
                      <a:pt x="33" y="22"/>
                    </a:cubicBezTo>
                    <a:cubicBezTo>
                      <a:pt x="33" y="24"/>
                      <a:pt x="36" y="25"/>
                      <a:pt x="37" y="26"/>
                    </a:cubicBezTo>
                    <a:cubicBezTo>
                      <a:pt x="38" y="27"/>
                      <a:pt x="29" y="27"/>
                      <a:pt x="29" y="28"/>
                    </a:cubicBezTo>
                    <a:cubicBezTo>
                      <a:pt x="29" y="30"/>
                      <a:pt x="36" y="32"/>
                      <a:pt x="34" y="35"/>
                    </a:cubicBezTo>
                    <a:cubicBezTo>
                      <a:pt x="33" y="37"/>
                      <a:pt x="29" y="39"/>
                      <a:pt x="28" y="43"/>
                    </a:cubicBezTo>
                    <a:cubicBezTo>
                      <a:pt x="28" y="43"/>
                      <a:pt x="34" y="50"/>
                      <a:pt x="31" y="50"/>
                    </a:cubicBezTo>
                    <a:cubicBezTo>
                      <a:pt x="24" y="48"/>
                      <a:pt x="29" y="50"/>
                      <a:pt x="29" y="53"/>
                    </a:cubicBezTo>
                    <a:cubicBezTo>
                      <a:pt x="29" y="53"/>
                      <a:pt x="22" y="60"/>
                      <a:pt x="20" y="58"/>
                    </a:cubicBezTo>
                    <a:cubicBezTo>
                      <a:pt x="18" y="56"/>
                      <a:pt x="16" y="60"/>
                      <a:pt x="18" y="62"/>
                    </a:cubicBezTo>
                    <a:cubicBezTo>
                      <a:pt x="19" y="63"/>
                      <a:pt x="22" y="63"/>
                      <a:pt x="22" y="64"/>
                    </a:cubicBezTo>
                    <a:cubicBezTo>
                      <a:pt x="23" y="65"/>
                      <a:pt x="19" y="67"/>
                      <a:pt x="18" y="67"/>
                    </a:cubicBezTo>
                    <a:cubicBezTo>
                      <a:pt x="16" y="67"/>
                      <a:pt x="20" y="70"/>
                      <a:pt x="19" y="72"/>
                    </a:cubicBezTo>
                    <a:cubicBezTo>
                      <a:pt x="19" y="73"/>
                      <a:pt x="12" y="66"/>
                      <a:pt x="13" y="74"/>
                    </a:cubicBezTo>
                    <a:cubicBezTo>
                      <a:pt x="14" y="76"/>
                      <a:pt x="13" y="78"/>
                      <a:pt x="14" y="80"/>
                    </a:cubicBezTo>
                    <a:cubicBezTo>
                      <a:pt x="11" y="81"/>
                      <a:pt x="12" y="77"/>
                      <a:pt x="12" y="75"/>
                    </a:cubicBezTo>
                    <a:cubicBezTo>
                      <a:pt x="11" y="72"/>
                      <a:pt x="7" y="79"/>
                      <a:pt x="7" y="80"/>
                    </a:cubicBezTo>
                    <a:cubicBezTo>
                      <a:pt x="7" y="80"/>
                      <a:pt x="8" y="81"/>
                      <a:pt x="9" y="81"/>
                    </a:cubicBezTo>
                    <a:cubicBezTo>
                      <a:pt x="8" y="80"/>
                      <a:pt x="8" y="80"/>
                      <a:pt x="9" y="79"/>
                    </a:cubicBezTo>
                    <a:cubicBezTo>
                      <a:pt x="12" y="76"/>
                      <a:pt x="12" y="86"/>
                      <a:pt x="9" y="85"/>
                    </a:cubicBezTo>
                    <a:cubicBezTo>
                      <a:pt x="6" y="85"/>
                      <a:pt x="7" y="88"/>
                      <a:pt x="10" y="88"/>
                    </a:cubicBezTo>
                    <a:cubicBezTo>
                      <a:pt x="14" y="89"/>
                      <a:pt x="9" y="92"/>
                      <a:pt x="9" y="92"/>
                    </a:cubicBezTo>
                    <a:cubicBezTo>
                      <a:pt x="9" y="92"/>
                      <a:pt x="14" y="97"/>
                      <a:pt x="11" y="97"/>
                    </a:cubicBezTo>
                    <a:cubicBezTo>
                      <a:pt x="7" y="97"/>
                      <a:pt x="7" y="96"/>
                      <a:pt x="6" y="101"/>
                    </a:cubicBezTo>
                    <a:cubicBezTo>
                      <a:pt x="6" y="104"/>
                      <a:pt x="2" y="100"/>
                      <a:pt x="1" y="103"/>
                    </a:cubicBezTo>
                    <a:cubicBezTo>
                      <a:pt x="0" y="105"/>
                      <a:pt x="13" y="104"/>
                      <a:pt x="14" y="104"/>
                    </a:cubicBezTo>
                    <a:cubicBezTo>
                      <a:pt x="43" y="104"/>
                      <a:pt x="71" y="104"/>
                      <a:pt x="100" y="104"/>
                    </a:cubicBezTo>
                    <a:cubicBezTo>
                      <a:pt x="100" y="104"/>
                      <a:pt x="252" y="104"/>
                      <a:pt x="266" y="104"/>
                    </a:cubicBezTo>
                    <a:cubicBezTo>
                      <a:pt x="271" y="104"/>
                      <a:pt x="276" y="104"/>
                      <a:pt x="281" y="104"/>
                    </a:cubicBezTo>
                    <a:cubicBezTo>
                      <a:pt x="286" y="104"/>
                      <a:pt x="284" y="101"/>
                      <a:pt x="284" y="98"/>
                    </a:cubicBezTo>
                    <a:cubicBezTo>
                      <a:pt x="285" y="94"/>
                      <a:pt x="285" y="89"/>
                      <a:pt x="288" y="88"/>
                    </a:cubicBezTo>
                    <a:cubicBezTo>
                      <a:pt x="290" y="88"/>
                      <a:pt x="290" y="90"/>
                      <a:pt x="293" y="89"/>
                    </a:cubicBezTo>
                    <a:cubicBezTo>
                      <a:pt x="300" y="86"/>
                      <a:pt x="295" y="82"/>
                      <a:pt x="298" y="78"/>
                    </a:cubicBezTo>
                    <a:cubicBezTo>
                      <a:pt x="302" y="75"/>
                      <a:pt x="306" y="73"/>
                      <a:pt x="310" y="69"/>
                    </a:cubicBezTo>
                    <a:cubicBezTo>
                      <a:pt x="316" y="69"/>
                      <a:pt x="320" y="69"/>
                      <a:pt x="326" y="66"/>
                    </a:cubicBezTo>
                    <a:cubicBezTo>
                      <a:pt x="330" y="65"/>
                      <a:pt x="332" y="61"/>
                      <a:pt x="336" y="59"/>
                    </a:cubicBezTo>
                    <a:cubicBezTo>
                      <a:pt x="337" y="58"/>
                      <a:pt x="339" y="58"/>
                      <a:pt x="340" y="57"/>
                    </a:cubicBezTo>
                    <a:cubicBezTo>
                      <a:pt x="342" y="55"/>
                      <a:pt x="346" y="57"/>
                      <a:pt x="347" y="55"/>
                    </a:cubicBezTo>
                    <a:cubicBezTo>
                      <a:pt x="349" y="54"/>
                      <a:pt x="349" y="52"/>
                      <a:pt x="350" y="51"/>
                    </a:cubicBezTo>
                    <a:cubicBezTo>
                      <a:pt x="351" y="50"/>
                      <a:pt x="350" y="46"/>
                      <a:pt x="351" y="46"/>
                    </a:cubicBezTo>
                    <a:cubicBezTo>
                      <a:pt x="350" y="45"/>
                      <a:pt x="355" y="46"/>
                      <a:pt x="355" y="47"/>
                    </a:cubicBezTo>
                    <a:cubicBezTo>
                      <a:pt x="357" y="44"/>
                      <a:pt x="356" y="43"/>
                      <a:pt x="359" y="41"/>
                    </a:cubicBezTo>
                    <a:cubicBezTo>
                      <a:pt x="362" y="38"/>
                      <a:pt x="363" y="40"/>
                      <a:pt x="365" y="40"/>
                    </a:cubicBezTo>
                    <a:cubicBezTo>
                      <a:pt x="365" y="44"/>
                      <a:pt x="365" y="48"/>
                      <a:pt x="371" y="42"/>
                    </a:cubicBezTo>
                    <a:cubicBezTo>
                      <a:pt x="375" y="39"/>
                      <a:pt x="379" y="32"/>
                      <a:pt x="385" y="33"/>
                    </a:cubicBezTo>
                    <a:cubicBezTo>
                      <a:pt x="388" y="34"/>
                      <a:pt x="387" y="37"/>
                      <a:pt x="389" y="36"/>
                    </a:cubicBezTo>
                    <a:cubicBezTo>
                      <a:pt x="391" y="36"/>
                      <a:pt x="393" y="33"/>
                      <a:pt x="394" y="32"/>
                    </a:cubicBezTo>
                    <a:cubicBezTo>
                      <a:pt x="396" y="28"/>
                      <a:pt x="397" y="25"/>
                      <a:pt x="400" y="22"/>
                    </a:cubicBezTo>
                    <a:cubicBezTo>
                      <a:pt x="403" y="19"/>
                      <a:pt x="404" y="23"/>
                      <a:pt x="407" y="21"/>
                    </a:cubicBezTo>
                    <a:cubicBezTo>
                      <a:pt x="403" y="20"/>
                      <a:pt x="408" y="7"/>
                      <a:pt x="410" y="5"/>
                    </a:cubicBezTo>
                    <a:cubicBezTo>
                      <a:pt x="407" y="5"/>
                      <a:pt x="404" y="5"/>
                      <a:pt x="402" y="5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85"/>
              <p:cNvSpPr>
                <a:spLocks noEditPoints="1"/>
              </p:cNvSpPr>
              <p:nvPr/>
            </p:nvSpPr>
            <p:spPr bwMode="gray">
              <a:xfrm>
                <a:off x="8121481" y="4707496"/>
                <a:ext cx="678685" cy="274348"/>
              </a:xfrm>
              <a:custGeom>
                <a:avLst/>
                <a:gdLst>
                  <a:gd name="T0" fmla="*/ 363 w 420"/>
                  <a:gd name="T1" fmla="*/ 74 h 170"/>
                  <a:gd name="T2" fmla="*/ 378 w 420"/>
                  <a:gd name="T3" fmla="*/ 76 h 170"/>
                  <a:gd name="T4" fmla="*/ 378 w 420"/>
                  <a:gd name="T5" fmla="*/ 77 h 170"/>
                  <a:gd name="T6" fmla="*/ 366 w 420"/>
                  <a:gd name="T7" fmla="*/ 75 h 170"/>
                  <a:gd name="T8" fmla="*/ 328 w 420"/>
                  <a:gd name="T9" fmla="*/ 128 h 170"/>
                  <a:gd name="T10" fmla="*/ 400 w 420"/>
                  <a:gd name="T11" fmla="*/ 41 h 170"/>
                  <a:gd name="T12" fmla="*/ 392 w 420"/>
                  <a:gd name="T13" fmla="*/ 52 h 170"/>
                  <a:gd name="T14" fmla="*/ 392 w 420"/>
                  <a:gd name="T15" fmla="*/ 42 h 170"/>
                  <a:gd name="T16" fmla="*/ 351 w 420"/>
                  <a:gd name="T17" fmla="*/ 13 h 170"/>
                  <a:gd name="T18" fmla="*/ 374 w 420"/>
                  <a:gd name="T19" fmla="*/ 31 h 170"/>
                  <a:gd name="T20" fmla="*/ 387 w 420"/>
                  <a:gd name="T21" fmla="*/ 24 h 170"/>
                  <a:gd name="T22" fmla="*/ 396 w 420"/>
                  <a:gd name="T23" fmla="*/ 18 h 170"/>
                  <a:gd name="T24" fmla="*/ 397 w 420"/>
                  <a:gd name="T25" fmla="*/ 11 h 170"/>
                  <a:gd name="T26" fmla="*/ 250 w 420"/>
                  <a:gd name="T27" fmla="*/ 4 h 170"/>
                  <a:gd name="T28" fmla="*/ 89 w 420"/>
                  <a:gd name="T29" fmla="*/ 37 h 170"/>
                  <a:gd name="T30" fmla="*/ 20 w 420"/>
                  <a:gd name="T31" fmla="*/ 69 h 170"/>
                  <a:gd name="T32" fmla="*/ 73 w 420"/>
                  <a:gd name="T33" fmla="*/ 95 h 170"/>
                  <a:gd name="T34" fmla="*/ 167 w 420"/>
                  <a:gd name="T35" fmla="*/ 111 h 170"/>
                  <a:gd name="T36" fmla="*/ 289 w 420"/>
                  <a:gd name="T37" fmla="*/ 164 h 170"/>
                  <a:gd name="T38" fmla="*/ 327 w 420"/>
                  <a:gd name="T39" fmla="*/ 126 h 170"/>
                  <a:gd name="T40" fmla="*/ 330 w 420"/>
                  <a:gd name="T41" fmla="*/ 118 h 170"/>
                  <a:gd name="T42" fmla="*/ 337 w 420"/>
                  <a:gd name="T43" fmla="*/ 121 h 170"/>
                  <a:gd name="T44" fmla="*/ 349 w 420"/>
                  <a:gd name="T45" fmla="*/ 116 h 170"/>
                  <a:gd name="T46" fmla="*/ 365 w 420"/>
                  <a:gd name="T47" fmla="*/ 111 h 170"/>
                  <a:gd name="T48" fmla="*/ 375 w 420"/>
                  <a:gd name="T49" fmla="*/ 110 h 170"/>
                  <a:gd name="T50" fmla="*/ 379 w 420"/>
                  <a:gd name="T51" fmla="*/ 98 h 170"/>
                  <a:gd name="T52" fmla="*/ 375 w 420"/>
                  <a:gd name="T53" fmla="*/ 103 h 170"/>
                  <a:gd name="T54" fmla="*/ 375 w 420"/>
                  <a:gd name="T55" fmla="*/ 97 h 170"/>
                  <a:gd name="T56" fmla="*/ 371 w 420"/>
                  <a:gd name="T57" fmla="*/ 98 h 170"/>
                  <a:gd name="T58" fmla="*/ 363 w 420"/>
                  <a:gd name="T59" fmla="*/ 100 h 170"/>
                  <a:gd name="T60" fmla="*/ 354 w 420"/>
                  <a:gd name="T61" fmla="*/ 103 h 170"/>
                  <a:gd name="T62" fmla="*/ 345 w 420"/>
                  <a:gd name="T63" fmla="*/ 93 h 170"/>
                  <a:gd name="T64" fmla="*/ 351 w 420"/>
                  <a:gd name="T65" fmla="*/ 96 h 170"/>
                  <a:gd name="T66" fmla="*/ 360 w 420"/>
                  <a:gd name="T67" fmla="*/ 97 h 170"/>
                  <a:gd name="T68" fmla="*/ 366 w 420"/>
                  <a:gd name="T69" fmla="*/ 94 h 170"/>
                  <a:gd name="T70" fmla="*/ 366 w 420"/>
                  <a:gd name="T71" fmla="*/ 93 h 170"/>
                  <a:gd name="T72" fmla="*/ 363 w 420"/>
                  <a:gd name="T73" fmla="*/ 89 h 170"/>
                  <a:gd name="T74" fmla="*/ 365 w 420"/>
                  <a:gd name="T75" fmla="*/ 88 h 170"/>
                  <a:gd name="T76" fmla="*/ 366 w 420"/>
                  <a:gd name="T77" fmla="*/ 84 h 170"/>
                  <a:gd name="T78" fmla="*/ 370 w 420"/>
                  <a:gd name="T79" fmla="*/ 81 h 170"/>
                  <a:gd name="T80" fmla="*/ 362 w 420"/>
                  <a:gd name="T81" fmla="*/ 81 h 170"/>
                  <a:gd name="T82" fmla="*/ 354 w 420"/>
                  <a:gd name="T83" fmla="*/ 76 h 170"/>
                  <a:gd name="T84" fmla="*/ 351 w 420"/>
                  <a:gd name="T85" fmla="*/ 69 h 170"/>
                  <a:gd name="T86" fmla="*/ 361 w 420"/>
                  <a:gd name="T87" fmla="*/ 72 h 170"/>
                  <a:gd name="T88" fmla="*/ 366 w 420"/>
                  <a:gd name="T89" fmla="*/ 73 h 170"/>
                  <a:gd name="T90" fmla="*/ 367 w 420"/>
                  <a:gd name="T91" fmla="*/ 65 h 170"/>
                  <a:gd name="T92" fmla="*/ 369 w 420"/>
                  <a:gd name="T93" fmla="*/ 69 h 170"/>
                  <a:gd name="T94" fmla="*/ 369 w 420"/>
                  <a:gd name="T95" fmla="*/ 72 h 170"/>
                  <a:gd name="T96" fmla="*/ 375 w 420"/>
                  <a:gd name="T97" fmla="*/ 72 h 170"/>
                  <a:gd name="T98" fmla="*/ 376 w 420"/>
                  <a:gd name="T99" fmla="*/ 78 h 170"/>
                  <a:gd name="T100" fmla="*/ 383 w 420"/>
                  <a:gd name="T101" fmla="*/ 76 h 170"/>
                  <a:gd name="T102" fmla="*/ 395 w 420"/>
                  <a:gd name="T103" fmla="*/ 68 h 170"/>
                  <a:gd name="T104" fmla="*/ 402 w 420"/>
                  <a:gd name="T105" fmla="*/ 64 h 170"/>
                  <a:gd name="T106" fmla="*/ 369 w 420"/>
                  <a:gd name="T107" fmla="*/ 87 h 170"/>
                  <a:gd name="T108" fmla="*/ 371 w 420"/>
                  <a:gd name="T109" fmla="*/ 83 h 170"/>
                  <a:gd name="T110" fmla="*/ 371 w 420"/>
                  <a:gd name="T111" fmla="*/ 79 h 170"/>
                  <a:gd name="T112" fmla="*/ 402 w 420"/>
                  <a:gd name="T113" fmla="*/ 9 h 170"/>
                  <a:gd name="T114" fmla="*/ 418 w 420"/>
                  <a:gd name="T115" fmla="*/ 82 h 170"/>
                  <a:gd name="T116" fmla="*/ 393 w 420"/>
                  <a:gd name="T117" fmla="*/ 95 h 170"/>
                  <a:gd name="T118" fmla="*/ 391 w 420"/>
                  <a:gd name="T119" fmla="*/ 94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0" h="170">
                    <a:moveTo>
                      <a:pt x="365" y="79"/>
                    </a:moveTo>
                    <a:cubicBezTo>
                      <a:pt x="365" y="80"/>
                      <a:pt x="365" y="80"/>
                      <a:pt x="365" y="80"/>
                    </a:cubicBezTo>
                    <a:cubicBezTo>
                      <a:pt x="364" y="80"/>
                      <a:pt x="365" y="80"/>
                      <a:pt x="365" y="79"/>
                    </a:cubicBezTo>
                    <a:close/>
                    <a:moveTo>
                      <a:pt x="367" y="75"/>
                    </a:moveTo>
                    <a:cubicBezTo>
                      <a:pt x="367" y="74"/>
                      <a:pt x="367" y="74"/>
                      <a:pt x="366" y="73"/>
                    </a:cubicBezTo>
                    <a:cubicBezTo>
                      <a:pt x="366" y="75"/>
                      <a:pt x="366" y="75"/>
                      <a:pt x="366" y="75"/>
                    </a:cubicBezTo>
                    <a:cubicBezTo>
                      <a:pt x="367" y="75"/>
                      <a:pt x="367" y="75"/>
                      <a:pt x="367" y="75"/>
                    </a:cubicBezTo>
                    <a:close/>
                    <a:moveTo>
                      <a:pt x="363" y="74"/>
                    </a:moveTo>
                    <a:cubicBezTo>
                      <a:pt x="364" y="75"/>
                      <a:pt x="364" y="74"/>
                      <a:pt x="363" y="74"/>
                    </a:cubicBezTo>
                    <a:cubicBezTo>
                      <a:pt x="363" y="74"/>
                      <a:pt x="363" y="74"/>
                      <a:pt x="363" y="74"/>
                    </a:cubicBezTo>
                    <a:close/>
                    <a:moveTo>
                      <a:pt x="365" y="78"/>
                    </a:moveTo>
                    <a:cubicBezTo>
                      <a:pt x="365" y="78"/>
                      <a:pt x="365" y="78"/>
                      <a:pt x="365" y="78"/>
                    </a:cubicBezTo>
                    <a:cubicBezTo>
                      <a:pt x="365" y="78"/>
                      <a:pt x="365" y="78"/>
                      <a:pt x="365" y="78"/>
                    </a:cubicBezTo>
                    <a:close/>
                    <a:moveTo>
                      <a:pt x="366" y="73"/>
                    </a:moveTo>
                    <a:cubicBezTo>
                      <a:pt x="366" y="73"/>
                      <a:pt x="366" y="73"/>
                      <a:pt x="366" y="73"/>
                    </a:cubicBezTo>
                    <a:cubicBezTo>
                      <a:pt x="366" y="72"/>
                      <a:pt x="366" y="72"/>
                      <a:pt x="366" y="73"/>
                    </a:cubicBezTo>
                    <a:close/>
                    <a:moveTo>
                      <a:pt x="378" y="76"/>
                    </a:moveTo>
                    <a:cubicBezTo>
                      <a:pt x="378" y="76"/>
                      <a:pt x="378" y="76"/>
                      <a:pt x="378" y="76"/>
                    </a:cubicBezTo>
                    <a:cubicBezTo>
                      <a:pt x="378" y="77"/>
                      <a:pt x="378" y="77"/>
                      <a:pt x="378" y="77"/>
                    </a:cubicBezTo>
                    <a:lnTo>
                      <a:pt x="378" y="76"/>
                    </a:lnTo>
                    <a:close/>
                    <a:moveTo>
                      <a:pt x="399" y="65"/>
                    </a:moveTo>
                    <a:cubicBezTo>
                      <a:pt x="398" y="65"/>
                      <a:pt x="398" y="65"/>
                      <a:pt x="398" y="65"/>
                    </a:cubicBezTo>
                    <a:cubicBezTo>
                      <a:pt x="398" y="65"/>
                      <a:pt x="398" y="65"/>
                      <a:pt x="398" y="66"/>
                    </a:cubicBezTo>
                    <a:cubicBezTo>
                      <a:pt x="398" y="65"/>
                      <a:pt x="398" y="65"/>
                      <a:pt x="399" y="65"/>
                    </a:cubicBezTo>
                    <a:close/>
                    <a:moveTo>
                      <a:pt x="378" y="77"/>
                    </a:moveTo>
                    <a:cubicBezTo>
                      <a:pt x="378" y="77"/>
                      <a:pt x="378" y="77"/>
                      <a:pt x="378" y="77"/>
                    </a:cubicBezTo>
                    <a:cubicBezTo>
                      <a:pt x="377" y="77"/>
                      <a:pt x="377" y="78"/>
                      <a:pt x="378" y="77"/>
                    </a:cubicBezTo>
                    <a:close/>
                    <a:moveTo>
                      <a:pt x="368" y="72"/>
                    </a:moveTo>
                    <a:cubicBezTo>
                      <a:pt x="368" y="71"/>
                      <a:pt x="368" y="71"/>
                      <a:pt x="368" y="71"/>
                    </a:cubicBezTo>
                    <a:cubicBezTo>
                      <a:pt x="368" y="72"/>
                      <a:pt x="368" y="72"/>
                      <a:pt x="368" y="72"/>
                    </a:cubicBezTo>
                    <a:close/>
                    <a:moveTo>
                      <a:pt x="370" y="75"/>
                    </a:moveTo>
                    <a:cubicBezTo>
                      <a:pt x="371" y="75"/>
                      <a:pt x="371" y="76"/>
                      <a:pt x="372" y="76"/>
                    </a:cubicBezTo>
                    <a:cubicBezTo>
                      <a:pt x="372" y="76"/>
                      <a:pt x="372" y="75"/>
                      <a:pt x="371" y="74"/>
                    </a:cubicBezTo>
                    <a:cubicBezTo>
                      <a:pt x="371" y="75"/>
                      <a:pt x="371" y="75"/>
                      <a:pt x="371" y="75"/>
                    </a:cubicBezTo>
                    <a:cubicBezTo>
                      <a:pt x="371" y="74"/>
                      <a:pt x="371" y="75"/>
                      <a:pt x="370" y="75"/>
                    </a:cubicBezTo>
                    <a:close/>
                    <a:moveTo>
                      <a:pt x="366" y="75"/>
                    </a:moveTo>
                    <a:cubicBezTo>
                      <a:pt x="366" y="75"/>
                      <a:pt x="366" y="75"/>
                      <a:pt x="366" y="75"/>
                    </a:cubicBezTo>
                    <a:cubicBezTo>
                      <a:pt x="366" y="75"/>
                      <a:pt x="366" y="75"/>
                      <a:pt x="366" y="75"/>
                    </a:cubicBezTo>
                    <a:cubicBezTo>
                      <a:pt x="366" y="75"/>
                      <a:pt x="366" y="75"/>
                      <a:pt x="366" y="75"/>
                    </a:cubicBezTo>
                    <a:close/>
                    <a:moveTo>
                      <a:pt x="395" y="11"/>
                    </a:moveTo>
                    <a:cubicBezTo>
                      <a:pt x="396" y="11"/>
                      <a:pt x="396" y="11"/>
                      <a:pt x="396" y="11"/>
                    </a:cubicBezTo>
                    <a:cubicBezTo>
                      <a:pt x="396" y="11"/>
                      <a:pt x="396" y="11"/>
                      <a:pt x="395" y="11"/>
                    </a:cubicBezTo>
                    <a:close/>
                    <a:moveTo>
                      <a:pt x="329" y="128"/>
                    </a:moveTo>
                    <a:cubicBezTo>
                      <a:pt x="329" y="128"/>
                      <a:pt x="329" y="128"/>
                      <a:pt x="328" y="128"/>
                    </a:cubicBezTo>
                    <a:cubicBezTo>
                      <a:pt x="328" y="128"/>
                      <a:pt x="328" y="128"/>
                      <a:pt x="328" y="128"/>
                    </a:cubicBezTo>
                    <a:cubicBezTo>
                      <a:pt x="328" y="128"/>
                      <a:pt x="329" y="128"/>
                      <a:pt x="329" y="128"/>
                    </a:cubicBezTo>
                    <a:close/>
                    <a:moveTo>
                      <a:pt x="365" y="87"/>
                    </a:moveTo>
                    <a:cubicBezTo>
                      <a:pt x="366" y="87"/>
                      <a:pt x="366" y="87"/>
                      <a:pt x="366" y="87"/>
                    </a:cubicBezTo>
                    <a:cubicBezTo>
                      <a:pt x="366" y="87"/>
                      <a:pt x="366" y="87"/>
                      <a:pt x="365" y="87"/>
                    </a:cubicBezTo>
                    <a:close/>
                    <a:moveTo>
                      <a:pt x="405" y="56"/>
                    </a:moveTo>
                    <a:cubicBezTo>
                      <a:pt x="405" y="55"/>
                      <a:pt x="407" y="55"/>
                      <a:pt x="406" y="57"/>
                    </a:cubicBezTo>
                    <a:cubicBezTo>
                      <a:pt x="409" y="57"/>
                      <a:pt x="406" y="46"/>
                      <a:pt x="406" y="45"/>
                    </a:cubicBezTo>
                    <a:cubicBezTo>
                      <a:pt x="407" y="43"/>
                      <a:pt x="402" y="40"/>
                      <a:pt x="401" y="38"/>
                    </a:cubicBezTo>
                    <a:cubicBezTo>
                      <a:pt x="401" y="40"/>
                      <a:pt x="401" y="40"/>
                      <a:pt x="400" y="41"/>
                    </a:cubicBezTo>
                    <a:cubicBezTo>
                      <a:pt x="402" y="41"/>
                      <a:pt x="403" y="41"/>
                      <a:pt x="403" y="42"/>
                    </a:cubicBezTo>
                    <a:cubicBezTo>
                      <a:pt x="402" y="42"/>
                      <a:pt x="400" y="42"/>
                      <a:pt x="399" y="42"/>
                    </a:cubicBezTo>
                    <a:cubicBezTo>
                      <a:pt x="398" y="42"/>
                      <a:pt x="401" y="44"/>
                      <a:pt x="401" y="45"/>
                    </a:cubicBezTo>
                    <a:cubicBezTo>
                      <a:pt x="400" y="44"/>
                      <a:pt x="400" y="43"/>
                      <a:pt x="399" y="45"/>
                    </a:cubicBezTo>
                    <a:cubicBezTo>
                      <a:pt x="399" y="44"/>
                      <a:pt x="398" y="42"/>
                      <a:pt x="398" y="42"/>
                    </a:cubicBezTo>
                    <a:cubicBezTo>
                      <a:pt x="394" y="40"/>
                      <a:pt x="395" y="58"/>
                      <a:pt x="393" y="59"/>
                    </a:cubicBezTo>
                    <a:cubicBezTo>
                      <a:pt x="392" y="59"/>
                      <a:pt x="388" y="57"/>
                      <a:pt x="388" y="55"/>
                    </a:cubicBezTo>
                    <a:cubicBezTo>
                      <a:pt x="389" y="55"/>
                      <a:pt x="390" y="57"/>
                      <a:pt x="392" y="57"/>
                    </a:cubicBezTo>
                    <a:cubicBezTo>
                      <a:pt x="392" y="57"/>
                      <a:pt x="392" y="52"/>
                      <a:pt x="392" y="52"/>
                    </a:cubicBezTo>
                    <a:cubicBezTo>
                      <a:pt x="390" y="53"/>
                      <a:pt x="388" y="51"/>
                      <a:pt x="389" y="50"/>
                    </a:cubicBezTo>
                    <a:cubicBezTo>
                      <a:pt x="389" y="49"/>
                      <a:pt x="390" y="52"/>
                      <a:pt x="391" y="52"/>
                    </a:cubicBezTo>
                    <a:cubicBezTo>
                      <a:pt x="391" y="51"/>
                      <a:pt x="391" y="51"/>
                      <a:pt x="392" y="51"/>
                    </a:cubicBezTo>
                    <a:cubicBezTo>
                      <a:pt x="391" y="51"/>
                      <a:pt x="391" y="51"/>
                      <a:pt x="391" y="52"/>
                    </a:cubicBezTo>
                    <a:cubicBezTo>
                      <a:pt x="394" y="50"/>
                      <a:pt x="389" y="46"/>
                      <a:pt x="389" y="45"/>
                    </a:cubicBezTo>
                    <a:cubicBezTo>
                      <a:pt x="392" y="47"/>
                      <a:pt x="394" y="45"/>
                      <a:pt x="393" y="42"/>
                    </a:cubicBezTo>
                    <a:cubicBezTo>
                      <a:pt x="392" y="42"/>
                      <a:pt x="392" y="42"/>
                      <a:pt x="391" y="43"/>
                    </a:cubicBezTo>
                    <a:cubicBezTo>
                      <a:pt x="390" y="42"/>
                      <a:pt x="389" y="41"/>
                      <a:pt x="389" y="40"/>
                    </a:cubicBezTo>
                    <a:cubicBezTo>
                      <a:pt x="389" y="40"/>
                      <a:pt x="391" y="42"/>
                      <a:pt x="392" y="42"/>
                    </a:cubicBezTo>
                    <a:cubicBezTo>
                      <a:pt x="390" y="40"/>
                      <a:pt x="393" y="40"/>
                      <a:pt x="393" y="41"/>
                    </a:cubicBezTo>
                    <a:cubicBezTo>
                      <a:pt x="395" y="40"/>
                      <a:pt x="392" y="38"/>
                      <a:pt x="391" y="38"/>
                    </a:cubicBezTo>
                    <a:cubicBezTo>
                      <a:pt x="388" y="38"/>
                      <a:pt x="386" y="38"/>
                      <a:pt x="383" y="38"/>
                    </a:cubicBezTo>
                    <a:cubicBezTo>
                      <a:pt x="380" y="39"/>
                      <a:pt x="379" y="42"/>
                      <a:pt x="382" y="42"/>
                    </a:cubicBezTo>
                    <a:cubicBezTo>
                      <a:pt x="380" y="42"/>
                      <a:pt x="378" y="42"/>
                      <a:pt x="376" y="42"/>
                    </a:cubicBezTo>
                    <a:cubicBezTo>
                      <a:pt x="376" y="35"/>
                      <a:pt x="363" y="44"/>
                      <a:pt x="359" y="41"/>
                    </a:cubicBezTo>
                    <a:cubicBezTo>
                      <a:pt x="364" y="41"/>
                      <a:pt x="358" y="26"/>
                      <a:pt x="359" y="22"/>
                    </a:cubicBezTo>
                    <a:cubicBezTo>
                      <a:pt x="361" y="24"/>
                      <a:pt x="361" y="20"/>
                      <a:pt x="361" y="19"/>
                    </a:cubicBezTo>
                    <a:cubicBezTo>
                      <a:pt x="358" y="16"/>
                      <a:pt x="354" y="15"/>
                      <a:pt x="351" y="13"/>
                    </a:cubicBezTo>
                    <a:cubicBezTo>
                      <a:pt x="355" y="13"/>
                      <a:pt x="358" y="15"/>
                      <a:pt x="361" y="18"/>
                    </a:cubicBezTo>
                    <a:cubicBezTo>
                      <a:pt x="364" y="16"/>
                      <a:pt x="361" y="22"/>
                      <a:pt x="361" y="24"/>
                    </a:cubicBezTo>
                    <a:cubicBezTo>
                      <a:pt x="360" y="25"/>
                      <a:pt x="361" y="36"/>
                      <a:pt x="364" y="35"/>
                    </a:cubicBezTo>
                    <a:cubicBezTo>
                      <a:pt x="365" y="34"/>
                      <a:pt x="365" y="33"/>
                      <a:pt x="364" y="33"/>
                    </a:cubicBezTo>
                    <a:cubicBezTo>
                      <a:pt x="366" y="33"/>
                      <a:pt x="365" y="36"/>
                      <a:pt x="367" y="36"/>
                    </a:cubicBezTo>
                    <a:cubicBezTo>
                      <a:pt x="371" y="37"/>
                      <a:pt x="372" y="35"/>
                      <a:pt x="375" y="33"/>
                    </a:cubicBezTo>
                    <a:cubicBezTo>
                      <a:pt x="374" y="32"/>
                      <a:pt x="373" y="32"/>
                      <a:pt x="372" y="31"/>
                    </a:cubicBezTo>
                    <a:cubicBezTo>
                      <a:pt x="373" y="31"/>
                      <a:pt x="374" y="32"/>
                      <a:pt x="375" y="32"/>
                    </a:cubicBezTo>
                    <a:cubicBezTo>
                      <a:pt x="374" y="32"/>
                      <a:pt x="374" y="31"/>
                      <a:pt x="374" y="31"/>
                    </a:cubicBezTo>
                    <a:cubicBezTo>
                      <a:pt x="375" y="32"/>
                      <a:pt x="379" y="33"/>
                      <a:pt x="380" y="31"/>
                    </a:cubicBezTo>
                    <a:cubicBezTo>
                      <a:pt x="377" y="31"/>
                      <a:pt x="372" y="28"/>
                      <a:pt x="372" y="24"/>
                    </a:cubicBezTo>
                    <a:cubicBezTo>
                      <a:pt x="374" y="26"/>
                      <a:pt x="382" y="33"/>
                      <a:pt x="385" y="31"/>
                    </a:cubicBezTo>
                    <a:cubicBezTo>
                      <a:pt x="383" y="30"/>
                      <a:pt x="383" y="26"/>
                      <a:pt x="380" y="26"/>
                    </a:cubicBezTo>
                    <a:cubicBezTo>
                      <a:pt x="382" y="26"/>
                      <a:pt x="380" y="24"/>
                      <a:pt x="381" y="24"/>
                    </a:cubicBezTo>
                    <a:cubicBezTo>
                      <a:pt x="384" y="27"/>
                      <a:pt x="384" y="29"/>
                      <a:pt x="389" y="29"/>
                    </a:cubicBezTo>
                    <a:cubicBezTo>
                      <a:pt x="388" y="29"/>
                      <a:pt x="388" y="28"/>
                      <a:pt x="387" y="28"/>
                    </a:cubicBezTo>
                    <a:cubicBezTo>
                      <a:pt x="389" y="28"/>
                      <a:pt x="391" y="29"/>
                      <a:pt x="391" y="27"/>
                    </a:cubicBezTo>
                    <a:cubicBezTo>
                      <a:pt x="391" y="26"/>
                      <a:pt x="389" y="24"/>
                      <a:pt x="387" y="24"/>
                    </a:cubicBezTo>
                    <a:cubicBezTo>
                      <a:pt x="388" y="23"/>
                      <a:pt x="388" y="23"/>
                      <a:pt x="389" y="24"/>
                    </a:cubicBezTo>
                    <a:cubicBezTo>
                      <a:pt x="388" y="21"/>
                      <a:pt x="384" y="20"/>
                      <a:pt x="385" y="18"/>
                    </a:cubicBezTo>
                    <a:cubicBezTo>
                      <a:pt x="385" y="19"/>
                      <a:pt x="396" y="27"/>
                      <a:pt x="399" y="27"/>
                    </a:cubicBezTo>
                    <a:cubicBezTo>
                      <a:pt x="397" y="27"/>
                      <a:pt x="395" y="25"/>
                      <a:pt x="395" y="24"/>
                    </a:cubicBezTo>
                    <a:cubicBezTo>
                      <a:pt x="396" y="24"/>
                      <a:pt x="396" y="24"/>
                      <a:pt x="396" y="24"/>
                    </a:cubicBezTo>
                    <a:cubicBezTo>
                      <a:pt x="397" y="23"/>
                      <a:pt x="397" y="22"/>
                      <a:pt x="396" y="22"/>
                    </a:cubicBezTo>
                    <a:cubicBezTo>
                      <a:pt x="396" y="22"/>
                      <a:pt x="396" y="20"/>
                      <a:pt x="396" y="19"/>
                    </a:cubicBezTo>
                    <a:cubicBezTo>
                      <a:pt x="396" y="19"/>
                      <a:pt x="395" y="19"/>
                      <a:pt x="394" y="19"/>
                    </a:cubicBezTo>
                    <a:cubicBezTo>
                      <a:pt x="395" y="19"/>
                      <a:pt x="395" y="19"/>
                      <a:pt x="396" y="18"/>
                    </a:cubicBezTo>
                    <a:cubicBezTo>
                      <a:pt x="396" y="18"/>
                      <a:pt x="396" y="18"/>
                      <a:pt x="396" y="18"/>
                    </a:cubicBezTo>
                    <a:cubicBezTo>
                      <a:pt x="394" y="18"/>
                      <a:pt x="394" y="18"/>
                      <a:pt x="394" y="17"/>
                    </a:cubicBezTo>
                    <a:cubicBezTo>
                      <a:pt x="394" y="17"/>
                      <a:pt x="395" y="18"/>
                      <a:pt x="396" y="18"/>
                    </a:cubicBezTo>
                    <a:cubicBezTo>
                      <a:pt x="396" y="18"/>
                      <a:pt x="396" y="18"/>
                      <a:pt x="396" y="18"/>
                    </a:cubicBezTo>
                    <a:cubicBezTo>
                      <a:pt x="396" y="18"/>
                      <a:pt x="396" y="18"/>
                      <a:pt x="396" y="18"/>
                    </a:cubicBezTo>
                    <a:cubicBezTo>
                      <a:pt x="396" y="18"/>
                      <a:pt x="396" y="19"/>
                      <a:pt x="396" y="19"/>
                    </a:cubicBezTo>
                    <a:cubicBezTo>
                      <a:pt x="397" y="20"/>
                      <a:pt x="397" y="22"/>
                      <a:pt x="398" y="23"/>
                    </a:cubicBezTo>
                    <a:cubicBezTo>
                      <a:pt x="399" y="24"/>
                      <a:pt x="403" y="34"/>
                      <a:pt x="404" y="32"/>
                    </a:cubicBezTo>
                    <a:cubicBezTo>
                      <a:pt x="403" y="31"/>
                      <a:pt x="397" y="13"/>
                      <a:pt x="397" y="11"/>
                    </a:cubicBezTo>
                    <a:cubicBezTo>
                      <a:pt x="397" y="13"/>
                      <a:pt x="396" y="13"/>
                      <a:pt x="397" y="14"/>
                    </a:cubicBezTo>
                    <a:cubicBezTo>
                      <a:pt x="396" y="13"/>
                      <a:pt x="395" y="12"/>
                      <a:pt x="394" y="10"/>
                    </a:cubicBezTo>
                    <a:cubicBezTo>
                      <a:pt x="394" y="10"/>
                      <a:pt x="395" y="10"/>
                      <a:pt x="395" y="11"/>
                    </a:cubicBezTo>
                    <a:cubicBezTo>
                      <a:pt x="393" y="9"/>
                      <a:pt x="389" y="5"/>
                      <a:pt x="393" y="5"/>
                    </a:cubicBezTo>
                    <a:cubicBezTo>
                      <a:pt x="392" y="5"/>
                      <a:pt x="392" y="5"/>
                      <a:pt x="392" y="4"/>
                    </a:cubicBezTo>
                    <a:cubicBezTo>
                      <a:pt x="394" y="5"/>
                      <a:pt x="392" y="3"/>
                      <a:pt x="389" y="3"/>
                    </a:cubicBezTo>
                    <a:cubicBezTo>
                      <a:pt x="384" y="3"/>
                      <a:pt x="378" y="3"/>
                      <a:pt x="373" y="3"/>
                    </a:cubicBezTo>
                    <a:cubicBezTo>
                      <a:pt x="359" y="3"/>
                      <a:pt x="346" y="3"/>
                      <a:pt x="333" y="3"/>
                    </a:cubicBezTo>
                    <a:cubicBezTo>
                      <a:pt x="306" y="3"/>
                      <a:pt x="278" y="4"/>
                      <a:pt x="250" y="4"/>
                    </a:cubicBezTo>
                    <a:cubicBezTo>
                      <a:pt x="222" y="4"/>
                      <a:pt x="195" y="3"/>
                      <a:pt x="167" y="2"/>
                    </a:cubicBezTo>
                    <a:cubicBezTo>
                      <a:pt x="155" y="2"/>
                      <a:pt x="142" y="3"/>
                      <a:pt x="130" y="1"/>
                    </a:cubicBezTo>
                    <a:cubicBezTo>
                      <a:pt x="124" y="0"/>
                      <a:pt x="124" y="3"/>
                      <a:pt x="124" y="8"/>
                    </a:cubicBezTo>
                    <a:cubicBezTo>
                      <a:pt x="124" y="11"/>
                      <a:pt x="120" y="14"/>
                      <a:pt x="124" y="16"/>
                    </a:cubicBezTo>
                    <a:cubicBezTo>
                      <a:pt x="120" y="16"/>
                      <a:pt x="119" y="15"/>
                      <a:pt x="116" y="18"/>
                    </a:cubicBezTo>
                    <a:cubicBezTo>
                      <a:pt x="112" y="21"/>
                      <a:pt x="112" y="27"/>
                      <a:pt x="109" y="30"/>
                    </a:cubicBezTo>
                    <a:cubicBezTo>
                      <a:pt x="107" y="30"/>
                      <a:pt x="105" y="32"/>
                      <a:pt x="104" y="30"/>
                    </a:cubicBezTo>
                    <a:cubicBezTo>
                      <a:pt x="103" y="27"/>
                      <a:pt x="100" y="28"/>
                      <a:pt x="99" y="29"/>
                    </a:cubicBezTo>
                    <a:cubicBezTo>
                      <a:pt x="92" y="29"/>
                      <a:pt x="91" y="32"/>
                      <a:pt x="89" y="37"/>
                    </a:cubicBezTo>
                    <a:cubicBezTo>
                      <a:pt x="88" y="38"/>
                      <a:pt x="84" y="41"/>
                      <a:pt x="82" y="39"/>
                    </a:cubicBezTo>
                    <a:cubicBezTo>
                      <a:pt x="81" y="37"/>
                      <a:pt x="83" y="31"/>
                      <a:pt x="78" y="35"/>
                    </a:cubicBezTo>
                    <a:cubicBezTo>
                      <a:pt x="76" y="35"/>
                      <a:pt x="71" y="42"/>
                      <a:pt x="71" y="42"/>
                    </a:cubicBezTo>
                    <a:cubicBezTo>
                      <a:pt x="69" y="41"/>
                      <a:pt x="70" y="39"/>
                      <a:pt x="68" y="41"/>
                    </a:cubicBezTo>
                    <a:cubicBezTo>
                      <a:pt x="68" y="41"/>
                      <a:pt x="67" y="45"/>
                      <a:pt x="67" y="45"/>
                    </a:cubicBezTo>
                    <a:cubicBezTo>
                      <a:pt x="67" y="45"/>
                      <a:pt x="65" y="49"/>
                      <a:pt x="65" y="50"/>
                    </a:cubicBezTo>
                    <a:cubicBezTo>
                      <a:pt x="64" y="51"/>
                      <a:pt x="59" y="50"/>
                      <a:pt x="57" y="51"/>
                    </a:cubicBezTo>
                    <a:cubicBezTo>
                      <a:pt x="53" y="52"/>
                      <a:pt x="40" y="69"/>
                      <a:pt x="35" y="64"/>
                    </a:cubicBezTo>
                    <a:cubicBezTo>
                      <a:pt x="32" y="61"/>
                      <a:pt x="21" y="66"/>
                      <a:pt x="20" y="69"/>
                    </a:cubicBezTo>
                    <a:cubicBezTo>
                      <a:pt x="20" y="70"/>
                      <a:pt x="17" y="72"/>
                      <a:pt x="16" y="73"/>
                    </a:cubicBezTo>
                    <a:cubicBezTo>
                      <a:pt x="15" y="74"/>
                      <a:pt x="16" y="76"/>
                      <a:pt x="14" y="77"/>
                    </a:cubicBezTo>
                    <a:cubicBezTo>
                      <a:pt x="14" y="83"/>
                      <a:pt x="12" y="81"/>
                      <a:pt x="9" y="84"/>
                    </a:cubicBezTo>
                    <a:cubicBezTo>
                      <a:pt x="5" y="84"/>
                      <a:pt x="6" y="81"/>
                      <a:pt x="3" y="84"/>
                    </a:cubicBezTo>
                    <a:cubicBezTo>
                      <a:pt x="0" y="87"/>
                      <a:pt x="1" y="96"/>
                      <a:pt x="0" y="100"/>
                    </a:cubicBezTo>
                    <a:cubicBezTo>
                      <a:pt x="15" y="100"/>
                      <a:pt x="30" y="100"/>
                      <a:pt x="44" y="99"/>
                    </a:cubicBezTo>
                    <a:cubicBezTo>
                      <a:pt x="50" y="99"/>
                      <a:pt x="56" y="99"/>
                      <a:pt x="62" y="98"/>
                    </a:cubicBezTo>
                    <a:cubicBezTo>
                      <a:pt x="65" y="97"/>
                      <a:pt x="70" y="93"/>
                      <a:pt x="73" y="93"/>
                    </a:cubicBezTo>
                    <a:cubicBezTo>
                      <a:pt x="74" y="94"/>
                      <a:pt x="74" y="94"/>
                      <a:pt x="73" y="95"/>
                    </a:cubicBezTo>
                    <a:cubicBezTo>
                      <a:pt x="74" y="95"/>
                      <a:pt x="84" y="90"/>
                      <a:pt x="84" y="90"/>
                    </a:cubicBezTo>
                    <a:cubicBezTo>
                      <a:pt x="84" y="89"/>
                      <a:pt x="85" y="89"/>
                      <a:pt x="87" y="89"/>
                    </a:cubicBezTo>
                    <a:cubicBezTo>
                      <a:pt x="89" y="89"/>
                      <a:pt x="90" y="86"/>
                      <a:pt x="92" y="86"/>
                    </a:cubicBezTo>
                    <a:cubicBezTo>
                      <a:pt x="94" y="86"/>
                      <a:pt x="92" y="88"/>
                      <a:pt x="96" y="87"/>
                    </a:cubicBezTo>
                    <a:cubicBezTo>
                      <a:pt x="102" y="85"/>
                      <a:pt x="114" y="87"/>
                      <a:pt x="121" y="88"/>
                    </a:cubicBezTo>
                    <a:cubicBezTo>
                      <a:pt x="131" y="88"/>
                      <a:pt x="141" y="89"/>
                      <a:pt x="151" y="89"/>
                    </a:cubicBezTo>
                    <a:cubicBezTo>
                      <a:pt x="158" y="90"/>
                      <a:pt x="155" y="92"/>
                      <a:pt x="155" y="96"/>
                    </a:cubicBezTo>
                    <a:cubicBezTo>
                      <a:pt x="157" y="95"/>
                      <a:pt x="159" y="94"/>
                      <a:pt x="161" y="93"/>
                    </a:cubicBezTo>
                    <a:cubicBezTo>
                      <a:pt x="165" y="99"/>
                      <a:pt x="170" y="103"/>
                      <a:pt x="167" y="111"/>
                    </a:cubicBezTo>
                    <a:cubicBezTo>
                      <a:pt x="179" y="111"/>
                      <a:pt x="190" y="110"/>
                      <a:pt x="202" y="111"/>
                    </a:cubicBezTo>
                    <a:cubicBezTo>
                      <a:pt x="206" y="111"/>
                      <a:pt x="210" y="111"/>
                      <a:pt x="214" y="111"/>
                    </a:cubicBezTo>
                    <a:cubicBezTo>
                      <a:pt x="221" y="111"/>
                      <a:pt x="224" y="115"/>
                      <a:pt x="228" y="119"/>
                    </a:cubicBezTo>
                    <a:cubicBezTo>
                      <a:pt x="236" y="129"/>
                      <a:pt x="245" y="138"/>
                      <a:pt x="254" y="147"/>
                    </a:cubicBezTo>
                    <a:cubicBezTo>
                      <a:pt x="257" y="151"/>
                      <a:pt x="269" y="169"/>
                      <a:pt x="274" y="168"/>
                    </a:cubicBezTo>
                    <a:cubicBezTo>
                      <a:pt x="270" y="170"/>
                      <a:pt x="278" y="167"/>
                      <a:pt x="279" y="167"/>
                    </a:cubicBezTo>
                    <a:cubicBezTo>
                      <a:pt x="282" y="167"/>
                      <a:pt x="280" y="166"/>
                      <a:pt x="283" y="164"/>
                    </a:cubicBezTo>
                    <a:cubicBezTo>
                      <a:pt x="283" y="166"/>
                      <a:pt x="284" y="165"/>
                      <a:pt x="282" y="167"/>
                    </a:cubicBezTo>
                    <a:cubicBezTo>
                      <a:pt x="283" y="167"/>
                      <a:pt x="292" y="166"/>
                      <a:pt x="289" y="164"/>
                    </a:cubicBezTo>
                    <a:cubicBezTo>
                      <a:pt x="289" y="164"/>
                      <a:pt x="290" y="166"/>
                      <a:pt x="290" y="165"/>
                    </a:cubicBezTo>
                    <a:cubicBezTo>
                      <a:pt x="290" y="166"/>
                      <a:pt x="289" y="167"/>
                      <a:pt x="289" y="166"/>
                    </a:cubicBezTo>
                    <a:cubicBezTo>
                      <a:pt x="289" y="167"/>
                      <a:pt x="299" y="167"/>
                      <a:pt x="299" y="167"/>
                    </a:cubicBezTo>
                    <a:cubicBezTo>
                      <a:pt x="304" y="167"/>
                      <a:pt x="300" y="151"/>
                      <a:pt x="301" y="150"/>
                    </a:cubicBezTo>
                    <a:cubicBezTo>
                      <a:pt x="301" y="150"/>
                      <a:pt x="303" y="157"/>
                      <a:pt x="303" y="158"/>
                    </a:cubicBezTo>
                    <a:cubicBezTo>
                      <a:pt x="303" y="158"/>
                      <a:pt x="311" y="141"/>
                      <a:pt x="311" y="142"/>
                    </a:cubicBezTo>
                    <a:cubicBezTo>
                      <a:pt x="313" y="142"/>
                      <a:pt x="318" y="136"/>
                      <a:pt x="318" y="134"/>
                    </a:cubicBezTo>
                    <a:cubicBezTo>
                      <a:pt x="319" y="135"/>
                      <a:pt x="326" y="130"/>
                      <a:pt x="328" y="128"/>
                    </a:cubicBezTo>
                    <a:cubicBezTo>
                      <a:pt x="329" y="125"/>
                      <a:pt x="327" y="125"/>
                      <a:pt x="327" y="126"/>
                    </a:cubicBezTo>
                    <a:cubicBezTo>
                      <a:pt x="327" y="125"/>
                      <a:pt x="325" y="122"/>
                      <a:pt x="327" y="123"/>
                    </a:cubicBezTo>
                    <a:cubicBezTo>
                      <a:pt x="331" y="123"/>
                      <a:pt x="327" y="118"/>
                      <a:pt x="327" y="117"/>
                    </a:cubicBezTo>
                    <a:cubicBezTo>
                      <a:pt x="327" y="118"/>
                      <a:pt x="327" y="118"/>
                      <a:pt x="327" y="119"/>
                    </a:cubicBezTo>
                    <a:cubicBezTo>
                      <a:pt x="327" y="114"/>
                      <a:pt x="327" y="114"/>
                      <a:pt x="327" y="114"/>
                    </a:cubicBezTo>
                    <a:cubicBezTo>
                      <a:pt x="327" y="118"/>
                      <a:pt x="328" y="116"/>
                      <a:pt x="330" y="116"/>
                    </a:cubicBezTo>
                    <a:cubicBezTo>
                      <a:pt x="328" y="117"/>
                      <a:pt x="329" y="117"/>
                      <a:pt x="330" y="118"/>
                    </a:cubicBezTo>
                    <a:cubicBezTo>
                      <a:pt x="330" y="118"/>
                      <a:pt x="330" y="118"/>
                      <a:pt x="331" y="118"/>
                    </a:cubicBezTo>
                    <a:cubicBezTo>
                      <a:pt x="330" y="118"/>
                      <a:pt x="330" y="119"/>
                      <a:pt x="330" y="119"/>
                    </a:cubicBezTo>
                    <a:cubicBezTo>
                      <a:pt x="330" y="119"/>
                      <a:pt x="330" y="119"/>
                      <a:pt x="330" y="118"/>
                    </a:cubicBezTo>
                    <a:cubicBezTo>
                      <a:pt x="329" y="119"/>
                      <a:pt x="329" y="119"/>
                      <a:pt x="329" y="119"/>
                    </a:cubicBezTo>
                    <a:cubicBezTo>
                      <a:pt x="330" y="120"/>
                      <a:pt x="331" y="121"/>
                      <a:pt x="332" y="121"/>
                    </a:cubicBezTo>
                    <a:cubicBezTo>
                      <a:pt x="331" y="121"/>
                      <a:pt x="327" y="124"/>
                      <a:pt x="328" y="125"/>
                    </a:cubicBezTo>
                    <a:cubicBezTo>
                      <a:pt x="328" y="124"/>
                      <a:pt x="329" y="124"/>
                      <a:pt x="329" y="125"/>
                    </a:cubicBezTo>
                    <a:cubicBezTo>
                      <a:pt x="329" y="125"/>
                      <a:pt x="329" y="124"/>
                      <a:pt x="330" y="124"/>
                    </a:cubicBezTo>
                    <a:cubicBezTo>
                      <a:pt x="330" y="126"/>
                      <a:pt x="330" y="126"/>
                      <a:pt x="330" y="126"/>
                    </a:cubicBezTo>
                    <a:cubicBezTo>
                      <a:pt x="330" y="126"/>
                      <a:pt x="330" y="125"/>
                      <a:pt x="331" y="125"/>
                    </a:cubicBezTo>
                    <a:cubicBezTo>
                      <a:pt x="331" y="125"/>
                      <a:pt x="332" y="129"/>
                      <a:pt x="333" y="126"/>
                    </a:cubicBezTo>
                    <a:cubicBezTo>
                      <a:pt x="333" y="125"/>
                      <a:pt x="337" y="123"/>
                      <a:pt x="337" y="121"/>
                    </a:cubicBezTo>
                    <a:cubicBezTo>
                      <a:pt x="337" y="121"/>
                      <a:pt x="337" y="121"/>
                      <a:pt x="337" y="121"/>
                    </a:cubicBezTo>
                    <a:cubicBezTo>
                      <a:pt x="337" y="121"/>
                      <a:pt x="337" y="121"/>
                      <a:pt x="337" y="121"/>
                    </a:cubicBezTo>
                    <a:cubicBezTo>
                      <a:pt x="338" y="121"/>
                      <a:pt x="338" y="121"/>
                      <a:pt x="339" y="121"/>
                    </a:cubicBezTo>
                    <a:cubicBezTo>
                      <a:pt x="341" y="120"/>
                      <a:pt x="338" y="119"/>
                      <a:pt x="338" y="117"/>
                    </a:cubicBezTo>
                    <a:cubicBezTo>
                      <a:pt x="339" y="117"/>
                      <a:pt x="341" y="121"/>
                      <a:pt x="341" y="118"/>
                    </a:cubicBezTo>
                    <a:cubicBezTo>
                      <a:pt x="342" y="118"/>
                      <a:pt x="340" y="114"/>
                      <a:pt x="340" y="114"/>
                    </a:cubicBezTo>
                    <a:cubicBezTo>
                      <a:pt x="342" y="114"/>
                      <a:pt x="341" y="117"/>
                      <a:pt x="344" y="117"/>
                    </a:cubicBezTo>
                    <a:cubicBezTo>
                      <a:pt x="342" y="117"/>
                      <a:pt x="343" y="118"/>
                      <a:pt x="341" y="119"/>
                    </a:cubicBezTo>
                    <a:cubicBezTo>
                      <a:pt x="343" y="120"/>
                      <a:pt x="350" y="117"/>
                      <a:pt x="349" y="116"/>
                    </a:cubicBezTo>
                    <a:cubicBezTo>
                      <a:pt x="350" y="117"/>
                      <a:pt x="361" y="116"/>
                      <a:pt x="361" y="116"/>
                    </a:cubicBezTo>
                    <a:cubicBezTo>
                      <a:pt x="361" y="116"/>
                      <a:pt x="360" y="116"/>
                      <a:pt x="360" y="115"/>
                    </a:cubicBezTo>
                    <a:cubicBezTo>
                      <a:pt x="361" y="115"/>
                      <a:pt x="361" y="115"/>
                      <a:pt x="360" y="114"/>
                    </a:cubicBezTo>
                    <a:cubicBezTo>
                      <a:pt x="360" y="114"/>
                      <a:pt x="359" y="114"/>
                      <a:pt x="358" y="114"/>
                    </a:cubicBezTo>
                    <a:cubicBezTo>
                      <a:pt x="359" y="113"/>
                      <a:pt x="360" y="112"/>
                      <a:pt x="361" y="113"/>
                    </a:cubicBezTo>
                    <a:cubicBezTo>
                      <a:pt x="361" y="111"/>
                      <a:pt x="361" y="111"/>
                      <a:pt x="361" y="111"/>
                    </a:cubicBezTo>
                    <a:cubicBezTo>
                      <a:pt x="362" y="112"/>
                      <a:pt x="364" y="117"/>
                      <a:pt x="363" y="117"/>
                    </a:cubicBezTo>
                    <a:cubicBezTo>
                      <a:pt x="363" y="117"/>
                      <a:pt x="364" y="117"/>
                      <a:pt x="365" y="117"/>
                    </a:cubicBezTo>
                    <a:cubicBezTo>
                      <a:pt x="365" y="116"/>
                      <a:pt x="365" y="112"/>
                      <a:pt x="365" y="111"/>
                    </a:cubicBezTo>
                    <a:cubicBezTo>
                      <a:pt x="368" y="114"/>
                      <a:pt x="366" y="112"/>
                      <a:pt x="366" y="115"/>
                    </a:cubicBezTo>
                    <a:cubicBezTo>
                      <a:pt x="367" y="115"/>
                      <a:pt x="368" y="116"/>
                      <a:pt x="368" y="116"/>
                    </a:cubicBezTo>
                    <a:cubicBezTo>
                      <a:pt x="371" y="116"/>
                      <a:pt x="370" y="113"/>
                      <a:pt x="371" y="113"/>
                    </a:cubicBezTo>
                    <a:cubicBezTo>
                      <a:pt x="370" y="113"/>
                      <a:pt x="370" y="112"/>
                      <a:pt x="370" y="112"/>
                    </a:cubicBezTo>
                    <a:cubicBezTo>
                      <a:pt x="371" y="112"/>
                      <a:pt x="371" y="112"/>
                      <a:pt x="372" y="111"/>
                    </a:cubicBezTo>
                    <a:cubicBezTo>
                      <a:pt x="372" y="112"/>
                      <a:pt x="370" y="113"/>
                      <a:pt x="372" y="114"/>
                    </a:cubicBezTo>
                    <a:cubicBezTo>
                      <a:pt x="373" y="112"/>
                      <a:pt x="373" y="111"/>
                      <a:pt x="372" y="110"/>
                    </a:cubicBezTo>
                    <a:cubicBezTo>
                      <a:pt x="373" y="111"/>
                      <a:pt x="374" y="110"/>
                      <a:pt x="374" y="109"/>
                    </a:cubicBezTo>
                    <a:cubicBezTo>
                      <a:pt x="374" y="109"/>
                      <a:pt x="374" y="110"/>
                      <a:pt x="375" y="110"/>
                    </a:cubicBezTo>
                    <a:cubicBezTo>
                      <a:pt x="375" y="108"/>
                      <a:pt x="375" y="107"/>
                      <a:pt x="376" y="106"/>
                    </a:cubicBezTo>
                    <a:cubicBezTo>
                      <a:pt x="376" y="107"/>
                      <a:pt x="376" y="107"/>
                      <a:pt x="376" y="108"/>
                    </a:cubicBezTo>
                    <a:cubicBezTo>
                      <a:pt x="376" y="107"/>
                      <a:pt x="379" y="105"/>
                      <a:pt x="379" y="105"/>
                    </a:cubicBezTo>
                    <a:cubicBezTo>
                      <a:pt x="379" y="105"/>
                      <a:pt x="378" y="105"/>
                      <a:pt x="378" y="105"/>
                    </a:cubicBezTo>
                    <a:cubicBezTo>
                      <a:pt x="378" y="104"/>
                      <a:pt x="378" y="104"/>
                      <a:pt x="379" y="103"/>
                    </a:cubicBezTo>
                    <a:cubicBezTo>
                      <a:pt x="378" y="104"/>
                      <a:pt x="378" y="104"/>
                      <a:pt x="377" y="103"/>
                    </a:cubicBezTo>
                    <a:cubicBezTo>
                      <a:pt x="381" y="103"/>
                      <a:pt x="382" y="101"/>
                      <a:pt x="380" y="99"/>
                    </a:cubicBezTo>
                    <a:cubicBezTo>
                      <a:pt x="380" y="99"/>
                      <a:pt x="380" y="99"/>
                      <a:pt x="380" y="99"/>
                    </a:cubicBezTo>
                    <a:cubicBezTo>
                      <a:pt x="380" y="98"/>
                      <a:pt x="380" y="98"/>
                      <a:pt x="379" y="98"/>
                    </a:cubicBezTo>
                    <a:cubicBezTo>
                      <a:pt x="380" y="98"/>
                      <a:pt x="380" y="98"/>
                      <a:pt x="380" y="99"/>
                    </a:cubicBezTo>
                    <a:cubicBezTo>
                      <a:pt x="380" y="98"/>
                      <a:pt x="379" y="98"/>
                      <a:pt x="379" y="97"/>
                    </a:cubicBezTo>
                    <a:cubicBezTo>
                      <a:pt x="379" y="99"/>
                      <a:pt x="378" y="97"/>
                      <a:pt x="377" y="97"/>
                    </a:cubicBezTo>
                    <a:cubicBezTo>
                      <a:pt x="378" y="99"/>
                      <a:pt x="379" y="100"/>
                      <a:pt x="379" y="102"/>
                    </a:cubicBezTo>
                    <a:cubicBezTo>
                      <a:pt x="378" y="100"/>
                      <a:pt x="378" y="102"/>
                      <a:pt x="376" y="100"/>
                    </a:cubicBezTo>
                    <a:cubicBezTo>
                      <a:pt x="376" y="101"/>
                      <a:pt x="377" y="102"/>
                      <a:pt x="377" y="102"/>
                    </a:cubicBezTo>
                    <a:cubicBezTo>
                      <a:pt x="376" y="102"/>
                      <a:pt x="376" y="102"/>
                      <a:pt x="376" y="101"/>
                    </a:cubicBezTo>
                    <a:cubicBezTo>
                      <a:pt x="376" y="103"/>
                      <a:pt x="376" y="103"/>
                      <a:pt x="376" y="103"/>
                    </a:cubicBezTo>
                    <a:cubicBezTo>
                      <a:pt x="376" y="104"/>
                      <a:pt x="375" y="103"/>
                      <a:pt x="375" y="103"/>
                    </a:cubicBezTo>
                    <a:cubicBezTo>
                      <a:pt x="375" y="103"/>
                      <a:pt x="375" y="103"/>
                      <a:pt x="375" y="103"/>
                    </a:cubicBezTo>
                    <a:cubicBezTo>
                      <a:pt x="375" y="102"/>
                      <a:pt x="375" y="102"/>
                      <a:pt x="375" y="103"/>
                    </a:cubicBezTo>
                    <a:cubicBezTo>
                      <a:pt x="375" y="103"/>
                      <a:pt x="375" y="103"/>
                      <a:pt x="376" y="103"/>
                    </a:cubicBezTo>
                    <a:cubicBezTo>
                      <a:pt x="376" y="102"/>
                      <a:pt x="376" y="102"/>
                      <a:pt x="376" y="101"/>
                    </a:cubicBezTo>
                    <a:cubicBezTo>
                      <a:pt x="374" y="103"/>
                      <a:pt x="373" y="103"/>
                      <a:pt x="373" y="105"/>
                    </a:cubicBezTo>
                    <a:cubicBezTo>
                      <a:pt x="373" y="103"/>
                      <a:pt x="372" y="103"/>
                      <a:pt x="372" y="101"/>
                    </a:cubicBezTo>
                    <a:cubicBezTo>
                      <a:pt x="374" y="103"/>
                      <a:pt x="374" y="100"/>
                      <a:pt x="374" y="100"/>
                    </a:cubicBezTo>
                    <a:cubicBezTo>
                      <a:pt x="373" y="100"/>
                      <a:pt x="375" y="99"/>
                      <a:pt x="373" y="99"/>
                    </a:cubicBezTo>
                    <a:cubicBezTo>
                      <a:pt x="373" y="98"/>
                      <a:pt x="373" y="97"/>
                      <a:pt x="375" y="97"/>
                    </a:cubicBezTo>
                    <a:cubicBezTo>
                      <a:pt x="374" y="97"/>
                      <a:pt x="372" y="93"/>
                      <a:pt x="372" y="96"/>
                    </a:cubicBezTo>
                    <a:cubicBezTo>
                      <a:pt x="372" y="96"/>
                      <a:pt x="373" y="96"/>
                      <a:pt x="373" y="96"/>
                    </a:cubicBezTo>
                    <a:cubicBezTo>
                      <a:pt x="372" y="96"/>
                      <a:pt x="372" y="96"/>
                      <a:pt x="373" y="97"/>
                    </a:cubicBezTo>
                    <a:cubicBezTo>
                      <a:pt x="373" y="97"/>
                      <a:pt x="372" y="97"/>
                      <a:pt x="372" y="98"/>
                    </a:cubicBezTo>
                    <a:cubicBezTo>
                      <a:pt x="372" y="98"/>
                      <a:pt x="371" y="97"/>
                      <a:pt x="372" y="96"/>
                    </a:cubicBezTo>
                    <a:cubicBezTo>
                      <a:pt x="370" y="96"/>
                      <a:pt x="371" y="98"/>
                      <a:pt x="371" y="98"/>
                    </a:cubicBezTo>
                    <a:cubicBezTo>
                      <a:pt x="371" y="98"/>
                      <a:pt x="371" y="98"/>
                      <a:pt x="372" y="98"/>
                    </a:cubicBezTo>
                    <a:cubicBezTo>
                      <a:pt x="372" y="99"/>
                      <a:pt x="372" y="99"/>
                      <a:pt x="372" y="99"/>
                    </a:cubicBezTo>
                    <a:cubicBezTo>
                      <a:pt x="372" y="99"/>
                      <a:pt x="371" y="99"/>
                      <a:pt x="371" y="98"/>
                    </a:cubicBezTo>
                    <a:cubicBezTo>
                      <a:pt x="371" y="99"/>
                      <a:pt x="372" y="101"/>
                      <a:pt x="371" y="102"/>
                    </a:cubicBezTo>
                    <a:cubicBezTo>
                      <a:pt x="371" y="100"/>
                      <a:pt x="371" y="100"/>
                      <a:pt x="369" y="100"/>
                    </a:cubicBezTo>
                    <a:cubicBezTo>
                      <a:pt x="371" y="100"/>
                      <a:pt x="370" y="100"/>
                      <a:pt x="370" y="99"/>
                    </a:cubicBezTo>
                    <a:cubicBezTo>
                      <a:pt x="366" y="99"/>
                      <a:pt x="366" y="103"/>
                      <a:pt x="370" y="103"/>
                    </a:cubicBezTo>
                    <a:cubicBezTo>
                      <a:pt x="368" y="103"/>
                      <a:pt x="369" y="105"/>
                      <a:pt x="370" y="106"/>
                    </a:cubicBezTo>
                    <a:cubicBezTo>
                      <a:pt x="369" y="105"/>
                      <a:pt x="368" y="104"/>
                      <a:pt x="367" y="104"/>
                    </a:cubicBezTo>
                    <a:cubicBezTo>
                      <a:pt x="369" y="104"/>
                      <a:pt x="368" y="103"/>
                      <a:pt x="367" y="102"/>
                    </a:cubicBezTo>
                    <a:cubicBezTo>
                      <a:pt x="367" y="103"/>
                      <a:pt x="367" y="103"/>
                      <a:pt x="366" y="103"/>
                    </a:cubicBezTo>
                    <a:cubicBezTo>
                      <a:pt x="367" y="101"/>
                      <a:pt x="365" y="99"/>
                      <a:pt x="363" y="100"/>
                    </a:cubicBezTo>
                    <a:cubicBezTo>
                      <a:pt x="362" y="101"/>
                      <a:pt x="364" y="105"/>
                      <a:pt x="364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cubicBezTo>
                      <a:pt x="363" y="105"/>
                      <a:pt x="363" y="102"/>
                      <a:pt x="361" y="102"/>
                    </a:cubicBezTo>
                    <a:cubicBezTo>
                      <a:pt x="361" y="102"/>
                      <a:pt x="360" y="103"/>
                      <a:pt x="360" y="104"/>
                    </a:cubicBezTo>
                    <a:cubicBezTo>
                      <a:pt x="359" y="104"/>
                      <a:pt x="358" y="103"/>
                      <a:pt x="358" y="106"/>
                    </a:cubicBezTo>
                    <a:cubicBezTo>
                      <a:pt x="358" y="108"/>
                      <a:pt x="358" y="108"/>
                      <a:pt x="358" y="108"/>
                    </a:cubicBezTo>
                    <a:cubicBezTo>
                      <a:pt x="358" y="107"/>
                      <a:pt x="358" y="106"/>
                      <a:pt x="358" y="105"/>
                    </a:cubicBezTo>
                    <a:cubicBezTo>
                      <a:pt x="358" y="105"/>
                      <a:pt x="357" y="106"/>
                      <a:pt x="357" y="106"/>
                    </a:cubicBezTo>
                    <a:cubicBezTo>
                      <a:pt x="359" y="103"/>
                      <a:pt x="355" y="102"/>
                      <a:pt x="354" y="103"/>
                    </a:cubicBezTo>
                    <a:cubicBezTo>
                      <a:pt x="354" y="104"/>
                      <a:pt x="355" y="104"/>
                      <a:pt x="355" y="105"/>
                    </a:cubicBezTo>
                    <a:cubicBezTo>
                      <a:pt x="354" y="105"/>
                      <a:pt x="354" y="104"/>
                      <a:pt x="353" y="106"/>
                    </a:cubicBezTo>
                    <a:cubicBezTo>
                      <a:pt x="353" y="104"/>
                      <a:pt x="354" y="103"/>
                      <a:pt x="354" y="103"/>
                    </a:cubicBezTo>
                    <a:cubicBezTo>
                      <a:pt x="353" y="102"/>
                      <a:pt x="352" y="102"/>
                      <a:pt x="352" y="103"/>
                    </a:cubicBezTo>
                    <a:cubicBezTo>
                      <a:pt x="352" y="103"/>
                      <a:pt x="351" y="104"/>
                      <a:pt x="351" y="105"/>
                    </a:cubicBezTo>
                    <a:cubicBezTo>
                      <a:pt x="351" y="104"/>
                      <a:pt x="351" y="104"/>
                      <a:pt x="352" y="103"/>
                    </a:cubicBezTo>
                    <a:cubicBezTo>
                      <a:pt x="351" y="103"/>
                      <a:pt x="351" y="103"/>
                      <a:pt x="350" y="103"/>
                    </a:cubicBezTo>
                    <a:cubicBezTo>
                      <a:pt x="350" y="102"/>
                      <a:pt x="351" y="102"/>
                      <a:pt x="351" y="102"/>
                    </a:cubicBezTo>
                    <a:cubicBezTo>
                      <a:pt x="348" y="100"/>
                      <a:pt x="348" y="96"/>
                      <a:pt x="345" y="93"/>
                    </a:cubicBezTo>
                    <a:cubicBezTo>
                      <a:pt x="343" y="95"/>
                      <a:pt x="342" y="95"/>
                      <a:pt x="341" y="94"/>
                    </a:cubicBezTo>
                    <a:cubicBezTo>
                      <a:pt x="343" y="95"/>
                      <a:pt x="344" y="94"/>
                      <a:pt x="345" y="93"/>
                    </a:cubicBezTo>
                    <a:cubicBezTo>
                      <a:pt x="344" y="91"/>
                      <a:pt x="343" y="91"/>
                      <a:pt x="343" y="89"/>
                    </a:cubicBezTo>
                    <a:cubicBezTo>
                      <a:pt x="344" y="90"/>
                      <a:pt x="348" y="95"/>
                      <a:pt x="348" y="95"/>
                    </a:cubicBezTo>
                    <a:cubicBezTo>
                      <a:pt x="348" y="94"/>
                      <a:pt x="348" y="94"/>
                      <a:pt x="348" y="95"/>
                    </a:cubicBezTo>
                    <a:cubicBezTo>
                      <a:pt x="348" y="95"/>
                      <a:pt x="348" y="95"/>
                      <a:pt x="348" y="95"/>
                    </a:cubicBezTo>
                    <a:cubicBezTo>
                      <a:pt x="349" y="95"/>
                      <a:pt x="349" y="96"/>
                      <a:pt x="350" y="94"/>
                    </a:cubicBezTo>
                    <a:cubicBezTo>
                      <a:pt x="350" y="95"/>
                      <a:pt x="350" y="96"/>
                      <a:pt x="349" y="96"/>
                    </a:cubicBezTo>
                    <a:cubicBezTo>
                      <a:pt x="350" y="96"/>
                      <a:pt x="350" y="96"/>
                      <a:pt x="351" y="96"/>
                    </a:cubicBezTo>
                    <a:cubicBezTo>
                      <a:pt x="351" y="96"/>
                      <a:pt x="350" y="97"/>
                      <a:pt x="350" y="97"/>
                    </a:cubicBezTo>
                    <a:cubicBezTo>
                      <a:pt x="351" y="98"/>
                      <a:pt x="352" y="98"/>
                      <a:pt x="353" y="99"/>
                    </a:cubicBezTo>
                    <a:cubicBezTo>
                      <a:pt x="353" y="97"/>
                      <a:pt x="353" y="97"/>
                      <a:pt x="353" y="97"/>
                    </a:cubicBezTo>
                    <a:cubicBezTo>
                      <a:pt x="354" y="99"/>
                      <a:pt x="353" y="101"/>
                      <a:pt x="356" y="101"/>
                    </a:cubicBezTo>
                    <a:cubicBezTo>
                      <a:pt x="360" y="101"/>
                      <a:pt x="357" y="99"/>
                      <a:pt x="357" y="98"/>
                    </a:cubicBezTo>
                    <a:cubicBezTo>
                      <a:pt x="357" y="99"/>
                      <a:pt x="358" y="99"/>
                      <a:pt x="358" y="98"/>
                    </a:cubicBezTo>
                    <a:cubicBezTo>
                      <a:pt x="358" y="100"/>
                      <a:pt x="358" y="100"/>
                      <a:pt x="358" y="100"/>
                    </a:cubicBezTo>
                    <a:cubicBezTo>
                      <a:pt x="359" y="99"/>
                      <a:pt x="360" y="99"/>
                      <a:pt x="361" y="98"/>
                    </a:cubicBezTo>
                    <a:cubicBezTo>
                      <a:pt x="360" y="98"/>
                      <a:pt x="360" y="98"/>
                      <a:pt x="360" y="97"/>
                    </a:cubicBezTo>
                    <a:cubicBezTo>
                      <a:pt x="360" y="97"/>
                      <a:pt x="360" y="97"/>
                      <a:pt x="360" y="96"/>
                    </a:cubicBezTo>
                    <a:cubicBezTo>
                      <a:pt x="360" y="97"/>
                      <a:pt x="360" y="97"/>
                      <a:pt x="361" y="97"/>
                    </a:cubicBezTo>
                    <a:cubicBezTo>
                      <a:pt x="361" y="96"/>
                      <a:pt x="361" y="96"/>
                      <a:pt x="361" y="96"/>
                    </a:cubicBezTo>
                    <a:cubicBezTo>
                      <a:pt x="361" y="101"/>
                      <a:pt x="361" y="97"/>
                      <a:pt x="362" y="96"/>
                    </a:cubicBezTo>
                    <a:cubicBezTo>
                      <a:pt x="362" y="97"/>
                      <a:pt x="362" y="97"/>
                      <a:pt x="362" y="97"/>
                    </a:cubicBezTo>
                    <a:cubicBezTo>
                      <a:pt x="364" y="96"/>
                      <a:pt x="362" y="97"/>
                      <a:pt x="362" y="96"/>
                    </a:cubicBezTo>
                    <a:cubicBezTo>
                      <a:pt x="363" y="96"/>
                      <a:pt x="363" y="96"/>
                      <a:pt x="364" y="96"/>
                    </a:cubicBezTo>
                    <a:cubicBezTo>
                      <a:pt x="363" y="95"/>
                      <a:pt x="363" y="95"/>
                      <a:pt x="363" y="95"/>
                    </a:cubicBezTo>
                    <a:cubicBezTo>
                      <a:pt x="364" y="96"/>
                      <a:pt x="367" y="94"/>
                      <a:pt x="366" y="94"/>
                    </a:cubicBezTo>
                    <a:cubicBezTo>
                      <a:pt x="366" y="94"/>
                      <a:pt x="365" y="95"/>
                      <a:pt x="365" y="93"/>
                    </a:cubicBezTo>
                    <a:cubicBezTo>
                      <a:pt x="364" y="94"/>
                      <a:pt x="364" y="94"/>
                      <a:pt x="364" y="94"/>
                    </a:cubicBezTo>
                    <a:cubicBezTo>
                      <a:pt x="364" y="93"/>
                      <a:pt x="364" y="92"/>
                      <a:pt x="364" y="92"/>
                    </a:cubicBezTo>
                    <a:cubicBezTo>
                      <a:pt x="364" y="93"/>
                      <a:pt x="364" y="94"/>
                      <a:pt x="365" y="93"/>
                    </a:cubicBezTo>
                    <a:cubicBezTo>
                      <a:pt x="365" y="93"/>
                      <a:pt x="365" y="93"/>
                      <a:pt x="365" y="93"/>
                    </a:cubicBezTo>
                    <a:cubicBezTo>
                      <a:pt x="365" y="93"/>
                      <a:pt x="365" y="93"/>
                      <a:pt x="365" y="93"/>
                    </a:cubicBezTo>
                    <a:cubicBezTo>
                      <a:pt x="365" y="93"/>
                      <a:pt x="365" y="93"/>
                      <a:pt x="365" y="93"/>
                    </a:cubicBezTo>
                    <a:cubicBezTo>
                      <a:pt x="365" y="92"/>
                      <a:pt x="366" y="93"/>
                      <a:pt x="366" y="92"/>
                    </a:cubicBezTo>
                    <a:cubicBezTo>
                      <a:pt x="366" y="93"/>
                      <a:pt x="366" y="93"/>
                      <a:pt x="366" y="93"/>
                    </a:cubicBezTo>
                    <a:cubicBezTo>
                      <a:pt x="369" y="93"/>
                      <a:pt x="368" y="86"/>
                      <a:pt x="366" y="89"/>
                    </a:cubicBezTo>
                    <a:cubicBezTo>
                      <a:pt x="367" y="89"/>
                      <a:pt x="367" y="90"/>
                      <a:pt x="368" y="90"/>
                    </a:cubicBezTo>
                    <a:cubicBezTo>
                      <a:pt x="367" y="90"/>
                      <a:pt x="367" y="90"/>
                      <a:pt x="367" y="91"/>
                    </a:cubicBezTo>
                    <a:cubicBezTo>
                      <a:pt x="367" y="90"/>
                      <a:pt x="367" y="90"/>
                      <a:pt x="367" y="90"/>
                    </a:cubicBezTo>
                    <a:cubicBezTo>
                      <a:pt x="366" y="90"/>
                      <a:pt x="366" y="91"/>
                      <a:pt x="365" y="92"/>
                    </a:cubicBezTo>
                    <a:cubicBezTo>
                      <a:pt x="365" y="91"/>
                      <a:pt x="365" y="90"/>
                      <a:pt x="366" y="90"/>
                    </a:cubicBezTo>
                    <a:cubicBezTo>
                      <a:pt x="365" y="90"/>
                      <a:pt x="365" y="89"/>
                      <a:pt x="364" y="90"/>
                    </a:cubicBezTo>
                    <a:cubicBezTo>
                      <a:pt x="364" y="89"/>
                      <a:pt x="364" y="89"/>
                      <a:pt x="364" y="89"/>
                    </a:cubicBezTo>
                    <a:cubicBezTo>
                      <a:pt x="364" y="89"/>
                      <a:pt x="364" y="90"/>
                      <a:pt x="363" y="89"/>
                    </a:cubicBezTo>
                    <a:cubicBezTo>
                      <a:pt x="363" y="91"/>
                      <a:pt x="361" y="89"/>
                      <a:pt x="361" y="91"/>
                    </a:cubicBezTo>
                    <a:cubicBezTo>
                      <a:pt x="361" y="90"/>
                      <a:pt x="360" y="91"/>
                      <a:pt x="360" y="92"/>
                    </a:cubicBezTo>
                    <a:cubicBezTo>
                      <a:pt x="359" y="91"/>
                      <a:pt x="359" y="91"/>
                      <a:pt x="359" y="91"/>
                    </a:cubicBezTo>
                    <a:cubicBezTo>
                      <a:pt x="359" y="91"/>
                      <a:pt x="360" y="91"/>
                      <a:pt x="360" y="90"/>
                    </a:cubicBezTo>
                    <a:cubicBezTo>
                      <a:pt x="358" y="90"/>
                      <a:pt x="358" y="90"/>
                      <a:pt x="358" y="90"/>
                    </a:cubicBezTo>
                    <a:cubicBezTo>
                      <a:pt x="359" y="90"/>
                      <a:pt x="360" y="90"/>
                      <a:pt x="361" y="90"/>
                    </a:cubicBezTo>
                    <a:cubicBezTo>
                      <a:pt x="362" y="90"/>
                      <a:pt x="363" y="88"/>
                      <a:pt x="363" y="86"/>
                    </a:cubicBezTo>
                    <a:cubicBezTo>
                      <a:pt x="363" y="88"/>
                      <a:pt x="363" y="86"/>
                      <a:pt x="363" y="88"/>
                    </a:cubicBezTo>
                    <a:cubicBezTo>
                      <a:pt x="364" y="88"/>
                      <a:pt x="366" y="88"/>
                      <a:pt x="365" y="88"/>
                    </a:cubicBezTo>
                    <a:cubicBezTo>
                      <a:pt x="365" y="88"/>
                      <a:pt x="365" y="87"/>
                      <a:pt x="365" y="87"/>
                    </a:cubicBezTo>
                    <a:cubicBezTo>
                      <a:pt x="365" y="87"/>
                      <a:pt x="365" y="87"/>
                      <a:pt x="365" y="86"/>
                    </a:cubicBezTo>
                    <a:cubicBezTo>
                      <a:pt x="365" y="86"/>
                      <a:pt x="366" y="87"/>
                      <a:pt x="366" y="87"/>
                    </a:cubicBezTo>
                    <a:cubicBezTo>
                      <a:pt x="366" y="87"/>
                      <a:pt x="366" y="86"/>
                      <a:pt x="365" y="86"/>
                    </a:cubicBezTo>
                    <a:cubicBezTo>
                      <a:pt x="367" y="86"/>
                      <a:pt x="367" y="86"/>
                      <a:pt x="368" y="87"/>
                    </a:cubicBezTo>
                    <a:cubicBezTo>
                      <a:pt x="368" y="86"/>
                      <a:pt x="368" y="86"/>
                      <a:pt x="368" y="86"/>
                    </a:cubicBezTo>
                    <a:cubicBezTo>
                      <a:pt x="368" y="87"/>
                      <a:pt x="368" y="87"/>
                      <a:pt x="369" y="87"/>
                    </a:cubicBezTo>
                    <a:cubicBezTo>
                      <a:pt x="369" y="87"/>
                      <a:pt x="370" y="86"/>
                      <a:pt x="370" y="86"/>
                    </a:cubicBezTo>
                    <a:cubicBezTo>
                      <a:pt x="367" y="86"/>
                      <a:pt x="368" y="85"/>
                      <a:pt x="366" y="84"/>
                    </a:cubicBezTo>
                    <a:cubicBezTo>
                      <a:pt x="367" y="84"/>
                      <a:pt x="370" y="84"/>
                      <a:pt x="371" y="86"/>
                    </a:cubicBezTo>
                    <a:cubicBezTo>
                      <a:pt x="371" y="85"/>
                      <a:pt x="369" y="84"/>
                      <a:pt x="369" y="83"/>
                    </a:cubicBezTo>
                    <a:cubicBezTo>
                      <a:pt x="370" y="84"/>
                      <a:pt x="370" y="84"/>
                      <a:pt x="371" y="83"/>
                    </a:cubicBezTo>
                    <a:cubicBezTo>
                      <a:pt x="372" y="84"/>
                      <a:pt x="372" y="84"/>
                      <a:pt x="372" y="84"/>
                    </a:cubicBezTo>
                    <a:cubicBezTo>
                      <a:pt x="371" y="84"/>
                      <a:pt x="371" y="83"/>
                      <a:pt x="371" y="83"/>
                    </a:cubicBezTo>
                    <a:cubicBezTo>
                      <a:pt x="371" y="82"/>
                      <a:pt x="371" y="82"/>
                      <a:pt x="370" y="82"/>
                    </a:cubicBezTo>
                    <a:cubicBezTo>
                      <a:pt x="371" y="81"/>
                      <a:pt x="371" y="81"/>
                      <a:pt x="371" y="80"/>
                    </a:cubicBezTo>
                    <a:cubicBezTo>
                      <a:pt x="370" y="80"/>
                      <a:pt x="370" y="79"/>
                      <a:pt x="369" y="79"/>
                    </a:cubicBezTo>
                    <a:cubicBezTo>
                      <a:pt x="370" y="80"/>
                      <a:pt x="370" y="80"/>
                      <a:pt x="370" y="81"/>
                    </a:cubicBezTo>
                    <a:cubicBezTo>
                      <a:pt x="369" y="80"/>
                      <a:pt x="369" y="80"/>
                      <a:pt x="369" y="82"/>
                    </a:cubicBezTo>
                    <a:cubicBezTo>
                      <a:pt x="369" y="80"/>
                      <a:pt x="368" y="81"/>
                      <a:pt x="369" y="79"/>
                    </a:cubicBezTo>
                    <a:cubicBezTo>
                      <a:pt x="369" y="79"/>
                      <a:pt x="367" y="80"/>
                      <a:pt x="367" y="79"/>
                    </a:cubicBezTo>
                    <a:cubicBezTo>
                      <a:pt x="368" y="79"/>
                      <a:pt x="368" y="79"/>
                      <a:pt x="369" y="79"/>
                    </a:cubicBezTo>
                    <a:cubicBezTo>
                      <a:pt x="367" y="79"/>
                      <a:pt x="365" y="80"/>
                      <a:pt x="365" y="80"/>
                    </a:cubicBezTo>
                    <a:cubicBezTo>
                      <a:pt x="366" y="81"/>
                      <a:pt x="366" y="81"/>
                      <a:pt x="367" y="81"/>
                    </a:cubicBezTo>
                    <a:cubicBezTo>
                      <a:pt x="365" y="81"/>
                      <a:pt x="365" y="81"/>
                      <a:pt x="365" y="81"/>
                    </a:cubicBezTo>
                    <a:cubicBezTo>
                      <a:pt x="365" y="82"/>
                      <a:pt x="366" y="82"/>
                      <a:pt x="366" y="83"/>
                    </a:cubicBezTo>
                    <a:cubicBezTo>
                      <a:pt x="365" y="82"/>
                      <a:pt x="363" y="82"/>
                      <a:pt x="362" y="81"/>
                    </a:cubicBezTo>
                    <a:cubicBezTo>
                      <a:pt x="363" y="81"/>
                      <a:pt x="364" y="81"/>
                      <a:pt x="365" y="81"/>
                    </a:cubicBezTo>
                    <a:cubicBezTo>
                      <a:pt x="364" y="81"/>
                      <a:pt x="364" y="80"/>
                      <a:pt x="365" y="80"/>
                    </a:cubicBezTo>
                    <a:cubicBezTo>
                      <a:pt x="365" y="79"/>
                      <a:pt x="365" y="79"/>
                      <a:pt x="365" y="78"/>
                    </a:cubicBezTo>
                    <a:cubicBezTo>
                      <a:pt x="364" y="77"/>
                      <a:pt x="361" y="78"/>
                      <a:pt x="361" y="79"/>
                    </a:cubicBezTo>
                    <a:cubicBezTo>
                      <a:pt x="360" y="78"/>
                      <a:pt x="361" y="78"/>
                      <a:pt x="361" y="78"/>
                    </a:cubicBezTo>
                    <a:cubicBezTo>
                      <a:pt x="361" y="77"/>
                      <a:pt x="357" y="79"/>
                      <a:pt x="358" y="80"/>
                    </a:cubicBezTo>
                    <a:cubicBezTo>
                      <a:pt x="355" y="80"/>
                      <a:pt x="362" y="76"/>
                      <a:pt x="361" y="76"/>
                    </a:cubicBezTo>
                    <a:cubicBezTo>
                      <a:pt x="360" y="76"/>
                      <a:pt x="357" y="75"/>
                      <a:pt x="356" y="75"/>
                    </a:cubicBezTo>
                    <a:cubicBezTo>
                      <a:pt x="356" y="75"/>
                      <a:pt x="354" y="76"/>
                      <a:pt x="354" y="76"/>
                    </a:cubicBezTo>
                    <a:cubicBezTo>
                      <a:pt x="355" y="75"/>
                      <a:pt x="356" y="72"/>
                      <a:pt x="353" y="72"/>
                    </a:cubicBezTo>
                    <a:cubicBezTo>
                      <a:pt x="352" y="73"/>
                      <a:pt x="351" y="72"/>
                      <a:pt x="351" y="72"/>
                    </a:cubicBezTo>
                    <a:cubicBezTo>
                      <a:pt x="348" y="70"/>
                      <a:pt x="349" y="73"/>
                      <a:pt x="348" y="74"/>
                    </a:cubicBezTo>
                    <a:cubicBezTo>
                      <a:pt x="348" y="70"/>
                      <a:pt x="346" y="70"/>
                      <a:pt x="344" y="67"/>
                    </a:cubicBezTo>
                    <a:cubicBezTo>
                      <a:pt x="344" y="68"/>
                      <a:pt x="345" y="68"/>
                      <a:pt x="346" y="69"/>
                    </a:cubicBezTo>
                    <a:cubicBezTo>
                      <a:pt x="345" y="67"/>
                      <a:pt x="344" y="65"/>
                      <a:pt x="342" y="65"/>
                    </a:cubicBezTo>
                    <a:cubicBezTo>
                      <a:pt x="344" y="65"/>
                      <a:pt x="350" y="69"/>
                      <a:pt x="349" y="68"/>
                    </a:cubicBezTo>
                    <a:cubicBezTo>
                      <a:pt x="350" y="69"/>
                      <a:pt x="350" y="69"/>
                      <a:pt x="350" y="70"/>
                    </a:cubicBezTo>
                    <a:cubicBezTo>
                      <a:pt x="350" y="69"/>
                      <a:pt x="351" y="69"/>
                      <a:pt x="351" y="69"/>
                    </a:cubicBezTo>
                    <a:cubicBezTo>
                      <a:pt x="351" y="70"/>
                      <a:pt x="350" y="70"/>
                      <a:pt x="350" y="70"/>
                    </a:cubicBezTo>
                    <a:cubicBezTo>
                      <a:pt x="350" y="70"/>
                      <a:pt x="353" y="71"/>
                      <a:pt x="354" y="70"/>
                    </a:cubicBezTo>
                    <a:cubicBezTo>
                      <a:pt x="352" y="73"/>
                      <a:pt x="356" y="68"/>
                      <a:pt x="356" y="68"/>
                    </a:cubicBezTo>
                    <a:cubicBezTo>
                      <a:pt x="356" y="69"/>
                      <a:pt x="356" y="69"/>
                      <a:pt x="356" y="70"/>
                    </a:cubicBezTo>
                    <a:cubicBezTo>
                      <a:pt x="356" y="70"/>
                      <a:pt x="357" y="69"/>
                      <a:pt x="357" y="69"/>
                    </a:cubicBezTo>
                    <a:cubicBezTo>
                      <a:pt x="357" y="70"/>
                      <a:pt x="356" y="71"/>
                      <a:pt x="356" y="70"/>
                    </a:cubicBezTo>
                    <a:cubicBezTo>
                      <a:pt x="355" y="71"/>
                      <a:pt x="357" y="72"/>
                      <a:pt x="358" y="72"/>
                    </a:cubicBezTo>
                    <a:cubicBezTo>
                      <a:pt x="358" y="72"/>
                      <a:pt x="358" y="72"/>
                      <a:pt x="358" y="72"/>
                    </a:cubicBezTo>
                    <a:cubicBezTo>
                      <a:pt x="359" y="73"/>
                      <a:pt x="360" y="73"/>
                      <a:pt x="361" y="72"/>
                    </a:cubicBezTo>
                    <a:cubicBezTo>
                      <a:pt x="361" y="73"/>
                      <a:pt x="361" y="73"/>
                      <a:pt x="362" y="73"/>
                    </a:cubicBezTo>
                    <a:cubicBezTo>
                      <a:pt x="362" y="71"/>
                      <a:pt x="362" y="73"/>
                      <a:pt x="364" y="72"/>
                    </a:cubicBezTo>
                    <a:cubicBezTo>
                      <a:pt x="364" y="72"/>
                      <a:pt x="364" y="72"/>
                      <a:pt x="365" y="72"/>
                    </a:cubicBezTo>
                    <a:cubicBezTo>
                      <a:pt x="364" y="73"/>
                      <a:pt x="364" y="73"/>
                      <a:pt x="363" y="73"/>
                    </a:cubicBezTo>
                    <a:cubicBezTo>
                      <a:pt x="363" y="73"/>
                      <a:pt x="363" y="73"/>
                      <a:pt x="363" y="74"/>
                    </a:cubicBezTo>
                    <a:cubicBezTo>
                      <a:pt x="364" y="74"/>
                      <a:pt x="365" y="74"/>
                      <a:pt x="366" y="75"/>
                    </a:cubicBezTo>
                    <a:cubicBezTo>
                      <a:pt x="366" y="74"/>
                      <a:pt x="366" y="74"/>
                      <a:pt x="365" y="74"/>
                    </a:cubicBezTo>
                    <a:cubicBezTo>
                      <a:pt x="366" y="74"/>
                      <a:pt x="366" y="74"/>
                      <a:pt x="366" y="74"/>
                    </a:cubicBezTo>
                    <a:cubicBezTo>
                      <a:pt x="366" y="73"/>
                      <a:pt x="366" y="73"/>
                      <a:pt x="366" y="73"/>
                    </a:cubicBezTo>
                    <a:cubicBezTo>
                      <a:pt x="366" y="72"/>
                      <a:pt x="365" y="71"/>
                      <a:pt x="365" y="70"/>
                    </a:cubicBezTo>
                    <a:cubicBezTo>
                      <a:pt x="368" y="73"/>
                      <a:pt x="364" y="67"/>
                      <a:pt x="364" y="67"/>
                    </a:cubicBezTo>
                    <a:cubicBezTo>
                      <a:pt x="364" y="67"/>
                      <a:pt x="364" y="67"/>
                      <a:pt x="364" y="67"/>
                    </a:cubicBezTo>
                    <a:cubicBezTo>
                      <a:pt x="364" y="67"/>
                      <a:pt x="364" y="67"/>
                      <a:pt x="364" y="67"/>
                    </a:cubicBezTo>
                    <a:cubicBezTo>
                      <a:pt x="364" y="64"/>
                      <a:pt x="361" y="67"/>
                      <a:pt x="361" y="65"/>
                    </a:cubicBezTo>
                    <a:cubicBezTo>
                      <a:pt x="362" y="65"/>
                      <a:pt x="363" y="65"/>
                      <a:pt x="363" y="66"/>
                    </a:cubicBezTo>
                    <a:cubicBezTo>
                      <a:pt x="363" y="65"/>
                      <a:pt x="363" y="64"/>
                      <a:pt x="364" y="63"/>
                    </a:cubicBezTo>
                    <a:cubicBezTo>
                      <a:pt x="362" y="65"/>
                      <a:pt x="365" y="66"/>
                      <a:pt x="365" y="66"/>
                    </a:cubicBezTo>
                    <a:cubicBezTo>
                      <a:pt x="366" y="65"/>
                      <a:pt x="366" y="66"/>
                      <a:pt x="367" y="65"/>
                    </a:cubicBezTo>
                    <a:cubicBezTo>
                      <a:pt x="367" y="67"/>
                      <a:pt x="369" y="67"/>
                      <a:pt x="369" y="65"/>
                    </a:cubicBezTo>
                    <a:cubicBezTo>
                      <a:pt x="369" y="69"/>
                      <a:pt x="371" y="63"/>
                      <a:pt x="372" y="63"/>
                    </a:cubicBezTo>
                    <a:cubicBezTo>
                      <a:pt x="373" y="65"/>
                      <a:pt x="371" y="68"/>
                      <a:pt x="373" y="68"/>
                    </a:cubicBezTo>
                    <a:cubicBezTo>
                      <a:pt x="372" y="68"/>
                      <a:pt x="371" y="67"/>
                      <a:pt x="372" y="69"/>
                    </a:cubicBezTo>
                    <a:cubicBezTo>
                      <a:pt x="370" y="69"/>
                      <a:pt x="369" y="67"/>
                      <a:pt x="366" y="68"/>
                    </a:cubicBezTo>
                    <a:cubicBezTo>
                      <a:pt x="368" y="68"/>
                      <a:pt x="368" y="68"/>
                      <a:pt x="368" y="68"/>
                    </a:cubicBezTo>
                    <a:cubicBezTo>
                      <a:pt x="366" y="68"/>
                      <a:pt x="368" y="70"/>
                      <a:pt x="369" y="70"/>
                    </a:cubicBezTo>
                    <a:cubicBezTo>
                      <a:pt x="369" y="69"/>
                      <a:pt x="368" y="70"/>
                      <a:pt x="369" y="69"/>
                    </a:cubicBezTo>
                    <a:cubicBezTo>
                      <a:pt x="369" y="69"/>
                      <a:pt x="369" y="69"/>
                      <a:pt x="369" y="69"/>
                    </a:cubicBezTo>
                    <a:cubicBezTo>
                      <a:pt x="369" y="69"/>
                      <a:pt x="370" y="69"/>
                      <a:pt x="370" y="69"/>
                    </a:cubicBezTo>
                    <a:cubicBezTo>
                      <a:pt x="369" y="69"/>
                      <a:pt x="369" y="69"/>
                      <a:pt x="369" y="69"/>
                    </a:cubicBezTo>
                    <a:cubicBezTo>
                      <a:pt x="370" y="70"/>
                      <a:pt x="371" y="70"/>
                      <a:pt x="371" y="71"/>
                    </a:cubicBezTo>
                    <a:cubicBezTo>
                      <a:pt x="370" y="71"/>
                      <a:pt x="369" y="71"/>
                      <a:pt x="369" y="70"/>
                    </a:cubicBezTo>
                    <a:cubicBezTo>
                      <a:pt x="369" y="70"/>
                      <a:pt x="368" y="71"/>
                      <a:pt x="368" y="72"/>
                    </a:cubicBezTo>
                    <a:cubicBezTo>
                      <a:pt x="368" y="72"/>
                      <a:pt x="369" y="72"/>
                      <a:pt x="369" y="72"/>
                    </a:cubicBezTo>
                    <a:cubicBezTo>
                      <a:pt x="369" y="71"/>
                      <a:pt x="371" y="73"/>
                      <a:pt x="371" y="73"/>
                    </a:cubicBezTo>
                    <a:cubicBezTo>
                      <a:pt x="370" y="73"/>
                      <a:pt x="370" y="73"/>
                      <a:pt x="370" y="73"/>
                    </a:cubicBezTo>
                    <a:cubicBezTo>
                      <a:pt x="370" y="73"/>
                      <a:pt x="370" y="72"/>
                      <a:pt x="369" y="72"/>
                    </a:cubicBezTo>
                    <a:cubicBezTo>
                      <a:pt x="369" y="73"/>
                      <a:pt x="369" y="74"/>
                      <a:pt x="369" y="74"/>
                    </a:cubicBezTo>
                    <a:cubicBezTo>
                      <a:pt x="369" y="74"/>
                      <a:pt x="369" y="75"/>
                      <a:pt x="369" y="75"/>
                    </a:cubicBezTo>
                    <a:cubicBezTo>
                      <a:pt x="370" y="74"/>
                      <a:pt x="370" y="74"/>
                      <a:pt x="371" y="74"/>
                    </a:cubicBezTo>
                    <a:cubicBezTo>
                      <a:pt x="372" y="74"/>
                      <a:pt x="372" y="74"/>
                      <a:pt x="372" y="74"/>
                    </a:cubicBezTo>
                    <a:cubicBezTo>
                      <a:pt x="372" y="73"/>
                      <a:pt x="372" y="73"/>
                      <a:pt x="372" y="73"/>
                    </a:cubicBezTo>
                    <a:cubicBezTo>
                      <a:pt x="373" y="73"/>
                      <a:pt x="372" y="73"/>
                      <a:pt x="372" y="72"/>
                    </a:cubicBezTo>
                    <a:cubicBezTo>
                      <a:pt x="374" y="72"/>
                      <a:pt x="373" y="74"/>
                      <a:pt x="373" y="75"/>
                    </a:cubicBezTo>
                    <a:cubicBezTo>
                      <a:pt x="374" y="75"/>
                      <a:pt x="374" y="75"/>
                      <a:pt x="374" y="75"/>
                    </a:cubicBezTo>
                    <a:cubicBezTo>
                      <a:pt x="372" y="75"/>
                      <a:pt x="374" y="72"/>
                      <a:pt x="375" y="72"/>
                    </a:cubicBezTo>
                    <a:cubicBezTo>
                      <a:pt x="374" y="72"/>
                      <a:pt x="374" y="71"/>
                      <a:pt x="373" y="71"/>
                    </a:cubicBezTo>
                    <a:cubicBezTo>
                      <a:pt x="375" y="70"/>
                      <a:pt x="375" y="71"/>
                      <a:pt x="376" y="71"/>
                    </a:cubicBezTo>
                    <a:cubicBezTo>
                      <a:pt x="376" y="71"/>
                      <a:pt x="375" y="71"/>
                      <a:pt x="375" y="72"/>
                    </a:cubicBezTo>
                    <a:cubicBezTo>
                      <a:pt x="374" y="71"/>
                      <a:pt x="376" y="74"/>
                      <a:pt x="376" y="74"/>
                    </a:cubicBezTo>
                    <a:cubicBezTo>
                      <a:pt x="374" y="74"/>
                      <a:pt x="377" y="76"/>
                      <a:pt x="377" y="76"/>
                    </a:cubicBezTo>
                    <a:cubicBezTo>
                      <a:pt x="376" y="76"/>
                      <a:pt x="375" y="77"/>
                      <a:pt x="375" y="76"/>
                    </a:cubicBezTo>
                    <a:cubicBezTo>
                      <a:pt x="375" y="76"/>
                      <a:pt x="374" y="76"/>
                      <a:pt x="374" y="76"/>
                    </a:cubicBezTo>
                    <a:cubicBezTo>
                      <a:pt x="374" y="76"/>
                      <a:pt x="376" y="76"/>
                      <a:pt x="376" y="76"/>
                    </a:cubicBezTo>
                    <a:cubicBezTo>
                      <a:pt x="376" y="78"/>
                      <a:pt x="376" y="78"/>
                      <a:pt x="376" y="78"/>
                    </a:cubicBezTo>
                    <a:cubicBezTo>
                      <a:pt x="376" y="77"/>
                      <a:pt x="377" y="77"/>
                      <a:pt x="378" y="77"/>
                    </a:cubicBezTo>
                    <a:cubicBezTo>
                      <a:pt x="378" y="77"/>
                      <a:pt x="378" y="77"/>
                      <a:pt x="378" y="76"/>
                    </a:cubicBezTo>
                    <a:cubicBezTo>
                      <a:pt x="378" y="75"/>
                      <a:pt x="377" y="74"/>
                      <a:pt x="377" y="73"/>
                    </a:cubicBezTo>
                    <a:cubicBezTo>
                      <a:pt x="378" y="74"/>
                      <a:pt x="379" y="75"/>
                      <a:pt x="379" y="76"/>
                    </a:cubicBezTo>
                    <a:cubicBezTo>
                      <a:pt x="379" y="76"/>
                      <a:pt x="381" y="76"/>
                      <a:pt x="381" y="76"/>
                    </a:cubicBezTo>
                    <a:cubicBezTo>
                      <a:pt x="381" y="77"/>
                      <a:pt x="381" y="77"/>
                      <a:pt x="380" y="77"/>
                    </a:cubicBezTo>
                    <a:cubicBezTo>
                      <a:pt x="382" y="78"/>
                      <a:pt x="382" y="77"/>
                      <a:pt x="383" y="76"/>
                    </a:cubicBezTo>
                    <a:cubicBezTo>
                      <a:pt x="382" y="76"/>
                      <a:pt x="382" y="75"/>
                      <a:pt x="383" y="75"/>
                    </a:cubicBezTo>
                    <a:cubicBezTo>
                      <a:pt x="383" y="75"/>
                      <a:pt x="383" y="76"/>
                      <a:pt x="383" y="76"/>
                    </a:cubicBezTo>
                    <a:cubicBezTo>
                      <a:pt x="384" y="77"/>
                      <a:pt x="387" y="78"/>
                      <a:pt x="386" y="79"/>
                    </a:cubicBezTo>
                    <a:cubicBezTo>
                      <a:pt x="388" y="79"/>
                      <a:pt x="390" y="76"/>
                      <a:pt x="392" y="76"/>
                    </a:cubicBezTo>
                    <a:cubicBezTo>
                      <a:pt x="390" y="76"/>
                      <a:pt x="390" y="76"/>
                      <a:pt x="390" y="76"/>
                    </a:cubicBezTo>
                    <a:cubicBezTo>
                      <a:pt x="390" y="75"/>
                      <a:pt x="391" y="74"/>
                      <a:pt x="392" y="73"/>
                    </a:cubicBezTo>
                    <a:cubicBezTo>
                      <a:pt x="392" y="73"/>
                      <a:pt x="391" y="73"/>
                      <a:pt x="391" y="72"/>
                    </a:cubicBezTo>
                    <a:cubicBezTo>
                      <a:pt x="391" y="72"/>
                      <a:pt x="391" y="72"/>
                      <a:pt x="391" y="72"/>
                    </a:cubicBezTo>
                    <a:cubicBezTo>
                      <a:pt x="392" y="72"/>
                      <a:pt x="392" y="73"/>
                      <a:pt x="393" y="73"/>
                    </a:cubicBezTo>
                    <a:cubicBezTo>
                      <a:pt x="392" y="73"/>
                      <a:pt x="396" y="68"/>
                      <a:pt x="396" y="68"/>
                    </a:cubicBezTo>
                    <a:cubicBezTo>
                      <a:pt x="395" y="68"/>
                      <a:pt x="396" y="68"/>
                      <a:pt x="395" y="68"/>
                    </a:cubicBezTo>
                    <a:cubicBezTo>
                      <a:pt x="395" y="67"/>
                      <a:pt x="397" y="66"/>
                      <a:pt x="398" y="65"/>
                    </a:cubicBezTo>
                    <a:cubicBezTo>
                      <a:pt x="398" y="64"/>
                      <a:pt x="401" y="63"/>
                      <a:pt x="399" y="62"/>
                    </a:cubicBezTo>
                    <a:cubicBezTo>
                      <a:pt x="399" y="62"/>
                      <a:pt x="399" y="62"/>
                      <a:pt x="400" y="62"/>
                    </a:cubicBezTo>
                    <a:cubicBezTo>
                      <a:pt x="400" y="59"/>
                      <a:pt x="400" y="59"/>
                      <a:pt x="400" y="59"/>
                    </a:cubicBezTo>
                    <a:cubicBezTo>
                      <a:pt x="400" y="60"/>
                      <a:pt x="400" y="60"/>
                      <a:pt x="401" y="60"/>
                    </a:cubicBezTo>
                    <a:cubicBezTo>
                      <a:pt x="400" y="60"/>
                      <a:pt x="400" y="61"/>
                      <a:pt x="401" y="62"/>
                    </a:cubicBezTo>
                    <a:cubicBezTo>
                      <a:pt x="400" y="62"/>
                      <a:pt x="400" y="62"/>
                      <a:pt x="400" y="62"/>
                    </a:cubicBezTo>
                    <a:cubicBezTo>
                      <a:pt x="401" y="63"/>
                      <a:pt x="402" y="63"/>
                      <a:pt x="403" y="62"/>
                    </a:cubicBezTo>
                    <a:cubicBezTo>
                      <a:pt x="403" y="63"/>
                      <a:pt x="403" y="64"/>
                      <a:pt x="402" y="64"/>
                    </a:cubicBezTo>
                    <a:cubicBezTo>
                      <a:pt x="404" y="64"/>
                      <a:pt x="405" y="63"/>
                      <a:pt x="406" y="62"/>
                    </a:cubicBezTo>
                    <a:cubicBezTo>
                      <a:pt x="409" y="58"/>
                      <a:pt x="405" y="59"/>
                      <a:pt x="405" y="56"/>
                    </a:cubicBezTo>
                    <a:close/>
                    <a:moveTo>
                      <a:pt x="363" y="68"/>
                    </a:moveTo>
                    <a:cubicBezTo>
                      <a:pt x="362" y="69"/>
                      <a:pt x="360" y="71"/>
                      <a:pt x="360" y="67"/>
                    </a:cubicBezTo>
                    <a:cubicBezTo>
                      <a:pt x="360" y="68"/>
                      <a:pt x="362" y="68"/>
                      <a:pt x="363" y="68"/>
                    </a:cubicBezTo>
                    <a:close/>
                    <a:moveTo>
                      <a:pt x="366" y="73"/>
                    </a:moveTo>
                    <a:cubicBezTo>
                      <a:pt x="366" y="74"/>
                      <a:pt x="366" y="74"/>
                      <a:pt x="366" y="74"/>
                    </a:cubicBezTo>
                    <a:cubicBezTo>
                      <a:pt x="366" y="74"/>
                      <a:pt x="366" y="74"/>
                      <a:pt x="366" y="73"/>
                    </a:cubicBezTo>
                    <a:close/>
                    <a:moveTo>
                      <a:pt x="369" y="87"/>
                    </a:moveTo>
                    <a:cubicBezTo>
                      <a:pt x="369" y="87"/>
                      <a:pt x="369" y="87"/>
                      <a:pt x="369" y="87"/>
                    </a:cubicBezTo>
                    <a:cubicBezTo>
                      <a:pt x="368" y="87"/>
                      <a:pt x="368" y="87"/>
                      <a:pt x="368" y="87"/>
                    </a:cubicBezTo>
                    <a:cubicBezTo>
                      <a:pt x="369" y="87"/>
                      <a:pt x="369" y="87"/>
                      <a:pt x="369" y="87"/>
                    </a:cubicBezTo>
                    <a:close/>
                    <a:moveTo>
                      <a:pt x="368" y="116"/>
                    </a:moveTo>
                    <a:cubicBezTo>
                      <a:pt x="368" y="116"/>
                      <a:pt x="367" y="116"/>
                      <a:pt x="367" y="116"/>
                    </a:cubicBezTo>
                    <a:cubicBezTo>
                      <a:pt x="368" y="117"/>
                      <a:pt x="368" y="117"/>
                      <a:pt x="368" y="116"/>
                    </a:cubicBezTo>
                    <a:close/>
                    <a:moveTo>
                      <a:pt x="372" y="82"/>
                    </a:moveTo>
                    <a:cubicBezTo>
                      <a:pt x="372" y="82"/>
                      <a:pt x="371" y="82"/>
                      <a:pt x="372" y="81"/>
                    </a:cubicBezTo>
                    <a:cubicBezTo>
                      <a:pt x="372" y="82"/>
                      <a:pt x="372" y="82"/>
                      <a:pt x="371" y="83"/>
                    </a:cubicBezTo>
                    <a:cubicBezTo>
                      <a:pt x="372" y="83"/>
                      <a:pt x="372" y="83"/>
                      <a:pt x="372" y="83"/>
                    </a:cubicBezTo>
                    <a:cubicBezTo>
                      <a:pt x="372" y="82"/>
                      <a:pt x="372" y="82"/>
                      <a:pt x="372" y="82"/>
                    </a:cubicBezTo>
                    <a:close/>
                    <a:moveTo>
                      <a:pt x="370" y="86"/>
                    </a:moveTo>
                    <a:cubicBezTo>
                      <a:pt x="370" y="86"/>
                      <a:pt x="370" y="86"/>
                      <a:pt x="370" y="86"/>
                    </a:cubicBezTo>
                    <a:cubicBezTo>
                      <a:pt x="370" y="86"/>
                      <a:pt x="370" y="86"/>
                      <a:pt x="370" y="86"/>
                    </a:cubicBezTo>
                    <a:close/>
                    <a:moveTo>
                      <a:pt x="369" y="88"/>
                    </a:moveTo>
                    <a:cubicBezTo>
                      <a:pt x="369" y="88"/>
                      <a:pt x="368" y="87"/>
                      <a:pt x="368" y="87"/>
                    </a:cubicBezTo>
                    <a:cubicBezTo>
                      <a:pt x="368" y="87"/>
                      <a:pt x="368" y="88"/>
                      <a:pt x="369" y="88"/>
                    </a:cubicBezTo>
                    <a:close/>
                    <a:moveTo>
                      <a:pt x="371" y="79"/>
                    </a:moveTo>
                    <a:cubicBezTo>
                      <a:pt x="371" y="80"/>
                      <a:pt x="371" y="80"/>
                      <a:pt x="371" y="80"/>
                    </a:cubicBezTo>
                    <a:cubicBezTo>
                      <a:pt x="371" y="80"/>
                      <a:pt x="371" y="80"/>
                      <a:pt x="372" y="80"/>
                    </a:cubicBezTo>
                    <a:cubicBezTo>
                      <a:pt x="371" y="80"/>
                      <a:pt x="371" y="80"/>
                      <a:pt x="371" y="79"/>
                    </a:cubicBezTo>
                    <a:close/>
                    <a:moveTo>
                      <a:pt x="406" y="29"/>
                    </a:moveTo>
                    <a:cubicBezTo>
                      <a:pt x="406" y="33"/>
                      <a:pt x="409" y="34"/>
                      <a:pt x="409" y="35"/>
                    </a:cubicBezTo>
                    <a:cubicBezTo>
                      <a:pt x="413" y="39"/>
                      <a:pt x="413" y="45"/>
                      <a:pt x="415" y="50"/>
                    </a:cubicBezTo>
                    <a:cubicBezTo>
                      <a:pt x="416" y="50"/>
                      <a:pt x="416" y="49"/>
                      <a:pt x="416" y="50"/>
                    </a:cubicBezTo>
                    <a:cubicBezTo>
                      <a:pt x="418" y="48"/>
                      <a:pt x="406" y="26"/>
                      <a:pt x="405" y="23"/>
                    </a:cubicBezTo>
                    <a:cubicBezTo>
                      <a:pt x="403" y="18"/>
                      <a:pt x="403" y="14"/>
                      <a:pt x="402" y="9"/>
                    </a:cubicBezTo>
                    <a:cubicBezTo>
                      <a:pt x="402" y="9"/>
                      <a:pt x="400" y="2"/>
                      <a:pt x="400" y="4"/>
                    </a:cubicBezTo>
                    <a:cubicBezTo>
                      <a:pt x="398" y="4"/>
                      <a:pt x="407" y="27"/>
                      <a:pt x="407" y="31"/>
                    </a:cubicBezTo>
                    <a:cubicBezTo>
                      <a:pt x="407" y="30"/>
                      <a:pt x="407" y="30"/>
                      <a:pt x="406" y="29"/>
                    </a:cubicBezTo>
                    <a:close/>
                    <a:moveTo>
                      <a:pt x="416" y="51"/>
                    </a:moveTo>
                    <a:cubicBezTo>
                      <a:pt x="416" y="55"/>
                      <a:pt x="419" y="57"/>
                      <a:pt x="419" y="61"/>
                    </a:cubicBezTo>
                    <a:cubicBezTo>
                      <a:pt x="419" y="65"/>
                      <a:pt x="418" y="70"/>
                      <a:pt x="418" y="74"/>
                    </a:cubicBezTo>
                    <a:cubicBezTo>
                      <a:pt x="418" y="78"/>
                      <a:pt x="417" y="82"/>
                      <a:pt x="414" y="83"/>
                    </a:cubicBezTo>
                    <a:cubicBezTo>
                      <a:pt x="411" y="83"/>
                      <a:pt x="409" y="86"/>
                      <a:pt x="407" y="87"/>
                    </a:cubicBezTo>
                    <a:cubicBezTo>
                      <a:pt x="410" y="86"/>
                      <a:pt x="417" y="85"/>
                      <a:pt x="418" y="82"/>
                    </a:cubicBezTo>
                    <a:cubicBezTo>
                      <a:pt x="419" y="75"/>
                      <a:pt x="420" y="69"/>
                      <a:pt x="420" y="62"/>
                    </a:cubicBezTo>
                    <a:cubicBezTo>
                      <a:pt x="420" y="60"/>
                      <a:pt x="419" y="51"/>
                      <a:pt x="416" y="51"/>
                    </a:cubicBezTo>
                    <a:close/>
                    <a:moveTo>
                      <a:pt x="405" y="87"/>
                    </a:moveTo>
                    <a:cubicBezTo>
                      <a:pt x="404" y="87"/>
                      <a:pt x="402" y="89"/>
                      <a:pt x="400" y="91"/>
                    </a:cubicBezTo>
                    <a:cubicBezTo>
                      <a:pt x="402" y="90"/>
                      <a:pt x="403" y="88"/>
                      <a:pt x="405" y="87"/>
                    </a:cubicBezTo>
                    <a:close/>
                    <a:moveTo>
                      <a:pt x="393" y="95"/>
                    </a:moveTo>
                    <a:cubicBezTo>
                      <a:pt x="395" y="95"/>
                      <a:pt x="398" y="93"/>
                      <a:pt x="400" y="91"/>
                    </a:cubicBezTo>
                    <a:cubicBezTo>
                      <a:pt x="399" y="91"/>
                      <a:pt x="398" y="92"/>
                      <a:pt x="397" y="92"/>
                    </a:cubicBezTo>
                    <a:cubicBezTo>
                      <a:pt x="394" y="92"/>
                      <a:pt x="396" y="94"/>
                      <a:pt x="393" y="95"/>
                    </a:cubicBezTo>
                    <a:close/>
                    <a:moveTo>
                      <a:pt x="403" y="88"/>
                    </a:moveTo>
                    <a:cubicBezTo>
                      <a:pt x="403" y="88"/>
                      <a:pt x="402" y="87"/>
                      <a:pt x="403" y="88"/>
                    </a:cubicBezTo>
                    <a:close/>
                    <a:moveTo>
                      <a:pt x="391" y="92"/>
                    </a:moveTo>
                    <a:cubicBezTo>
                      <a:pt x="391" y="92"/>
                      <a:pt x="391" y="93"/>
                      <a:pt x="391" y="92"/>
                    </a:cubicBezTo>
                    <a:close/>
                    <a:moveTo>
                      <a:pt x="391" y="92"/>
                    </a:moveTo>
                    <a:cubicBezTo>
                      <a:pt x="390" y="93"/>
                      <a:pt x="390" y="92"/>
                      <a:pt x="391" y="92"/>
                    </a:cubicBezTo>
                    <a:close/>
                    <a:moveTo>
                      <a:pt x="391" y="94"/>
                    </a:moveTo>
                    <a:cubicBezTo>
                      <a:pt x="390" y="94"/>
                      <a:pt x="389" y="97"/>
                      <a:pt x="389" y="98"/>
                    </a:cubicBezTo>
                    <a:cubicBezTo>
                      <a:pt x="388" y="98"/>
                      <a:pt x="394" y="94"/>
                      <a:pt x="391" y="94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86"/>
              <p:cNvSpPr>
                <a:spLocks noEditPoints="1"/>
              </p:cNvSpPr>
              <p:nvPr/>
            </p:nvSpPr>
            <p:spPr bwMode="gray">
              <a:xfrm>
                <a:off x="6409717" y="4712285"/>
                <a:ext cx="1013239" cy="1074813"/>
              </a:xfrm>
              <a:custGeom>
                <a:avLst/>
                <a:gdLst>
                  <a:gd name="T0" fmla="*/ 559 w 627"/>
                  <a:gd name="T1" fmla="*/ 442 h 665"/>
                  <a:gd name="T2" fmla="*/ 588 w 627"/>
                  <a:gd name="T3" fmla="*/ 185 h 665"/>
                  <a:gd name="T4" fmla="*/ 625 w 627"/>
                  <a:gd name="T5" fmla="*/ 342 h 665"/>
                  <a:gd name="T6" fmla="*/ 610 w 627"/>
                  <a:gd name="T7" fmla="*/ 306 h 665"/>
                  <a:gd name="T8" fmla="*/ 593 w 627"/>
                  <a:gd name="T9" fmla="*/ 185 h 665"/>
                  <a:gd name="T10" fmla="*/ 580 w 627"/>
                  <a:gd name="T11" fmla="*/ 180 h 665"/>
                  <a:gd name="T12" fmla="*/ 572 w 627"/>
                  <a:gd name="T13" fmla="*/ 176 h 665"/>
                  <a:gd name="T14" fmla="*/ 557 w 627"/>
                  <a:gd name="T15" fmla="*/ 170 h 665"/>
                  <a:gd name="T16" fmla="*/ 539 w 627"/>
                  <a:gd name="T17" fmla="*/ 165 h 665"/>
                  <a:gd name="T18" fmla="*/ 490 w 627"/>
                  <a:gd name="T19" fmla="*/ 176 h 665"/>
                  <a:gd name="T20" fmla="*/ 456 w 627"/>
                  <a:gd name="T21" fmla="*/ 171 h 665"/>
                  <a:gd name="T22" fmla="*/ 417 w 627"/>
                  <a:gd name="T23" fmla="*/ 166 h 665"/>
                  <a:gd name="T24" fmla="*/ 381 w 627"/>
                  <a:gd name="T25" fmla="*/ 149 h 665"/>
                  <a:gd name="T26" fmla="*/ 318 w 627"/>
                  <a:gd name="T27" fmla="*/ 3 h 665"/>
                  <a:gd name="T28" fmla="*/ 173 w 627"/>
                  <a:gd name="T29" fmla="*/ 260 h 665"/>
                  <a:gd name="T30" fmla="*/ 30 w 627"/>
                  <a:gd name="T31" fmla="*/ 319 h 665"/>
                  <a:gd name="T32" fmla="*/ 71 w 627"/>
                  <a:gd name="T33" fmla="*/ 357 h 665"/>
                  <a:gd name="T34" fmla="*/ 99 w 627"/>
                  <a:gd name="T35" fmla="*/ 415 h 665"/>
                  <a:gd name="T36" fmla="*/ 160 w 627"/>
                  <a:gd name="T37" fmla="*/ 467 h 665"/>
                  <a:gd name="T38" fmla="*/ 187 w 627"/>
                  <a:gd name="T39" fmla="*/ 431 h 665"/>
                  <a:gd name="T40" fmla="*/ 233 w 627"/>
                  <a:gd name="T41" fmla="*/ 420 h 665"/>
                  <a:gd name="T42" fmla="*/ 257 w 627"/>
                  <a:gd name="T43" fmla="*/ 433 h 665"/>
                  <a:gd name="T44" fmla="*/ 300 w 627"/>
                  <a:gd name="T45" fmla="*/ 500 h 665"/>
                  <a:gd name="T46" fmla="*/ 325 w 627"/>
                  <a:gd name="T47" fmla="*/ 543 h 665"/>
                  <a:gd name="T48" fmla="*/ 344 w 627"/>
                  <a:gd name="T49" fmla="*/ 579 h 665"/>
                  <a:gd name="T50" fmla="*/ 372 w 627"/>
                  <a:gd name="T51" fmla="*/ 632 h 665"/>
                  <a:gd name="T52" fmla="*/ 386 w 627"/>
                  <a:gd name="T53" fmla="*/ 639 h 665"/>
                  <a:gd name="T54" fmla="*/ 403 w 627"/>
                  <a:gd name="T55" fmla="*/ 651 h 665"/>
                  <a:gd name="T56" fmla="*/ 429 w 627"/>
                  <a:gd name="T57" fmla="*/ 652 h 665"/>
                  <a:gd name="T58" fmla="*/ 438 w 627"/>
                  <a:gd name="T59" fmla="*/ 662 h 665"/>
                  <a:gd name="T60" fmla="*/ 444 w 627"/>
                  <a:gd name="T61" fmla="*/ 660 h 665"/>
                  <a:gd name="T62" fmla="*/ 444 w 627"/>
                  <a:gd name="T63" fmla="*/ 656 h 665"/>
                  <a:gd name="T64" fmla="*/ 444 w 627"/>
                  <a:gd name="T65" fmla="*/ 643 h 665"/>
                  <a:gd name="T66" fmla="*/ 445 w 627"/>
                  <a:gd name="T67" fmla="*/ 637 h 665"/>
                  <a:gd name="T68" fmla="*/ 440 w 627"/>
                  <a:gd name="T69" fmla="*/ 631 h 665"/>
                  <a:gd name="T70" fmla="*/ 438 w 627"/>
                  <a:gd name="T71" fmla="*/ 626 h 665"/>
                  <a:gd name="T72" fmla="*/ 438 w 627"/>
                  <a:gd name="T73" fmla="*/ 624 h 665"/>
                  <a:gd name="T74" fmla="*/ 436 w 627"/>
                  <a:gd name="T75" fmla="*/ 598 h 665"/>
                  <a:gd name="T76" fmla="*/ 450 w 627"/>
                  <a:gd name="T77" fmla="*/ 539 h 665"/>
                  <a:gd name="T78" fmla="*/ 471 w 627"/>
                  <a:gd name="T79" fmla="*/ 504 h 665"/>
                  <a:gd name="T80" fmla="*/ 488 w 627"/>
                  <a:gd name="T81" fmla="*/ 493 h 665"/>
                  <a:gd name="T82" fmla="*/ 508 w 627"/>
                  <a:gd name="T83" fmla="*/ 493 h 665"/>
                  <a:gd name="T84" fmla="*/ 544 w 627"/>
                  <a:gd name="T85" fmla="*/ 468 h 665"/>
                  <a:gd name="T86" fmla="*/ 548 w 627"/>
                  <a:gd name="T87" fmla="*/ 464 h 665"/>
                  <a:gd name="T88" fmla="*/ 564 w 627"/>
                  <a:gd name="T89" fmla="*/ 446 h 665"/>
                  <a:gd name="T90" fmla="*/ 569 w 627"/>
                  <a:gd name="T91" fmla="*/ 425 h 665"/>
                  <a:gd name="T92" fmla="*/ 587 w 627"/>
                  <a:gd name="T93" fmla="*/ 432 h 665"/>
                  <a:gd name="T94" fmla="*/ 625 w 627"/>
                  <a:gd name="T95" fmla="*/ 342 h 665"/>
                  <a:gd name="T96" fmla="*/ 563 w 627"/>
                  <a:gd name="T97" fmla="*/ 451 h 665"/>
                  <a:gd name="T98" fmla="*/ 480 w 627"/>
                  <a:gd name="T99" fmla="*/ 511 h 665"/>
                  <a:gd name="T100" fmla="*/ 470 w 627"/>
                  <a:gd name="T101" fmla="*/ 518 h 665"/>
                  <a:gd name="T102" fmla="*/ 486 w 627"/>
                  <a:gd name="T103" fmla="*/ 508 h 665"/>
                  <a:gd name="T104" fmla="*/ 443 w 627"/>
                  <a:gd name="T105" fmla="*/ 572 h 665"/>
                  <a:gd name="T106" fmla="*/ 448 w 627"/>
                  <a:gd name="T107" fmla="*/ 560 h 665"/>
                  <a:gd name="T108" fmla="*/ 448 w 627"/>
                  <a:gd name="T109" fmla="*/ 627 h 665"/>
                  <a:gd name="T110" fmla="*/ 443 w 627"/>
                  <a:gd name="T111" fmla="*/ 607 h 665"/>
                  <a:gd name="T112" fmla="*/ 445 w 627"/>
                  <a:gd name="T113" fmla="*/ 613 h 665"/>
                  <a:gd name="T114" fmla="*/ 449 w 627"/>
                  <a:gd name="T115" fmla="*/ 629 h 665"/>
                  <a:gd name="T116" fmla="*/ 449 w 627"/>
                  <a:gd name="T117" fmla="*/ 629 h 665"/>
                  <a:gd name="T118" fmla="*/ 448 w 627"/>
                  <a:gd name="T119" fmla="*/ 627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27" h="665">
                    <a:moveTo>
                      <a:pt x="442" y="631"/>
                    </a:moveTo>
                    <a:cubicBezTo>
                      <a:pt x="442" y="631"/>
                      <a:pt x="442" y="631"/>
                      <a:pt x="442" y="631"/>
                    </a:cubicBezTo>
                    <a:cubicBezTo>
                      <a:pt x="442" y="631"/>
                      <a:pt x="442" y="631"/>
                      <a:pt x="442" y="631"/>
                    </a:cubicBezTo>
                    <a:close/>
                    <a:moveTo>
                      <a:pt x="439" y="583"/>
                    </a:moveTo>
                    <a:cubicBezTo>
                      <a:pt x="439" y="583"/>
                      <a:pt x="439" y="583"/>
                      <a:pt x="439" y="582"/>
                    </a:cubicBezTo>
                    <a:cubicBezTo>
                      <a:pt x="439" y="582"/>
                      <a:pt x="439" y="583"/>
                      <a:pt x="439" y="583"/>
                    </a:cubicBezTo>
                    <a:close/>
                    <a:moveTo>
                      <a:pt x="558" y="441"/>
                    </a:moveTo>
                    <a:cubicBezTo>
                      <a:pt x="558" y="441"/>
                      <a:pt x="559" y="441"/>
                      <a:pt x="559" y="442"/>
                    </a:cubicBezTo>
                    <a:cubicBezTo>
                      <a:pt x="559" y="441"/>
                      <a:pt x="559" y="441"/>
                      <a:pt x="558" y="441"/>
                    </a:cubicBezTo>
                    <a:close/>
                    <a:moveTo>
                      <a:pt x="452" y="651"/>
                    </a:moveTo>
                    <a:cubicBezTo>
                      <a:pt x="451" y="651"/>
                      <a:pt x="450" y="652"/>
                      <a:pt x="449" y="652"/>
                    </a:cubicBezTo>
                    <a:cubicBezTo>
                      <a:pt x="450" y="652"/>
                      <a:pt x="451" y="652"/>
                      <a:pt x="452" y="651"/>
                    </a:cubicBezTo>
                    <a:close/>
                    <a:moveTo>
                      <a:pt x="446" y="647"/>
                    </a:moveTo>
                    <a:cubicBezTo>
                      <a:pt x="446" y="647"/>
                      <a:pt x="447" y="647"/>
                      <a:pt x="447" y="647"/>
                    </a:cubicBezTo>
                    <a:cubicBezTo>
                      <a:pt x="447" y="647"/>
                      <a:pt x="447" y="647"/>
                      <a:pt x="446" y="647"/>
                    </a:cubicBezTo>
                    <a:close/>
                    <a:moveTo>
                      <a:pt x="588" y="185"/>
                    </a:moveTo>
                    <a:cubicBezTo>
                      <a:pt x="588" y="185"/>
                      <a:pt x="588" y="185"/>
                      <a:pt x="589" y="185"/>
                    </a:cubicBezTo>
                    <a:cubicBezTo>
                      <a:pt x="589" y="185"/>
                      <a:pt x="589" y="185"/>
                      <a:pt x="589" y="185"/>
                    </a:cubicBezTo>
                    <a:cubicBezTo>
                      <a:pt x="589" y="185"/>
                      <a:pt x="588" y="185"/>
                      <a:pt x="588" y="185"/>
                    </a:cubicBezTo>
                    <a:close/>
                    <a:moveTo>
                      <a:pt x="452" y="651"/>
                    </a:moveTo>
                    <a:cubicBezTo>
                      <a:pt x="452" y="651"/>
                      <a:pt x="452" y="651"/>
                      <a:pt x="452" y="651"/>
                    </a:cubicBezTo>
                    <a:cubicBezTo>
                      <a:pt x="452" y="651"/>
                      <a:pt x="452" y="650"/>
                      <a:pt x="452" y="650"/>
                    </a:cubicBezTo>
                    <a:cubicBezTo>
                      <a:pt x="452" y="651"/>
                      <a:pt x="452" y="651"/>
                      <a:pt x="452" y="651"/>
                    </a:cubicBezTo>
                    <a:close/>
                    <a:moveTo>
                      <a:pt x="625" y="342"/>
                    </a:moveTo>
                    <a:cubicBezTo>
                      <a:pt x="624" y="341"/>
                      <a:pt x="623" y="333"/>
                      <a:pt x="623" y="333"/>
                    </a:cubicBezTo>
                    <a:cubicBezTo>
                      <a:pt x="623" y="333"/>
                      <a:pt x="622" y="333"/>
                      <a:pt x="622" y="334"/>
                    </a:cubicBezTo>
                    <a:cubicBezTo>
                      <a:pt x="620" y="333"/>
                      <a:pt x="620" y="328"/>
                      <a:pt x="619" y="326"/>
                    </a:cubicBezTo>
                    <a:cubicBezTo>
                      <a:pt x="615" y="324"/>
                      <a:pt x="619" y="323"/>
                      <a:pt x="619" y="321"/>
                    </a:cubicBezTo>
                    <a:cubicBezTo>
                      <a:pt x="617" y="320"/>
                      <a:pt x="618" y="318"/>
                      <a:pt x="616" y="318"/>
                    </a:cubicBezTo>
                    <a:cubicBezTo>
                      <a:pt x="616" y="316"/>
                      <a:pt x="616" y="316"/>
                      <a:pt x="616" y="316"/>
                    </a:cubicBezTo>
                    <a:cubicBezTo>
                      <a:pt x="612" y="316"/>
                      <a:pt x="616" y="313"/>
                      <a:pt x="616" y="312"/>
                    </a:cubicBezTo>
                    <a:cubicBezTo>
                      <a:pt x="616" y="311"/>
                      <a:pt x="609" y="311"/>
                      <a:pt x="610" y="306"/>
                    </a:cubicBezTo>
                    <a:cubicBezTo>
                      <a:pt x="610" y="304"/>
                      <a:pt x="611" y="303"/>
                      <a:pt x="611" y="301"/>
                    </a:cubicBezTo>
                    <a:cubicBezTo>
                      <a:pt x="611" y="297"/>
                      <a:pt x="607" y="290"/>
                      <a:pt x="606" y="288"/>
                    </a:cubicBezTo>
                    <a:cubicBezTo>
                      <a:pt x="604" y="287"/>
                      <a:pt x="602" y="283"/>
                      <a:pt x="600" y="283"/>
                    </a:cubicBezTo>
                    <a:cubicBezTo>
                      <a:pt x="600" y="272"/>
                      <a:pt x="600" y="262"/>
                      <a:pt x="600" y="252"/>
                    </a:cubicBezTo>
                    <a:cubicBezTo>
                      <a:pt x="600" y="230"/>
                      <a:pt x="600" y="208"/>
                      <a:pt x="600" y="186"/>
                    </a:cubicBezTo>
                    <a:cubicBezTo>
                      <a:pt x="599" y="186"/>
                      <a:pt x="596" y="183"/>
                      <a:pt x="596" y="186"/>
                    </a:cubicBezTo>
                    <a:cubicBezTo>
                      <a:pt x="596" y="185"/>
                      <a:pt x="593" y="181"/>
                      <a:pt x="592" y="184"/>
                    </a:cubicBezTo>
                    <a:cubicBezTo>
                      <a:pt x="592" y="184"/>
                      <a:pt x="593" y="185"/>
                      <a:pt x="593" y="185"/>
                    </a:cubicBezTo>
                    <a:cubicBezTo>
                      <a:pt x="593" y="185"/>
                      <a:pt x="591" y="185"/>
                      <a:pt x="591" y="186"/>
                    </a:cubicBezTo>
                    <a:cubicBezTo>
                      <a:pt x="590" y="185"/>
                      <a:pt x="591" y="184"/>
                      <a:pt x="591" y="183"/>
                    </a:cubicBezTo>
                    <a:cubicBezTo>
                      <a:pt x="591" y="183"/>
                      <a:pt x="589" y="185"/>
                      <a:pt x="589" y="185"/>
                    </a:cubicBezTo>
                    <a:cubicBezTo>
                      <a:pt x="588" y="186"/>
                      <a:pt x="585" y="185"/>
                      <a:pt x="585" y="185"/>
                    </a:cubicBezTo>
                    <a:cubicBezTo>
                      <a:pt x="585" y="185"/>
                      <a:pt x="583" y="188"/>
                      <a:pt x="583" y="186"/>
                    </a:cubicBezTo>
                    <a:cubicBezTo>
                      <a:pt x="583" y="186"/>
                      <a:pt x="584" y="183"/>
                      <a:pt x="584" y="184"/>
                    </a:cubicBezTo>
                    <a:cubicBezTo>
                      <a:pt x="583" y="184"/>
                      <a:pt x="583" y="185"/>
                      <a:pt x="582" y="185"/>
                    </a:cubicBezTo>
                    <a:cubicBezTo>
                      <a:pt x="581" y="184"/>
                      <a:pt x="581" y="180"/>
                      <a:pt x="580" y="180"/>
                    </a:cubicBezTo>
                    <a:cubicBezTo>
                      <a:pt x="579" y="179"/>
                      <a:pt x="579" y="182"/>
                      <a:pt x="578" y="182"/>
                    </a:cubicBezTo>
                    <a:cubicBezTo>
                      <a:pt x="577" y="181"/>
                      <a:pt x="577" y="181"/>
                      <a:pt x="578" y="180"/>
                    </a:cubicBezTo>
                    <a:cubicBezTo>
                      <a:pt x="576" y="180"/>
                      <a:pt x="576" y="182"/>
                      <a:pt x="575" y="181"/>
                    </a:cubicBezTo>
                    <a:cubicBezTo>
                      <a:pt x="575" y="180"/>
                      <a:pt x="577" y="180"/>
                      <a:pt x="576" y="179"/>
                    </a:cubicBezTo>
                    <a:cubicBezTo>
                      <a:pt x="575" y="179"/>
                      <a:pt x="575" y="180"/>
                      <a:pt x="574" y="180"/>
                    </a:cubicBezTo>
                    <a:cubicBezTo>
                      <a:pt x="575" y="179"/>
                      <a:pt x="575" y="178"/>
                      <a:pt x="574" y="177"/>
                    </a:cubicBezTo>
                    <a:cubicBezTo>
                      <a:pt x="574" y="179"/>
                      <a:pt x="572" y="179"/>
                      <a:pt x="571" y="179"/>
                    </a:cubicBezTo>
                    <a:cubicBezTo>
                      <a:pt x="570" y="179"/>
                      <a:pt x="572" y="176"/>
                      <a:pt x="572" y="176"/>
                    </a:cubicBezTo>
                    <a:cubicBezTo>
                      <a:pt x="570" y="176"/>
                      <a:pt x="569" y="176"/>
                      <a:pt x="568" y="176"/>
                    </a:cubicBezTo>
                    <a:cubicBezTo>
                      <a:pt x="568" y="176"/>
                      <a:pt x="568" y="177"/>
                      <a:pt x="567" y="177"/>
                    </a:cubicBezTo>
                    <a:cubicBezTo>
                      <a:pt x="566" y="176"/>
                      <a:pt x="566" y="176"/>
                      <a:pt x="567" y="175"/>
                    </a:cubicBezTo>
                    <a:cubicBezTo>
                      <a:pt x="563" y="177"/>
                      <a:pt x="566" y="172"/>
                      <a:pt x="566" y="173"/>
                    </a:cubicBezTo>
                    <a:cubicBezTo>
                      <a:pt x="565" y="173"/>
                      <a:pt x="563" y="174"/>
                      <a:pt x="563" y="173"/>
                    </a:cubicBezTo>
                    <a:cubicBezTo>
                      <a:pt x="563" y="174"/>
                      <a:pt x="563" y="174"/>
                      <a:pt x="563" y="174"/>
                    </a:cubicBezTo>
                    <a:cubicBezTo>
                      <a:pt x="560" y="176"/>
                      <a:pt x="559" y="169"/>
                      <a:pt x="558" y="169"/>
                    </a:cubicBezTo>
                    <a:cubicBezTo>
                      <a:pt x="558" y="170"/>
                      <a:pt x="558" y="170"/>
                      <a:pt x="557" y="170"/>
                    </a:cubicBezTo>
                    <a:cubicBezTo>
                      <a:pt x="556" y="169"/>
                      <a:pt x="556" y="168"/>
                      <a:pt x="556" y="166"/>
                    </a:cubicBezTo>
                    <a:cubicBezTo>
                      <a:pt x="556" y="169"/>
                      <a:pt x="551" y="164"/>
                      <a:pt x="551" y="164"/>
                    </a:cubicBezTo>
                    <a:cubicBezTo>
                      <a:pt x="551" y="166"/>
                      <a:pt x="551" y="166"/>
                      <a:pt x="551" y="166"/>
                    </a:cubicBezTo>
                    <a:cubicBezTo>
                      <a:pt x="549" y="166"/>
                      <a:pt x="551" y="163"/>
                      <a:pt x="550" y="163"/>
                    </a:cubicBezTo>
                    <a:cubicBezTo>
                      <a:pt x="550" y="163"/>
                      <a:pt x="549" y="163"/>
                      <a:pt x="549" y="164"/>
                    </a:cubicBezTo>
                    <a:cubicBezTo>
                      <a:pt x="550" y="162"/>
                      <a:pt x="546" y="161"/>
                      <a:pt x="544" y="161"/>
                    </a:cubicBezTo>
                    <a:cubicBezTo>
                      <a:pt x="542" y="160"/>
                      <a:pt x="544" y="168"/>
                      <a:pt x="542" y="163"/>
                    </a:cubicBezTo>
                    <a:cubicBezTo>
                      <a:pt x="543" y="166"/>
                      <a:pt x="539" y="165"/>
                      <a:pt x="539" y="165"/>
                    </a:cubicBezTo>
                    <a:cubicBezTo>
                      <a:pt x="536" y="169"/>
                      <a:pt x="529" y="164"/>
                      <a:pt x="528" y="163"/>
                    </a:cubicBezTo>
                    <a:cubicBezTo>
                      <a:pt x="526" y="161"/>
                      <a:pt x="516" y="168"/>
                      <a:pt x="516" y="168"/>
                    </a:cubicBezTo>
                    <a:cubicBezTo>
                      <a:pt x="514" y="167"/>
                      <a:pt x="512" y="166"/>
                      <a:pt x="510" y="165"/>
                    </a:cubicBezTo>
                    <a:cubicBezTo>
                      <a:pt x="512" y="168"/>
                      <a:pt x="507" y="166"/>
                      <a:pt x="507" y="166"/>
                    </a:cubicBezTo>
                    <a:cubicBezTo>
                      <a:pt x="509" y="168"/>
                      <a:pt x="506" y="168"/>
                      <a:pt x="506" y="167"/>
                    </a:cubicBezTo>
                    <a:cubicBezTo>
                      <a:pt x="505" y="168"/>
                      <a:pt x="499" y="167"/>
                      <a:pt x="500" y="169"/>
                    </a:cubicBezTo>
                    <a:cubicBezTo>
                      <a:pt x="498" y="169"/>
                      <a:pt x="500" y="175"/>
                      <a:pt x="496" y="173"/>
                    </a:cubicBezTo>
                    <a:cubicBezTo>
                      <a:pt x="492" y="172"/>
                      <a:pt x="492" y="181"/>
                      <a:pt x="490" y="176"/>
                    </a:cubicBezTo>
                    <a:cubicBezTo>
                      <a:pt x="489" y="174"/>
                      <a:pt x="484" y="169"/>
                      <a:pt x="481" y="169"/>
                    </a:cubicBezTo>
                    <a:cubicBezTo>
                      <a:pt x="475" y="169"/>
                      <a:pt x="481" y="165"/>
                      <a:pt x="478" y="164"/>
                    </a:cubicBezTo>
                    <a:cubicBezTo>
                      <a:pt x="472" y="164"/>
                      <a:pt x="478" y="167"/>
                      <a:pt x="473" y="169"/>
                    </a:cubicBezTo>
                    <a:cubicBezTo>
                      <a:pt x="470" y="169"/>
                      <a:pt x="470" y="166"/>
                      <a:pt x="469" y="166"/>
                    </a:cubicBezTo>
                    <a:cubicBezTo>
                      <a:pt x="468" y="166"/>
                      <a:pt x="467" y="168"/>
                      <a:pt x="466" y="166"/>
                    </a:cubicBezTo>
                    <a:cubicBezTo>
                      <a:pt x="463" y="162"/>
                      <a:pt x="465" y="161"/>
                      <a:pt x="460" y="161"/>
                    </a:cubicBezTo>
                    <a:cubicBezTo>
                      <a:pt x="463" y="161"/>
                      <a:pt x="460" y="167"/>
                      <a:pt x="458" y="168"/>
                    </a:cubicBezTo>
                    <a:cubicBezTo>
                      <a:pt x="458" y="169"/>
                      <a:pt x="456" y="169"/>
                      <a:pt x="456" y="171"/>
                    </a:cubicBezTo>
                    <a:cubicBezTo>
                      <a:pt x="456" y="173"/>
                      <a:pt x="456" y="177"/>
                      <a:pt x="452" y="175"/>
                    </a:cubicBezTo>
                    <a:cubicBezTo>
                      <a:pt x="449" y="172"/>
                      <a:pt x="452" y="170"/>
                      <a:pt x="452" y="168"/>
                    </a:cubicBezTo>
                    <a:cubicBezTo>
                      <a:pt x="452" y="161"/>
                      <a:pt x="449" y="166"/>
                      <a:pt x="448" y="166"/>
                    </a:cubicBezTo>
                    <a:cubicBezTo>
                      <a:pt x="447" y="166"/>
                      <a:pt x="446" y="165"/>
                      <a:pt x="445" y="165"/>
                    </a:cubicBezTo>
                    <a:cubicBezTo>
                      <a:pt x="445" y="167"/>
                      <a:pt x="437" y="172"/>
                      <a:pt x="438" y="167"/>
                    </a:cubicBezTo>
                    <a:cubicBezTo>
                      <a:pt x="440" y="162"/>
                      <a:pt x="435" y="164"/>
                      <a:pt x="433" y="164"/>
                    </a:cubicBezTo>
                    <a:cubicBezTo>
                      <a:pt x="431" y="164"/>
                      <a:pt x="432" y="155"/>
                      <a:pt x="427" y="160"/>
                    </a:cubicBezTo>
                    <a:cubicBezTo>
                      <a:pt x="425" y="162"/>
                      <a:pt x="420" y="168"/>
                      <a:pt x="417" y="166"/>
                    </a:cubicBezTo>
                    <a:cubicBezTo>
                      <a:pt x="412" y="164"/>
                      <a:pt x="415" y="164"/>
                      <a:pt x="415" y="159"/>
                    </a:cubicBezTo>
                    <a:cubicBezTo>
                      <a:pt x="412" y="159"/>
                      <a:pt x="409" y="159"/>
                      <a:pt x="408" y="155"/>
                    </a:cubicBezTo>
                    <a:cubicBezTo>
                      <a:pt x="408" y="156"/>
                      <a:pt x="408" y="156"/>
                      <a:pt x="409" y="156"/>
                    </a:cubicBezTo>
                    <a:cubicBezTo>
                      <a:pt x="409" y="154"/>
                      <a:pt x="408" y="146"/>
                      <a:pt x="405" y="150"/>
                    </a:cubicBezTo>
                    <a:cubicBezTo>
                      <a:pt x="404" y="152"/>
                      <a:pt x="399" y="150"/>
                      <a:pt x="398" y="149"/>
                    </a:cubicBezTo>
                    <a:cubicBezTo>
                      <a:pt x="394" y="148"/>
                      <a:pt x="395" y="152"/>
                      <a:pt x="392" y="153"/>
                    </a:cubicBezTo>
                    <a:cubicBezTo>
                      <a:pt x="389" y="155"/>
                      <a:pt x="388" y="153"/>
                      <a:pt x="387" y="151"/>
                    </a:cubicBezTo>
                    <a:cubicBezTo>
                      <a:pt x="385" y="147"/>
                      <a:pt x="384" y="149"/>
                      <a:pt x="381" y="149"/>
                    </a:cubicBezTo>
                    <a:cubicBezTo>
                      <a:pt x="381" y="152"/>
                      <a:pt x="372" y="149"/>
                      <a:pt x="372" y="149"/>
                    </a:cubicBezTo>
                    <a:cubicBezTo>
                      <a:pt x="370" y="149"/>
                      <a:pt x="368" y="143"/>
                      <a:pt x="364" y="145"/>
                    </a:cubicBezTo>
                    <a:cubicBezTo>
                      <a:pt x="355" y="150"/>
                      <a:pt x="355" y="129"/>
                      <a:pt x="348" y="130"/>
                    </a:cubicBezTo>
                    <a:cubicBezTo>
                      <a:pt x="346" y="130"/>
                      <a:pt x="347" y="138"/>
                      <a:pt x="343" y="134"/>
                    </a:cubicBezTo>
                    <a:cubicBezTo>
                      <a:pt x="338" y="129"/>
                      <a:pt x="339" y="135"/>
                      <a:pt x="335" y="135"/>
                    </a:cubicBezTo>
                    <a:cubicBezTo>
                      <a:pt x="327" y="134"/>
                      <a:pt x="326" y="120"/>
                      <a:pt x="318" y="124"/>
                    </a:cubicBezTo>
                    <a:cubicBezTo>
                      <a:pt x="318" y="7"/>
                      <a:pt x="318" y="7"/>
                      <a:pt x="318" y="7"/>
                    </a:cubicBezTo>
                    <a:cubicBezTo>
                      <a:pt x="318" y="6"/>
                      <a:pt x="319" y="3"/>
                      <a:pt x="318" y="3"/>
                    </a:cubicBezTo>
                    <a:cubicBezTo>
                      <a:pt x="315" y="3"/>
                      <a:pt x="311" y="3"/>
                      <a:pt x="308" y="3"/>
                    </a:cubicBezTo>
                    <a:cubicBezTo>
                      <a:pt x="293" y="3"/>
                      <a:pt x="278" y="3"/>
                      <a:pt x="262" y="3"/>
                    </a:cubicBezTo>
                    <a:cubicBezTo>
                      <a:pt x="254" y="3"/>
                      <a:pt x="175" y="0"/>
                      <a:pt x="174" y="4"/>
                    </a:cubicBezTo>
                    <a:cubicBezTo>
                      <a:pt x="173" y="15"/>
                      <a:pt x="174" y="26"/>
                      <a:pt x="174" y="37"/>
                    </a:cubicBezTo>
                    <a:cubicBezTo>
                      <a:pt x="174" y="54"/>
                      <a:pt x="174" y="71"/>
                      <a:pt x="174" y="88"/>
                    </a:cubicBezTo>
                    <a:cubicBezTo>
                      <a:pt x="174" y="187"/>
                      <a:pt x="174" y="187"/>
                      <a:pt x="174" y="187"/>
                    </a:cubicBezTo>
                    <a:cubicBezTo>
                      <a:pt x="174" y="203"/>
                      <a:pt x="173" y="219"/>
                      <a:pt x="173" y="235"/>
                    </a:cubicBezTo>
                    <a:cubicBezTo>
                      <a:pt x="173" y="243"/>
                      <a:pt x="173" y="252"/>
                      <a:pt x="173" y="260"/>
                    </a:cubicBezTo>
                    <a:cubicBezTo>
                      <a:pt x="173" y="265"/>
                      <a:pt x="173" y="269"/>
                      <a:pt x="173" y="273"/>
                    </a:cubicBezTo>
                    <a:cubicBezTo>
                      <a:pt x="173" y="279"/>
                      <a:pt x="175" y="282"/>
                      <a:pt x="169" y="282"/>
                    </a:cubicBezTo>
                    <a:cubicBezTo>
                      <a:pt x="21" y="282"/>
                      <a:pt x="21" y="282"/>
                      <a:pt x="21" y="282"/>
                    </a:cubicBezTo>
                    <a:cubicBezTo>
                      <a:pt x="19" y="282"/>
                      <a:pt x="5" y="280"/>
                      <a:pt x="4" y="283"/>
                    </a:cubicBezTo>
                    <a:cubicBezTo>
                      <a:pt x="4" y="284"/>
                      <a:pt x="5" y="287"/>
                      <a:pt x="5" y="287"/>
                    </a:cubicBezTo>
                    <a:cubicBezTo>
                      <a:pt x="0" y="292"/>
                      <a:pt x="17" y="298"/>
                      <a:pt x="19" y="302"/>
                    </a:cubicBezTo>
                    <a:cubicBezTo>
                      <a:pt x="21" y="306"/>
                      <a:pt x="21" y="312"/>
                      <a:pt x="25" y="315"/>
                    </a:cubicBezTo>
                    <a:cubicBezTo>
                      <a:pt x="26" y="316"/>
                      <a:pt x="28" y="317"/>
                      <a:pt x="30" y="319"/>
                    </a:cubicBezTo>
                    <a:cubicBezTo>
                      <a:pt x="31" y="320"/>
                      <a:pt x="32" y="320"/>
                      <a:pt x="34" y="320"/>
                    </a:cubicBezTo>
                    <a:cubicBezTo>
                      <a:pt x="39" y="321"/>
                      <a:pt x="35" y="323"/>
                      <a:pt x="38" y="325"/>
                    </a:cubicBezTo>
                    <a:cubicBezTo>
                      <a:pt x="41" y="326"/>
                      <a:pt x="42" y="329"/>
                      <a:pt x="44" y="332"/>
                    </a:cubicBezTo>
                    <a:cubicBezTo>
                      <a:pt x="46" y="335"/>
                      <a:pt x="50" y="335"/>
                      <a:pt x="52" y="338"/>
                    </a:cubicBezTo>
                    <a:cubicBezTo>
                      <a:pt x="54" y="340"/>
                      <a:pt x="57" y="349"/>
                      <a:pt x="60" y="349"/>
                    </a:cubicBezTo>
                    <a:cubicBezTo>
                      <a:pt x="60" y="349"/>
                      <a:pt x="65" y="354"/>
                      <a:pt x="66" y="355"/>
                    </a:cubicBezTo>
                    <a:cubicBezTo>
                      <a:pt x="67" y="356"/>
                      <a:pt x="70" y="356"/>
                      <a:pt x="71" y="356"/>
                    </a:cubicBezTo>
                    <a:cubicBezTo>
                      <a:pt x="71" y="357"/>
                      <a:pt x="71" y="357"/>
                      <a:pt x="71" y="357"/>
                    </a:cubicBezTo>
                    <a:cubicBezTo>
                      <a:pt x="72" y="357"/>
                      <a:pt x="73" y="359"/>
                      <a:pt x="74" y="358"/>
                    </a:cubicBezTo>
                    <a:cubicBezTo>
                      <a:pt x="74" y="360"/>
                      <a:pt x="75" y="360"/>
                      <a:pt x="76" y="359"/>
                    </a:cubicBezTo>
                    <a:cubicBezTo>
                      <a:pt x="76" y="364"/>
                      <a:pt x="80" y="363"/>
                      <a:pt x="81" y="364"/>
                    </a:cubicBezTo>
                    <a:cubicBezTo>
                      <a:pt x="83" y="366"/>
                      <a:pt x="82" y="369"/>
                      <a:pt x="85" y="369"/>
                    </a:cubicBezTo>
                    <a:cubicBezTo>
                      <a:pt x="87" y="370"/>
                      <a:pt x="89" y="381"/>
                      <a:pt x="90" y="383"/>
                    </a:cubicBezTo>
                    <a:cubicBezTo>
                      <a:pt x="90" y="385"/>
                      <a:pt x="92" y="386"/>
                      <a:pt x="93" y="389"/>
                    </a:cubicBezTo>
                    <a:cubicBezTo>
                      <a:pt x="95" y="393"/>
                      <a:pt x="96" y="396"/>
                      <a:pt x="96" y="401"/>
                    </a:cubicBezTo>
                    <a:cubicBezTo>
                      <a:pt x="96" y="406"/>
                      <a:pt x="96" y="412"/>
                      <a:pt x="99" y="415"/>
                    </a:cubicBezTo>
                    <a:cubicBezTo>
                      <a:pt x="99" y="418"/>
                      <a:pt x="104" y="428"/>
                      <a:pt x="106" y="430"/>
                    </a:cubicBezTo>
                    <a:cubicBezTo>
                      <a:pt x="109" y="433"/>
                      <a:pt x="112" y="434"/>
                      <a:pt x="114" y="435"/>
                    </a:cubicBezTo>
                    <a:cubicBezTo>
                      <a:pt x="119" y="435"/>
                      <a:pt x="121" y="443"/>
                      <a:pt x="123" y="445"/>
                    </a:cubicBezTo>
                    <a:cubicBezTo>
                      <a:pt x="127" y="448"/>
                      <a:pt x="130" y="450"/>
                      <a:pt x="135" y="450"/>
                    </a:cubicBezTo>
                    <a:cubicBezTo>
                      <a:pt x="137" y="451"/>
                      <a:pt x="140" y="454"/>
                      <a:pt x="140" y="453"/>
                    </a:cubicBezTo>
                    <a:cubicBezTo>
                      <a:pt x="140" y="460"/>
                      <a:pt x="152" y="457"/>
                      <a:pt x="154" y="464"/>
                    </a:cubicBezTo>
                    <a:cubicBezTo>
                      <a:pt x="153" y="464"/>
                      <a:pt x="161" y="467"/>
                      <a:pt x="161" y="466"/>
                    </a:cubicBezTo>
                    <a:cubicBezTo>
                      <a:pt x="161" y="467"/>
                      <a:pt x="160" y="466"/>
                      <a:pt x="160" y="467"/>
                    </a:cubicBezTo>
                    <a:cubicBezTo>
                      <a:pt x="161" y="467"/>
                      <a:pt x="161" y="467"/>
                      <a:pt x="161" y="467"/>
                    </a:cubicBezTo>
                    <a:cubicBezTo>
                      <a:pt x="162" y="467"/>
                      <a:pt x="163" y="468"/>
                      <a:pt x="163" y="470"/>
                    </a:cubicBezTo>
                    <a:cubicBezTo>
                      <a:pt x="163" y="469"/>
                      <a:pt x="172" y="471"/>
                      <a:pt x="172" y="464"/>
                    </a:cubicBezTo>
                    <a:cubicBezTo>
                      <a:pt x="172" y="465"/>
                      <a:pt x="172" y="465"/>
                      <a:pt x="172" y="465"/>
                    </a:cubicBezTo>
                    <a:cubicBezTo>
                      <a:pt x="172" y="460"/>
                      <a:pt x="178" y="458"/>
                      <a:pt x="180" y="456"/>
                    </a:cubicBezTo>
                    <a:cubicBezTo>
                      <a:pt x="180" y="455"/>
                      <a:pt x="181" y="455"/>
                      <a:pt x="181" y="455"/>
                    </a:cubicBezTo>
                    <a:cubicBezTo>
                      <a:pt x="184" y="455"/>
                      <a:pt x="181" y="453"/>
                      <a:pt x="181" y="451"/>
                    </a:cubicBezTo>
                    <a:cubicBezTo>
                      <a:pt x="182" y="445"/>
                      <a:pt x="187" y="437"/>
                      <a:pt x="187" y="431"/>
                    </a:cubicBezTo>
                    <a:cubicBezTo>
                      <a:pt x="187" y="431"/>
                      <a:pt x="188" y="431"/>
                      <a:pt x="188" y="432"/>
                    </a:cubicBezTo>
                    <a:cubicBezTo>
                      <a:pt x="192" y="428"/>
                      <a:pt x="190" y="420"/>
                      <a:pt x="197" y="420"/>
                    </a:cubicBezTo>
                    <a:cubicBezTo>
                      <a:pt x="197" y="420"/>
                      <a:pt x="205" y="420"/>
                      <a:pt x="205" y="420"/>
                    </a:cubicBezTo>
                    <a:cubicBezTo>
                      <a:pt x="207" y="412"/>
                      <a:pt x="209" y="415"/>
                      <a:pt x="213" y="415"/>
                    </a:cubicBezTo>
                    <a:cubicBezTo>
                      <a:pt x="213" y="419"/>
                      <a:pt x="222" y="420"/>
                      <a:pt x="224" y="418"/>
                    </a:cubicBezTo>
                    <a:cubicBezTo>
                      <a:pt x="224" y="418"/>
                      <a:pt x="231" y="420"/>
                      <a:pt x="231" y="419"/>
                    </a:cubicBezTo>
                    <a:cubicBezTo>
                      <a:pt x="232" y="419"/>
                      <a:pt x="232" y="418"/>
                      <a:pt x="232" y="418"/>
                    </a:cubicBezTo>
                    <a:cubicBezTo>
                      <a:pt x="233" y="418"/>
                      <a:pt x="232" y="419"/>
                      <a:pt x="233" y="420"/>
                    </a:cubicBezTo>
                    <a:cubicBezTo>
                      <a:pt x="233" y="419"/>
                      <a:pt x="233" y="419"/>
                      <a:pt x="233" y="419"/>
                    </a:cubicBezTo>
                    <a:cubicBezTo>
                      <a:pt x="235" y="419"/>
                      <a:pt x="237" y="421"/>
                      <a:pt x="239" y="420"/>
                    </a:cubicBezTo>
                    <a:cubicBezTo>
                      <a:pt x="241" y="420"/>
                      <a:pt x="240" y="422"/>
                      <a:pt x="242" y="420"/>
                    </a:cubicBezTo>
                    <a:cubicBezTo>
                      <a:pt x="245" y="420"/>
                      <a:pt x="243" y="418"/>
                      <a:pt x="245" y="418"/>
                    </a:cubicBezTo>
                    <a:cubicBezTo>
                      <a:pt x="242" y="418"/>
                      <a:pt x="250" y="424"/>
                      <a:pt x="249" y="419"/>
                    </a:cubicBezTo>
                    <a:cubicBezTo>
                      <a:pt x="250" y="423"/>
                      <a:pt x="251" y="419"/>
                      <a:pt x="252" y="421"/>
                    </a:cubicBezTo>
                    <a:cubicBezTo>
                      <a:pt x="252" y="421"/>
                      <a:pt x="252" y="428"/>
                      <a:pt x="254" y="428"/>
                    </a:cubicBezTo>
                    <a:cubicBezTo>
                      <a:pt x="256" y="428"/>
                      <a:pt x="257" y="433"/>
                      <a:pt x="257" y="433"/>
                    </a:cubicBezTo>
                    <a:cubicBezTo>
                      <a:pt x="258" y="432"/>
                      <a:pt x="257" y="430"/>
                      <a:pt x="257" y="429"/>
                    </a:cubicBezTo>
                    <a:cubicBezTo>
                      <a:pt x="260" y="428"/>
                      <a:pt x="259" y="434"/>
                      <a:pt x="259" y="435"/>
                    </a:cubicBezTo>
                    <a:cubicBezTo>
                      <a:pt x="258" y="437"/>
                      <a:pt x="262" y="436"/>
                      <a:pt x="263" y="437"/>
                    </a:cubicBezTo>
                    <a:cubicBezTo>
                      <a:pt x="264" y="439"/>
                      <a:pt x="267" y="439"/>
                      <a:pt x="268" y="440"/>
                    </a:cubicBezTo>
                    <a:cubicBezTo>
                      <a:pt x="270" y="443"/>
                      <a:pt x="270" y="444"/>
                      <a:pt x="272" y="446"/>
                    </a:cubicBezTo>
                    <a:cubicBezTo>
                      <a:pt x="277" y="451"/>
                      <a:pt x="286" y="458"/>
                      <a:pt x="287" y="465"/>
                    </a:cubicBezTo>
                    <a:cubicBezTo>
                      <a:pt x="288" y="472"/>
                      <a:pt x="290" y="476"/>
                      <a:pt x="293" y="483"/>
                    </a:cubicBezTo>
                    <a:cubicBezTo>
                      <a:pt x="293" y="489"/>
                      <a:pt x="303" y="497"/>
                      <a:pt x="300" y="500"/>
                    </a:cubicBezTo>
                    <a:cubicBezTo>
                      <a:pt x="300" y="501"/>
                      <a:pt x="303" y="509"/>
                      <a:pt x="304" y="510"/>
                    </a:cubicBezTo>
                    <a:cubicBezTo>
                      <a:pt x="305" y="512"/>
                      <a:pt x="303" y="515"/>
                      <a:pt x="307" y="515"/>
                    </a:cubicBezTo>
                    <a:cubicBezTo>
                      <a:pt x="308" y="517"/>
                      <a:pt x="309" y="518"/>
                      <a:pt x="310" y="519"/>
                    </a:cubicBezTo>
                    <a:cubicBezTo>
                      <a:pt x="311" y="521"/>
                      <a:pt x="313" y="520"/>
                      <a:pt x="314" y="522"/>
                    </a:cubicBezTo>
                    <a:cubicBezTo>
                      <a:pt x="315" y="524"/>
                      <a:pt x="316" y="525"/>
                      <a:pt x="317" y="525"/>
                    </a:cubicBezTo>
                    <a:cubicBezTo>
                      <a:pt x="317" y="527"/>
                      <a:pt x="318" y="528"/>
                      <a:pt x="318" y="529"/>
                    </a:cubicBezTo>
                    <a:cubicBezTo>
                      <a:pt x="320" y="532"/>
                      <a:pt x="321" y="533"/>
                      <a:pt x="323" y="536"/>
                    </a:cubicBezTo>
                    <a:cubicBezTo>
                      <a:pt x="324" y="538"/>
                      <a:pt x="323" y="542"/>
                      <a:pt x="325" y="543"/>
                    </a:cubicBezTo>
                    <a:cubicBezTo>
                      <a:pt x="326" y="544"/>
                      <a:pt x="327" y="545"/>
                      <a:pt x="327" y="546"/>
                    </a:cubicBezTo>
                    <a:cubicBezTo>
                      <a:pt x="329" y="548"/>
                      <a:pt x="332" y="550"/>
                      <a:pt x="333" y="552"/>
                    </a:cubicBezTo>
                    <a:cubicBezTo>
                      <a:pt x="333" y="552"/>
                      <a:pt x="339" y="555"/>
                      <a:pt x="337" y="555"/>
                    </a:cubicBezTo>
                    <a:cubicBezTo>
                      <a:pt x="341" y="555"/>
                      <a:pt x="338" y="554"/>
                      <a:pt x="341" y="557"/>
                    </a:cubicBezTo>
                    <a:cubicBezTo>
                      <a:pt x="341" y="562"/>
                      <a:pt x="340" y="559"/>
                      <a:pt x="343" y="562"/>
                    </a:cubicBezTo>
                    <a:cubicBezTo>
                      <a:pt x="343" y="564"/>
                      <a:pt x="339" y="572"/>
                      <a:pt x="340" y="573"/>
                    </a:cubicBezTo>
                    <a:cubicBezTo>
                      <a:pt x="341" y="574"/>
                      <a:pt x="341" y="574"/>
                      <a:pt x="342" y="573"/>
                    </a:cubicBezTo>
                    <a:cubicBezTo>
                      <a:pt x="342" y="577"/>
                      <a:pt x="344" y="574"/>
                      <a:pt x="344" y="579"/>
                    </a:cubicBezTo>
                    <a:cubicBezTo>
                      <a:pt x="346" y="583"/>
                      <a:pt x="344" y="586"/>
                      <a:pt x="344" y="590"/>
                    </a:cubicBezTo>
                    <a:cubicBezTo>
                      <a:pt x="344" y="591"/>
                      <a:pt x="348" y="596"/>
                      <a:pt x="348" y="596"/>
                    </a:cubicBezTo>
                    <a:cubicBezTo>
                      <a:pt x="351" y="597"/>
                      <a:pt x="353" y="603"/>
                      <a:pt x="353" y="605"/>
                    </a:cubicBezTo>
                    <a:cubicBezTo>
                      <a:pt x="353" y="606"/>
                      <a:pt x="356" y="615"/>
                      <a:pt x="357" y="616"/>
                    </a:cubicBezTo>
                    <a:cubicBezTo>
                      <a:pt x="358" y="616"/>
                      <a:pt x="356" y="621"/>
                      <a:pt x="358" y="622"/>
                    </a:cubicBezTo>
                    <a:cubicBezTo>
                      <a:pt x="362" y="624"/>
                      <a:pt x="358" y="630"/>
                      <a:pt x="363" y="629"/>
                    </a:cubicBezTo>
                    <a:cubicBezTo>
                      <a:pt x="365" y="629"/>
                      <a:pt x="368" y="630"/>
                      <a:pt x="369" y="630"/>
                    </a:cubicBezTo>
                    <a:cubicBezTo>
                      <a:pt x="367" y="630"/>
                      <a:pt x="373" y="632"/>
                      <a:pt x="372" y="632"/>
                    </a:cubicBezTo>
                    <a:cubicBezTo>
                      <a:pt x="374" y="632"/>
                      <a:pt x="376" y="633"/>
                      <a:pt x="378" y="634"/>
                    </a:cubicBezTo>
                    <a:cubicBezTo>
                      <a:pt x="378" y="635"/>
                      <a:pt x="378" y="635"/>
                      <a:pt x="377" y="635"/>
                    </a:cubicBezTo>
                    <a:cubicBezTo>
                      <a:pt x="377" y="635"/>
                      <a:pt x="381" y="637"/>
                      <a:pt x="378" y="637"/>
                    </a:cubicBezTo>
                    <a:cubicBezTo>
                      <a:pt x="379" y="637"/>
                      <a:pt x="383" y="640"/>
                      <a:pt x="381" y="639"/>
                    </a:cubicBezTo>
                    <a:cubicBezTo>
                      <a:pt x="381" y="640"/>
                      <a:pt x="382" y="640"/>
                      <a:pt x="383" y="639"/>
                    </a:cubicBezTo>
                    <a:cubicBezTo>
                      <a:pt x="382" y="639"/>
                      <a:pt x="382" y="639"/>
                      <a:pt x="382" y="638"/>
                    </a:cubicBezTo>
                    <a:cubicBezTo>
                      <a:pt x="383" y="637"/>
                      <a:pt x="386" y="639"/>
                      <a:pt x="386" y="640"/>
                    </a:cubicBezTo>
                    <a:cubicBezTo>
                      <a:pt x="387" y="640"/>
                      <a:pt x="387" y="639"/>
                      <a:pt x="386" y="639"/>
                    </a:cubicBezTo>
                    <a:cubicBezTo>
                      <a:pt x="388" y="640"/>
                      <a:pt x="388" y="640"/>
                      <a:pt x="390" y="642"/>
                    </a:cubicBezTo>
                    <a:cubicBezTo>
                      <a:pt x="390" y="641"/>
                      <a:pt x="390" y="641"/>
                      <a:pt x="391" y="640"/>
                    </a:cubicBezTo>
                    <a:cubicBezTo>
                      <a:pt x="391" y="641"/>
                      <a:pt x="393" y="642"/>
                      <a:pt x="394" y="644"/>
                    </a:cubicBezTo>
                    <a:cubicBezTo>
                      <a:pt x="394" y="645"/>
                      <a:pt x="395" y="644"/>
                      <a:pt x="396" y="644"/>
                    </a:cubicBezTo>
                    <a:cubicBezTo>
                      <a:pt x="397" y="644"/>
                      <a:pt x="398" y="647"/>
                      <a:pt x="399" y="648"/>
                    </a:cubicBezTo>
                    <a:cubicBezTo>
                      <a:pt x="399" y="646"/>
                      <a:pt x="399" y="646"/>
                      <a:pt x="399" y="646"/>
                    </a:cubicBezTo>
                    <a:cubicBezTo>
                      <a:pt x="399" y="646"/>
                      <a:pt x="399" y="646"/>
                      <a:pt x="399" y="646"/>
                    </a:cubicBezTo>
                    <a:cubicBezTo>
                      <a:pt x="401" y="648"/>
                      <a:pt x="402" y="650"/>
                      <a:pt x="403" y="651"/>
                    </a:cubicBezTo>
                    <a:cubicBezTo>
                      <a:pt x="404" y="651"/>
                      <a:pt x="404" y="650"/>
                      <a:pt x="404" y="650"/>
                    </a:cubicBezTo>
                    <a:cubicBezTo>
                      <a:pt x="405" y="650"/>
                      <a:pt x="405" y="650"/>
                      <a:pt x="405" y="651"/>
                    </a:cubicBezTo>
                    <a:cubicBezTo>
                      <a:pt x="406" y="651"/>
                      <a:pt x="406" y="650"/>
                      <a:pt x="406" y="650"/>
                    </a:cubicBezTo>
                    <a:cubicBezTo>
                      <a:pt x="406" y="650"/>
                      <a:pt x="407" y="651"/>
                      <a:pt x="409" y="650"/>
                    </a:cubicBezTo>
                    <a:cubicBezTo>
                      <a:pt x="409" y="650"/>
                      <a:pt x="409" y="651"/>
                      <a:pt x="409" y="652"/>
                    </a:cubicBezTo>
                    <a:cubicBezTo>
                      <a:pt x="412" y="649"/>
                      <a:pt x="416" y="652"/>
                      <a:pt x="418" y="651"/>
                    </a:cubicBezTo>
                    <a:cubicBezTo>
                      <a:pt x="419" y="650"/>
                      <a:pt x="420" y="651"/>
                      <a:pt x="421" y="651"/>
                    </a:cubicBezTo>
                    <a:cubicBezTo>
                      <a:pt x="422" y="651"/>
                      <a:pt x="426" y="652"/>
                      <a:pt x="429" y="652"/>
                    </a:cubicBezTo>
                    <a:cubicBezTo>
                      <a:pt x="428" y="653"/>
                      <a:pt x="428" y="653"/>
                      <a:pt x="429" y="653"/>
                    </a:cubicBezTo>
                    <a:cubicBezTo>
                      <a:pt x="429" y="653"/>
                      <a:pt x="429" y="653"/>
                      <a:pt x="430" y="653"/>
                    </a:cubicBezTo>
                    <a:cubicBezTo>
                      <a:pt x="430" y="654"/>
                      <a:pt x="431" y="654"/>
                      <a:pt x="430" y="655"/>
                    </a:cubicBezTo>
                    <a:cubicBezTo>
                      <a:pt x="431" y="655"/>
                      <a:pt x="432" y="657"/>
                      <a:pt x="433" y="657"/>
                    </a:cubicBezTo>
                    <a:cubicBezTo>
                      <a:pt x="433" y="658"/>
                      <a:pt x="432" y="658"/>
                      <a:pt x="432" y="658"/>
                    </a:cubicBezTo>
                    <a:cubicBezTo>
                      <a:pt x="433" y="659"/>
                      <a:pt x="437" y="660"/>
                      <a:pt x="437" y="660"/>
                    </a:cubicBezTo>
                    <a:cubicBezTo>
                      <a:pt x="437" y="662"/>
                      <a:pt x="437" y="662"/>
                      <a:pt x="437" y="662"/>
                    </a:cubicBezTo>
                    <a:cubicBezTo>
                      <a:pt x="437" y="662"/>
                      <a:pt x="437" y="662"/>
                      <a:pt x="438" y="662"/>
                    </a:cubicBezTo>
                    <a:cubicBezTo>
                      <a:pt x="437" y="662"/>
                      <a:pt x="437" y="662"/>
                      <a:pt x="437" y="662"/>
                    </a:cubicBezTo>
                    <a:cubicBezTo>
                      <a:pt x="438" y="662"/>
                      <a:pt x="438" y="662"/>
                      <a:pt x="438" y="661"/>
                    </a:cubicBezTo>
                    <a:cubicBezTo>
                      <a:pt x="438" y="663"/>
                      <a:pt x="438" y="663"/>
                      <a:pt x="438" y="663"/>
                    </a:cubicBezTo>
                    <a:cubicBezTo>
                      <a:pt x="439" y="663"/>
                      <a:pt x="439" y="662"/>
                      <a:pt x="439" y="662"/>
                    </a:cubicBezTo>
                    <a:cubicBezTo>
                      <a:pt x="439" y="663"/>
                      <a:pt x="440" y="665"/>
                      <a:pt x="440" y="663"/>
                    </a:cubicBezTo>
                    <a:cubicBezTo>
                      <a:pt x="441" y="663"/>
                      <a:pt x="441" y="664"/>
                      <a:pt x="440" y="664"/>
                    </a:cubicBezTo>
                    <a:cubicBezTo>
                      <a:pt x="444" y="664"/>
                      <a:pt x="442" y="660"/>
                      <a:pt x="444" y="658"/>
                    </a:cubicBezTo>
                    <a:cubicBezTo>
                      <a:pt x="444" y="658"/>
                      <a:pt x="444" y="659"/>
                      <a:pt x="444" y="660"/>
                    </a:cubicBezTo>
                    <a:cubicBezTo>
                      <a:pt x="444" y="658"/>
                      <a:pt x="448" y="659"/>
                      <a:pt x="447" y="657"/>
                    </a:cubicBezTo>
                    <a:cubicBezTo>
                      <a:pt x="448" y="658"/>
                      <a:pt x="451" y="656"/>
                      <a:pt x="453" y="657"/>
                    </a:cubicBezTo>
                    <a:cubicBezTo>
                      <a:pt x="454" y="656"/>
                      <a:pt x="453" y="652"/>
                      <a:pt x="453" y="650"/>
                    </a:cubicBezTo>
                    <a:cubicBezTo>
                      <a:pt x="453" y="650"/>
                      <a:pt x="452" y="651"/>
                      <a:pt x="452" y="651"/>
                    </a:cubicBezTo>
                    <a:cubicBezTo>
                      <a:pt x="452" y="652"/>
                      <a:pt x="452" y="653"/>
                      <a:pt x="453" y="654"/>
                    </a:cubicBezTo>
                    <a:cubicBezTo>
                      <a:pt x="451" y="654"/>
                      <a:pt x="449" y="657"/>
                      <a:pt x="448" y="656"/>
                    </a:cubicBezTo>
                    <a:cubicBezTo>
                      <a:pt x="448" y="653"/>
                      <a:pt x="448" y="653"/>
                      <a:pt x="448" y="653"/>
                    </a:cubicBezTo>
                    <a:cubicBezTo>
                      <a:pt x="446" y="653"/>
                      <a:pt x="446" y="656"/>
                      <a:pt x="444" y="656"/>
                    </a:cubicBezTo>
                    <a:cubicBezTo>
                      <a:pt x="445" y="654"/>
                      <a:pt x="448" y="653"/>
                      <a:pt x="449" y="650"/>
                    </a:cubicBezTo>
                    <a:cubicBezTo>
                      <a:pt x="449" y="650"/>
                      <a:pt x="449" y="651"/>
                      <a:pt x="449" y="651"/>
                    </a:cubicBezTo>
                    <a:cubicBezTo>
                      <a:pt x="449" y="651"/>
                      <a:pt x="450" y="650"/>
                      <a:pt x="450" y="650"/>
                    </a:cubicBezTo>
                    <a:cubicBezTo>
                      <a:pt x="450" y="651"/>
                      <a:pt x="450" y="651"/>
                      <a:pt x="451" y="651"/>
                    </a:cubicBezTo>
                    <a:cubicBezTo>
                      <a:pt x="449" y="649"/>
                      <a:pt x="447" y="649"/>
                      <a:pt x="445" y="646"/>
                    </a:cubicBezTo>
                    <a:cubicBezTo>
                      <a:pt x="445" y="647"/>
                      <a:pt x="446" y="646"/>
                      <a:pt x="446" y="647"/>
                    </a:cubicBezTo>
                    <a:cubicBezTo>
                      <a:pt x="446" y="645"/>
                      <a:pt x="445" y="641"/>
                      <a:pt x="445" y="641"/>
                    </a:cubicBezTo>
                    <a:cubicBezTo>
                      <a:pt x="444" y="641"/>
                      <a:pt x="444" y="642"/>
                      <a:pt x="444" y="643"/>
                    </a:cubicBezTo>
                    <a:cubicBezTo>
                      <a:pt x="444" y="643"/>
                      <a:pt x="444" y="642"/>
                      <a:pt x="444" y="642"/>
                    </a:cubicBezTo>
                    <a:cubicBezTo>
                      <a:pt x="444" y="642"/>
                      <a:pt x="444" y="642"/>
                      <a:pt x="444" y="642"/>
                    </a:cubicBezTo>
                    <a:cubicBezTo>
                      <a:pt x="444" y="641"/>
                      <a:pt x="444" y="641"/>
                      <a:pt x="444" y="641"/>
                    </a:cubicBezTo>
                    <a:cubicBezTo>
                      <a:pt x="444" y="641"/>
                      <a:pt x="444" y="641"/>
                      <a:pt x="444" y="642"/>
                    </a:cubicBezTo>
                    <a:cubicBezTo>
                      <a:pt x="444" y="641"/>
                      <a:pt x="445" y="639"/>
                      <a:pt x="446" y="639"/>
                    </a:cubicBezTo>
                    <a:cubicBezTo>
                      <a:pt x="445" y="639"/>
                      <a:pt x="445" y="639"/>
                      <a:pt x="444" y="639"/>
                    </a:cubicBezTo>
                    <a:cubicBezTo>
                      <a:pt x="443" y="638"/>
                      <a:pt x="445" y="638"/>
                      <a:pt x="445" y="638"/>
                    </a:cubicBezTo>
                    <a:cubicBezTo>
                      <a:pt x="445" y="637"/>
                      <a:pt x="445" y="637"/>
                      <a:pt x="445" y="637"/>
                    </a:cubicBezTo>
                    <a:cubicBezTo>
                      <a:pt x="445" y="638"/>
                      <a:pt x="444" y="638"/>
                      <a:pt x="444" y="638"/>
                    </a:cubicBezTo>
                    <a:cubicBezTo>
                      <a:pt x="444" y="636"/>
                      <a:pt x="444" y="634"/>
                      <a:pt x="444" y="633"/>
                    </a:cubicBezTo>
                    <a:cubicBezTo>
                      <a:pt x="444" y="633"/>
                      <a:pt x="443" y="633"/>
                      <a:pt x="443" y="634"/>
                    </a:cubicBezTo>
                    <a:cubicBezTo>
                      <a:pt x="442" y="633"/>
                      <a:pt x="444" y="633"/>
                      <a:pt x="444" y="632"/>
                    </a:cubicBezTo>
                    <a:cubicBezTo>
                      <a:pt x="443" y="631"/>
                      <a:pt x="442" y="632"/>
                      <a:pt x="441" y="633"/>
                    </a:cubicBezTo>
                    <a:cubicBezTo>
                      <a:pt x="441" y="632"/>
                      <a:pt x="442" y="631"/>
                      <a:pt x="442" y="631"/>
                    </a:cubicBezTo>
                    <a:cubicBezTo>
                      <a:pt x="442" y="631"/>
                      <a:pt x="441" y="630"/>
                      <a:pt x="441" y="629"/>
                    </a:cubicBezTo>
                    <a:cubicBezTo>
                      <a:pt x="441" y="630"/>
                      <a:pt x="440" y="630"/>
                      <a:pt x="440" y="631"/>
                    </a:cubicBezTo>
                    <a:cubicBezTo>
                      <a:pt x="440" y="630"/>
                      <a:pt x="441" y="629"/>
                      <a:pt x="441" y="629"/>
                    </a:cubicBezTo>
                    <a:cubicBezTo>
                      <a:pt x="441" y="629"/>
                      <a:pt x="440" y="628"/>
                      <a:pt x="440" y="628"/>
                    </a:cubicBezTo>
                    <a:cubicBezTo>
                      <a:pt x="440" y="629"/>
                      <a:pt x="439" y="630"/>
                      <a:pt x="438" y="629"/>
                    </a:cubicBezTo>
                    <a:cubicBezTo>
                      <a:pt x="439" y="628"/>
                      <a:pt x="440" y="628"/>
                      <a:pt x="440" y="626"/>
                    </a:cubicBezTo>
                    <a:cubicBezTo>
                      <a:pt x="438" y="626"/>
                      <a:pt x="438" y="626"/>
                      <a:pt x="438" y="626"/>
                    </a:cubicBezTo>
                    <a:cubicBezTo>
                      <a:pt x="437" y="626"/>
                      <a:pt x="437" y="626"/>
                      <a:pt x="437" y="626"/>
                    </a:cubicBezTo>
                    <a:cubicBezTo>
                      <a:pt x="438" y="626"/>
                      <a:pt x="438" y="625"/>
                      <a:pt x="438" y="625"/>
                    </a:cubicBezTo>
                    <a:cubicBezTo>
                      <a:pt x="438" y="626"/>
                      <a:pt x="438" y="626"/>
                      <a:pt x="438" y="626"/>
                    </a:cubicBezTo>
                    <a:cubicBezTo>
                      <a:pt x="439" y="626"/>
                      <a:pt x="439" y="626"/>
                      <a:pt x="440" y="626"/>
                    </a:cubicBezTo>
                    <a:cubicBezTo>
                      <a:pt x="440" y="626"/>
                      <a:pt x="439" y="625"/>
                      <a:pt x="439" y="625"/>
                    </a:cubicBezTo>
                    <a:cubicBezTo>
                      <a:pt x="439" y="625"/>
                      <a:pt x="439" y="625"/>
                      <a:pt x="439" y="626"/>
                    </a:cubicBezTo>
                    <a:cubicBezTo>
                      <a:pt x="439" y="625"/>
                      <a:pt x="439" y="625"/>
                      <a:pt x="439" y="625"/>
                    </a:cubicBezTo>
                    <a:cubicBezTo>
                      <a:pt x="440" y="625"/>
                      <a:pt x="440" y="624"/>
                      <a:pt x="440" y="624"/>
                    </a:cubicBezTo>
                    <a:cubicBezTo>
                      <a:pt x="439" y="624"/>
                      <a:pt x="438" y="624"/>
                      <a:pt x="438" y="624"/>
                    </a:cubicBezTo>
                    <a:cubicBezTo>
                      <a:pt x="437" y="624"/>
                      <a:pt x="437" y="624"/>
                      <a:pt x="437" y="624"/>
                    </a:cubicBezTo>
                    <a:cubicBezTo>
                      <a:pt x="437" y="624"/>
                      <a:pt x="438" y="624"/>
                      <a:pt x="438" y="624"/>
                    </a:cubicBezTo>
                    <a:cubicBezTo>
                      <a:pt x="438" y="624"/>
                      <a:pt x="439" y="624"/>
                      <a:pt x="440" y="623"/>
                    </a:cubicBezTo>
                    <a:cubicBezTo>
                      <a:pt x="440" y="623"/>
                      <a:pt x="439" y="622"/>
                      <a:pt x="440" y="620"/>
                    </a:cubicBezTo>
                    <a:cubicBezTo>
                      <a:pt x="440" y="621"/>
                      <a:pt x="440" y="623"/>
                      <a:pt x="440" y="624"/>
                    </a:cubicBezTo>
                    <a:cubicBezTo>
                      <a:pt x="442" y="623"/>
                      <a:pt x="438" y="603"/>
                      <a:pt x="434" y="603"/>
                    </a:cubicBezTo>
                    <a:cubicBezTo>
                      <a:pt x="434" y="604"/>
                      <a:pt x="434" y="604"/>
                      <a:pt x="434" y="604"/>
                    </a:cubicBezTo>
                    <a:cubicBezTo>
                      <a:pt x="432" y="602"/>
                      <a:pt x="434" y="600"/>
                      <a:pt x="434" y="598"/>
                    </a:cubicBezTo>
                    <a:cubicBezTo>
                      <a:pt x="435" y="599"/>
                      <a:pt x="437" y="602"/>
                      <a:pt x="437" y="601"/>
                    </a:cubicBezTo>
                    <a:cubicBezTo>
                      <a:pt x="437" y="600"/>
                      <a:pt x="437" y="599"/>
                      <a:pt x="436" y="598"/>
                    </a:cubicBezTo>
                    <a:cubicBezTo>
                      <a:pt x="436" y="599"/>
                      <a:pt x="436" y="599"/>
                      <a:pt x="437" y="600"/>
                    </a:cubicBezTo>
                    <a:cubicBezTo>
                      <a:pt x="435" y="600"/>
                      <a:pt x="430" y="592"/>
                      <a:pt x="437" y="592"/>
                    </a:cubicBezTo>
                    <a:cubicBezTo>
                      <a:pt x="437" y="588"/>
                      <a:pt x="439" y="587"/>
                      <a:pt x="439" y="583"/>
                    </a:cubicBezTo>
                    <a:cubicBezTo>
                      <a:pt x="439" y="584"/>
                      <a:pt x="438" y="577"/>
                      <a:pt x="440" y="577"/>
                    </a:cubicBezTo>
                    <a:cubicBezTo>
                      <a:pt x="440" y="579"/>
                      <a:pt x="440" y="579"/>
                      <a:pt x="440" y="579"/>
                    </a:cubicBezTo>
                    <a:cubicBezTo>
                      <a:pt x="440" y="576"/>
                      <a:pt x="444" y="549"/>
                      <a:pt x="448" y="549"/>
                    </a:cubicBezTo>
                    <a:cubicBezTo>
                      <a:pt x="448" y="547"/>
                      <a:pt x="441" y="547"/>
                      <a:pt x="441" y="543"/>
                    </a:cubicBezTo>
                    <a:cubicBezTo>
                      <a:pt x="443" y="536"/>
                      <a:pt x="446" y="539"/>
                      <a:pt x="450" y="539"/>
                    </a:cubicBezTo>
                    <a:cubicBezTo>
                      <a:pt x="449" y="540"/>
                      <a:pt x="449" y="540"/>
                      <a:pt x="448" y="540"/>
                    </a:cubicBezTo>
                    <a:cubicBezTo>
                      <a:pt x="452" y="543"/>
                      <a:pt x="457" y="530"/>
                      <a:pt x="458" y="528"/>
                    </a:cubicBezTo>
                    <a:cubicBezTo>
                      <a:pt x="458" y="528"/>
                      <a:pt x="459" y="528"/>
                      <a:pt x="459" y="529"/>
                    </a:cubicBezTo>
                    <a:cubicBezTo>
                      <a:pt x="459" y="527"/>
                      <a:pt x="458" y="523"/>
                      <a:pt x="460" y="522"/>
                    </a:cubicBezTo>
                    <a:cubicBezTo>
                      <a:pt x="460" y="521"/>
                      <a:pt x="463" y="522"/>
                      <a:pt x="464" y="521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465" y="522"/>
                      <a:pt x="470" y="515"/>
                      <a:pt x="470" y="515"/>
                    </a:cubicBezTo>
                    <a:cubicBezTo>
                      <a:pt x="470" y="512"/>
                      <a:pt x="468" y="507"/>
                      <a:pt x="471" y="504"/>
                    </a:cubicBezTo>
                    <a:cubicBezTo>
                      <a:pt x="472" y="506"/>
                      <a:pt x="475" y="509"/>
                      <a:pt x="476" y="508"/>
                    </a:cubicBezTo>
                    <a:cubicBezTo>
                      <a:pt x="476" y="509"/>
                      <a:pt x="476" y="510"/>
                      <a:pt x="475" y="510"/>
                    </a:cubicBezTo>
                    <a:cubicBezTo>
                      <a:pt x="477" y="510"/>
                      <a:pt x="477" y="510"/>
                      <a:pt x="477" y="510"/>
                    </a:cubicBezTo>
                    <a:cubicBezTo>
                      <a:pt x="476" y="510"/>
                      <a:pt x="476" y="510"/>
                      <a:pt x="476" y="511"/>
                    </a:cubicBezTo>
                    <a:cubicBezTo>
                      <a:pt x="478" y="511"/>
                      <a:pt x="489" y="503"/>
                      <a:pt x="488" y="501"/>
                    </a:cubicBezTo>
                    <a:cubicBezTo>
                      <a:pt x="487" y="501"/>
                      <a:pt x="487" y="502"/>
                      <a:pt x="487" y="502"/>
                    </a:cubicBezTo>
                    <a:cubicBezTo>
                      <a:pt x="487" y="501"/>
                      <a:pt x="487" y="501"/>
                      <a:pt x="487" y="501"/>
                    </a:cubicBezTo>
                    <a:cubicBezTo>
                      <a:pt x="482" y="497"/>
                      <a:pt x="482" y="496"/>
                      <a:pt x="488" y="493"/>
                    </a:cubicBezTo>
                    <a:cubicBezTo>
                      <a:pt x="492" y="490"/>
                      <a:pt x="499" y="488"/>
                      <a:pt x="496" y="494"/>
                    </a:cubicBezTo>
                    <a:cubicBezTo>
                      <a:pt x="500" y="493"/>
                      <a:pt x="506" y="491"/>
                      <a:pt x="508" y="489"/>
                    </a:cubicBezTo>
                    <a:cubicBezTo>
                      <a:pt x="508" y="489"/>
                      <a:pt x="508" y="490"/>
                      <a:pt x="509" y="490"/>
                    </a:cubicBezTo>
                    <a:cubicBezTo>
                      <a:pt x="508" y="491"/>
                      <a:pt x="508" y="491"/>
                      <a:pt x="508" y="492"/>
                    </a:cubicBezTo>
                    <a:cubicBezTo>
                      <a:pt x="508" y="495"/>
                      <a:pt x="503" y="495"/>
                      <a:pt x="502" y="496"/>
                    </a:cubicBezTo>
                    <a:cubicBezTo>
                      <a:pt x="497" y="498"/>
                      <a:pt x="492" y="501"/>
                      <a:pt x="489" y="505"/>
                    </a:cubicBezTo>
                    <a:cubicBezTo>
                      <a:pt x="492" y="505"/>
                      <a:pt x="494" y="502"/>
                      <a:pt x="496" y="500"/>
                    </a:cubicBezTo>
                    <a:cubicBezTo>
                      <a:pt x="500" y="498"/>
                      <a:pt x="504" y="495"/>
                      <a:pt x="508" y="493"/>
                    </a:cubicBezTo>
                    <a:cubicBezTo>
                      <a:pt x="512" y="492"/>
                      <a:pt x="521" y="489"/>
                      <a:pt x="522" y="485"/>
                    </a:cubicBezTo>
                    <a:cubicBezTo>
                      <a:pt x="517" y="487"/>
                      <a:pt x="514" y="491"/>
                      <a:pt x="509" y="491"/>
                    </a:cubicBezTo>
                    <a:cubicBezTo>
                      <a:pt x="509" y="486"/>
                      <a:pt x="519" y="483"/>
                      <a:pt x="523" y="483"/>
                    </a:cubicBezTo>
                    <a:cubicBezTo>
                      <a:pt x="523" y="484"/>
                      <a:pt x="522" y="484"/>
                      <a:pt x="522" y="485"/>
                    </a:cubicBezTo>
                    <a:cubicBezTo>
                      <a:pt x="526" y="484"/>
                      <a:pt x="533" y="479"/>
                      <a:pt x="536" y="475"/>
                    </a:cubicBezTo>
                    <a:cubicBezTo>
                      <a:pt x="536" y="475"/>
                      <a:pt x="537" y="476"/>
                      <a:pt x="537" y="477"/>
                    </a:cubicBezTo>
                    <a:cubicBezTo>
                      <a:pt x="537" y="474"/>
                      <a:pt x="547" y="466"/>
                      <a:pt x="549" y="464"/>
                    </a:cubicBezTo>
                    <a:cubicBezTo>
                      <a:pt x="547" y="464"/>
                      <a:pt x="545" y="467"/>
                      <a:pt x="544" y="468"/>
                    </a:cubicBezTo>
                    <a:cubicBezTo>
                      <a:pt x="544" y="466"/>
                      <a:pt x="545" y="464"/>
                      <a:pt x="545" y="462"/>
                    </a:cubicBezTo>
                    <a:cubicBezTo>
                      <a:pt x="545" y="462"/>
                      <a:pt x="544" y="462"/>
                      <a:pt x="544" y="463"/>
                    </a:cubicBezTo>
                    <a:cubicBezTo>
                      <a:pt x="544" y="463"/>
                      <a:pt x="544" y="463"/>
                      <a:pt x="544" y="463"/>
                    </a:cubicBezTo>
                    <a:cubicBezTo>
                      <a:pt x="543" y="463"/>
                      <a:pt x="543" y="463"/>
                      <a:pt x="543" y="463"/>
                    </a:cubicBezTo>
                    <a:cubicBezTo>
                      <a:pt x="542" y="463"/>
                      <a:pt x="541" y="464"/>
                      <a:pt x="541" y="463"/>
                    </a:cubicBezTo>
                    <a:cubicBezTo>
                      <a:pt x="542" y="462"/>
                      <a:pt x="543" y="462"/>
                      <a:pt x="543" y="463"/>
                    </a:cubicBezTo>
                    <a:cubicBezTo>
                      <a:pt x="543" y="463"/>
                      <a:pt x="543" y="463"/>
                      <a:pt x="544" y="463"/>
                    </a:cubicBezTo>
                    <a:cubicBezTo>
                      <a:pt x="544" y="460"/>
                      <a:pt x="547" y="463"/>
                      <a:pt x="548" y="464"/>
                    </a:cubicBezTo>
                    <a:cubicBezTo>
                      <a:pt x="548" y="464"/>
                      <a:pt x="547" y="459"/>
                      <a:pt x="547" y="460"/>
                    </a:cubicBezTo>
                    <a:cubicBezTo>
                      <a:pt x="550" y="456"/>
                      <a:pt x="544" y="456"/>
                      <a:pt x="544" y="454"/>
                    </a:cubicBezTo>
                    <a:cubicBezTo>
                      <a:pt x="546" y="456"/>
                      <a:pt x="547" y="457"/>
                      <a:pt x="549" y="456"/>
                    </a:cubicBezTo>
                    <a:cubicBezTo>
                      <a:pt x="549" y="456"/>
                      <a:pt x="549" y="457"/>
                      <a:pt x="549" y="457"/>
                    </a:cubicBezTo>
                    <a:cubicBezTo>
                      <a:pt x="552" y="457"/>
                      <a:pt x="556" y="454"/>
                      <a:pt x="554" y="451"/>
                    </a:cubicBezTo>
                    <a:cubicBezTo>
                      <a:pt x="554" y="451"/>
                      <a:pt x="559" y="450"/>
                      <a:pt x="557" y="448"/>
                    </a:cubicBezTo>
                    <a:cubicBezTo>
                      <a:pt x="560" y="451"/>
                      <a:pt x="560" y="446"/>
                      <a:pt x="560" y="444"/>
                    </a:cubicBezTo>
                    <a:cubicBezTo>
                      <a:pt x="561" y="445"/>
                      <a:pt x="562" y="445"/>
                      <a:pt x="564" y="446"/>
                    </a:cubicBezTo>
                    <a:cubicBezTo>
                      <a:pt x="562" y="445"/>
                      <a:pt x="560" y="443"/>
                      <a:pt x="559" y="442"/>
                    </a:cubicBezTo>
                    <a:cubicBezTo>
                      <a:pt x="559" y="442"/>
                      <a:pt x="557" y="442"/>
                      <a:pt x="557" y="442"/>
                    </a:cubicBezTo>
                    <a:cubicBezTo>
                      <a:pt x="559" y="441"/>
                      <a:pt x="557" y="439"/>
                      <a:pt x="556" y="440"/>
                    </a:cubicBezTo>
                    <a:cubicBezTo>
                      <a:pt x="556" y="439"/>
                      <a:pt x="562" y="438"/>
                      <a:pt x="557" y="437"/>
                    </a:cubicBezTo>
                    <a:cubicBezTo>
                      <a:pt x="552" y="435"/>
                      <a:pt x="557" y="432"/>
                      <a:pt x="554" y="430"/>
                    </a:cubicBezTo>
                    <a:cubicBezTo>
                      <a:pt x="553" y="428"/>
                      <a:pt x="557" y="422"/>
                      <a:pt x="558" y="427"/>
                    </a:cubicBezTo>
                    <a:cubicBezTo>
                      <a:pt x="559" y="430"/>
                      <a:pt x="564" y="417"/>
                      <a:pt x="567" y="419"/>
                    </a:cubicBezTo>
                    <a:cubicBezTo>
                      <a:pt x="569" y="421"/>
                      <a:pt x="569" y="422"/>
                      <a:pt x="569" y="425"/>
                    </a:cubicBezTo>
                    <a:cubicBezTo>
                      <a:pt x="569" y="427"/>
                      <a:pt x="566" y="436"/>
                      <a:pt x="565" y="435"/>
                    </a:cubicBezTo>
                    <a:cubicBezTo>
                      <a:pt x="566" y="437"/>
                      <a:pt x="572" y="434"/>
                      <a:pt x="573" y="433"/>
                    </a:cubicBezTo>
                    <a:cubicBezTo>
                      <a:pt x="574" y="433"/>
                      <a:pt x="580" y="434"/>
                      <a:pt x="580" y="434"/>
                    </a:cubicBezTo>
                    <a:cubicBezTo>
                      <a:pt x="578" y="435"/>
                      <a:pt x="579" y="438"/>
                      <a:pt x="576" y="435"/>
                    </a:cubicBezTo>
                    <a:cubicBezTo>
                      <a:pt x="575" y="434"/>
                      <a:pt x="573" y="438"/>
                      <a:pt x="572" y="439"/>
                    </a:cubicBezTo>
                    <a:cubicBezTo>
                      <a:pt x="570" y="439"/>
                      <a:pt x="564" y="443"/>
                      <a:pt x="565" y="446"/>
                    </a:cubicBezTo>
                    <a:cubicBezTo>
                      <a:pt x="567" y="446"/>
                      <a:pt x="572" y="440"/>
                      <a:pt x="574" y="439"/>
                    </a:cubicBezTo>
                    <a:cubicBezTo>
                      <a:pt x="578" y="437"/>
                      <a:pt x="583" y="434"/>
                      <a:pt x="587" y="432"/>
                    </a:cubicBezTo>
                    <a:cubicBezTo>
                      <a:pt x="591" y="430"/>
                      <a:pt x="596" y="428"/>
                      <a:pt x="600" y="427"/>
                    </a:cubicBezTo>
                    <a:cubicBezTo>
                      <a:pt x="603" y="426"/>
                      <a:pt x="606" y="428"/>
                      <a:pt x="609" y="427"/>
                    </a:cubicBezTo>
                    <a:cubicBezTo>
                      <a:pt x="611" y="425"/>
                      <a:pt x="605" y="420"/>
                      <a:pt x="606" y="418"/>
                    </a:cubicBezTo>
                    <a:cubicBezTo>
                      <a:pt x="606" y="416"/>
                      <a:pt x="616" y="403"/>
                      <a:pt x="616" y="402"/>
                    </a:cubicBezTo>
                    <a:cubicBezTo>
                      <a:pt x="615" y="400"/>
                      <a:pt x="613" y="380"/>
                      <a:pt x="616" y="380"/>
                    </a:cubicBezTo>
                    <a:cubicBezTo>
                      <a:pt x="619" y="378"/>
                      <a:pt x="612" y="370"/>
                      <a:pt x="616" y="370"/>
                    </a:cubicBezTo>
                    <a:cubicBezTo>
                      <a:pt x="618" y="363"/>
                      <a:pt x="622" y="358"/>
                      <a:pt x="622" y="351"/>
                    </a:cubicBezTo>
                    <a:cubicBezTo>
                      <a:pt x="627" y="351"/>
                      <a:pt x="620" y="344"/>
                      <a:pt x="625" y="342"/>
                    </a:cubicBezTo>
                    <a:close/>
                    <a:moveTo>
                      <a:pt x="456" y="167"/>
                    </a:moveTo>
                    <a:cubicBezTo>
                      <a:pt x="456" y="168"/>
                      <a:pt x="457" y="168"/>
                      <a:pt x="458" y="168"/>
                    </a:cubicBezTo>
                    <a:cubicBezTo>
                      <a:pt x="458" y="168"/>
                      <a:pt x="458" y="168"/>
                      <a:pt x="457" y="168"/>
                    </a:cubicBezTo>
                    <a:cubicBezTo>
                      <a:pt x="457" y="168"/>
                      <a:pt x="456" y="168"/>
                      <a:pt x="456" y="167"/>
                    </a:cubicBezTo>
                    <a:close/>
                    <a:moveTo>
                      <a:pt x="449" y="651"/>
                    </a:moveTo>
                    <a:cubicBezTo>
                      <a:pt x="449" y="651"/>
                      <a:pt x="450" y="651"/>
                      <a:pt x="449" y="651"/>
                    </a:cubicBezTo>
                    <a:close/>
                    <a:moveTo>
                      <a:pt x="560" y="451"/>
                    </a:moveTo>
                    <a:cubicBezTo>
                      <a:pt x="562" y="449"/>
                      <a:pt x="562" y="451"/>
                      <a:pt x="563" y="451"/>
                    </a:cubicBezTo>
                    <a:cubicBezTo>
                      <a:pt x="559" y="451"/>
                      <a:pt x="550" y="459"/>
                      <a:pt x="549" y="463"/>
                    </a:cubicBezTo>
                    <a:cubicBezTo>
                      <a:pt x="550" y="462"/>
                      <a:pt x="568" y="448"/>
                      <a:pt x="566" y="447"/>
                    </a:cubicBezTo>
                    <a:cubicBezTo>
                      <a:pt x="565" y="447"/>
                      <a:pt x="560" y="449"/>
                      <a:pt x="560" y="451"/>
                    </a:cubicBezTo>
                    <a:close/>
                    <a:moveTo>
                      <a:pt x="459" y="536"/>
                    </a:moveTo>
                    <a:cubicBezTo>
                      <a:pt x="458" y="538"/>
                      <a:pt x="457" y="539"/>
                      <a:pt x="457" y="540"/>
                    </a:cubicBezTo>
                    <a:cubicBezTo>
                      <a:pt x="458" y="539"/>
                      <a:pt x="458" y="538"/>
                      <a:pt x="459" y="536"/>
                    </a:cubicBezTo>
                    <a:close/>
                    <a:moveTo>
                      <a:pt x="486" y="508"/>
                    </a:moveTo>
                    <a:cubicBezTo>
                      <a:pt x="486" y="509"/>
                      <a:pt x="481" y="511"/>
                      <a:pt x="480" y="511"/>
                    </a:cubicBezTo>
                    <a:cubicBezTo>
                      <a:pt x="481" y="511"/>
                      <a:pt x="481" y="511"/>
                      <a:pt x="481" y="511"/>
                    </a:cubicBezTo>
                    <a:cubicBezTo>
                      <a:pt x="480" y="512"/>
                      <a:pt x="480" y="512"/>
                      <a:pt x="479" y="512"/>
                    </a:cubicBezTo>
                    <a:cubicBezTo>
                      <a:pt x="479" y="511"/>
                      <a:pt x="480" y="512"/>
                      <a:pt x="478" y="512"/>
                    </a:cubicBezTo>
                    <a:cubicBezTo>
                      <a:pt x="478" y="512"/>
                      <a:pt x="479" y="512"/>
                      <a:pt x="479" y="513"/>
                    </a:cubicBezTo>
                    <a:cubicBezTo>
                      <a:pt x="477" y="513"/>
                      <a:pt x="477" y="513"/>
                      <a:pt x="477" y="513"/>
                    </a:cubicBezTo>
                    <a:cubicBezTo>
                      <a:pt x="477" y="513"/>
                      <a:pt x="477" y="514"/>
                      <a:pt x="478" y="514"/>
                    </a:cubicBezTo>
                    <a:cubicBezTo>
                      <a:pt x="476" y="514"/>
                      <a:pt x="470" y="520"/>
                      <a:pt x="470" y="521"/>
                    </a:cubicBezTo>
                    <a:cubicBezTo>
                      <a:pt x="470" y="520"/>
                      <a:pt x="470" y="519"/>
                      <a:pt x="470" y="518"/>
                    </a:cubicBezTo>
                    <a:cubicBezTo>
                      <a:pt x="468" y="519"/>
                      <a:pt x="469" y="525"/>
                      <a:pt x="467" y="523"/>
                    </a:cubicBezTo>
                    <a:cubicBezTo>
                      <a:pt x="464" y="521"/>
                      <a:pt x="463" y="527"/>
                      <a:pt x="462" y="529"/>
                    </a:cubicBezTo>
                    <a:cubicBezTo>
                      <a:pt x="461" y="531"/>
                      <a:pt x="463" y="530"/>
                      <a:pt x="461" y="532"/>
                    </a:cubicBezTo>
                    <a:cubicBezTo>
                      <a:pt x="461" y="532"/>
                      <a:pt x="461" y="533"/>
                      <a:pt x="461" y="533"/>
                    </a:cubicBezTo>
                    <a:cubicBezTo>
                      <a:pt x="464" y="528"/>
                      <a:pt x="469" y="525"/>
                      <a:pt x="472" y="521"/>
                    </a:cubicBezTo>
                    <a:cubicBezTo>
                      <a:pt x="474" y="519"/>
                      <a:pt x="488" y="510"/>
                      <a:pt x="488" y="507"/>
                    </a:cubicBezTo>
                    <a:cubicBezTo>
                      <a:pt x="488" y="507"/>
                      <a:pt x="488" y="506"/>
                      <a:pt x="487" y="505"/>
                    </a:cubicBezTo>
                    <a:cubicBezTo>
                      <a:pt x="485" y="504"/>
                      <a:pt x="487" y="509"/>
                      <a:pt x="486" y="508"/>
                    </a:cubicBezTo>
                    <a:close/>
                    <a:moveTo>
                      <a:pt x="461" y="533"/>
                    </a:moveTo>
                    <a:cubicBezTo>
                      <a:pt x="460" y="534"/>
                      <a:pt x="459" y="535"/>
                      <a:pt x="459" y="536"/>
                    </a:cubicBezTo>
                    <a:cubicBezTo>
                      <a:pt x="460" y="535"/>
                      <a:pt x="461" y="534"/>
                      <a:pt x="461" y="533"/>
                    </a:cubicBezTo>
                    <a:close/>
                    <a:moveTo>
                      <a:pt x="442" y="577"/>
                    </a:moveTo>
                    <a:cubicBezTo>
                      <a:pt x="442" y="576"/>
                      <a:pt x="442" y="576"/>
                      <a:pt x="442" y="576"/>
                    </a:cubicBezTo>
                    <a:cubicBezTo>
                      <a:pt x="442" y="576"/>
                      <a:pt x="442" y="576"/>
                      <a:pt x="442" y="577"/>
                    </a:cubicBezTo>
                    <a:cubicBezTo>
                      <a:pt x="442" y="577"/>
                      <a:pt x="442" y="577"/>
                      <a:pt x="442" y="577"/>
                    </a:cubicBezTo>
                    <a:close/>
                    <a:moveTo>
                      <a:pt x="443" y="572"/>
                    </a:moveTo>
                    <a:cubicBezTo>
                      <a:pt x="443" y="574"/>
                      <a:pt x="442" y="575"/>
                      <a:pt x="442" y="576"/>
                    </a:cubicBezTo>
                    <a:cubicBezTo>
                      <a:pt x="442" y="575"/>
                      <a:pt x="443" y="573"/>
                      <a:pt x="443" y="572"/>
                    </a:cubicBezTo>
                    <a:close/>
                    <a:moveTo>
                      <a:pt x="457" y="541"/>
                    </a:moveTo>
                    <a:cubicBezTo>
                      <a:pt x="457" y="542"/>
                      <a:pt x="451" y="553"/>
                      <a:pt x="450" y="554"/>
                    </a:cubicBezTo>
                    <a:cubicBezTo>
                      <a:pt x="449" y="553"/>
                      <a:pt x="449" y="552"/>
                      <a:pt x="448" y="552"/>
                    </a:cubicBezTo>
                    <a:cubicBezTo>
                      <a:pt x="450" y="555"/>
                      <a:pt x="447" y="559"/>
                      <a:pt x="446" y="562"/>
                    </a:cubicBezTo>
                    <a:cubicBezTo>
                      <a:pt x="445" y="565"/>
                      <a:pt x="444" y="569"/>
                      <a:pt x="443" y="572"/>
                    </a:cubicBezTo>
                    <a:cubicBezTo>
                      <a:pt x="445" y="567"/>
                      <a:pt x="447" y="561"/>
                      <a:pt x="448" y="560"/>
                    </a:cubicBezTo>
                    <a:cubicBezTo>
                      <a:pt x="450" y="555"/>
                      <a:pt x="457" y="545"/>
                      <a:pt x="457" y="540"/>
                    </a:cubicBezTo>
                    <a:cubicBezTo>
                      <a:pt x="456" y="540"/>
                      <a:pt x="456" y="540"/>
                      <a:pt x="455" y="541"/>
                    </a:cubicBezTo>
                    <a:lnTo>
                      <a:pt x="457" y="541"/>
                    </a:lnTo>
                    <a:close/>
                    <a:moveTo>
                      <a:pt x="442" y="579"/>
                    </a:moveTo>
                    <a:cubicBezTo>
                      <a:pt x="442" y="578"/>
                      <a:pt x="442" y="577"/>
                      <a:pt x="443" y="576"/>
                    </a:cubicBezTo>
                    <a:cubicBezTo>
                      <a:pt x="442" y="576"/>
                      <a:pt x="442" y="576"/>
                      <a:pt x="442" y="577"/>
                    </a:cubicBezTo>
                    <a:cubicBezTo>
                      <a:pt x="442" y="578"/>
                      <a:pt x="442" y="579"/>
                      <a:pt x="442" y="579"/>
                    </a:cubicBezTo>
                    <a:close/>
                    <a:moveTo>
                      <a:pt x="448" y="627"/>
                    </a:moveTo>
                    <a:cubicBezTo>
                      <a:pt x="448" y="626"/>
                      <a:pt x="448" y="626"/>
                      <a:pt x="448" y="626"/>
                    </a:cubicBezTo>
                    <a:cubicBezTo>
                      <a:pt x="448" y="626"/>
                      <a:pt x="448" y="626"/>
                      <a:pt x="448" y="626"/>
                    </a:cubicBezTo>
                    <a:cubicBezTo>
                      <a:pt x="448" y="626"/>
                      <a:pt x="448" y="626"/>
                      <a:pt x="448" y="627"/>
                    </a:cubicBezTo>
                    <a:close/>
                    <a:moveTo>
                      <a:pt x="443" y="579"/>
                    </a:moveTo>
                    <a:cubicBezTo>
                      <a:pt x="439" y="579"/>
                      <a:pt x="443" y="602"/>
                      <a:pt x="443" y="607"/>
                    </a:cubicBezTo>
                    <a:cubicBezTo>
                      <a:pt x="443" y="607"/>
                      <a:pt x="443" y="607"/>
                      <a:pt x="443" y="607"/>
                    </a:cubicBezTo>
                    <a:cubicBezTo>
                      <a:pt x="443" y="608"/>
                      <a:pt x="443" y="608"/>
                      <a:pt x="443" y="608"/>
                    </a:cubicBezTo>
                    <a:cubicBezTo>
                      <a:pt x="443" y="608"/>
                      <a:pt x="443" y="608"/>
                      <a:pt x="443" y="607"/>
                    </a:cubicBezTo>
                    <a:cubicBezTo>
                      <a:pt x="442" y="607"/>
                      <a:pt x="443" y="608"/>
                      <a:pt x="443" y="609"/>
                    </a:cubicBezTo>
                    <a:cubicBezTo>
                      <a:pt x="443" y="609"/>
                      <a:pt x="443" y="609"/>
                      <a:pt x="443" y="609"/>
                    </a:cubicBezTo>
                    <a:cubicBezTo>
                      <a:pt x="443" y="609"/>
                      <a:pt x="443" y="609"/>
                      <a:pt x="443" y="609"/>
                    </a:cubicBezTo>
                    <a:cubicBezTo>
                      <a:pt x="444" y="609"/>
                      <a:pt x="444" y="610"/>
                      <a:pt x="444" y="610"/>
                    </a:cubicBezTo>
                    <a:cubicBezTo>
                      <a:pt x="444" y="610"/>
                      <a:pt x="443" y="609"/>
                      <a:pt x="443" y="609"/>
                    </a:cubicBezTo>
                    <a:cubicBezTo>
                      <a:pt x="443" y="609"/>
                      <a:pt x="443" y="609"/>
                      <a:pt x="443" y="609"/>
                    </a:cubicBezTo>
                    <a:cubicBezTo>
                      <a:pt x="443" y="611"/>
                      <a:pt x="446" y="613"/>
                      <a:pt x="444" y="615"/>
                    </a:cubicBezTo>
                    <a:cubicBezTo>
                      <a:pt x="445" y="615"/>
                      <a:pt x="445" y="614"/>
                      <a:pt x="445" y="613"/>
                    </a:cubicBezTo>
                    <a:cubicBezTo>
                      <a:pt x="445" y="615"/>
                      <a:pt x="446" y="619"/>
                      <a:pt x="447" y="621"/>
                    </a:cubicBezTo>
                    <a:cubicBezTo>
                      <a:pt x="447" y="620"/>
                      <a:pt x="447" y="619"/>
                      <a:pt x="446" y="619"/>
                    </a:cubicBezTo>
                    <a:cubicBezTo>
                      <a:pt x="443" y="606"/>
                      <a:pt x="441" y="592"/>
                      <a:pt x="443" y="579"/>
                    </a:cubicBezTo>
                    <a:close/>
                    <a:moveTo>
                      <a:pt x="453" y="649"/>
                    </a:moveTo>
                    <a:cubicBezTo>
                      <a:pt x="450" y="643"/>
                      <a:pt x="450" y="636"/>
                      <a:pt x="449" y="629"/>
                    </a:cubicBezTo>
                    <a:cubicBezTo>
                      <a:pt x="449" y="634"/>
                      <a:pt x="450" y="644"/>
                      <a:pt x="452" y="648"/>
                    </a:cubicBezTo>
                    <a:cubicBezTo>
                      <a:pt x="452" y="648"/>
                      <a:pt x="452" y="649"/>
                      <a:pt x="453" y="649"/>
                    </a:cubicBezTo>
                    <a:close/>
                    <a:moveTo>
                      <a:pt x="449" y="629"/>
                    </a:moveTo>
                    <a:cubicBezTo>
                      <a:pt x="449" y="629"/>
                      <a:pt x="449" y="629"/>
                      <a:pt x="449" y="629"/>
                    </a:cubicBezTo>
                    <a:cubicBezTo>
                      <a:pt x="449" y="628"/>
                      <a:pt x="448" y="627"/>
                      <a:pt x="448" y="627"/>
                    </a:cubicBezTo>
                    <a:cubicBezTo>
                      <a:pt x="448" y="627"/>
                      <a:pt x="448" y="628"/>
                      <a:pt x="449" y="629"/>
                    </a:cubicBezTo>
                    <a:close/>
                    <a:moveTo>
                      <a:pt x="448" y="626"/>
                    </a:moveTo>
                    <a:cubicBezTo>
                      <a:pt x="448" y="625"/>
                      <a:pt x="448" y="623"/>
                      <a:pt x="448" y="623"/>
                    </a:cubicBezTo>
                    <a:cubicBezTo>
                      <a:pt x="448" y="624"/>
                      <a:pt x="448" y="625"/>
                      <a:pt x="448" y="626"/>
                    </a:cubicBezTo>
                    <a:close/>
                    <a:moveTo>
                      <a:pt x="449" y="628"/>
                    </a:moveTo>
                    <a:cubicBezTo>
                      <a:pt x="449" y="629"/>
                      <a:pt x="449" y="629"/>
                      <a:pt x="449" y="629"/>
                    </a:cubicBezTo>
                    <a:cubicBezTo>
                      <a:pt x="449" y="629"/>
                      <a:pt x="449" y="629"/>
                      <a:pt x="449" y="629"/>
                    </a:cubicBezTo>
                    <a:cubicBezTo>
                      <a:pt x="449" y="629"/>
                      <a:pt x="449" y="628"/>
                      <a:pt x="449" y="628"/>
                    </a:cubicBezTo>
                    <a:close/>
                    <a:moveTo>
                      <a:pt x="446" y="622"/>
                    </a:moveTo>
                    <a:cubicBezTo>
                      <a:pt x="447" y="622"/>
                      <a:pt x="447" y="622"/>
                      <a:pt x="448" y="623"/>
                    </a:cubicBezTo>
                    <a:cubicBezTo>
                      <a:pt x="447" y="622"/>
                      <a:pt x="447" y="622"/>
                      <a:pt x="447" y="621"/>
                    </a:cubicBezTo>
                    <a:cubicBezTo>
                      <a:pt x="447" y="621"/>
                      <a:pt x="447" y="622"/>
                      <a:pt x="446" y="622"/>
                    </a:cubicBezTo>
                    <a:close/>
                    <a:moveTo>
                      <a:pt x="448" y="626"/>
                    </a:moveTo>
                    <a:cubicBezTo>
                      <a:pt x="448" y="626"/>
                      <a:pt x="448" y="626"/>
                      <a:pt x="448" y="627"/>
                    </a:cubicBezTo>
                    <a:cubicBezTo>
                      <a:pt x="448" y="626"/>
                      <a:pt x="449" y="626"/>
                      <a:pt x="449" y="626"/>
                    </a:cubicBezTo>
                    <a:cubicBezTo>
                      <a:pt x="449" y="626"/>
                      <a:pt x="448" y="626"/>
                      <a:pt x="448" y="626"/>
                    </a:cubicBezTo>
                    <a:close/>
                    <a:moveTo>
                      <a:pt x="447" y="621"/>
                    </a:moveTo>
                    <a:cubicBezTo>
                      <a:pt x="447" y="621"/>
                      <a:pt x="447" y="621"/>
                      <a:pt x="447" y="621"/>
                    </a:cubicBezTo>
                    <a:cubicBezTo>
                      <a:pt x="447" y="621"/>
                      <a:pt x="447" y="621"/>
                      <a:pt x="447" y="621"/>
                    </a:cubicBezTo>
                    <a:cubicBezTo>
                      <a:pt x="447" y="621"/>
                      <a:pt x="447" y="621"/>
                      <a:pt x="447" y="621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387"/>
              <p:cNvSpPr>
                <a:spLocks/>
              </p:cNvSpPr>
              <p:nvPr/>
            </p:nvSpPr>
            <p:spPr bwMode="gray">
              <a:xfrm>
                <a:off x="7336067" y="4713654"/>
                <a:ext cx="378340" cy="359183"/>
              </a:xfrm>
              <a:custGeom>
                <a:avLst/>
                <a:gdLst>
                  <a:gd name="T0" fmla="*/ 223 w 234"/>
                  <a:gd name="T1" fmla="*/ 32 h 222"/>
                  <a:gd name="T2" fmla="*/ 211 w 234"/>
                  <a:gd name="T3" fmla="*/ 19 h 222"/>
                  <a:gd name="T4" fmla="*/ 211 w 234"/>
                  <a:gd name="T5" fmla="*/ 3 h 222"/>
                  <a:gd name="T6" fmla="*/ 154 w 234"/>
                  <a:gd name="T7" fmla="*/ 2 h 222"/>
                  <a:gd name="T8" fmla="*/ 8 w 234"/>
                  <a:gd name="T9" fmla="*/ 95 h 222"/>
                  <a:gd name="T10" fmla="*/ 6 w 234"/>
                  <a:gd name="T11" fmla="*/ 166 h 222"/>
                  <a:gd name="T12" fmla="*/ 7 w 234"/>
                  <a:gd name="T13" fmla="*/ 180 h 222"/>
                  <a:gd name="T14" fmla="*/ 10 w 234"/>
                  <a:gd name="T15" fmla="*/ 184 h 222"/>
                  <a:gd name="T16" fmla="*/ 15 w 234"/>
                  <a:gd name="T17" fmla="*/ 183 h 222"/>
                  <a:gd name="T18" fmla="*/ 17 w 234"/>
                  <a:gd name="T19" fmla="*/ 183 h 222"/>
                  <a:gd name="T20" fmla="*/ 18 w 234"/>
                  <a:gd name="T21" fmla="*/ 184 h 222"/>
                  <a:gd name="T22" fmla="*/ 25 w 234"/>
                  <a:gd name="T23" fmla="*/ 185 h 222"/>
                  <a:gd name="T24" fmla="*/ 27 w 234"/>
                  <a:gd name="T25" fmla="*/ 210 h 222"/>
                  <a:gd name="T26" fmla="*/ 40 w 234"/>
                  <a:gd name="T27" fmla="*/ 219 h 222"/>
                  <a:gd name="T28" fmla="*/ 163 w 234"/>
                  <a:gd name="T29" fmla="*/ 219 h 222"/>
                  <a:gd name="T30" fmla="*/ 166 w 234"/>
                  <a:gd name="T31" fmla="*/ 208 h 222"/>
                  <a:gd name="T32" fmla="*/ 166 w 234"/>
                  <a:gd name="T33" fmla="*/ 205 h 222"/>
                  <a:gd name="T34" fmla="*/ 164 w 234"/>
                  <a:gd name="T35" fmla="*/ 196 h 222"/>
                  <a:gd name="T36" fmla="*/ 163 w 234"/>
                  <a:gd name="T37" fmla="*/ 189 h 222"/>
                  <a:gd name="T38" fmla="*/ 159 w 234"/>
                  <a:gd name="T39" fmla="*/ 185 h 222"/>
                  <a:gd name="T40" fmla="*/ 160 w 234"/>
                  <a:gd name="T41" fmla="*/ 177 h 222"/>
                  <a:gd name="T42" fmla="*/ 164 w 234"/>
                  <a:gd name="T43" fmla="*/ 172 h 222"/>
                  <a:gd name="T44" fmla="*/ 168 w 234"/>
                  <a:gd name="T45" fmla="*/ 167 h 222"/>
                  <a:gd name="T46" fmla="*/ 169 w 234"/>
                  <a:gd name="T47" fmla="*/ 157 h 222"/>
                  <a:gd name="T48" fmla="*/ 171 w 234"/>
                  <a:gd name="T49" fmla="*/ 156 h 222"/>
                  <a:gd name="T50" fmla="*/ 172 w 234"/>
                  <a:gd name="T51" fmla="*/ 150 h 222"/>
                  <a:gd name="T52" fmla="*/ 178 w 234"/>
                  <a:gd name="T53" fmla="*/ 145 h 222"/>
                  <a:gd name="T54" fmla="*/ 177 w 234"/>
                  <a:gd name="T55" fmla="*/ 144 h 222"/>
                  <a:gd name="T56" fmla="*/ 182 w 234"/>
                  <a:gd name="T57" fmla="*/ 139 h 222"/>
                  <a:gd name="T58" fmla="*/ 185 w 234"/>
                  <a:gd name="T59" fmla="*/ 138 h 222"/>
                  <a:gd name="T60" fmla="*/ 191 w 234"/>
                  <a:gd name="T61" fmla="*/ 115 h 222"/>
                  <a:gd name="T62" fmla="*/ 192 w 234"/>
                  <a:gd name="T63" fmla="*/ 113 h 222"/>
                  <a:gd name="T64" fmla="*/ 196 w 234"/>
                  <a:gd name="T65" fmla="*/ 111 h 222"/>
                  <a:gd name="T66" fmla="*/ 198 w 234"/>
                  <a:gd name="T67" fmla="*/ 106 h 222"/>
                  <a:gd name="T68" fmla="*/ 206 w 234"/>
                  <a:gd name="T69" fmla="*/ 101 h 222"/>
                  <a:gd name="T70" fmla="*/ 209 w 234"/>
                  <a:gd name="T71" fmla="*/ 91 h 222"/>
                  <a:gd name="T72" fmla="*/ 213 w 234"/>
                  <a:gd name="T73" fmla="*/ 79 h 222"/>
                  <a:gd name="T74" fmla="*/ 209 w 234"/>
                  <a:gd name="T75" fmla="*/ 72 h 222"/>
                  <a:gd name="T76" fmla="*/ 217 w 234"/>
                  <a:gd name="T77" fmla="*/ 71 h 222"/>
                  <a:gd name="T78" fmla="*/ 222 w 234"/>
                  <a:gd name="T79" fmla="*/ 63 h 222"/>
                  <a:gd name="T80" fmla="*/ 224 w 234"/>
                  <a:gd name="T81" fmla="*/ 54 h 222"/>
                  <a:gd name="T82" fmla="*/ 223 w 234"/>
                  <a:gd name="T83" fmla="*/ 49 h 222"/>
                  <a:gd name="T84" fmla="*/ 229 w 234"/>
                  <a:gd name="T85" fmla="*/ 4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4" h="222">
                    <a:moveTo>
                      <a:pt x="234" y="39"/>
                    </a:moveTo>
                    <a:cubicBezTo>
                      <a:pt x="233" y="32"/>
                      <a:pt x="229" y="32"/>
                      <a:pt x="223" y="32"/>
                    </a:cubicBezTo>
                    <a:cubicBezTo>
                      <a:pt x="216" y="33"/>
                      <a:pt x="208" y="33"/>
                      <a:pt x="200" y="33"/>
                    </a:cubicBezTo>
                    <a:cubicBezTo>
                      <a:pt x="203" y="27"/>
                      <a:pt x="206" y="23"/>
                      <a:pt x="211" y="19"/>
                    </a:cubicBezTo>
                    <a:cubicBezTo>
                      <a:pt x="213" y="16"/>
                      <a:pt x="218" y="9"/>
                      <a:pt x="212" y="7"/>
                    </a:cubicBezTo>
                    <a:cubicBezTo>
                      <a:pt x="210" y="7"/>
                      <a:pt x="212" y="4"/>
                      <a:pt x="211" y="3"/>
                    </a:cubicBezTo>
                    <a:cubicBezTo>
                      <a:pt x="208" y="0"/>
                      <a:pt x="197" y="2"/>
                      <a:pt x="193" y="2"/>
                    </a:cubicBezTo>
                    <a:cubicBezTo>
                      <a:pt x="180" y="2"/>
                      <a:pt x="167" y="2"/>
                      <a:pt x="154" y="2"/>
                    </a:cubicBezTo>
                    <a:cubicBezTo>
                      <a:pt x="103" y="2"/>
                      <a:pt x="51" y="2"/>
                      <a:pt x="0" y="2"/>
                    </a:cubicBezTo>
                    <a:cubicBezTo>
                      <a:pt x="3" y="33"/>
                      <a:pt x="8" y="64"/>
                      <a:pt x="8" y="95"/>
                    </a:cubicBezTo>
                    <a:cubicBezTo>
                      <a:pt x="8" y="111"/>
                      <a:pt x="7" y="126"/>
                      <a:pt x="7" y="141"/>
                    </a:cubicBezTo>
                    <a:cubicBezTo>
                      <a:pt x="7" y="150"/>
                      <a:pt x="6" y="158"/>
                      <a:pt x="6" y="166"/>
                    </a:cubicBezTo>
                    <a:cubicBezTo>
                      <a:pt x="6" y="168"/>
                      <a:pt x="7" y="179"/>
                      <a:pt x="6" y="180"/>
                    </a:cubicBezTo>
                    <a:cubicBezTo>
                      <a:pt x="6" y="179"/>
                      <a:pt x="7" y="179"/>
                      <a:pt x="7" y="180"/>
                    </a:cubicBezTo>
                    <a:cubicBezTo>
                      <a:pt x="6" y="182"/>
                      <a:pt x="8" y="184"/>
                      <a:pt x="10" y="184"/>
                    </a:cubicBezTo>
                    <a:cubicBezTo>
                      <a:pt x="11" y="184"/>
                      <a:pt x="10" y="184"/>
                      <a:pt x="10" y="184"/>
                    </a:cubicBezTo>
                    <a:cubicBezTo>
                      <a:pt x="10" y="185"/>
                      <a:pt x="13" y="185"/>
                      <a:pt x="14" y="185"/>
                    </a:cubicBezTo>
                    <a:cubicBezTo>
                      <a:pt x="14" y="185"/>
                      <a:pt x="14" y="182"/>
                      <a:pt x="15" y="183"/>
                    </a:cubicBezTo>
                    <a:cubicBezTo>
                      <a:pt x="16" y="184"/>
                      <a:pt x="15" y="184"/>
                      <a:pt x="15" y="185"/>
                    </a:cubicBezTo>
                    <a:cubicBezTo>
                      <a:pt x="15" y="185"/>
                      <a:pt x="17" y="182"/>
                      <a:pt x="17" y="183"/>
                    </a:cubicBezTo>
                    <a:cubicBezTo>
                      <a:pt x="17" y="185"/>
                      <a:pt x="18" y="185"/>
                      <a:pt x="20" y="184"/>
                    </a:cubicBezTo>
                    <a:cubicBezTo>
                      <a:pt x="19" y="184"/>
                      <a:pt x="19" y="184"/>
                      <a:pt x="18" y="184"/>
                    </a:cubicBezTo>
                    <a:cubicBezTo>
                      <a:pt x="21" y="184"/>
                      <a:pt x="21" y="183"/>
                      <a:pt x="23" y="185"/>
                    </a:cubicBezTo>
                    <a:cubicBezTo>
                      <a:pt x="23" y="182"/>
                      <a:pt x="26" y="185"/>
                      <a:pt x="25" y="185"/>
                    </a:cubicBezTo>
                    <a:cubicBezTo>
                      <a:pt x="28" y="185"/>
                      <a:pt x="27" y="191"/>
                      <a:pt x="27" y="193"/>
                    </a:cubicBezTo>
                    <a:cubicBezTo>
                      <a:pt x="27" y="199"/>
                      <a:pt x="27" y="205"/>
                      <a:pt x="27" y="210"/>
                    </a:cubicBezTo>
                    <a:cubicBezTo>
                      <a:pt x="27" y="213"/>
                      <a:pt x="27" y="216"/>
                      <a:pt x="27" y="219"/>
                    </a:cubicBezTo>
                    <a:cubicBezTo>
                      <a:pt x="31" y="219"/>
                      <a:pt x="36" y="219"/>
                      <a:pt x="40" y="219"/>
                    </a:cubicBezTo>
                    <a:cubicBezTo>
                      <a:pt x="65" y="219"/>
                      <a:pt x="91" y="219"/>
                      <a:pt x="116" y="219"/>
                    </a:cubicBezTo>
                    <a:cubicBezTo>
                      <a:pt x="130" y="219"/>
                      <a:pt x="149" y="222"/>
                      <a:pt x="163" y="219"/>
                    </a:cubicBezTo>
                    <a:cubicBezTo>
                      <a:pt x="169" y="218"/>
                      <a:pt x="156" y="211"/>
                      <a:pt x="163" y="211"/>
                    </a:cubicBezTo>
                    <a:cubicBezTo>
                      <a:pt x="165" y="211"/>
                      <a:pt x="167" y="213"/>
                      <a:pt x="166" y="208"/>
                    </a:cubicBezTo>
                    <a:cubicBezTo>
                      <a:pt x="166" y="206"/>
                      <a:pt x="170" y="201"/>
                      <a:pt x="167" y="201"/>
                    </a:cubicBezTo>
                    <a:cubicBezTo>
                      <a:pt x="166" y="202"/>
                      <a:pt x="166" y="203"/>
                      <a:pt x="166" y="205"/>
                    </a:cubicBezTo>
                    <a:cubicBezTo>
                      <a:pt x="161" y="202"/>
                      <a:pt x="168" y="191"/>
                      <a:pt x="167" y="191"/>
                    </a:cubicBezTo>
                    <a:cubicBezTo>
                      <a:pt x="165" y="191"/>
                      <a:pt x="166" y="195"/>
                      <a:pt x="164" y="196"/>
                    </a:cubicBezTo>
                    <a:cubicBezTo>
                      <a:pt x="163" y="196"/>
                      <a:pt x="160" y="195"/>
                      <a:pt x="161" y="194"/>
                    </a:cubicBezTo>
                    <a:cubicBezTo>
                      <a:pt x="161" y="194"/>
                      <a:pt x="168" y="187"/>
                      <a:pt x="163" y="189"/>
                    </a:cubicBezTo>
                    <a:cubicBezTo>
                      <a:pt x="164" y="188"/>
                      <a:pt x="159" y="196"/>
                      <a:pt x="159" y="191"/>
                    </a:cubicBezTo>
                    <a:cubicBezTo>
                      <a:pt x="161" y="187"/>
                      <a:pt x="161" y="189"/>
                      <a:pt x="159" y="185"/>
                    </a:cubicBezTo>
                    <a:cubicBezTo>
                      <a:pt x="159" y="183"/>
                      <a:pt x="166" y="185"/>
                      <a:pt x="164" y="181"/>
                    </a:cubicBezTo>
                    <a:cubicBezTo>
                      <a:pt x="164" y="180"/>
                      <a:pt x="160" y="179"/>
                      <a:pt x="160" y="177"/>
                    </a:cubicBezTo>
                    <a:cubicBezTo>
                      <a:pt x="161" y="173"/>
                      <a:pt x="165" y="178"/>
                      <a:pt x="166" y="179"/>
                    </a:cubicBezTo>
                    <a:cubicBezTo>
                      <a:pt x="174" y="179"/>
                      <a:pt x="163" y="174"/>
                      <a:pt x="164" y="172"/>
                    </a:cubicBezTo>
                    <a:cubicBezTo>
                      <a:pt x="164" y="170"/>
                      <a:pt x="167" y="172"/>
                      <a:pt x="168" y="172"/>
                    </a:cubicBezTo>
                    <a:cubicBezTo>
                      <a:pt x="174" y="172"/>
                      <a:pt x="169" y="169"/>
                      <a:pt x="168" y="167"/>
                    </a:cubicBezTo>
                    <a:cubicBezTo>
                      <a:pt x="165" y="164"/>
                      <a:pt x="172" y="163"/>
                      <a:pt x="169" y="161"/>
                    </a:cubicBezTo>
                    <a:cubicBezTo>
                      <a:pt x="167" y="159"/>
                      <a:pt x="165" y="159"/>
                      <a:pt x="169" y="157"/>
                    </a:cubicBezTo>
                    <a:cubicBezTo>
                      <a:pt x="170" y="158"/>
                      <a:pt x="170" y="160"/>
                      <a:pt x="172" y="159"/>
                    </a:cubicBezTo>
                    <a:cubicBezTo>
                      <a:pt x="173" y="159"/>
                      <a:pt x="171" y="157"/>
                      <a:pt x="171" y="156"/>
                    </a:cubicBezTo>
                    <a:cubicBezTo>
                      <a:pt x="171" y="156"/>
                      <a:pt x="181" y="155"/>
                      <a:pt x="176" y="151"/>
                    </a:cubicBezTo>
                    <a:cubicBezTo>
                      <a:pt x="175" y="151"/>
                      <a:pt x="173" y="152"/>
                      <a:pt x="172" y="150"/>
                    </a:cubicBezTo>
                    <a:cubicBezTo>
                      <a:pt x="172" y="147"/>
                      <a:pt x="175" y="147"/>
                      <a:pt x="177" y="148"/>
                    </a:cubicBezTo>
                    <a:cubicBezTo>
                      <a:pt x="178" y="150"/>
                      <a:pt x="181" y="145"/>
                      <a:pt x="178" y="145"/>
                    </a:cubicBezTo>
                    <a:cubicBezTo>
                      <a:pt x="176" y="145"/>
                      <a:pt x="172" y="142"/>
                      <a:pt x="174" y="142"/>
                    </a:cubicBezTo>
                    <a:cubicBezTo>
                      <a:pt x="174" y="142"/>
                      <a:pt x="176" y="144"/>
                      <a:pt x="177" y="144"/>
                    </a:cubicBezTo>
                    <a:cubicBezTo>
                      <a:pt x="180" y="144"/>
                      <a:pt x="177" y="141"/>
                      <a:pt x="179" y="140"/>
                    </a:cubicBezTo>
                    <a:cubicBezTo>
                      <a:pt x="180" y="139"/>
                      <a:pt x="182" y="141"/>
                      <a:pt x="182" y="139"/>
                    </a:cubicBezTo>
                    <a:cubicBezTo>
                      <a:pt x="182" y="138"/>
                      <a:pt x="181" y="134"/>
                      <a:pt x="182" y="134"/>
                    </a:cubicBezTo>
                    <a:cubicBezTo>
                      <a:pt x="186" y="134"/>
                      <a:pt x="183" y="136"/>
                      <a:pt x="185" y="138"/>
                    </a:cubicBezTo>
                    <a:cubicBezTo>
                      <a:pt x="185" y="137"/>
                      <a:pt x="192" y="130"/>
                      <a:pt x="190" y="129"/>
                    </a:cubicBezTo>
                    <a:cubicBezTo>
                      <a:pt x="190" y="128"/>
                      <a:pt x="191" y="115"/>
                      <a:pt x="191" y="115"/>
                    </a:cubicBezTo>
                    <a:cubicBezTo>
                      <a:pt x="193" y="114"/>
                      <a:pt x="191" y="117"/>
                      <a:pt x="191" y="118"/>
                    </a:cubicBezTo>
                    <a:cubicBezTo>
                      <a:pt x="192" y="119"/>
                      <a:pt x="198" y="116"/>
                      <a:pt x="192" y="113"/>
                    </a:cubicBezTo>
                    <a:cubicBezTo>
                      <a:pt x="191" y="113"/>
                      <a:pt x="191" y="108"/>
                      <a:pt x="192" y="107"/>
                    </a:cubicBezTo>
                    <a:cubicBezTo>
                      <a:pt x="193" y="106"/>
                      <a:pt x="195" y="116"/>
                      <a:pt x="196" y="111"/>
                    </a:cubicBezTo>
                    <a:cubicBezTo>
                      <a:pt x="197" y="109"/>
                      <a:pt x="194" y="103"/>
                      <a:pt x="195" y="102"/>
                    </a:cubicBezTo>
                    <a:cubicBezTo>
                      <a:pt x="196" y="100"/>
                      <a:pt x="198" y="106"/>
                      <a:pt x="198" y="106"/>
                    </a:cubicBezTo>
                    <a:cubicBezTo>
                      <a:pt x="200" y="106"/>
                      <a:pt x="202" y="105"/>
                      <a:pt x="203" y="105"/>
                    </a:cubicBezTo>
                    <a:cubicBezTo>
                      <a:pt x="203" y="103"/>
                      <a:pt x="206" y="102"/>
                      <a:pt x="206" y="101"/>
                    </a:cubicBezTo>
                    <a:cubicBezTo>
                      <a:pt x="208" y="98"/>
                      <a:pt x="201" y="96"/>
                      <a:pt x="204" y="93"/>
                    </a:cubicBezTo>
                    <a:cubicBezTo>
                      <a:pt x="206" y="90"/>
                      <a:pt x="208" y="96"/>
                      <a:pt x="209" y="91"/>
                    </a:cubicBezTo>
                    <a:cubicBezTo>
                      <a:pt x="209" y="86"/>
                      <a:pt x="211" y="88"/>
                      <a:pt x="214" y="87"/>
                    </a:cubicBezTo>
                    <a:cubicBezTo>
                      <a:pt x="213" y="88"/>
                      <a:pt x="214" y="79"/>
                      <a:pt x="213" y="79"/>
                    </a:cubicBezTo>
                    <a:cubicBezTo>
                      <a:pt x="204" y="79"/>
                      <a:pt x="220" y="69"/>
                      <a:pt x="211" y="69"/>
                    </a:cubicBezTo>
                    <a:cubicBezTo>
                      <a:pt x="211" y="69"/>
                      <a:pt x="212" y="74"/>
                      <a:pt x="209" y="72"/>
                    </a:cubicBezTo>
                    <a:cubicBezTo>
                      <a:pt x="207" y="70"/>
                      <a:pt x="212" y="68"/>
                      <a:pt x="212" y="67"/>
                    </a:cubicBezTo>
                    <a:cubicBezTo>
                      <a:pt x="215" y="61"/>
                      <a:pt x="214" y="72"/>
                      <a:pt x="217" y="71"/>
                    </a:cubicBezTo>
                    <a:cubicBezTo>
                      <a:pt x="216" y="70"/>
                      <a:pt x="215" y="63"/>
                      <a:pt x="216" y="62"/>
                    </a:cubicBezTo>
                    <a:cubicBezTo>
                      <a:pt x="217" y="56"/>
                      <a:pt x="220" y="64"/>
                      <a:pt x="222" y="63"/>
                    </a:cubicBezTo>
                    <a:cubicBezTo>
                      <a:pt x="223" y="62"/>
                      <a:pt x="219" y="59"/>
                      <a:pt x="220" y="57"/>
                    </a:cubicBezTo>
                    <a:cubicBezTo>
                      <a:pt x="221" y="56"/>
                      <a:pt x="227" y="56"/>
                      <a:pt x="224" y="54"/>
                    </a:cubicBezTo>
                    <a:cubicBezTo>
                      <a:pt x="223" y="53"/>
                      <a:pt x="221" y="55"/>
                      <a:pt x="220" y="52"/>
                    </a:cubicBezTo>
                    <a:cubicBezTo>
                      <a:pt x="218" y="48"/>
                      <a:pt x="222" y="49"/>
                      <a:pt x="223" y="49"/>
                    </a:cubicBezTo>
                    <a:cubicBezTo>
                      <a:pt x="225" y="48"/>
                      <a:pt x="231" y="45"/>
                      <a:pt x="232" y="43"/>
                    </a:cubicBezTo>
                    <a:cubicBezTo>
                      <a:pt x="232" y="42"/>
                      <a:pt x="226" y="42"/>
                      <a:pt x="229" y="40"/>
                    </a:cubicBezTo>
                    <a:cubicBezTo>
                      <a:pt x="231" y="38"/>
                      <a:pt x="233" y="39"/>
                      <a:pt x="234" y="39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388"/>
              <p:cNvSpPr>
                <a:spLocks/>
              </p:cNvSpPr>
              <p:nvPr/>
            </p:nvSpPr>
            <p:spPr bwMode="gray">
              <a:xfrm>
                <a:off x="8192633" y="4846380"/>
                <a:ext cx="374919" cy="315397"/>
              </a:xfrm>
              <a:custGeom>
                <a:avLst/>
                <a:gdLst>
                  <a:gd name="T0" fmla="*/ 221 w 232"/>
                  <a:gd name="T1" fmla="*/ 74 h 195"/>
                  <a:gd name="T2" fmla="*/ 157 w 232"/>
                  <a:gd name="T3" fmla="*/ 25 h 195"/>
                  <a:gd name="T4" fmla="*/ 111 w 232"/>
                  <a:gd name="T5" fmla="*/ 11 h 195"/>
                  <a:gd name="T6" fmla="*/ 63 w 232"/>
                  <a:gd name="T7" fmla="*/ 1 h 195"/>
                  <a:gd name="T8" fmla="*/ 44 w 232"/>
                  <a:gd name="T9" fmla="*/ 2 h 195"/>
                  <a:gd name="T10" fmla="*/ 13 w 232"/>
                  <a:gd name="T11" fmla="*/ 17 h 195"/>
                  <a:gd name="T12" fmla="*/ 8 w 232"/>
                  <a:gd name="T13" fmla="*/ 37 h 195"/>
                  <a:gd name="T14" fmla="*/ 29 w 232"/>
                  <a:gd name="T15" fmla="*/ 55 h 195"/>
                  <a:gd name="T16" fmla="*/ 69 w 232"/>
                  <a:gd name="T17" fmla="*/ 108 h 195"/>
                  <a:gd name="T18" fmla="*/ 71 w 232"/>
                  <a:gd name="T19" fmla="*/ 116 h 195"/>
                  <a:gd name="T20" fmla="*/ 77 w 232"/>
                  <a:gd name="T21" fmla="*/ 124 h 195"/>
                  <a:gd name="T22" fmla="*/ 87 w 232"/>
                  <a:gd name="T23" fmla="*/ 134 h 195"/>
                  <a:gd name="T24" fmla="*/ 95 w 232"/>
                  <a:gd name="T25" fmla="*/ 157 h 195"/>
                  <a:gd name="T26" fmla="*/ 107 w 232"/>
                  <a:gd name="T27" fmla="*/ 177 h 195"/>
                  <a:gd name="T28" fmla="*/ 120 w 232"/>
                  <a:gd name="T29" fmla="*/ 191 h 195"/>
                  <a:gd name="T30" fmla="*/ 124 w 232"/>
                  <a:gd name="T31" fmla="*/ 183 h 195"/>
                  <a:gd name="T32" fmla="*/ 122 w 232"/>
                  <a:gd name="T33" fmla="*/ 192 h 195"/>
                  <a:gd name="T34" fmla="*/ 119 w 232"/>
                  <a:gd name="T35" fmla="*/ 178 h 195"/>
                  <a:gd name="T36" fmla="*/ 123 w 232"/>
                  <a:gd name="T37" fmla="*/ 178 h 195"/>
                  <a:gd name="T38" fmla="*/ 124 w 232"/>
                  <a:gd name="T39" fmla="*/ 173 h 195"/>
                  <a:gd name="T40" fmla="*/ 130 w 232"/>
                  <a:gd name="T41" fmla="*/ 177 h 195"/>
                  <a:gd name="T42" fmla="*/ 135 w 232"/>
                  <a:gd name="T43" fmla="*/ 178 h 195"/>
                  <a:gd name="T44" fmla="*/ 141 w 232"/>
                  <a:gd name="T45" fmla="*/ 173 h 195"/>
                  <a:gd name="T46" fmla="*/ 132 w 232"/>
                  <a:gd name="T47" fmla="*/ 171 h 195"/>
                  <a:gd name="T48" fmla="*/ 127 w 232"/>
                  <a:gd name="T49" fmla="*/ 166 h 195"/>
                  <a:gd name="T50" fmla="*/ 136 w 232"/>
                  <a:gd name="T51" fmla="*/ 167 h 195"/>
                  <a:gd name="T52" fmla="*/ 141 w 232"/>
                  <a:gd name="T53" fmla="*/ 169 h 195"/>
                  <a:gd name="T54" fmla="*/ 143 w 232"/>
                  <a:gd name="T55" fmla="*/ 161 h 195"/>
                  <a:gd name="T56" fmla="*/ 142 w 232"/>
                  <a:gd name="T57" fmla="*/ 161 h 195"/>
                  <a:gd name="T58" fmla="*/ 146 w 232"/>
                  <a:gd name="T59" fmla="*/ 160 h 195"/>
                  <a:gd name="T60" fmla="*/ 149 w 232"/>
                  <a:gd name="T61" fmla="*/ 160 h 195"/>
                  <a:gd name="T62" fmla="*/ 161 w 232"/>
                  <a:gd name="T63" fmla="*/ 156 h 195"/>
                  <a:gd name="T64" fmla="*/ 167 w 232"/>
                  <a:gd name="T65" fmla="*/ 153 h 195"/>
                  <a:gd name="T66" fmla="*/ 165 w 232"/>
                  <a:gd name="T67" fmla="*/ 141 h 195"/>
                  <a:gd name="T68" fmla="*/ 167 w 232"/>
                  <a:gd name="T69" fmla="*/ 151 h 195"/>
                  <a:gd name="T70" fmla="*/ 181 w 232"/>
                  <a:gd name="T71" fmla="*/ 137 h 195"/>
                  <a:gd name="T72" fmla="*/ 191 w 232"/>
                  <a:gd name="T73" fmla="*/ 136 h 195"/>
                  <a:gd name="T74" fmla="*/ 190 w 232"/>
                  <a:gd name="T75" fmla="*/ 134 h 195"/>
                  <a:gd name="T76" fmla="*/ 195 w 232"/>
                  <a:gd name="T77" fmla="*/ 130 h 195"/>
                  <a:gd name="T78" fmla="*/ 200 w 232"/>
                  <a:gd name="T79" fmla="*/ 125 h 195"/>
                  <a:gd name="T80" fmla="*/ 196 w 232"/>
                  <a:gd name="T81" fmla="*/ 113 h 195"/>
                  <a:gd name="T82" fmla="*/ 195 w 232"/>
                  <a:gd name="T83" fmla="*/ 118 h 195"/>
                  <a:gd name="T84" fmla="*/ 200 w 232"/>
                  <a:gd name="T85" fmla="*/ 114 h 195"/>
                  <a:gd name="T86" fmla="*/ 201 w 232"/>
                  <a:gd name="T87" fmla="*/ 117 h 195"/>
                  <a:gd name="T88" fmla="*/ 229 w 232"/>
                  <a:gd name="T89" fmla="*/ 84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2" h="195">
                    <a:moveTo>
                      <a:pt x="229" y="84"/>
                    </a:moveTo>
                    <a:cubicBezTo>
                      <a:pt x="229" y="83"/>
                      <a:pt x="227" y="84"/>
                      <a:pt x="226" y="83"/>
                    </a:cubicBezTo>
                    <a:cubicBezTo>
                      <a:pt x="232" y="83"/>
                      <a:pt x="222" y="75"/>
                      <a:pt x="221" y="74"/>
                    </a:cubicBezTo>
                    <a:cubicBezTo>
                      <a:pt x="216" y="68"/>
                      <a:pt x="212" y="63"/>
                      <a:pt x="207" y="58"/>
                    </a:cubicBezTo>
                    <a:cubicBezTo>
                      <a:pt x="199" y="50"/>
                      <a:pt x="191" y="41"/>
                      <a:pt x="183" y="32"/>
                    </a:cubicBezTo>
                    <a:cubicBezTo>
                      <a:pt x="176" y="24"/>
                      <a:pt x="168" y="25"/>
                      <a:pt x="157" y="25"/>
                    </a:cubicBezTo>
                    <a:cubicBezTo>
                      <a:pt x="146" y="25"/>
                      <a:pt x="134" y="25"/>
                      <a:pt x="123" y="25"/>
                    </a:cubicBezTo>
                    <a:cubicBezTo>
                      <a:pt x="125" y="19"/>
                      <a:pt x="124" y="15"/>
                      <a:pt x="120" y="11"/>
                    </a:cubicBezTo>
                    <a:cubicBezTo>
                      <a:pt x="115" y="6"/>
                      <a:pt x="118" y="7"/>
                      <a:pt x="111" y="11"/>
                    </a:cubicBezTo>
                    <a:cubicBezTo>
                      <a:pt x="111" y="9"/>
                      <a:pt x="111" y="5"/>
                      <a:pt x="111" y="4"/>
                    </a:cubicBezTo>
                    <a:cubicBezTo>
                      <a:pt x="103" y="3"/>
                      <a:pt x="95" y="3"/>
                      <a:pt x="87" y="2"/>
                    </a:cubicBezTo>
                    <a:cubicBezTo>
                      <a:pt x="79" y="2"/>
                      <a:pt x="71" y="2"/>
                      <a:pt x="63" y="1"/>
                    </a:cubicBezTo>
                    <a:cubicBezTo>
                      <a:pt x="59" y="1"/>
                      <a:pt x="52" y="0"/>
                      <a:pt x="49" y="2"/>
                    </a:cubicBezTo>
                    <a:cubicBezTo>
                      <a:pt x="49" y="1"/>
                      <a:pt x="48" y="0"/>
                      <a:pt x="48" y="0"/>
                    </a:cubicBezTo>
                    <a:cubicBezTo>
                      <a:pt x="47" y="0"/>
                      <a:pt x="45" y="2"/>
                      <a:pt x="44" y="2"/>
                    </a:cubicBezTo>
                    <a:cubicBezTo>
                      <a:pt x="42" y="3"/>
                      <a:pt x="41" y="3"/>
                      <a:pt x="40" y="3"/>
                    </a:cubicBezTo>
                    <a:cubicBezTo>
                      <a:pt x="40" y="5"/>
                      <a:pt x="30" y="8"/>
                      <a:pt x="29" y="8"/>
                    </a:cubicBezTo>
                    <a:cubicBezTo>
                      <a:pt x="23" y="10"/>
                      <a:pt x="13" y="11"/>
                      <a:pt x="13" y="17"/>
                    </a:cubicBezTo>
                    <a:cubicBezTo>
                      <a:pt x="13" y="18"/>
                      <a:pt x="7" y="20"/>
                      <a:pt x="7" y="22"/>
                    </a:cubicBezTo>
                    <a:cubicBezTo>
                      <a:pt x="7" y="24"/>
                      <a:pt x="0" y="28"/>
                      <a:pt x="3" y="32"/>
                    </a:cubicBezTo>
                    <a:cubicBezTo>
                      <a:pt x="3" y="33"/>
                      <a:pt x="7" y="37"/>
                      <a:pt x="8" y="37"/>
                    </a:cubicBezTo>
                    <a:cubicBezTo>
                      <a:pt x="12" y="37"/>
                      <a:pt x="14" y="42"/>
                      <a:pt x="16" y="44"/>
                    </a:cubicBezTo>
                    <a:cubicBezTo>
                      <a:pt x="19" y="47"/>
                      <a:pt x="25" y="43"/>
                      <a:pt x="26" y="49"/>
                    </a:cubicBezTo>
                    <a:cubicBezTo>
                      <a:pt x="27" y="52"/>
                      <a:pt x="28" y="53"/>
                      <a:pt x="29" y="55"/>
                    </a:cubicBezTo>
                    <a:cubicBezTo>
                      <a:pt x="31" y="61"/>
                      <a:pt x="35" y="73"/>
                      <a:pt x="39" y="77"/>
                    </a:cubicBezTo>
                    <a:cubicBezTo>
                      <a:pt x="45" y="83"/>
                      <a:pt x="53" y="87"/>
                      <a:pt x="56" y="95"/>
                    </a:cubicBezTo>
                    <a:cubicBezTo>
                      <a:pt x="58" y="100"/>
                      <a:pt x="69" y="103"/>
                      <a:pt x="69" y="108"/>
                    </a:cubicBezTo>
                    <a:cubicBezTo>
                      <a:pt x="71" y="109"/>
                      <a:pt x="69" y="113"/>
                      <a:pt x="69" y="114"/>
                    </a:cubicBezTo>
                    <a:cubicBezTo>
                      <a:pt x="69" y="116"/>
                      <a:pt x="70" y="115"/>
                      <a:pt x="70" y="117"/>
                    </a:cubicBezTo>
                    <a:cubicBezTo>
                      <a:pt x="71" y="117"/>
                      <a:pt x="71" y="116"/>
                      <a:pt x="71" y="116"/>
                    </a:cubicBezTo>
                    <a:cubicBezTo>
                      <a:pt x="73" y="118"/>
                      <a:pt x="73" y="118"/>
                      <a:pt x="73" y="119"/>
                    </a:cubicBezTo>
                    <a:cubicBezTo>
                      <a:pt x="73" y="119"/>
                      <a:pt x="74" y="120"/>
                      <a:pt x="74" y="120"/>
                    </a:cubicBezTo>
                    <a:cubicBezTo>
                      <a:pt x="72" y="123"/>
                      <a:pt x="78" y="123"/>
                      <a:pt x="77" y="124"/>
                    </a:cubicBezTo>
                    <a:cubicBezTo>
                      <a:pt x="77" y="129"/>
                      <a:pt x="85" y="129"/>
                      <a:pt x="85" y="132"/>
                    </a:cubicBezTo>
                    <a:cubicBezTo>
                      <a:pt x="85" y="132"/>
                      <a:pt x="85" y="131"/>
                      <a:pt x="85" y="131"/>
                    </a:cubicBezTo>
                    <a:cubicBezTo>
                      <a:pt x="85" y="132"/>
                      <a:pt x="86" y="133"/>
                      <a:pt x="87" y="134"/>
                    </a:cubicBezTo>
                    <a:cubicBezTo>
                      <a:pt x="87" y="133"/>
                      <a:pt x="87" y="133"/>
                      <a:pt x="87" y="133"/>
                    </a:cubicBezTo>
                    <a:cubicBezTo>
                      <a:pt x="88" y="136"/>
                      <a:pt x="94" y="143"/>
                      <a:pt x="92" y="147"/>
                    </a:cubicBezTo>
                    <a:cubicBezTo>
                      <a:pt x="93" y="146"/>
                      <a:pt x="95" y="156"/>
                      <a:pt x="95" y="157"/>
                    </a:cubicBezTo>
                    <a:cubicBezTo>
                      <a:pt x="92" y="157"/>
                      <a:pt x="98" y="167"/>
                      <a:pt x="100" y="164"/>
                    </a:cubicBezTo>
                    <a:cubicBezTo>
                      <a:pt x="103" y="167"/>
                      <a:pt x="106" y="173"/>
                      <a:pt x="106" y="178"/>
                    </a:cubicBezTo>
                    <a:cubicBezTo>
                      <a:pt x="107" y="178"/>
                      <a:pt x="107" y="177"/>
                      <a:pt x="107" y="177"/>
                    </a:cubicBezTo>
                    <a:cubicBezTo>
                      <a:pt x="108" y="178"/>
                      <a:pt x="106" y="192"/>
                      <a:pt x="109" y="192"/>
                    </a:cubicBezTo>
                    <a:cubicBezTo>
                      <a:pt x="110" y="192"/>
                      <a:pt x="119" y="195"/>
                      <a:pt x="118" y="195"/>
                    </a:cubicBezTo>
                    <a:cubicBezTo>
                      <a:pt x="119" y="194"/>
                      <a:pt x="123" y="188"/>
                      <a:pt x="120" y="191"/>
                    </a:cubicBezTo>
                    <a:cubicBezTo>
                      <a:pt x="122" y="189"/>
                      <a:pt x="124" y="188"/>
                      <a:pt x="122" y="187"/>
                    </a:cubicBezTo>
                    <a:cubicBezTo>
                      <a:pt x="120" y="185"/>
                      <a:pt x="121" y="186"/>
                      <a:pt x="119" y="185"/>
                    </a:cubicBezTo>
                    <a:cubicBezTo>
                      <a:pt x="120" y="184"/>
                      <a:pt x="124" y="189"/>
                      <a:pt x="124" y="183"/>
                    </a:cubicBezTo>
                    <a:cubicBezTo>
                      <a:pt x="124" y="185"/>
                      <a:pt x="124" y="187"/>
                      <a:pt x="123" y="189"/>
                    </a:cubicBezTo>
                    <a:cubicBezTo>
                      <a:pt x="123" y="189"/>
                      <a:pt x="124" y="189"/>
                      <a:pt x="124" y="188"/>
                    </a:cubicBezTo>
                    <a:cubicBezTo>
                      <a:pt x="124" y="189"/>
                      <a:pt x="121" y="192"/>
                      <a:pt x="122" y="192"/>
                    </a:cubicBezTo>
                    <a:cubicBezTo>
                      <a:pt x="125" y="192"/>
                      <a:pt x="131" y="186"/>
                      <a:pt x="128" y="184"/>
                    </a:cubicBezTo>
                    <a:cubicBezTo>
                      <a:pt x="129" y="184"/>
                      <a:pt x="122" y="180"/>
                      <a:pt x="124" y="179"/>
                    </a:cubicBezTo>
                    <a:cubicBezTo>
                      <a:pt x="122" y="180"/>
                      <a:pt x="120" y="183"/>
                      <a:pt x="119" y="178"/>
                    </a:cubicBezTo>
                    <a:cubicBezTo>
                      <a:pt x="120" y="180"/>
                      <a:pt x="122" y="180"/>
                      <a:pt x="123" y="180"/>
                    </a:cubicBezTo>
                    <a:cubicBezTo>
                      <a:pt x="124" y="178"/>
                      <a:pt x="123" y="177"/>
                      <a:pt x="122" y="176"/>
                    </a:cubicBezTo>
                    <a:cubicBezTo>
                      <a:pt x="122" y="176"/>
                      <a:pt x="123" y="177"/>
                      <a:pt x="123" y="178"/>
                    </a:cubicBezTo>
                    <a:cubicBezTo>
                      <a:pt x="125" y="176"/>
                      <a:pt x="120" y="168"/>
                      <a:pt x="120" y="165"/>
                    </a:cubicBezTo>
                    <a:cubicBezTo>
                      <a:pt x="120" y="166"/>
                      <a:pt x="123" y="170"/>
                      <a:pt x="124" y="168"/>
                    </a:cubicBezTo>
                    <a:cubicBezTo>
                      <a:pt x="125" y="169"/>
                      <a:pt x="123" y="171"/>
                      <a:pt x="124" y="173"/>
                    </a:cubicBezTo>
                    <a:cubicBezTo>
                      <a:pt x="124" y="174"/>
                      <a:pt x="129" y="180"/>
                      <a:pt x="129" y="180"/>
                    </a:cubicBezTo>
                    <a:cubicBezTo>
                      <a:pt x="130" y="180"/>
                      <a:pt x="129" y="171"/>
                      <a:pt x="128" y="171"/>
                    </a:cubicBezTo>
                    <a:cubicBezTo>
                      <a:pt x="131" y="170"/>
                      <a:pt x="129" y="176"/>
                      <a:pt x="130" y="177"/>
                    </a:cubicBezTo>
                    <a:cubicBezTo>
                      <a:pt x="130" y="176"/>
                      <a:pt x="131" y="176"/>
                      <a:pt x="131" y="175"/>
                    </a:cubicBezTo>
                    <a:cubicBezTo>
                      <a:pt x="131" y="176"/>
                      <a:pt x="130" y="183"/>
                      <a:pt x="131" y="183"/>
                    </a:cubicBezTo>
                    <a:cubicBezTo>
                      <a:pt x="133" y="183"/>
                      <a:pt x="135" y="180"/>
                      <a:pt x="135" y="178"/>
                    </a:cubicBezTo>
                    <a:cubicBezTo>
                      <a:pt x="135" y="179"/>
                      <a:pt x="134" y="182"/>
                      <a:pt x="134" y="182"/>
                    </a:cubicBezTo>
                    <a:cubicBezTo>
                      <a:pt x="137" y="181"/>
                      <a:pt x="141" y="180"/>
                      <a:pt x="139" y="177"/>
                    </a:cubicBezTo>
                    <a:cubicBezTo>
                      <a:pt x="140" y="180"/>
                      <a:pt x="141" y="173"/>
                      <a:pt x="141" y="173"/>
                    </a:cubicBezTo>
                    <a:cubicBezTo>
                      <a:pt x="139" y="173"/>
                      <a:pt x="136" y="177"/>
                      <a:pt x="135" y="178"/>
                    </a:cubicBezTo>
                    <a:cubicBezTo>
                      <a:pt x="134" y="176"/>
                      <a:pt x="139" y="175"/>
                      <a:pt x="139" y="174"/>
                    </a:cubicBezTo>
                    <a:cubicBezTo>
                      <a:pt x="141" y="170"/>
                      <a:pt x="134" y="171"/>
                      <a:pt x="132" y="171"/>
                    </a:cubicBezTo>
                    <a:cubicBezTo>
                      <a:pt x="133" y="171"/>
                      <a:pt x="136" y="170"/>
                      <a:pt x="135" y="169"/>
                    </a:cubicBezTo>
                    <a:cubicBezTo>
                      <a:pt x="133" y="167"/>
                      <a:pt x="130" y="168"/>
                      <a:pt x="128" y="168"/>
                    </a:cubicBezTo>
                    <a:cubicBezTo>
                      <a:pt x="130" y="167"/>
                      <a:pt x="128" y="167"/>
                      <a:pt x="127" y="166"/>
                    </a:cubicBezTo>
                    <a:cubicBezTo>
                      <a:pt x="128" y="166"/>
                      <a:pt x="134" y="169"/>
                      <a:pt x="135" y="167"/>
                    </a:cubicBezTo>
                    <a:cubicBezTo>
                      <a:pt x="134" y="166"/>
                      <a:pt x="134" y="164"/>
                      <a:pt x="134" y="165"/>
                    </a:cubicBezTo>
                    <a:cubicBezTo>
                      <a:pt x="134" y="165"/>
                      <a:pt x="135" y="168"/>
                      <a:pt x="136" y="167"/>
                    </a:cubicBezTo>
                    <a:cubicBezTo>
                      <a:pt x="136" y="166"/>
                      <a:pt x="135" y="165"/>
                      <a:pt x="135" y="164"/>
                    </a:cubicBezTo>
                    <a:cubicBezTo>
                      <a:pt x="136" y="164"/>
                      <a:pt x="142" y="172"/>
                      <a:pt x="142" y="166"/>
                    </a:cubicBezTo>
                    <a:cubicBezTo>
                      <a:pt x="142" y="167"/>
                      <a:pt x="142" y="168"/>
                      <a:pt x="141" y="169"/>
                    </a:cubicBezTo>
                    <a:cubicBezTo>
                      <a:pt x="141" y="170"/>
                      <a:pt x="145" y="168"/>
                      <a:pt x="143" y="167"/>
                    </a:cubicBezTo>
                    <a:cubicBezTo>
                      <a:pt x="142" y="166"/>
                      <a:pt x="142" y="165"/>
                      <a:pt x="141" y="164"/>
                    </a:cubicBezTo>
                    <a:cubicBezTo>
                      <a:pt x="142" y="163"/>
                      <a:pt x="143" y="162"/>
                      <a:pt x="143" y="161"/>
                    </a:cubicBezTo>
                    <a:cubicBezTo>
                      <a:pt x="141" y="163"/>
                      <a:pt x="141" y="160"/>
                      <a:pt x="143" y="158"/>
                    </a:cubicBezTo>
                    <a:cubicBezTo>
                      <a:pt x="142" y="158"/>
                      <a:pt x="142" y="158"/>
                      <a:pt x="142" y="157"/>
                    </a:cubicBezTo>
                    <a:cubicBezTo>
                      <a:pt x="144" y="159"/>
                      <a:pt x="140" y="160"/>
                      <a:pt x="142" y="161"/>
                    </a:cubicBezTo>
                    <a:cubicBezTo>
                      <a:pt x="142" y="160"/>
                      <a:pt x="144" y="167"/>
                      <a:pt x="146" y="169"/>
                    </a:cubicBezTo>
                    <a:cubicBezTo>
                      <a:pt x="147" y="167"/>
                      <a:pt x="150" y="166"/>
                      <a:pt x="152" y="164"/>
                    </a:cubicBezTo>
                    <a:cubicBezTo>
                      <a:pt x="153" y="163"/>
                      <a:pt x="146" y="161"/>
                      <a:pt x="146" y="160"/>
                    </a:cubicBezTo>
                    <a:cubicBezTo>
                      <a:pt x="146" y="160"/>
                      <a:pt x="151" y="157"/>
                      <a:pt x="149" y="157"/>
                    </a:cubicBezTo>
                    <a:cubicBezTo>
                      <a:pt x="149" y="157"/>
                      <a:pt x="152" y="153"/>
                      <a:pt x="152" y="155"/>
                    </a:cubicBezTo>
                    <a:cubicBezTo>
                      <a:pt x="152" y="155"/>
                      <a:pt x="149" y="160"/>
                      <a:pt x="149" y="160"/>
                    </a:cubicBezTo>
                    <a:cubicBezTo>
                      <a:pt x="149" y="161"/>
                      <a:pt x="152" y="163"/>
                      <a:pt x="152" y="163"/>
                    </a:cubicBezTo>
                    <a:cubicBezTo>
                      <a:pt x="153" y="166"/>
                      <a:pt x="165" y="159"/>
                      <a:pt x="159" y="159"/>
                    </a:cubicBezTo>
                    <a:cubicBezTo>
                      <a:pt x="160" y="159"/>
                      <a:pt x="161" y="158"/>
                      <a:pt x="161" y="156"/>
                    </a:cubicBezTo>
                    <a:cubicBezTo>
                      <a:pt x="163" y="158"/>
                      <a:pt x="158" y="158"/>
                      <a:pt x="163" y="158"/>
                    </a:cubicBezTo>
                    <a:cubicBezTo>
                      <a:pt x="163" y="158"/>
                      <a:pt x="163" y="159"/>
                      <a:pt x="163" y="159"/>
                    </a:cubicBezTo>
                    <a:cubicBezTo>
                      <a:pt x="165" y="157"/>
                      <a:pt x="167" y="157"/>
                      <a:pt x="167" y="153"/>
                    </a:cubicBezTo>
                    <a:cubicBezTo>
                      <a:pt x="166" y="155"/>
                      <a:pt x="160" y="148"/>
                      <a:pt x="160" y="147"/>
                    </a:cubicBezTo>
                    <a:cubicBezTo>
                      <a:pt x="163" y="147"/>
                      <a:pt x="164" y="149"/>
                      <a:pt x="164" y="151"/>
                    </a:cubicBezTo>
                    <a:cubicBezTo>
                      <a:pt x="167" y="148"/>
                      <a:pt x="161" y="144"/>
                      <a:pt x="165" y="141"/>
                    </a:cubicBezTo>
                    <a:cubicBezTo>
                      <a:pt x="162" y="143"/>
                      <a:pt x="165" y="148"/>
                      <a:pt x="166" y="147"/>
                    </a:cubicBezTo>
                    <a:cubicBezTo>
                      <a:pt x="168" y="145"/>
                      <a:pt x="168" y="142"/>
                      <a:pt x="171" y="141"/>
                    </a:cubicBezTo>
                    <a:cubicBezTo>
                      <a:pt x="167" y="143"/>
                      <a:pt x="165" y="151"/>
                      <a:pt x="167" y="151"/>
                    </a:cubicBezTo>
                    <a:cubicBezTo>
                      <a:pt x="170" y="154"/>
                      <a:pt x="181" y="141"/>
                      <a:pt x="181" y="141"/>
                    </a:cubicBezTo>
                    <a:cubicBezTo>
                      <a:pt x="181" y="142"/>
                      <a:pt x="180" y="142"/>
                      <a:pt x="179" y="142"/>
                    </a:cubicBezTo>
                    <a:cubicBezTo>
                      <a:pt x="179" y="142"/>
                      <a:pt x="181" y="137"/>
                      <a:pt x="181" y="137"/>
                    </a:cubicBezTo>
                    <a:cubicBezTo>
                      <a:pt x="183" y="134"/>
                      <a:pt x="186" y="137"/>
                      <a:pt x="186" y="135"/>
                    </a:cubicBezTo>
                    <a:cubicBezTo>
                      <a:pt x="184" y="138"/>
                      <a:pt x="185" y="138"/>
                      <a:pt x="188" y="136"/>
                    </a:cubicBezTo>
                    <a:cubicBezTo>
                      <a:pt x="189" y="136"/>
                      <a:pt x="190" y="136"/>
                      <a:pt x="191" y="136"/>
                    </a:cubicBezTo>
                    <a:cubicBezTo>
                      <a:pt x="191" y="136"/>
                      <a:pt x="188" y="135"/>
                      <a:pt x="188" y="135"/>
                    </a:cubicBezTo>
                    <a:cubicBezTo>
                      <a:pt x="189" y="135"/>
                      <a:pt x="190" y="135"/>
                      <a:pt x="191" y="135"/>
                    </a:cubicBezTo>
                    <a:cubicBezTo>
                      <a:pt x="191" y="134"/>
                      <a:pt x="191" y="134"/>
                      <a:pt x="190" y="134"/>
                    </a:cubicBezTo>
                    <a:cubicBezTo>
                      <a:pt x="190" y="134"/>
                      <a:pt x="195" y="129"/>
                      <a:pt x="195" y="129"/>
                    </a:cubicBezTo>
                    <a:cubicBezTo>
                      <a:pt x="194" y="129"/>
                      <a:pt x="193" y="128"/>
                      <a:pt x="192" y="127"/>
                    </a:cubicBezTo>
                    <a:cubicBezTo>
                      <a:pt x="193" y="127"/>
                      <a:pt x="197" y="128"/>
                      <a:pt x="195" y="130"/>
                    </a:cubicBezTo>
                    <a:cubicBezTo>
                      <a:pt x="198" y="129"/>
                      <a:pt x="195" y="126"/>
                      <a:pt x="194" y="126"/>
                    </a:cubicBezTo>
                    <a:cubicBezTo>
                      <a:pt x="196" y="126"/>
                      <a:pt x="198" y="125"/>
                      <a:pt x="198" y="129"/>
                    </a:cubicBezTo>
                    <a:cubicBezTo>
                      <a:pt x="198" y="128"/>
                      <a:pt x="201" y="126"/>
                      <a:pt x="200" y="125"/>
                    </a:cubicBezTo>
                    <a:cubicBezTo>
                      <a:pt x="199" y="125"/>
                      <a:pt x="199" y="126"/>
                      <a:pt x="199" y="127"/>
                    </a:cubicBezTo>
                    <a:cubicBezTo>
                      <a:pt x="199" y="124"/>
                      <a:pt x="199" y="122"/>
                      <a:pt x="197" y="121"/>
                    </a:cubicBezTo>
                    <a:cubicBezTo>
                      <a:pt x="193" y="118"/>
                      <a:pt x="196" y="116"/>
                      <a:pt x="196" y="113"/>
                    </a:cubicBezTo>
                    <a:cubicBezTo>
                      <a:pt x="196" y="118"/>
                      <a:pt x="198" y="111"/>
                      <a:pt x="200" y="110"/>
                    </a:cubicBezTo>
                    <a:cubicBezTo>
                      <a:pt x="199" y="111"/>
                      <a:pt x="196" y="116"/>
                      <a:pt x="196" y="116"/>
                    </a:cubicBezTo>
                    <a:cubicBezTo>
                      <a:pt x="196" y="117"/>
                      <a:pt x="196" y="117"/>
                      <a:pt x="195" y="118"/>
                    </a:cubicBezTo>
                    <a:cubicBezTo>
                      <a:pt x="197" y="119"/>
                      <a:pt x="199" y="117"/>
                      <a:pt x="199" y="119"/>
                    </a:cubicBezTo>
                    <a:cubicBezTo>
                      <a:pt x="199" y="121"/>
                      <a:pt x="199" y="124"/>
                      <a:pt x="201" y="124"/>
                    </a:cubicBezTo>
                    <a:cubicBezTo>
                      <a:pt x="200" y="122"/>
                      <a:pt x="200" y="117"/>
                      <a:pt x="200" y="114"/>
                    </a:cubicBezTo>
                    <a:cubicBezTo>
                      <a:pt x="200" y="115"/>
                      <a:pt x="200" y="115"/>
                      <a:pt x="201" y="116"/>
                    </a:cubicBezTo>
                    <a:cubicBezTo>
                      <a:pt x="201" y="116"/>
                      <a:pt x="201" y="115"/>
                      <a:pt x="202" y="115"/>
                    </a:cubicBezTo>
                    <a:cubicBezTo>
                      <a:pt x="201" y="115"/>
                      <a:pt x="201" y="116"/>
                      <a:pt x="201" y="117"/>
                    </a:cubicBezTo>
                    <a:cubicBezTo>
                      <a:pt x="202" y="114"/>
                      <a:pt x="202" y="112"/>
                      <a:pt x="203" y="110"/>
                    </a:cubicBezTo>
                    <a:cubicBezTo>
                      <a:pt x="204" y="106"/>
                      <a:pt x="208" y="103"/>
                      <a:pt x="210" y="99"/>
                    </a:cubicBezTo>
                    <a:cubicBezTo>
                      <a:pt x="215" y="92"/>
                      <a:pt x="221" y="87"/>
                      <a:pt x="229" y="84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390"/>
              <p:cNvSpPr>
                <a:spLocks/>
              </p:cNvSpPr>
              <p:nvPr/>
            </p:nvSpPr>
            <p:spPr bwMode="gray">
              <a:xfrm>
                <a:off x="7804715" y="4864168"/>
                <a:ext cx="275032" cy="483016"/>
              </a:xfrm>
              <a:custGeom>
                <a:avLst/>
                <a:gdLst>
                  <a:gd name="T0" fmla="*/ 166 w 170"/>
                  <a:gd name="T1" fmla="*/ 165 h 299"/>
                  <a:gd name="T2" fmla="*/ 159 w 170"/>
                  <a:gd name="T3" fmla="*/ 142 h 299"/>
                  <a:gd name="T4" fmla="*/ 157 w 170"/>
                  <a:gd name="T5" fmla="*/ 135 h 299"/>
                  <a:gd name="T6" fmla="*/ 152 w 170"/>
                  <a:gd name="T7" fmla="*/ 111 h 299"/>
                  <a:gd name="T8" fmla="*/ 133 w 170"/>
                  <a:gd name="T9" fmla="*/ 3 h 299"/>
                  <a:gd name="T10" fmla="*/ 53 w 170"/>
                  <a:gd name="T11" fmla="*/ 2 h 299"/>
                  <a:gd name="T12" fmla="*/ 13 w 170"/>
                  <a:gd name="T13" fmla="*/ 2 h 299"/>
                  <a:gd name="T14" fmla="*/ 16 w 170"/>
                  <a:gd name="T15" fmla="*/ 24 h 299"/>
                  <a:gd name="T16" fmla="*/ 4 w 170"/>
                  <a:gd name="T17" fmla="*/ 158 h 299"/>
                  <a:gd name="T18" fmla="*/ 2 w 170"/>
                  <a:gd name="T19" fmla="*/ 241 h 299"/>
                  <a:gd name="T20" fmla="*/ 4 w 170"/>
                  <a:gd name="T21" fmla="*/ 288 h 299"/>
                  <a:gd name="T22" fmla="*/ 5 w 170"/>
                  <a:gd name="T23" fmla="*/ 288 h 299"/>
                  <a:gd name="T24" fmla="*/ 9 w 170"/>
                  <a:gd name="T25" fmla="*/ 288 h 299"/>
                  <a:gd name="T26" fmla="*/ 14 w 170"/>
                  <a:gd name="T27" fmla="*/ 293 h 299"/>
                  <a:gd name="T28" fmla="*/ 16 w 170"/>
                  <a:gd name="T29" fmla="*/ 291 h 299"/>
                  <a:gd name="T30" fmla="*/ 18 w 170"/>
                  <a:gd name="T31" fmla="*/ 281 h 299"/>
                  <a:gd name="T32" fmla="*/ 18 w 170"/>
                  <a:gd name="T33" fmla="*/ 277 h 299"/>
                  <a:gd name="T34" fmla="*/ 27 w 170"/>
                  <a:gd name="T35" fmla="*/ 277 h 299"/>
                  <a:gd name="T36" fmla="*/ 27 w 170"/>
                  <a:gd name="T37" fmla="*/ 286 h 299"/>
                  <a:gd name="T38" fmla="*/ 30 w 170"/>
                  <a:gd name="T39" fmla="*/ 288 h 299"/>
                  <a:gd name="T40" fmla="*/ 34 w 170"/>
                  <a:gd name="T41" fmla="*/ 295 h 299"/>
                  <a:gd name="T42" fmla="*/ 35 w 170"/>
                  <a:gd name="T43" fmla="*/ 296 h 299"/>
                  <a:gd name="T44" fmla="*/ 25 w 170"/>
                  <a:gd name="T45" fmla="*/ 296 h 299"/>
                  <a:gd name="T46" fmla="*/ 45 w 170"/>
                  <a:gd name="T47" fmla="*/ 294 h 299"/>
                  <a:gd name="T48" fmla="*/ 41 w 170"/>
                  <a:gd name="T49" fmla="*/ 291 h 299"/>
                  <a:gd name="T50" fmla="*/ 43 w 170"/>
                  <a:gd name="T51" fmla="*/ 291 h 299"/>
                  <a:gd name="T52" fmla="*/ 44 w 170"/>
                  <a:gd name="T53" fmla="*/ 292 h 299"/>
                  <a:gd name="T54" fmla="*/ 46 w 170"/>
                  <a:gd name="T55" fmla="*/ 291 h 299"/>
                  <a:gd name="T56" fmla="*/ 47 w 170"/>
                  <a:gd name="T57" fmla="*/ 291 h 299"/>
                  <a:gd name="T58" fmla="*/ 51 w 170"/>
                  <a:gd name="T59" fmla="*/ 274 h 299"/>
                  <a:gd name="T60" fmla="*/ 40 w 170"/>
                  <a:gd name="T61" fmla="*/ 259 h 299"/>
                  <a:gd name="T62" fmla="*/ 165 w 170"/>
                  <a:gd name="T63" fmla="*/ 250 h 299"/>
                  <a:gd name="T64" fmla="*/ 161 w 170"/>
                  <a:gd name="T65" fmla="*/ 212 h 299"/>
                  <a:gd name="T66" fmla="*/ 167 w 170"/>
                  <a:gd name="T67" fmla="*/ 17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0" h="299">
                    <a:moveTo>
                      <a:pt x="170" y="172"/>
                    </a:moveTo>
                    <a:cubicBezTo>
                      <a:pt x="168" y="170"/>
                      <a:pt x="162" y="168"/>
                      <a:pt x="166" y="165"/>
                    </a:cubicBezTo>
                    <a:cubicBezTo>
                      <a:pt x="168" y="165"/>
                      <a:pt x="165" y="161"/>
                      <a:pt x="165" y="159"/>
                    </a:cubicBezTo>
                    <a:cubicBezTo>
                      <a:pt x="162" y="154"/>
                      <a:pt x="159" y="148"/>
                      <a:pt x="159" y="142"/>
                    </a:cubicBezTo>
                    <a:cubicBezTo>
                      <a:pt x="159" y="142"/>
                      <a:pt x="158" y="142"/>
                      <a:pt x="158" y="142"/>
                    </a:cubicBezTo>
                    <a:cubicBezTo>
                      <a:pt x="158" y="139"/>
                      <a:pt x="157" y="138"/>
                      <a:pt x="157" y="135"/>
                    </a:cubicBezTo>
                    <a:cubicBezTo>
                      <a:pt x="157" y="135"/>
                      <a:pt x="156" y="134"/>
                      <a:pt x="156" y="132"/>
                    </a:cubicBezTo>
                    <a:cubicBezTo>
                      <a:pt x="155" y="125"/>
                      <a:pt x="154" y="118"/>
                      <a:pt x="152" y="111"/>
                    </a:cubicBezTo>
                    <a:cubicBezTo>
                      <a:pt x="148" y="83"/>
                      <a:pt x="144" y="54"/>
                      <a:pt x="139" y="26"/>
                    </a:cubicBezTo>
                    <a:cubicBezTo>
                      <a:pt x="138" y="20"/>
                      <a:pt x="140" y="4"/>
                      <a:pt x="133" y="3"/>
                    </a:cubicBezTo>
                    <a:cubicBezTo>
                      <a:pt x="122" y="0"/>
                      <a:pt x="107" y="3"/>
                      <a:pt x="95" y="3"/>
                    </a:cubicBezTo>
                    <a:cubicBezTo>
                      <a:pt x="81" y="2"/>
                      <a:pt x="67" y="2"/>
                      <a:pt x="53" y="2"/>
                    </a:cubicBezTo>
                    <a:cubicBezTo>
                      <a:pt x="46" y="2"/>
                      <a:pt x="39" y="2"/>
                      <a:pt x="31" y="2"/>
                    </a:cubicBezTo>
                    <a:cubicBezTo>
                      <a:pt x="28" y="2"/>
                      <a:pt x="15" y="0"/>
                      <a:pt x="13" y="2"/>
                    </a:cubicBezTo>
                    <a:cubicBezTo>
                      <a:pt x="12" y="3"/>
                      <a:pt x="17" y="8"/>
                      <a:pt x="17" y="9"/>
                    </a:cubicBezTo>
                    <a:cubicBezTo>
                      <a:pt x="18" y="13"/>
                      <a:pt x="17" y="20"/>
                      <a:pt x="16" y="24"/>
                    </a:cubicBezTo>
                    <a:cubicBezTo>
                      <a:pt x="15" y="38"/>
                      <a:pt x="13" y="52"/>
                      <a:pt x="12" y="67"/>
                    </a:cubicBezTo>
                    <a:cubicBezTo>
                      <a:pt x="10" y="97"/>
                      <a:pt x="7" y="127"/>
                      <a:pt x="4" y="158"/>
                    </a:cubicBezTo>
                    <a:cubicBezTo>
                      <a:pt x="2" y="172"/>
                      <a:pt x="0" y="186"/>
                      <a:pt x="0" y="201"/>
                    </a:cubicBezTo>
                    <a:cubicBezTo>
                      <a:pt x="0" y="214"/>
                      <a:pt x="1" y="227"/>
                      <a:pt x="2" y="241"/>
                    </a:cubicBezTo>
                    <a:cubicBezTo>
                      <a:pt x="3" y="251"/>
                      <a:pt x="3" y="262"/>
                      <a:pt x="3" y="273"/>
                    </a:cubicBezTo>
                    <a:cubicBezTo>
                      <a:pt x="3" y="276"/>
                      <a:pt x="5" y="287"/>
                      <a:pt x="4" y="288"/>
                    </a:cubicBezTo>
                    <a:cubicBezTo>
                      <a:pt x="5" y="288"/>
                      <a:pt x="5" y="288"/>
                      <a:pt x="5" y="288"/>
                    </a:cubicBezTo>
                    <a:cubicBezTo>
                      <a:pt x="5" y="288"/>
                      <a:pt x="5" y="288"/>
                      <a:pt x="5" y="288"/>
                    </a:cubicBezTo>
                    <a:cubicBezTo>
                      <a:pt x="6" y="286"/>
                      <a:pt x="8" y="288"/>
                      <a:pt x="7" y="290"/>
                    </a:cubicBezTo>
                    <a:cubicBezTo>
                      <a:pt x="8" y="289"/>
                      <a:pt x="8" y="289"/>
                      <a:pt x="9" y="288"/>
                    </a:cubicBezTo>
                    <a:cubicBezTo>
                      <a:pt x="9" y="289"/>
                      <a:pt x="12" y="291"/>
                      <a:pt x="13" y="290"/>
                    </a:cubicBezTo>
                    <a:cubicBezTo>
                      <a:pt x="13" y="290"/>
                      <a:pt x="13" y="293"/>
                      <a:pt x="14" y="293"/>
                    </a:cubicBezTo>
                    <a:cubicBezTo>
                      <a:pt x="15" y="293"/>
                      <a:pt x="15" y="292"/>
                      <a:pt x="15" y="291"/>
                    </a:cubicBezTo>
                    <a:cubicBezTo>
                      <a:pt x="15" y="292"/>
                      <a:pt x="15" y="292"/>
                      <a:pt x="16" y="291"/>
                    </a:cubicBezTo>
                    <a:cubicBezTo>
                      <a:pt x="15" y="292"/>
                      <a:pt x="15" y="292"/>
                      <a:pt x="16" y="293"/>
                    </a:cubicBezTo>
                    <a:cubicBezTo>
                      <a:pt x="17" y="289"/>
                      <a:pt x="18" y="285"/>
                      <a:pt x="18" y="281"/>
                    </a:cubicBezTo>
                    <a:cubicBezTo>
                      <a:pt x="18" y="278"/>
                      <a:pt x="16" y="276"/>
                      <a:pt x="17" y="274"/>
                    </a:cubicBezTo>
                    <a:cubicBezTo>
                      <a:pt x="17" y="276"/>
                      <a:pt x="17" y="277"/>
                      <a:pt x="18" y="277"/>
                    </a:cubicBezTo>
                    <a:cubicBezTo>
                      <a:pt x="21" y="276"/>
                      <a:pt x="18" y="268"/>
                      <a:pt x="23" y="270"/>
                    </a:cubicBezTo>
                    <a:cubicBezTo>
                      <a:pt x="26" y="272"/>
                      <a:pt x="26" y="274"/>
                      <a:pt x="27" y="277"/>
                    </a:cubicBezTo>
                    <a:cubicBezTo>
                      <a:pt x="27" y="280"/>
                      <a:pt x="25" y="281"/>
                      <a:pt x="25" y="283"/>
                    </a:cubicBezTo>
                    <a:cubicBezTo>
                      <a:pt x="25" y="284"/>
                      <a:pt x="26" y="285"/>
                      <a:pt x="27" y="286"/>
                    </a:cubicBezTo>
                    <a:cubicBezTo>
                      <a:pt x="27" y="289"/>
                      <a:pt x="29" y="289"/>
                      <a:pt x="30" y="288"/>
                    </a:cubicBezTo>
                    <a:cubicBezTo>
                      <a:pt x="30" y="288"/>
                      <a:pt x="30" y="288"/>
                      <a:pt x="30" y="288"/>
                    </a:cubicBezTo>
                    <a:cubicBezTo>
                      <a:pt x="31" y="288"/>
                      <a:pt x="30" y="288"/>
                      <a:pt x="30" y="288"/>
                    </a:cubicBezTo>
                    <a:cubicBezTo>
                      <a:pt x="30" y="289"/>
                      <a:pt x="32" y="293"/>
                      <a:pt x="34" y="295"/>
                    </a:cubicBezTo>
                    <a:cubicBezTo>
                      <a:pt x="34" y="295"/>
                      <a:pt x="34" y="295"/>
                      <a:pt x="34" y="295"/>
                    </a:cubicBezTo>
                    <a:cubicBezTo>
                      <a:pt x="34" y="295"/>
                      <a:pt x="35" y="296"/>
                      <a:pt x="35" y="296"/>
                    </a:cubicBezTo>
                    <a:cubicBezTo>
                      <a:pt x="35" y="296"/>
                      <a:pt x="35" y="296"/>
                      <a:pt x="34" y="295"/>
                    </a:cubicBezTo>
                    <a:cubicBezTo>
                      <a:pt x="31" y="298"/>
                      <a:pt x="29" y="297"/>
                      <a:pt x="25" y="296"/>
                    </a:cubicBezTo>
                    <a:cubicBezTo>
                      <a:pt x="26" y="296"/>
                      <a:pt x="23" y="298"/>
                      <a:pt x="22" y="298"/>
                    </a:cubicBezTo>
                    <a:cubicBezTo>
                      <a:pt x="30" y="298"/>
                      <a:pt x="38" y="299"/>
                      <a:pt x="45" y="294"/>
                    </a:cubicBezTo>
                    <a:cubicBezTo>
                      <a:pt x="45" y="294"/>
                      <a:pt x="41" y="294"/>
                      <a:pt x="41" y="294"/>
                    </a:cubicBezTo>
                    <a:cubicBezTo>
                      <a:pt x="42" y="293"/>
                      <a:pt x="41" y="291"/>
                      <a:pt x="41" y="291"/>
                    </a:cubicBezTo>
                    <a:cubicBezTo>
                      <a:pt x="41" y="290"/>
                      <a:pt x="41" y="290"/>
                      <a:pt x="41" y="290"/>
                    </a:cubicBezTo>
                    <a:cubicBezTo>
                      <a:pt x="41" y="292"/>
                      <a:pt x="42" y="291"/>
                      <a:pt x="43" y="291"/>
                    </a:cubicBezTo>
                    <a:cubicBezTo>
                      <a:pt x="42" y="292"/>
                      <a:pt x="42" y="292"/>
                      <a:pt x="42" y="293"/>
                    </a:cubicBezTo>
                    <a:cubicBezTo>
                      <a:pt x="44" y="295"/>
                      <a:pt x="44" y="293"/>
                      <a:pt x="44" y="292"/>
                    </a:cubicBezTo>
                    <a:cubicBezTo>
                      <a:pt x="45" y="295"/>
                      <a:pt x="45" y="291"/>
                      <a:pt x="45" y="290"/>
                    </a:cubicBezTo>
                    <a:cubicBezTo>
                      <a:pt x="45" y="290"/>
                      <a:pt x="46" y="291"/>
                      <a:pt x="46" y="291"/>
                    </a:cubicBezTo>
                    <a:cubicBezTo>
                      <a:pt x="46" y="291"/>
                      <a:pt x="46" y="290"/>
                      <a:pt x="46" y="290"/>
                    </a:cubicBezTo>
                    <a:cubicBezTo>
                      <a:pt x="46" y="290"/>
                      <a:pt x="47" y="291"/>
                      <a:pt x="47" y="291"/>
                    </a:cubicBezTo>
                    <a:cubicBezTo>
                      <a:pt x="48" y="290"/>
                      <a:pt x="51" y="286"/>
                      <a:pt x="51" y="284"/>
                    </a:cubicBezTo>
                    <a:cubicBezTo>
                      <a:pt x="47" y="281"/>
                      <a:pt x="51" y="278"/>
                      <a:pt x="51" y="274"/>
                    </a:cubicBezTo>
                    <a:cubicBezTo>
                      <a:pt x="52" y="269"/>
                      <a:pt x="45" y="268"/>
                      <a:pt x="44" y="264"/>
                    </a:cubicBezTo>
                    <a:cubicBezTo>
                      <a:pt x="43" y="262"/>
                      <a:pt x="41" y="261"/>
                      <a:pt x="40" y="259"/>
                    </a:cubicBezTo>
                    <a:cubicBezTo>
                      <a:pt x="39" y="256"/>
                      <a:pt x="43" y="254"/>
                      <a:pt x="41" y="250"/>
                    </a:cubicBezTo>
                    <a:cubicBezTo>
                      <a:pt x="83" y="250"/>
                      <a:pt x="124" y="250"/>
                      <a:pt x="165" y="250"/>
                    </a:cubicBezTo>
                    <a:cubicBezTo>
                      <a:pt x="163" y="243"/>
                      <a:pt x="159" y="240"/>
                      <a:pt x="159" y="232"/>
                    </a:cubicBezTo>
                    <a:cubicBezTo>
                      <a:pt x="162" y="228"/>
                      <a:pt x="164" y="216"/>
                      <a:pt x="161" y="212"/>
                    </a:cubicBezTo>
                    <a:cubicBezTo>
                      <a:pt x="159" y="208"/>
                      <a:pt x="156" y="198"/>
                      <a:pt x="159" y="194"/>
                    </a:cubicBezTo>
                    <a:cubicBezTo>
                      <a:pt x="163" y="186"/>
                      <a:pt x="161" y="182"/>
                      <a:pt x="167" y="176"/>
                    </a:cubicBezTo>
                    <a:cubicBezTo>
                      <a:pt x="165" y="175"/>
                      <a:pt x="170" y="173"/>
                      <a:pt x="170" y="172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391"/>
              <p:cNvSpPr>
                <a:spLocks/>
              </p:cNvSpPr>
              <p:nvPr/>
            </p:nvSpPr>
            <p:spPr bwMode="gray">
              <a:xfrm>
                <a:off x="8024330" y="4864168"/>
                <a:ext cx="363972" cy="470017"/>
              </a:xfrm>
              <a:custGeom>
                <a:avLst/>
                <a:gdLst>
                  <a:gd name="T0" fmla="*/ 223 w 225"/>
                  <a:gd name="T1" fmla="*/ 187 h 291"/>
                  <a:gd name="T2" fmla="*/ 211 w 225"/>
                  <a:gd name="T3" fmla="*/ 166 h 291"/>
                  <a:gd name="T4" fmla="*/ 204 w 225"/>
                  <a:gd name="T5" fmla="*/ 153 h 291"/>
                  <a:gd name="T6" fmla="*/ 197 w 225"/>
                  <a:gd name="T7" fmla="*/ 136 h 291"/>
                  <a:gd name="T8" fmla="*/ 194 w 225"/>
                  <a:gd name="T9" fmla="*/ 126 h 291"/>
                  <a:gd name="T10" fmla="*/ 191 w 225"/>
                  <a:gd name="T11" fmla="*/ 123 h 291"/>
                  <a:gd name="T12" fmla="*/ 189 w 225"/>
                  <a:gd name="T13" fmla="*/ 121 h 291"/>
                  <a:gd name="T14" fmla="*/ 178 w 225"/>
                  <a:gd name="T15" fmla="*/ 110 h 291"/>
                  <a:gd name="T16" fmla="*/ 174 w 225"/>
                  <a:gd name="T17" fmla="*/ 106 h 291"/>
                  <a:gd name="T18" fmla="*/ 170 w 225"/>
                  <a:gd name="T19" fmla="*/ 93 h 291"/>
                  <a:gd name="T20" fmla="*/ 157 w 225"/>
                  <a:gd name="T21" fmla="*/ 78 h 291"/>
                  <a:gd name="T22" fmla="*/ 141 w 225"/>
                  <a:gd name="T23" fmla="*/ 60 h 291"/>
                  <a:gd name="T24" fmla="*/ 130 w 225"/>
                  <a:gd name="T25" fmla="*/ 38 h 291"/>
                  <a:gd name="T26" fmla="*/ 117 w 225"/>
                  <a:gd name="T27" fmla="*/ 29 h 291"/>
                  <a:gd name="T28" fmla="*/ 108 w 225"/>
                  <a:gd name="T29" fmla="*/ 17 h 291"/>
                  <a:gd name="T30" fmla="*/ 117 w 225"/>
                  <a:gd name="T31" fmla="*/ 6 h 291"/>
                  <a:gd name="T32" fmla="*/ 103 w 225"/>
                  <a:gd name="T33" fmla="*/ 2 h 291"/>
                  <a:gd name="T34" fmla="*/ 0 w 225"/>
                  <a:gd name="T35" fmla="*/ 3 h 291"/>
                  <a:gd name="T36" fmla="*/ 19 w 225"/>
                  <a:gd name="T37" fmla="*/ 134 h 291"/>
                  <a:gd name="T38" fmla="*/ 25 w 225"/>
                  <a:gd name="T39" fmla="*/ 148 h 291"/>
                  <a:gd name="T40" fmla="*/ 32 w 225"/>
                  <a:gd name="T41" fmla="*/ 171 h 291"/>
                  <a:gd name="T42" fmla="*/ 25 w 225"/>
                  <a:gd name="T43" fmla="*/ 183 h 291"/>
                  <a:gd name="T44" fmla="*/ 26 w 225"/>
                  <a:gd name="T45" fmla="*/ 215 h 291"/>
                  <a:gd name="T46" fmla="*/ 29 w 225"/>
                  <a:gd name="T47" fmla="*/ 253 h 291"/>
                  <a:gd name="T48" fmla="*/ 43 w 225"/>
                  <a:gd name="T49" fmla="*/ 269 h 291"/>
                  <a:gd name="T50" fmla="*/ 162 w 225"/>
                  <a:gd name="T51" fmla="*/ 289 h 291"/>
                  <a:gd name="T52" fmla="*/ 169 w 225"/>
                  <a:gd name="T53" fmla="*/ 284 h 291"/>
                  <a:gd name="T54" fmla="*/ 172 w 225"/>
                  <a:gd name="T55" fmla="*/ 264 h 291"/>
                  <a:gd name="T56" fmla="*/ 178 w 225"/>
                  <a:gd name="T57" fmla="*/ 263 h 291"/>
                  <a:gd name="T58" fmla="*/ 189 w 225"/>
                  <a:gd name="T59" fmla="*/ 268 h 291"/>
                  <a:gd name="T60" fmla="*/ 192 w 225"/>
                  <a:gd name="T61" fmla="*/ 266 h 291"/>
                  <a:gd name="T62" fmla="*/ 194 w 225"/>
                  <a:gd name="T63" fmla="*/ 260 h 291"/>
                  <a:gd name="T64" fmla="*/ 191 w 225"/>
                  <a:gd name="T65" fmla="*/ 259 h 291"/>
                  <a:gd name="T66" fmla="*/ 196 w 225"/>
                  <a:gd name="T67" fmla="*/ 252 h 291"/>
                  <a:gd name="T68" fmla="*/ 196 w 225"/>
                  <a:gd name="T69" fmla="*/ 249 h 291"/>
                  <a:gd name="T70" fmla="*/ 194 w 225"/>
                  <a:gd name="T71" fmla="*/ 248 h 291"/>
                  <a:gd name="T72" fmla="*/ 192 w 225"/>
                  <a:gd name="T73" fmla="*/ 241 h 291"/>
                  <a:gd name="T74" fmla="*/ 195 w 225"/>
                  <a:gd name="T75" fmla="*/ 243 h 291"/>
                  <a:gd name="T76" fmla="*/ 198 w 225"/>
                  <a:gd name="T77" fmla="*/ 241 h 291"/>
                  <a:gd name="T78" fmla="*/ 203 w 225"/>
                  <a:gd name="T79" fmla="*/ 234 h 291"/>
                  <a:gd name="T80" fmla="*/ 205 w 225"/>
                  <a:gd name="T81" fmla="*/ 234 h 291"/>
                  <a:gd name="T82" fmla="*/ 199 w 225"/>
                  <a:gd name="T83" fmla="*/ 234 h 291"/>
                  <a:gd name="T84" fmla="*/ 195 w 225"/>
                  <a:gd name="T85" fmla="*/ 227 h 291"/>
                  <a:gd name="T86" fmla="*/ 201 w 225"/>
                  <a:gd name="T87" fmla="*/ 222 h 291"/>
                  <a:gd name="T88" fmla="*/ 209 w 225"/>
                  <a:gd name="T89" fmla="*/ 217 h 291"/>
                  <a:gd name="T90" fmla="*/ 204 w 225"/>
                  <a:gd name="T91" fmla="*/ 220 h 291"/>
                  <a:gd name="T92" fmla="*/ 201 w 225"/>
                  <a:gd name="T93" fmla="*/ 216 h 291"/>
                  <a:gd name="T94" fmla="*/ 205 w 225"/>
                  <a:gd name="T95" fmla="*/ 216 h 291"/>
                  <a:gd name="T96" fmla="*/ 207 w 225"/>
                  <a:gd name="T97" fmla="*/ 216 h 291"/>
                  <a:gd name="T98" fmla="*/ 210 w 225"/>
                  <a:gd name="T99" fmla="*/ 215 h 291"/>
                  <a:gd name="T100" fmla="*/ 210 w 225"/>
                  <a:gd name="T101" fmla="*/ 208 h 291"/>
                  <a:gd name="T102" fmla="*/ 206 w 225"/>
                  <a:gd name="T103" fmla="*/ 204 h 291"/>
                  <a:gd name="T104" fmla="*/ 207 w 225"/>
                  <a:gd name="T105" fmla="*/ 203 h 291"/>
                  <a:gd name="T106" fmla="*/ 212 w 225"/>
                  <a:gd name="T107" fmla="*/ 204 h 291"/>
                  <a:gd name="T108" fmla="*/ 208 w 225"/>
                  <a:gd name="T109" fmla="*/ 193 h 291"/>
                  <a:gd name="T110" fmla="*/ 208 w 225"/>
                  <a:gd name="T111" fmla="*/ 194 h 291"/>
                  <a:gd name="T112" fmla="*/ 208 w 225"/>
                  <a:gd name="T113" fmla="*/ 193 h 291"/>
                  <a:gd name="T114" fmla="*/ 212 w 225"/>
                  <a:gd name="T115" fmla="*/ 195 h 291"/>
                  <a:gd name="T116" fmla="*/ 221 w 225"/>
                  <a:gd name="T117" fmla="*/ 193 h 291"/>
                  <a:gd name="T118" fmla="*/ 219 w 225"/>
                  <a:gd name="T119" fmla="*/ 191 h 291"/>
                  <a:gd name="T120" fmla="*/ 221 w 225"/>
                  <a:gd name="T121" fmla="*/ 192 h 291"/>
                  <a:gd name="T122" fmla="*/ 225 w 225"/>
                  <a:gd name="T123" fmla="*/ 186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5" h="291">
                    <a:moveTo>
                      <a:pt x="225" y="186"/>
                    </a:moveTo>
                    <a:cubicBezTo>
                      <a:pt x="225" y="187"/>
                      <a:pt x="224" y="187"/>
                      <a:pt x="223" y="187"/>
                    </a:cubicBezTo>
                    <a:cubicBezTo>
                      <a:pt x="222" y="181"/>
                      <a:pt x="211" y="184"/>
                      <a:pt x="211" y="178"/>
                    </a:cubicBezTo>
                    <a:cubicBezTo>
                      <a:pt x="211" y="178"/>
                      <a:pt x="212" y="167"/>
                      <a:pt x="211" y="166"/>
                    </a:cubicBezTo>
                    <a:cubicBezTo>
                      <a:pt x="211" y="167"/>
                      <a:pt x="210" y="167"/>
                      <a:pt x="210" y="167"/>
                    </a:cubicBezTo>
                    <a:cubicBezTo>
                      <a:pt x="210" y="162"/>
                      <a:pt x="207" y="156"/>
                      <a:pt x="204" y="153"/>
                    </a:cubicBezTo>
                    <a:cubicBezTo>
                      <a:pt x="202" y="156"/>
                      <a:pt x="196" y="147"/>
                      <a:pt x="199" y="147"/>
                    </a:cubicBezTo>
                    <a:cubicBezTo>
                      <a:pt x="199" y="146"/>
                      <a:pt x="198" y="136"/>
                      <a:pt x="197" y="136"/>
                    </a:cubicBezTo>
                    <a:cubicBezTo>
                      <a:pt x="197" y="135"/>
                      <a:pt x="195" y="134"/>
                      <a:pt x="195" y="133"/>
                    </a:cubicBezTo>
                    <a:cubicBezTo>
                      <a:pt x="194" y="130"/>
                      <a:pt x="194" y="129"/>
                      <a:pt x="194" y="126"/>
                    </a:cubicBezTo>
                    <a:cubicBezTo>
                      <a:pt x="194" y="124"/>
                      <a:pt x="191" y="123"/>
                      <a:pt x="191" y="122"/>
                    </a:cubicBezTo>
                    <a:cubicBezTo>
                      <a:pt x="191" y="122"/>
                      <a:pt x="191" y="122"/>
                      <a:pt x="191" y="123"/>
                    </a:cubicBezTo>
                    <a:cubicBezTo>
                      <a:pt x="190" y="122"/>
                      <a:pt x="189" y="121"/>
                      <a:pt x="189" y="120"/>
                    </a:cubicBezTo>
                    <a:cubicBezTo>
                      <a:pt x="189" y="121"/>
                      <a:pt x="189" y="121"/>
                      <a:pt x="189" y="121"/>
                    </a:cubicBezTo>
                    <a:cubicBezTo>
                      <a:pt x="189" y="119"/>
                      <a:pt x="181" y="118"/>
                      <a:pt x="181" y="113"/>
                    </a:cubicBezTo>
                    <a:cubicBezTo>
                      <a:pt x="182" y="112"/>
                      <a:pt x="176" y="112"/>
                      <a:pt x="178" y="110"/>
                    </a:cubicBezTo>
                    <a:cubicBezTo>
                      <a:pt x="177" y="107"/>
                      <a:pt x="176" y="107"/>
                      <a:pt x="175" y="105"/>
                    </a:cubicBezTo>
                    <a:cubicBezTo>
                      <a:pt x="175" y="106"/>
                      <a:pt x="175" y="106"/>
                      <a:pt x="174" y="106"/>
                    </a:cubicBezTo>
                    <a:cubicBezTo>
                      <a:pt x="174" y="104"/>
                      <a:pt x="173" y="105"/>
                      <a:pt x="173" y="103"/>
                    </a:cubicBezTo>
                    <a:cubicBezTo>
                      <a:pt x="173" y="99"/>
                      <a:pt x="174" y="98"/>
                      <a:pt x="170" y="93"/>
                    </a:cubicBezTo>
                    <a:cubicBezTo>
                      <a:pt x="168" y="91"/>
                      <a:pt x="166" y="90"/>
                      <a:pt x="163" y="89"/>
                    </a:cubicBezTo>
                    <a:cubicBezTo>
                      <a:pt x="160" y="87"/>
                      <a:pt x="159" y="81"/>
                      <a:pt x="157" y="78"/>
                    </a:cubicBezTo>
                    <a:cubicBezTo>
                      <a:pt x="154" y="75"/>
                      <a:pt x="150" y="72"/>
                      <a:pt x="147" y="69"/>
                    </a:cubicBezTo>
                    <a:cubicBezTo>
                      <a:pt x="144" y="66"/>
                      <a:pt x="143" y="64"/>
                      <a:pt x="141" y="60"/>
                    </a:cubicBezTo>
                    <a:cubicBezTo>
                      <a:pt x="139" y="58"/>
                      <a:pt x="136" y="54"/>
                      <a:pt x="136" y="51"/>
                    </a:cubicBezTo>
                    <a:cubicBezTo>
                      <a:pt x="135" y="46"/>
                      <a:pt x="131" y="43"/>
                      <a:pt x="130" y="38"/>
                    </a:cubicBezTo>
                    <a:cubicBezTo>
                      <a:pt x="129" y="36"/>
                      <a:pt x="128" y="34"/>
                      <a:pt x="125" y="34"/>
                    </a:cubicBezTo>
                    <a:cubicBezTo>
                      <a:pt x="121" y="34"/>
                      <a:pt x="120" y="32"/>
                      <a:pt x="117" y="29"/>
                    </a:cubicBezTo>
                    <a:cubicBezTo>
                      <a:pt x="117" y="29"/>
                      <a:pt x="111" y="25"/>
                      <a:pt x="112" y="25"/>
                    </a:cubicBezTo>
                    <a:cubicBezTo>
                      <a:pt x="108" y="23"/>
                      <a:pt x="106" y="21"/>
                      <a:pt x="108" y="17"/>
                    </a:cubicBezTo>
                    <a:cubicBezTo>
                      <a:pt x="108" y="16"/>
                      <a:pt x="112" y="11"/>
                      <a:pt x="112" y="11"/>
                    </a:cubicBezTo>
                    <a:cubicBezTo>
                      <a:pt x="112" y="9"/>
                      <a:pt x="117" y="7"/>
                      <a:pt x="117" y="6"/>
                    </a:cubicBezTo>
                    <a:cubicBezTo>
                      <a:pt x="117" y="5"/>
                      <a:pt x="118" y="4"/>
                      <a:pt x="118" y="2"/>
                    </a:cubicBezTo>
                    <a:cubicBezTo>
                      <a:pt x="117" y="0"/>
                      <a:pt x="105" y="2"/>
                      <a:pt x="103" y="2"/>
                    </a:cubicBezTo>
                    <a:cubicBezTo>
                      <a:pt x="91" y="2"/>
                      <a:pt x="80" y="3"/>
                      <a:pt x="69" y="3"/>
                    </a:cubicBezTo>
                    <a:cubicBezTo>
                      <a:pt x="46" y="3"/>
                      <a:pt x="23" y="3"/>
                      <a:pt x="0" y="3"/>
                    </a:cubicBezTo>
                    <a:cubicBezTo>
                      <a:pt x="5" y="40"/>
                      <a:pt x="11" y="77"/>
                      <a:pt x="17" y="114"/>
                    </a:cubicBezTo>
                    <a:cubicBezTo>
                      <a:pt x="17" y="121"/>
                      <a:pt x="19" y="127"/>
                      <a:pt x="19" y="134"/>
                    </a:cubicBezTo>
                    <a:cubicBezTo>
                      <a:pt x="20" y="135"/>
                      <a:pt x="20" y="138"/>
                      <a:pt x="22" y="139"/>
                    </a:cubicBezTo>
                    <a:cubicBezTo>
                      <a:pt x="23" y="140"/>
                      <a:pt x="23" y="147"/>
                      <a:pt x="25" y="148"/>
                    </a:cubicBezTo>
                    <a:cubicBezTo>
                      <a:pt x="25" y="153"/>
                      <a:pt x="31" y="160"/>
                      <a:pt x="29" y="164"/>
                    </a:cubicBezTo>
                    <a:cubicBezTo>
                      <a:pt x="27" y="168"/>
                      <a:pt x="30" y="168"/>
                      <a:pt x="32" y="171"/>
                    </a:cubicBezTo>
                    <a:cubicBezTo>
                      <a:pt x="35" y="173"/>
                      <a:pt x="30" y="173"/>
                      <a:pt x="29" y="175"/>
                    </a:cubicBezTo>
                    <a:cubicBezTo>
                      <a:pt x="29" y="177"/>
                      <a:pt x="25" y="179"/>
                      <a:pt x="25" y="183"/>
                    </a:cubicBezTo>
                    <a:cubicBezTo>
                      <a:pt x="25" y="188"/>
                      <a:pt x="24" y="192"/>
                      <a:pt x="22" y="196"/>
                    </a:cubicBezTo>
                    <a:cubicBezTo>
                      <a:pt x="22" y="204"/>
                      <a:pt x="25" y="209"/>
                      <a:pt x="26" y="215"/>
                    </a:cubicBezTo>
                    <a:cubicBezTo>
                      <a:pt x="27" y="221"/>
                      <a:pt x="23" y="228"/>
                      <a:pt x="23" y="234"/>
                    </a:cubicBezTo>
                    <a:cubicBezTo>
                      <a:pt x="23" y="241"/>
                      <a:pt x="29" y="247"/>
                      <a:pt x="29" y="253"/>
                    </a:cubicBezTo>
                    <a:cubicBezTo>
                      <a:pt x="29" y="254"/>
                      <a:pt x="32" y="264"/>
                      <a:pt x="32" y="265"/>
                    </a:cubicBezTo>
                    <a:cubicBezTo>
                      <a:pt x="32" y="269"/>
                      <a:pt x="40" y="269"/>
                      <a:pt x="43" y="269"/>
                    </a:cubicBezTo>
                    <a:cubicBezTo>
                      <a:pt x="81" y="272"/>
                      <a:pt x="121" y="274"/>
                      <a:pt x="160" y="277"/>
                    </a:cubicBezTo>
                    <a:cubicBezTo>
                      <a:pt x="158" y="278"/>
                      <a:pt x="161" y="288"/>
                      <a:pt x="162" y="289"/>
                    </a:cubicBezTo>
                    <a:cubicBezTo>
                      <a:pt x="163" y="290"/>
                      <a:pt x="164" y="289"/>
                      <a:pt x="166" y="290"/>
                    </a:cubicBezTo>
                    <a:cubicBezTo>
                      <a:pt x="169" y="291"/>
                      <a:pt x="168" y="286"/>
                      <a:pt x="169" y="284"/>
                    </a:cubicBezTo>
                    <a:cubicBezTo>
                      <a:pt x="171" y="278"/>
                      <a:pt x="168" y="272"/>
                      <a:pt x="168" y="266"/>
                    </a:cubicBezTo>
                    <a:cubicBezTo>
                      <a:pt x="168" y="264"/>
                      <a:pt x="171" y="264"/>
                      <a:pt x="172" y="264"/>
                    </a:cubicBezTo>
                    <a:cubicBezTo>
                      <a:pt x="173" y="263"/>
                      <a:pt x="171" y="260"/>
                      <a:pt x="174" y="261"/>
                    </a:cubicBezTo>
                    <a:cubicBezTo>
                      <a:pt x="175" y="262"/>
                      <a:pt x="177" y="263"/>
                      <a:pt x="178" y="263"/>
                    </a:cubicBezTo>
                    <a:cubicBezTo>
                      <a:pt x="181" y="263"/>
                      <a:pt x="182" y="266"/>
                      <a:pt x="185" y="266"/>
                    </a:cubicBezTo>
                    <a:cubicBezTo>
                      <a:pt x="186" y="266"/>
                      <a:pt x="189" y="266"/>
                      <a:pt x="189" y="268"/>
                    </a:cubicBezTo>
                    <a:cubicBezTo>
                      <a:pt x="190" y="267"/>
                      <a:pt x="190" y="267"/>
                      <a:pt x="191" y="266"/>
                    </a:cubicBezTo>
                    <a:cubicBezTo>
                      <a:pt x="191" y="269"/>
                      <a:pt x="194" y="267"/>
                      <a:pt x="192" y="266"/>
                    </a:cubicBezTo>
                    <a:cubicBezTo>
                      <a:pt x="193" y="266"/>
                      <a:pt x="193" y="266"/>
                      <a:pt x="193" y="267"/>
                    </a:cubicBezTo>
                    <a:cubicBezTo>
                      <a:pt x="196" y="267"/>
                      <a:pt x="193" y="261"/>
                      <a:pt x="194" y="260"/>
                    </a:cubicBezTo>
                    <a:cubicBezTo>
                      <a:pt x="192" y="260"/>
                      <a:pt x="191" y="260"/>
                      <a:pt x="191" y="258"/>
                    </a:cubicBezTo>
                    <a:cubicBezTo>
                      <a:pt x="191" y="259"/>
                      <a:pt x="191" y="259"/>
                      <a:pt x="191" y="259"/>
                    </a:cubicBezTo>
                    <a:cubicBezTo>
                      <a:pt x="188" y="256"/>
                      <a:pt x="193" y="260"/>
                      <a:pt x="194" y="260"/>
                    </a:cubicBezTo>
                    <a:cubicBezTo>
                      <a:pt x="191" y="260"/>
                      <a:pt x="196" y="253"/>
                      <a:pt x="196" y="252"/>
                    </a:cubicBezTo>
                    <a:cubicBezTo>
                      <a:pt x="196" y="252"/>
                      <a:pt x="187" y="251"/>
                      <a:pt x="187" y="251"/>
                    </a:cubicBezTo>
                    <a:cubicBezTo>
                      <a:pt x="187" y="249"/>
                      <a:pt x="196" y="253"/>
                      <a:pt x="196" y="249"/>
                    </a:cubicBezTo>
                    <a:cubicBezTo>
                      <a:pt x="195" y="250"/>
                      <a:pt x="192" y="246"/>
                      <a:pt x="192" y="245"/>
                    </a:cubicBezTo>
                    <a:cubicBezTo>
                      <a:pt x="193" y="246"/>
                      <a:pt x="194" y="247"/>
                      <a:pt x="194" y="248"/>
                    </a:cubicBezTo>
                    <a:cubicBezTo>
                      <a:pt x="196" y="248"/>
                      <a:pt x="192" y="242"/>
                      <a:pt x="191" y="241"/>
                    </a:cubicBezTo>
                    <a:cubicBezTo>
                      <a:pt x="192" y="241"/>
                      <a:pt x="192" y="241"/>
                      <a:pt x="192" y="241"/>
                    </a:cubicBezTo>
                    <a:cubicBezTo>
                      <a:pt x="192" y="237"/>
                      <a:pt x="191" y="238"/>
                      <a:pt x="188" y="238"/>
                    </a:cubicBezTo>
                    <a:cubicBezTo>
                      <a:pt x="193" y="233"/>
                      <a:pt x="192" y="241"/>
                      <a:pt x="195" y="243"/>
                    </a:cubicBezTo>
                    <a:cubicBezTo>
                      <a:pt x="197" y="243"/>
                      <a:pt x="197" y="237"/>
                      <a:pt x="198" y="236"/>
                    </a:cubicBezTo>
                    <a:cubicBezTo>
                      <a:pt x="198" y="238"/>
                      <a:pt x="198" y="239"/>
                      <a:pt x="198" y="241"/>
                    </a:cubicBezTo>
                    <a:cubicBezTo>
                      <a:pt x="198" y="243"/>
                      <a:pt x="200" y="241"/>
                      <a:pt x="200" y="239"/>
                    </a:cubicBezTo>
                    <a:cubicBezTo>
                      <a:pt x="203" y="242"/>
                      <a:pt x="202" y="234"/>
                      <a:pt x="203" y="234"/>
                    </a:cubicBezTo>
                    <a:cubicBezTo>
                      <a:pt x="202" y="235"/>
                      <a:pt x="202" y="236"/>
                      <a:pt x="204" y="236"/>
                    </a:cubicBezTo>
                    <a:cubicBezTo>
                      <a:pt x="204" y="236"/>
                      <a:pt x="205" y="234"/>
                      <a:pt x="205" y="234"/>
                    </a:cubicBezTo>
                    <a:cubicBezTo>
                      <a:pt x="204" y="233"/>
                      <a:pt x="204" y="232"/>
                      <a:pt x="203" y="231"/>
                    </a:cubicBezTo>
                    <a:cubicBezTo>
                      <a:pt x="199" y="228"/>
                      <a:pt x="200" y="233"/>
                      <a:pt x="199" y="234"/>
                    </a:cubicBezTo>
                    <a:cubicBezTo>
                      <a:pt x="199" y="231"/>
                      <a:pt x="198" y="232"/>
                      <a:pt x="200" y="230"/>
                    </a:cubicBezTo>
                    <a:cubicBezTo>
                      <a:pt x="200" y="229"/>
                      <a:pt x="193" y="229"/>
                      <a:pt x="195" y="227"/>
                    </a:cubicBezTo>
                    <a:cubicBezTo>
                      <a:pt x="195" y="227"/>
                      <a:pt x="204" y="231"/>
                      <a:pt x="204" y="230"/>
                    </a:cubicBezTo>
                    <a:cubicBezTo>
                      <a:pt x="205" y="230"/>
                      <a:pt x="201" y="222"/>
                      <a:pt x="201" y="222"/>
                    </a:cubicBezTo>
                    <a:cubicBezTo>
                      <a:pt x="201" y="222"/>
                      <a:pt x="205" y="227"/>
                      <a:pt x="205" y="227"/>
                    </a:cubicBezTo>
                    <a:cubicBezTo>
                      <a:pt x="206" y="225"/>
                      <a:pt x="209" y="217"/>
                      <a:pt x="209" y="217"/>
                    </a:cubicBezTo>
                    <a:cubicBezTo>
                      <a:pt x="209" y="217"/>
                      <a:pt x="205" y="218"/>
                      <a:pt x="207" y="217"/>
                    </a:cubicBezTo>
                    <a:cubicBezTo>
                      <a:pt x="209" y="217"/>
                      <a:pt x="203" y="220"/>
                      <a:pt x="204" y="220"/>
                    </a:cubicBezTo>
                    <a:cubicBezTo>
                      <a:pt x="204" y="218"/>
                      <a:pt x="206" y="218"/>
                      <a:pt x="205" y="217"/>
                    </a:cubicBezTo>
                    <a:cubicBezTo>
                      <a:pt x="204" y="217"/>
                      <a:pt x="201" y="217"/>
                      <a:pt x="201" y="216"/>
                    </a:cubicBezTo>
                    <a:cubicBezTo>
                      <a:pt x="202" y="216"/>
                      <a:pt x="203" y="216"/>
                      <a:pt x="203" y="214"/>
                    </a:cubicBezTo>
                    <a:cubicBezTo>
                      <a:pt x="204" y="218"/>
                      <a:pt x="203" y="213"/>
                      <a:pt x="205" y="216"/>
                    </a:cubicBezTo>
                    <a:cubicBezTo>
                      <a:pt x="205" y="215"/>
                      <a:pt x="205" y="215"/>
                      <a:pt x="205" y="214"/>
                    </a:cubicBezTo>
                    <a:cubicBezTo>
                      <a:pt x="206" y="215"/>
                      <a:pt x="206" y="215"/>
                      <a:pt x="207" y="216"/>
                    </a:cubicBezTo>
                    <a:cubicBezTo>
                      <a:pt x="207" y="215"/>
                      <a:pt x="210" y="210"/>
                      <a:pt x="206" y="210"/>
                    </a:cubicBezTo>
                    <a:cubicBezTo>
                      <a:pt x="208" y="210"/>
                      <a:pt x="210" y="215"/>
                      <a:pt x="210" y="215"/>
                    </a:cubicBezTo>
                    <a:cubicBezTo>
                      <a:pt x="211" y="214"/>
                      <a:pt x="212" y="208"/>
                      <a:pt x="211" y="206"/>
                    </a:cubicBezTo>
                    <a:cubicBezTo>
                      <a:pt x="210" y="206"/>
                      <a:pt x="207" y="209"/>
                      <a:pt x="210" y="208"/>
                    </a:cubicBezTo>
                    <a:cubicBezTo>
                      <a:pt x="209" y="209"/>
                      <a:pt x="206" y="210"/>
                      <a:pt x="205" y="209"/>
                    </a:cubicBezTo>
                    <a:cubicBezTo>
                      <a:pt x="204" y="207"/>
                      <a:pt x="212" y="207"/>
                      <a:pt x="206" y="204"/>
                    </a:cubicBezTo>
                    <a:cubicBezTo>
                      <a:pt x="205" y="204"/>
                      <a:pt x="203" y="200"/>
                      <a:pt x="203" y="200"/>
                    </a:cubicBezTo>
                    <a:cubicBezTo>
                      <a:pt x="203" y="200"/>
                      <a:pt x="206" y="203"/>
                      <a:pt x="207" y="203"/>
                    </a:cubicBezTo>
                    <a:cubicBezTo>
                      <a:pt x="211" y="206"/>
                      <a:pt x="209" y="204"/>
                      <a:pt x="209" y="200"/>
                    </a:cubicBezTo>
                    <a:cubicBezTo>
                      <a:pt x="210" y="201"/>
                      <a:pt x="210" y="206"/>
                      <a:pt x="212" y="204"/>
                    </a:cubicBezTo>
                    <a:cubicBezTo>
                      <a:pt x="214" y="203"/>
                      <a:pt x="218" y="199"/>
                      <a:pt x="214" y="198"/>
                    </a:cubicBezTo>
                    <a:cubicBezTo>
                      <a:pt x="211" y="197"/>
                      <a:pt x="208" y="195"/>
                      <a:pt x="208" y="193"/>
                    </a:cubicBezTo>
                    <a:cubicBezTo>
                      <a:pt x="206" y="195"/>
                      <a:pt x="205" y="193"/>
                      <a:pt x="204" y="191"/>
                    </a:cubicBezTo>
                    <a:cubicBezTo>
                      <a:pt x="206" y="192"/>
                      <a:pt x="207" y="194"/>
                      <a:pt x="208" y="194"/>
                    </a:cubicBezTo>
                    <a:cubicBezTo>
                      <a:pt x="207" y="194"/>
                      <a:pt x="214" y="196"/>
                      <a:pt x="213" y="195"/>
                    </a:cubicBezTo>
                    <a:cubicBezTo>
                      <a:pt x="212" y="195"/>
                      <a:pt x="210" y="194"/>
                      <a:pt x="208" y="193"/>
                    </a:cubicBezTo>
                    <a:cubicBezTo>
                      <a:pt x="211" y="193"/>
                      <a:pt x="209" y="193"/>
                      <a:pt x="209" y="191"/>
                    </a:cubicBezTo>
                    <a:cubicBezTo>
                      <a:pt x="211" y="191"/>
                      <a:pt x="210" y="195"/>
                      <a:pt x="212" y="195"/>
                    </a:cubicBezTo>
                    <a:cubicBezTo>
                      <a:pt x="213" y="195"/>
                      <a:pt x="210" y="191"/>
                      <a:pt x="211" y="190"/>
                    </a:cubicBezTo>
                    <a:cubicBezTo>
                      <a:pt x="210" y="193"/>
                      <a:pt x="218" y="200"/>
                      <a:pt x="221" y="193"/>
                    </a:cubicBezTo>
                    <a:cubicBezTo>
                      <a:pt x="217" y="193"/>
                      <a:pt x="218" y="187"/>
                      <a:pt x="216" y="187"/>
                    </a:cubicBezTo>
                    <a:cubicBezTo>
                      <a:pt x="219" y="187"/>
                      <a:pt x="216" y="191"/>
                      <a:pt x="219" y="191"/>
                    </a:cubicBezTo>
                    <a:cubicBezTo>
                      <a:pt x="221" y="192"/>
                      <a:pt x="221" y="188"/>
                      <a:pt x="219" y="185"/>
                    </a:cubicBezTo>
                    <a:cubicBezTo>
                      <a:pt x="222" y="187"/>
                      <a:pt x="221" y="189"/>
                      <a:pt x="221" y="192"/>
                    </a:cubicBezTo>
                    <a:cubicBezTo>
                      <a:pt x="222" y="191"/>
                      <a:pt x="225" y="190"/>
                      <a:pt x="225" y="188"/>
                    </a:cubicBezTo>
                    <a:cubicBezTo>
                      <a:pt x="225" y="189"/>
                      <a:pt x="225" y="189"/>
                      <a:pt x="225" y="186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392"/>
              <p:cNvSpPr>
                <a:spLocks noEditPoints="1"/>
              </p:cNvSpPr>
              <p:nvPr/>
            </p:nvSpPr>
            <p:spPr bwMode="gray">
              <a:xfrm>
                <a:off x="7563891" y="4865537"/>
                <a:ext cx="272979" cy="486437"/>
              </a:xfrm>
              <a:custGeom>
                <a:avLst/>
                <a:gdLst>
                  <a:gd name="T0" fmla="*/ 155 w 169"/>
                  <a:gd name="T1" fmla="*/ 2 h 301"/>
                  <a:gd name="T2" fmla="*/ 54 w 169"/>
                  <a:gd name="T3" fmla="*/ 8 h 301"/>
                  <a:gd name="T4" fmla="*/ 50 w 169"/>
                  <a:gd name="T5" fmla="*/ 18 h 301"/>
                  <a:gd name="T6" fmla="*/ 51 w 169"/>
                  <a:gd name="T7" fmla="*/ 20 h 301"/>
                  <a:gd name="T8" fmla="*/ 48 w 169"/>
                  <a:gd name="T9" fmla="*/ 39 h 301"/>
                  <a:gd name="T10" fmla="*/ 41 w 169"/>
                  <a:gd name="T11" fmla="*/ 41 h 301"/>
                  <a:gd name="T12" fmla="*/ 34 w 169"/>
                  <a:gd name="T13" fmla="*/ 51 h 301"/>
                  <a:gd name="T14" fmla="*/ 30 w 169"/>
                  <a:gd name="T15" fmla="*/ 62 h 301"/>
                  <a:gd name="T16" fmla="*/ 26 w 169"/>
                  <a:gd name="T17" fmla="*/ 65 h 301"/>
                  <a:gd name="T18" fmla="*/ 23 w 169"/>
                  <a:gd name="T19" fmla="*/ 77 h 301"/>
                  <a:gd name="T20" fmla="*/ 20 w 169"/>
                  <a:gd name="T21" fmla="*/ 89 h 301"/>
                  <a:gd name="T22" fmla="*/ 22 w 169"/>
                  <a:gd name="T23" fmla="*/ 94 h 301"/>
                  <a:gd name="T24" fmla="*/ 27 w 169"/>
                  <a:gd name="T25" fmla="*/ 98 h 301"/>
                  <a:gd name="T26" fmla="*/ 26 w 169"/>
                  <a:gd name="T27" fmla="*/ 113 h 301"/>
                  <a:gd name="T28" fmla="*/ 23 w 169"/>
                  <a:gd name="T29" fmla="*/ 130 h 301"/>
                  <a:gd name="T30" fmla="*/ 27 w 169"/>
                  <a:gd name="T31" fmla="*/ 143 h 301"/>
                  <a:gd name="T32" fmla="*/ 28 w 169"/>
                  <a:gd name="T33" fmla="*/ 151 h 301"/>
                  <a:gd name="T34" fmla="*/ 32 w 169"/>
                  <a:gd name="T35" fmla="*/ 161 h 301"/>
                  <a:gd name="T36" fmla="*/ 30 w 169"/>
                  <a:gd name="T37" fmla="*/ 175 h 301"/>
                  <a:gd name="T38" fmla="*/ 27 w 169"/>
                  <a:gd name="T39" fmla="*/ 176 h 301"/>
                  <a:gd name="T40" fmla="*/ 23 w 169"/>
                  <a:gd name="T41" fmla="*/ 183 h 301"/>
                  <a:gd name="T42" fmla="*/ 20 w 169"/>
                  <a:gd name="T43" fmla="*/ 193 h 301"/>
                  <a:gd name="T44" fmla="*/ 18 w 169"/>
                  <a:gd name="T45" fmla="*/ 202 h 301"/>
                  <a:gd name="T46" fmla="*/ 6 w 169"/>
                  <a:gd name="T47" fmla="*/ 209 h 301"/>
                  <a:gd name="T48" fmla="*/ 8 w 169"/>
                  <a:gd name="T49" fmla="*/ 225 h 301"/>
                  <a:gd name="T50" fmla="*/ 0 w 169"/>
                  <a:gd name="T51" fmla="*/ 233 h 301"/>
                  <a:gd name="T52" fmla="*/ 61 w 169"/>
                  <a:gd name="T53" fmla="*/ 249 h 301"/>
                  <a:gd name="T54" fmla="*/ 87 w 169"/>
                  <a:gd name="T55" fmla="*/ 260 h 301"/>
                  <a:gd name="T56" fmla="*/ 87 w 169"/>
                  <a:gd name="T57" fmla="*/ 261 h 301"/>
                  <a:gd name="T58" fmla="*/ 103 w 169"/>
                  <a:gd name="T59" fmla="*/ 299 h 301"/>
                  <a:gd name="T60" fmla="*/ 111 w 169"/>
                  <a:gd name="T61" fmla="*/ 288 h 301"/>
                  <a:gd name="T62" fmla="*/ 120 w 169"/>
                  <a:gd name="T63" fmla="*/ 289 h 301"/>
                  <a:gd name="T64" fmla="*/ 132 w 169"/>
                  <a:gd name="T65" fmla="*/ 284 h 301"/>
                  <a:gd name="T66" fmla="*/ 133 w 169"/>
                  <a:gd name="T67" fmla="*/ 287 h 301"/>
                  <a:gd name="T68" fmla="*/ 143 w 169"/>
                  <a:gd name="T69" fmla="*/ 288 h 301"/>
                  <a:gd name="T70" fmla="*/ 152 w 169"/>
                  <a:gd name="T71" fmla="*/ 255 h 301"/>
                  <a:gd name="T72" fmla="*/ 161 w 169"/>
                  <a:gd name="T73" fmla="*/ 65 h 301"/>
                  <a:gd name="T74" fmla="*/ 132 w 169"/>
                  <a:gd name="T75" fmla="*/ 288 h 301"/>
                  <a:gd name="T76" fmla="*/ 133 w 169"/>
                  <a:gd name="T77" fmla="*/ 288 h 301"/>
                  <a:gd name="T78" fmla="*/ 135 w 169"/>
                  <a:gd name="T79" fmla="*/ 295 h 301"/>
                  <a:gd name="T80" fmla="*/ 146 w 169"/>
                  <a:gd name="T81" fmla="*/ 297 h 301"/>
                  <a:gd name="T82" fmla="*/ 120 w 169"/>
                  <a:gd name="T83" fmla="*/ 297 h 301"/>
                  <a:gd name="T84" fmla="*/ 117 w 169"/>
                  <a:gd name="T85" fmla="*/ 296 h 301"/>
                  <a:gd name="T86" fmla="*/ 127 w 169"/>
                  <a:gd name="T87" fmla="*/ 29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9" h="301">
                    <a:moveTo>
                      <a:pt x="166" y="7"/>
                    </a:moveTo>
                    <a:cubicBezTo>
                      <a:pt x="164" y="6"/>
                      <a:pt x="164" y="4"/>
                      <a:pt x="163" y="3"/>
                    </a:cubicBezTo>
                    <a:cubicBezTo>
                      <a:pt x="161" y="0"/>
                      <a:pt x="157" y="2"/>
                      <a:pt x="155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69" y="6"/>
                      <a:pt x="63" y="12"/>
                      <a:pt x="57" y="12"/>
                    </a:cubicBezTo>
                    <a:cubicBezTo>
                      <a:pt x="57" y="12"/>
                      <a:pt x="56" y="6"/>
                      <a:pt x="54" y="8"/>
                    </a:cubicBezTo>
                    <a:cubicBezTo>
                      <a:pt x="54" y="8"/>
                      <a:pt x="55" y="14"/>
                      <a:pt x="56" y="15"/>
                    </a:cubicBezTo>
                    <a:cubicBezTo>
                      <a:pt x="58" y="19"/>
                      <a:pt x="50" y="17"/>
                      <a:pt x="52" y="13"/>
                    </a:cubicBezTo>
                    <a:cubicBezTo>
                      <a:pt x="52" y="14"/>
                      <a:pt x="50" y="18"/>
                      <a:pt x="50" y="18"/>
                    </a:cubicBezTo>
                    <a:cubicBezTo>
                      <a:pt x="50" y="21"/>
                      <a:pt x="55" y="19"/>
                      <a:pt x="55" y="20"/>
                    </a:cubicBezTo>
                    <a:cubicBezTo>
                      <a:pt x="55" y="21"/>
                      <a:pt x="52" y="24"/>
                      <a:pt x="52" y="24"/>
                    </a:cubicBezTo>
                    <a:cubicBezTo>
                      <a:pt x="51" y="24"/>
                      <a:pt x="51" y="21"/>
                      <a:pt x="51" y="20"/>
                    </a:cubicBezTo>
                    <a:cubicBezTo>
                      <a:pt x="51" y="19"/>
                      <a:pt x="50" y="25"/>
                      <a:pt x="50" y="26"/>
                    </a:cubicBezTo>
                    <a:cubicBezTo>
                      <a:pt x="52" y="30"/>
                      <a:pt x="50" y="29"/>
                      <a:pt x="49" y="33"/>
                    </a:cubicBezTo>
                    <a:cubicBezTo>
                      <a:pt x="49" y="35"/>
                      <a:pt x="52" y="36"/>
                      <a:pt x="48" y="39"/>
                    </a:cubicBezTo>
                    <a:cubicBezTo>
                      <a:pt x="47" y="40"/>
                      <a:pt x="44" y="42"/>
                      <a:pt x="45" y="44"/>
                    </a:cubicBezTo>
                    <a:cubicBezTo>
                      <a:pt x="44" y="42"/>
                      <a:pt x="45" y="41"/>
                      <a:pt x="45" y="40"/>
                    </a:cubicBezTo>
                    <a:cubicBezTo>
                      <a:pt x="45" y="41"/>
                      <a:pt x="41" y="39"/>
                      <a:pt x="41" y="41"/>
                    </a:cubicBezTo>
                    <a:cubicBezTo>
                      <a:pt x="41" y="44"/>
                      <a:pt x="43" y="45"/>
                      <a:pt x="39" y="46"/>
                    </a:cubicBezTo>
                    <a:cubicBezTo>
                      <a:pt x="37" y="46"/>
                      <a:pt x="39" y="50"/>
                      <a:pt x="36" y="50"/>
                    </a:cubicBezTo>
                    <a:cubicBezTo>
                      <a:pt x="38" y="49"/>
                      <a:pt x="28" y="49"/>
                      <a:pt x="34" y="51"/>
                    </a:cubicBezTo>
                    <a:cubicBezTo>
                      <a:pt x="35" y="51"/>
                      <a:pt x="40" y="51"/>
                      <a:pt x="39" y="53"/>
                    </a:cubicBezTo>
                    <a:cubicBezTo>
                      <a:pt x="39" y="56"/>
                      <a:pt x="34" y="52"/>
                      <a:pt x="32" y="55"/>
                    </a:cubicBezTo>
                    <a:cubicBezTo>
                      <a:pt x="30" y="58"/>
                      <a:pt x="42" y="58"/>
                      <a:pt x="30" y="62"/>
                    </a:cubicBezTo>
                    <a:cubicBezTo>
                      <a:pt x="31" y="63"/>
                      <a:pt x="33" y="64"/>
                      <a:pt x="31" y="65"/>
                    </a:cubicBezTo>
                    <a:cubicBezTo>
                      <a:pt x="30" y="66"/>
                      <a:pt x="29" y="63"/>
                      <a:pt x="29" y="63"/>
                    </a:cubicBezTo>
                    <a:cubicBezTo>
                      <a:pt x="28" y="63"/>
                      <a:pt x="26" y="64"/>
                      <a:pt x="26" y="65"/>
                    </a:cubicBezTo>
                    <a:cubicBezTo>
                      <a:pt x="25" y="67"/>
                      <a:pt x="33" y="65"/>
                      <a:pt x="28" y="70"/>
                    </a:cubicBezTo>
                    <a:cubicBezTo>
                      <a:pt x="26" y="72"/>
                      <a:pt x="26" y="73"/>
                      <a:pt x="29" y="75"/>
                    </a:cubicBezTo>
                    <a:cubicBezTo>
                      <a:pt x="34" y="78"/>
                      <a:pt x="23" y="77"/>
                      <a:pt x="23" y="77"/>
                    </a:cubicBezTo>
                    <a:cubicBezTo>
                      <a:pt x="23" y="81"/>
                      <a:pt x="28" y="81"/>
                      <a:pt x="28" y="82"/>
                    </a:cubicBezTo>
                    <a:cubicBezTo>
                      <a:pt x="28" y="89"/>
                      <a:pt x="19" y="78"/>
                      <a:pt x="19" y="82"/>
                    </a:cubicBezTo>
                    <a:cubicBezTo>
                      <a:pt x="18" y="86"/>
                      <a:pt x="29" y="87"/>
                      <a:pt x="20" y="89"/>
                    </a:cubicBezTo>
                    <a:cubicBezTo>
                      <a:pt x="18" y="90"/>
                      <a:pt x="19" y="92"/>
                      <a:pt x="20" y="92"/>
                    </a:cubicBezTo>
                    <a:cubicBezTo>
                      <a:pt x="23" y="94"/>
                      <a:pt x="19" y="96"/>
                      <a:pt x="19" y="98"/>
                    </a:cubicBezTo>
                    <a:cubicBezTo>
                      <a:pt x="20" y="101"/>
                      <a:pt x="24" y="95"/>
                      <a:pt x="22" y="94"/>
                    </a:cubicBezTo>
                    <a:cubicBezTo>
                      <a:pt x="24" y="95"/>
                      <a:pt x="26" y="98"/>
                      <a:pt x="23" y="98"/>
                    </a:cubicBezTo>
                    <a:cubicBezTo>
                      <a:pt x="18" y="100"/>
                      <a:pt x="22" y="102"/>
                      <a:pt x="24" y="101"/>
                    </a:cubicBezTo>
                    <a:cubicBezTo>
                      <a:pt x="25" y="100"/>
                      <a:pt x="25" y="95"/>
                      <a:pt x="27" y="98"/>
                    </a:cubicBezTo>
                    <a:cubicBezTo>
                      <a:pt x="27" y="102"/>
                      <a:pt x="19" y="105"/>
                      <a:pt x="26" y="110"/>
                    </a:cubicBezTo>
                    <a:cubicBezTo>
                      <a:pt x="25" y="109"/>
                      <a:pt x="26" y="108"/>
                      <a:pt x="26" y="107"/>
                    </a:cubicBezTo>
                    <a:cubicBezTo>
                      <a:pt x="30" y="107"/>
                      <a:pt x="26" y="112"/>
                      <a:pt x="26" y="113"/>
                    </a:cubicBezTo>
                    <a:cubicBezTo>
                      <a:pt x="26" y="119"/>
                      <a:pt x="21" y="114"/>
                      <a:pt x="20" y="117"/>
                    </a:cubicBezTo>
                    <a:cubicBezTo>
                      <a:pt x="20" y="121"/>
                      <a:pt x="26" y="121"/>
                      <a:pt x="22" y="126"/>
                    </a:cubicBezTo>
                    <a:cubicBezTo>
                      <a:pt x="17" y="130"/>
                      <a:pt x="23" y="132"/>
                      <a:pt x="23" y="130"/>
                    </a:cubicBezTo>
                    <a:cubicBezTo>
                      <a:pt x="23" y="130"/>
                      <a:pt x="26" y="122"/>
                      <a:pt x="26" y="127"/>
                    </a:cubicBezTo>
                    <a:cubicBezTo>
                      <a:pt x="29" y="132"/>
                      <a:pt x="23" y="134"/>
                      <a:pt x="22" y="138"/>
                    </a:cubicBezTo>
                    <a:cubicBezTo>
                      <a:pt x="22" y="141"/>
                      <a:pt x="28" y="141"/>
                      <a:pt x="27" y="143"/>
                    </a:cubicBezTo>
                    <a:cubicBezTo>
                      <a:pt x="26" y="145"/>
                      <a:pt x="21" y="146"/>
                      <a:pt x="23" y="150"/>
                    </a:cubicBezTo>
                    <a:cubicBezTo>
                      <a:pt x="25" y="152"/>
                      <a:pt x="28" y="148"/>
                      <a:pt x="29" y="147"/>
                    </a:cubicBezTo>
                    <a:cubicBezTo>
                      <a:pt x="30" y="146"/>
                      <a:pt x="28" y="151"/>
                      <a:pt x="28" y="151"/>
                    </a:cubicBezTo>
                    <a:cubicBezTo>
                      <a:pt x="24" y="154"/>
                      <a:pt x="31" y="154"/>
                      <a:pt x="30" y="157"/>
                    </a:cubicBezTo>
                    <a:cubicBezTo>
                      <a:pt x="30" y="158"/>
                      <a:pt x="26" y="153"/>
                      <a:pt x="26" y="153"/>
                    </a:cubicBezTo>
                    <a:cubicBezTo>
                      <a:pt x="19" y="154"/>
                      <a:pt x="31" y="162"/>
                      <a:pt x="32" y="161"/>
                    </a:cubicBezTo>
                    <a:cubicBezTo>
                      <a:pt x="30" y="165"/>
                      <a:pt x="32" y="168"/>
                      <a:pt x="36" y="163"/>
                    </a:cubicBezTo>
                    <a:cubicBezTo>
                      <a:pt x="36" y="164"/>
                      <a:pt x="34" y="171"/>
                      <a:pt x="32" y="169"/>
                    </a:cubicBezTo>
                    <a:cubicBezTo>
                      <a:pt x="31" y="168"/>
                      <a:pt x="31" y="174"/>
                      <a:pt x="30" y="175"/>
                    </a:cubicBezTo>
                    <a:cubicBezTo>
                      <a:pt x="29" y="175"/>
                      <a:pt x="29" y="171"/>
                      <a:pt x="26" y="174"/>
                    </a:cubicBezTo>
                    <a:cubicBezTo>
                      <a:pt x="27" y="173"/>
                      <a:pt x="23" y="174"/>
                      <a:pt x="23" y="174"/>
                    </a:cubicBezTo>
                    <a:cubicBezTo>
                      <a:pt x="19" y="178"/>
                      <a:pt x="27" y="182"/>
                      <a:pt x="27" y="176"/>
                    </a:cubicBezTo>
                    <a:cubicBezTo>
                      <a:pt x="30" y="176"/>
                      <a:pt x="30" y="177"/>
                      <a:pt x="29" y="179"/>
                    </a:cubicBezTo>
                    <a:cubicBezTo>
                      <a:pt x="29" y="180"/>
                      <a:pt x="27" y="183"/>
                      <a:pt x="26" y="184"/>
                    </a:cubicBezTo>
                    <a:cubicBezTo>
                      <a:pt x="25" y="185"/>
                      <a:pt x="23" y="180"/>
                      <a:pt x="23" y="183"/>
                    </a:cubicBezTo>
                    <a:cubicBezTo>
                      <a:pt x="22" y="186"/>
                      <a:pt x="28" y="183"/>
                      <a:pt x="26" y="187"/>
                    </a:cubicBezTo>
                    <a:cubicBezTo>
                      <a:pt x="24" y="188"/>
                      <a:pt x="23" y="188"/>
                      <a:pt x="21" y="189"/>
                    </a:cubicBezTo>
                    <a:cubicBezTo>
                      <a:pt x="20" y="191"/>
                      <a:pt x="22" y="192"/>
                      <a:pt x="20" y="193"/>
                    </a:cubicBezTo>
                    <a:cubicBezTo>
                      <a:pt x="17" y="197"/>
                      <a:pt x="20" y="196"/>
                      <a:pt x="18" y="198"/>
                    </a:cubicBezTo>
                    <a:cubicBezTo>
                      <a:pt x="21" y="195"/>
                      <a:pt x="8" y="198"/>
                      <a:pt x="13" y="202"/>
                    </a:cubicBezTo>
                    <a:cubicBezTo>
                      <a:pt x="14" y="203"/>
                      <a:pt x="17" y="200"/>
                      <a:pt x="18" y="202"/>
                    </a:cubicBezTo>
                    <a:cubicBezTo>
                      <a:pt x="18" y="204"/>
                      <a:pt x="12" y="201"/>
                      <a:pt x="11" y="205"/>
                    </a:cubicBezTo>
                    <a:cubicBezTo>
                      <a:pt x="11" y="206"/>
                      <a:pt x="12" y="209"/>
                      <a:pt x="10" y="211"/>
                    </a:cubicBezTo>
                    <a:cubicBezTo>
                      <a:pt x="8" y="212"/>
                      <a:pt x="7" y="209"/>
                      <a:pt x="6" y="209"/>
                    </a:cubicBezTo>
                    <a:cubicBezTo>
                      <a:pt x="2" y="210"/>
                      <a:pt x="11" y="214"/>
                      <a:pt x="10" y="212"/>
                    </a:cubicBezTo>
                    <a:cubicBezTo>
                      <a:pt x="13" y="215"/>
                      <a:pt x="6" y="215"/>
                      <a:pt x="6" y="216"/>
                    </a:cubicBezTo>
                    <a:cubicBezTo>
                      <a:pt x="3" y="219"/>
                      <a:pt x="8" y="222"/>
                      <a:pt x="8" y="225"/>
                    </a:cubicBezTo>
                    <a:cubicBezTo>
                      <a:pt x="7" y="230"/>
                      <a:pt x="3" y="222"/>
                      <a:pt x="4" y="222"/>
                    </a:cubicBezTo>
                    <a:cubicBezTo>
                      <a:pt x="1" y="222"/>
                      <a:pt x="4" y="228"/>
                      <a:pt x="5" y="229"/>
                    </a:cubicBezTo>
                    <a:cubicBezTo>
                      <a:pt x="8" y="233"/>
                      <a:pt x="1" y="232"/>
                      <a:pt x="0" y="233"/>
                    </a:cubicBezTo>
                    <a:cubicBezTo>
                      <a:pt x="1" y="231"/>
                      <a:pt x="1" y="240"/>
                      <a:pt x="1" y="240"/>
                    </a:cubicBezTo>
                    <a:cubicBezTo>
                      <a:pt x="0" y="246"/>
                      <a:pt x="5" y="244"/>
                      <a:pt x="0" y="249"/>
                    </a:cubicBezTo>
                    <a:cubicBezTo>
                      <a:pt x="61" y="249"/>
                      <a:pt x="61" y="249"/>
                      <a:pt x="61" y="249"/>
                    </a:cubicBezTo>
                    <a:cubicBezTo>
                      <a:pt x="69" y="249"/>
                      <a:pt x="78" y="249"/>
                      <a:pt x="87" y="249"/>
                    </a:cubicBezTo>
                    <a:cubicBezTo>
                      <a:pt x="91" y="248"/>
                      <a:pt x="88" y="256"/>
                      <a:pt x="88" y="258"/>
                    </a:cubicBezTo>
                    <a:cubicBezTo>
                      <a:pt x="87" y="258"/>
                      <a:pt x="87" y="257"/>
                      <a:pt x="87" y="260"/>
                    </a:cubicBezTo>
                    <a:cubicBezTo>
                      <a:pt x="87" y="260"/>
                      <a:pt x="87" y="260"/>
                      <a:pt x="87" y="260"/>
                    </a:cubicBezTo>
                    <a:cubicBezTo>
                      <a:pt x="87" y="261"/>
                      <a:pt x="87" y="261"/>
                      <a:pt x="86" y="261"/>
                    </a:cubicBezTo>
                    <a:cubicBezTo>
                      <a:pt x="87" y="261"/>
                      <a:pt x="87" y="261"/>
                      <a:pt x="87" y="261"/>
                    </a:cubicBezTo>
                    <a:cubicBezTo>
                      <a:pt x="80" y="267"/>
                      <a:pt x="87" y="277"/>
                      <a:pt x="91" y="282"/>
                    </a:cubicBezTo>
                    <a:cubicBezTo>
                      <a:pt x="94" y="285"/>
                      <a:pt x="94" y="292"/>
                      <a:pt x="95" y="296"/>
                    </a:cubicBezTo>
                    <a:cubicBezTo>
                      <a:pt x="96" y="301"/>
                      <a:pt x="99" y="299"/>
                      <a:pt x="103" y="299"/>
                    </a:cubicBezTo>
                    <a:cubicBezTo>
                      <a:pt x="103" y="299"/>
                      <a:pt x="103" y="300"/>
                      <a:pt x="104" y="298"/>
                    </a:cubicBezTo>
                    <a:cubicBezTo>
                      <a:pt x="104" y="294"/>
                      <a:pt x="107" y="294"/>
                      <a:pt x="108" y="292"/>
                    </a:cubicBezTo>
                    <a:cubicBezTo>
                      <a:pt x="110" y="290"/>
                      <a:pt x="104" y="288"/>
                      <a:pt x="111" y="288"/>
                    </a:cubicBezTo>
                    <a:cubicBezTo>
                      <a:pt x="111" y="290"/>
                      <a:pt x="111" y="288"/>
                      <a:pt x="112" y="290"/>
                    </a:cubicBezTo>
                    <a:cubicBezTo>
                      <a:pt x="111" y="290"/>
                      <a:pt x="111" y="290"/>
                      <a:pt x="110" y="291"/>
                    </a:cubicBezTo>
                    <a:cubicBezTo>
                      <a:pt x="110" y="292"/>
                      <a:pt x="121" y="289"/>
                      <a:pt x="120" y="289"/>
                    </a:cubicBezTo>
                    <a:cubicBezTo>
                      <a:pt x="122" y="286"/>
                      <a:pt x="127" y="287"/>
                      <a:pt x="131" y="287"/>
                    </a:cubicBezTo>
                    <a:cubicBezTo>
                      <a:pt x="131" y="285"/>
                      <a:pt x="125" y="284"/>
                      <a:pt x="125" y="284"/>
                    </a:cubicBezTo>
                    <a:cubicBezTo>
                      <a:pt x="125" y="284"/>
                      <a:pt x="131" y="284"/>
                      <a:pt x="132" y="284"/>
                    </a:cubicBezTo>
                    <a:cubicBezTo>
                      <a:pt x="132" y="284"/>
                      <a:pt x="131" y="284"/>
                      <a:pt x="131" y="284"/>
                    </a:cubicBezTo>
                    <a:cubicBezTo>
                      <a:pt x="132" y="286"/>
                      <a:pt x="133" y="286"/>
                      <a:pt x="134" y="287"/>
                    </a:cubicBezTo>
                    <a:cubicBezTo>
                      <a:pt x="134" y="287"/>
                      <a:pt x="134" y="287"/>
                      <a:pt x="133" y="287"/>
                    </a:cubicBezTo>
                    <a:cubicBezTo>
                      <a:pt x="137" y="291"/>
                      <a:pt x="140" y="290"/>
                      <a:pt x="143" y="287"/>
                    </a:cubicBezTo>
                    <a:cubicBezTo>
                      <a:pt x="143" y="287"/>
                      <a:pt x="143" y="287"/>
                      <a:pt x="143" y="287"/>
                    </a:cubicBezTo>
                    <a:cubicBezTo>
                      <a:pt x="143" y="288"/>
                      <a:pt x="143" y="288"/>
                      <a:pt x="143" y="288"/>
                    </a:cubicBezTo>
                    <a:cubicBezTo>
                      <a:pt x="144" y="288"/>
                      <a:pt x="152" y="291"/>
                      <a:pt x="152" y="290"/>
                    </a:cubicBezTo>
                    <a:cubicBezTo>
                      <a:pt x="154" y="288"/>
                      <a:pt x="152" y="279"/>
                      <a:pt x="152" y="278"/>
                    </a:cubicBezTo>
                    <a:cubicBezTo>
                      <a:pt x="152" y="270"/>
                      <a:pt x="152" y="263"/>
                      <a:pt x="152" y="255"/>
                    </a:cubicBezTo>
                    <a:cubicBezTo>
                      <a:pt x="151" y="242"/>
                      <a:pt x="151" y="229"/>
                      <a:pt x="150" y="216"/>
                    </a:cubicBezTo>
                    <a:cubicBezTo>
                      <a:pt x="149" y="191"/>
                      <a:pt x="151" y="167"/>
                      <a:pt x="154" y="143"/>
                    </a:cubicBezTo>
                    <a:cubicBezTo>
                      <a:pt x="156" y="117"/>
                      <a:pt x="158" y="91"/>
                      <a:pt x="161" y="65"/>
                    </a:cubicBezTo>
                    <a:cubicBezTo>
                      <a:pt x="162" y="53"/>
                      <a:pt x="162" y="41"/>
                      <a:pt x="164" y="29"/>
                    </a:cubicBezTo>
                    <a:cubicBezTo>
                      <a:pt x="165" y="26"/>
                      <a:pt x="169" y="10"/>
                      <a:pt x="166" y="7"/>
                    </a:cubicBezTo>
                    <a:close/>
                    <a:moveTo>
                      <a:pt x="132" y="288"/>
                    </a:moveTo>
                    <a:cubicBezTo>
                      <a:pt x="131" y="287"/>
                      <a:pt x="131" y="287"/>
                      <a:pt x="130" y="287"/>
                    </a:cubicBezTo>
                    <a:cubicBezTo>
                      <a:pt x="132" y="289"/>
                      <a:pt x="132" y="289"/>
                      <a:pt x="132" y="288"/>
                    </a:cubicBezTo>
                    <a:close/>
                    <a:moveTo>
                      <a:pt x="133" y="288"/>
                    </a:moveTo>
                    <a:cubicBezTo>
                      <a:pt x="133" y="290"/>
                      <a:pt x="133" y="289"/>
                      <a:pt x="133" y="288"/>
                    </a:cubicBezTo>
                    <a:close/>
                    <a:moveTo>
                      <a:pt x="142" y="297"/>
                    </a:moveTo>
                    <a:cubicBezTo>
                      <a:pt x="139" y="296"/>
                      <a:pt x="137" y="295"/>
                      <a:pt x="135" y="295"/>
                    </a:cubicBezTo>
                    <a:cubicBezTo>
                      <a:pt x="135" y="296"/>
                      <a:pt x="139" y="297"/>
                      <a:pt x="142" y="297"/>
                    </a:cubicBezTo>
                    <a:close/>
                    <a:moveTo>
                      <a:pt x="142" y="297"/>
                    </a:moveTo>
                    <a:cubicBezTo>
                      <a:pt x="143" y="297"/>
                      <a:pt x="145" y="297"/>
                      <a:pt x="146" y="297"/>
                    </a:cubicBezTo>
                    <a:cubicBezTo>
                      <a:pt x="145" y="297"/>
                      <a:pt x="144" y="297"/>
                      <a:pt x="142" y="297"/>
                    </a:cubicBezTo>
                    <a:close/>
                    <a:moveTo>
                      <a:pt x="117" y="296"/>
                    </a:moveTo>
                    <a:cubicBezTo>
                      <a:pt x="118" y="297"/>
                      <a:pt x="119" y="297"/>
                      <a:pt x="120" y="297"/>
                    </a:cubicBezTo>
                    <a:cubicBezTo>
                      <a:pt x="118" y="298"/>
                      <a:pt x="120" y="297"/>
                      <a:pt x="119" y="299"/>
                    </a:cubicBezTo>
                    <a:cubicBezTo>
                      <a:pt x="120" y="298"/>
                      <a:pt x="121" y="297"/>
                      <a:pt x="120" y="295"/>
                    </a:cubicBezTo>
                    <a:cubicBezTo>
                      <a:pt x="120" y="298"/>
                      <a:pt x="118" y="296"/>
                      <a:pt x="117" y="296"/>
                    </a:cubicBezTo>
                    <a:close/>
                    <a:moveTo>
                      <a:pt x="130" y="296"/>
                    </a:moveTo>
                    <a:cubicBezTo>
                      <a:pt x="129" y="298"/>
                      <a:pt x="129" y="298"/>
                      <a:pt x="130" y="296"/>
                    </a:cubicBezTo>
                    <a:close/>
                    <a:moveTo>
                      <a:pt x="127" y="298"/>
                    </a:moveTo>
                    <a:cubicBezTo>
                      <a:pt x="125" y="298"/>
                      <a:pt x="125" y="298"/>
                      <a:pt x="125" y="298"/>
                    </a:cubicBezTo>
                    <a:cubicBezTo>
                      <a:pt x="126" y="298"/>
                      <a:pt x="126" y="298"/>
                      <a:pt x="127" y="298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393"/>
              <p:cNvSpPr>
                <a:spLocks noEditPoints="1"/>
              </p:cNvSpPr>
              <p:nvPr/>
            </p:nvSpPr>
            <p:spPr bwMode="gray">
              <a:xfrm>
                <a:off x="7373011" y="5065995"/>
                <a:ext cx="409127" cy="412548"/>
              </a:xfrm>
              <a:custGeom>
                <a:avLst/>
                <a:gdLst>
                  <a:gd name="T0" fmla="*/ 248 w 253"/>
                  <a:gd name="T1" fmla="*/ 184 h 255"/>
                  <a:gd name="T2" fmla="*/ 212 w 253"/>
                  <a:gd name="T3" fmla="*/ 233 h 255"/>
                  <a:gd name="T4" fmla="*/ 189 w 253"/>
                  <a:gd name="T5" fmla="*/ 229 h 255"/>
                  <a:gd name="T6" fmla="*/ 234 w 253"/>
                  <a:gd name="T7" fmla="*/ 235 h 255"/>
                  <a:gd name="T8" fmla="*/ 231 w 253"/>
                  <a:gd name="T9" fmla="*/ 229 h 255"/>
                  <a:gd name="T10" fmla="*/ 224 w 253"/>
                  <a:gd name="T11" fmla="*/ 224 h 255"/>
                  <a:gd name="T12" fmla="*/ 217 w 253"/>
                  <a:gd name="T13" fmla="*/ 220 h 255"/>
                  <a:gd name="T14" fmla="*/ 207 w 253"/>
                  <a:gd name="T15" fmla="*/ 211 h 255"/>
                  <a:gd name="T16" fmla="*/ 211 w 253"/>
                  <a:gd name="T17" fmla="*/ 209 h 255"/>
                  <a:gd name="T18" fmla="*/ 217 w 253"/>
                  <a:gd name="T19" fmla="*/ 203 h 255"/>
                  <a:gd name="T20" fmla="*/ 217 w 253"/>
                  <a:gd name="T21" fmla="*/ 198 h 255"/>
                  <a:gd name="T22" fmla="*/ 222 w 253"/>
                  <a:gd name="T23" fmla="*/ 203 h 255"/>
                  <a:gd name="T24" fmla="*/ 223 w 253"/>
                  <a:gd name="T25" fmla="*/ 190 h 255"/>
                  <a:gd name="T26" fmla="*/ 220 w 253"/>
                  <a:gd name="T27" fmla="*/ 188 h 255"/>
                  <a:gd name="T28" fmla="*/ 203 w 253"/>
                  <a:gd name="T29" fmla="*/ 185 h 255"/>
                  <a:gd name="T30" fmla="*/ 211 w 253"/>
                  <a:gd name="T31" fmla="*/ 169 h 255"/>
                  <a:gd name="T32" fmla="*/ 117 w 253"/>
                  <a:gd name="T33" fmla="*/ 109 h 255"/>
                  <a:gd name="T34" fmla="*/ 136 w 253"/>
                  <a:gd name="T35" fmla="*/ 78 h 255"/>
                  <a:gd name="T36" fmla="*/ 144 w 253"/>
                  <a:gd name="T37" fmla="*/ 49 h 255"/>
                  <a:gd name="T38" fmla="*/ 147 w 253"/>
                  <a:gd name="T39" fmla="*/ 23 h 255"/>
                  <a:gd name="T40" fmla="*/ 4 w 253"/>
                  <a:gd name="T41" fmla="*/ 13 h 255"/>
                  <a:gd name="T42" fmla="*/ 23 w 253"/>
                  <a:gd name="T43" fmla="*/ 102 h 255"/>
                  <a:gd name="T44" fmla="*/ 20 w 253"/>
                  <a:gd name="T45" fmla="*/ 176 h 255"/>
                  <a:gd name="T46" fmla="*/ 100 w 253"/>
                  <a:gd name="T47" fmla="*/ 211 h 255"/>
                  <a:gd name="T48" fmla="*/ 93 w 253"/>
                  <a:gd name="T49" fmla="*/ 205 h 255"/>
                  <a:gd name="T50" fmla="*/ 106 w 253"/>
                  <a:gd name="T51" fmla="*/ 205 h 255"/>
                  <a:gd name="T52" fmla="*/ 146 w 253"/>
                  <a:gd name="T53" fmla="*/ 237 h 255"/>
                  <a:gd name="T54" fmla="*/ 149 w 253"/>
                  <a:gd name="T55" fmla="*/ 232 h 255"/>
                  <a:gd name="T56" fmla="*/ 153 w 253"/>
                  <a:gd name="T57" fmla="*/ 231 h 255"/>
                  <a:gd name="T58" fmla="*/ 153 w 253"/>
                  <a:gd name="T59" fmla="*/ 242 h 255"/>
                  <a:gd name="T60" fmla="*/ 162 w 253"/>
                  <a:gd name="T61" fmla="*/ 239 h 255"/>
                  <a:gd name="T62" fmla="*/ 165 w 253"/>
                  <a:gd name="T63" fmla="*/ 234 h 255"/>
                  <a:gd name="T64" fmla="*/ 173 w 253"/>
                  <a:gd name="T65" fmla="*/ 227 h 255"/>
                  <a:gd name="T66" fmla="*/ 181 w 253"/>
                  <a:gd name="T67" fmla="*/ 235 h 255"/>
                  <a:gd name="T68" fmla="*/ 182 w 253"/>
                  <a:gd name="T69" fmla="*/ 240 h 255"/>
                  <a:gd name="T70" fmla="*/ 191 w 253"/>
                  <a:gd name="T71" fmla="*/ 230 h 255"/>
                  <a:gd name="T72" fmla="*/ 187 w 253"/>
                  <a:gd name="T73" fmla="*/ 219 h 255"/>
                  <a:gd name="T74" fmla="*/ 188 w 253"/>
                  <a:gd name="T75" fmla="*/ 212 h 255"/>
                  <a:gd name="T76" fmla="*/ 194 w 253"/>
                  <a:gd name="T77" fmla="*/ 217 h 255"/>
                  <a:gd name="T78" fmla="*/ 203 w 253"/>
                  <a:gd name="T79" fmla="*/ 222 h 255"/>
                  <a:gd name="T80" fmla="*/ 203 w 253"/>
                  <a:gd name="T81" fmla="*/ 230 h 255"/>
                  <a:gd name="T82" fmla="*/ 220 w 253"/>
                  <a:gd name="T83" fmla="*/ 234 h 255"/>
                  <a:gd name="T84" fmla="*/ 226 w 253"/>
                  <a:gd name="T85" fmla="*/ 242 h 255"/>
                  <a:gd name="T86" fmla="*/ 226 w 253"/>
                  <a:gd name="T87" fmla="*/ 249 h 255"/>
                  <a:gd name="T88" fmla="*/ 234 w 253"/>
                  <a:gd name="T89" fmla="*/ 245 h 255"/>
                  <a:gd name="T90" fmla="*/ 238 w 253"/>
                  <a:gd name="T91" fmla="*/ 245 h 255"/>
                  <a:gd name="T92" fmla="*/ 234 w 253"/>
                  <a:gd name="T93" fmla="*/ 238 h 255"/>
                  <a:gd name="T94" fmla="*/ 146 w 253"/>
                  <a:gd name="T95" fmla="*/ 230 h 255"/>
                  <a:gd name="T96" fmla="*/ 211 w 253"/>
                  <a:gd name="T97" fmla="*/ 225 h 255"/>
                  <a:gd name="T98" fmla="*/ 226 w 253"/>
                  <a:gd name="T99" fmla="*/ 242 h 255"/>
                  <a:gd name="T100" fmla="*/ 249 w 253"/>
                  <a:gd name="T101" fmla="*/ 195 h 255"/>
                  <a:gd name="T102" fmla="*/ 244 w 253"/>
                  <a:gd name="T103" fmla="*/ 208 h 255"/>
                  <a:gd name="T104" fmla="*/ 113 w 253"/>
                  <a:gd name="T105" fmla="*/ 213 h 255"/>
                  <a:gd name="T106" fmla="*/ 235 w 253"/>
                  <a:gd name="T107" fmla="*/ 219 h 255"/>
                  <a:gd name="T108" fmla="*/ 140 w 253"/>
                  <a:gd name="T109" fmla="*/ 235 h 255"/>
                  <a:gd name="T110" fmla="*/ 140 w 253"/>
                  <a:gd name="T111" fmla="*/ 229 h 255"/>
                  <a:gd name="T112" fmla="*/ 234 w 253"/>
                  <a:gd name="T113" fmla="*/ 228 h 255"/>
                  <a:gd name="T114" fmla="*/ 146 w 253"/>
                  <a:gd name="T115" fmla="*/ 237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3" h="255">
                    <a:moveTo>
                      <a:pt x="222" y="178"/>
                    </a:moveTo>
                    <a:cubicBezTo>
                      <a:pt x="223" y="177"/>
                      <a:pt x="221" y="178"/>
                      <a:pt x="221" y="178"/>
                    </a:cubicBezTo>
                    <a:cubicBezTo>
                      <a:pt x="221" y="178"/>
                      <a:pt x="222" y="180"/>
                      <a:pt x="222" y="178"/>
                    </a:cubicBezTo>
                    <a:close/>
                    <a:moveTo>
                      <a:pt x="220" y="183"/>
                    </a:moveTo>
                    <a:cubicBezTo>
                      <a:pt x="218" y="182"/>
                      <a:pt x="219" y="184"/>
                      <a:pt x="219" y="185"/>
                    </a:cubicBezTo>
                    <a:cubicBezTo>
                      <a:pt x="219" y="185"/>
                      <a:pt x="221" y="184"/>
                      <a:pt x="220" y="183"/>
                    </a:cubicBezTo>
                    <a:close/>
                    <a:moveTo>
                      <a:pt x="248" y="184"/>
                    </a:moveTo>
                    <a:cubicBezTo>
                      <a:pt x="249" y="186"/>
                      <a:pt x="249" y="186"/>
                      <a:pt x="249" y="186"/>
                    </a:cubicBezTo>
                    <a:cubicBezTo>
                      <a:pt x="250" y="185"/>
                      <a:pt x="249" y="184"/>
                      <a:pt x="248" y="184"/>
                    </a:cubicBezTo>
                    <a:close/>
                    <a:moveTo>
                      <a:pt x="250" y="187"/>
                    </a:moveTo>
                    <a:cubicBezTo>
                      <a:pt x="253" y="190"/>
                      <a:pt x="249" y="200"/>
                      <a:pt x="249" y="203"/>
                    </a:cubicBezTo>
                    <a:cubicBezTo>
                      <a:pt x="251" y="200"/>
                      <a:pt x="251" y="195"/>
                      <a:pt x="251" y="192"/>
                    </a:cubicBezTo>
                    <a:cubicBezTo>
                      <a:pt x="251" y="190"/>
                      <a:pt x="251" y="188"/>
                      <a:pt x="250" y="187"/>
                    </a:cubicBezTo>
                    <a:close/>
                    <a:moveTo>
                      <a:pt x="167" y="236"/>
                    </a:moveTo>
                    <a:cubicBezTo>
                      <a:pt x="167" y="235"/>
                      <a:pt x="165" y="234"/>
                      <a:pt x="165" y="234"/>
                    </a:cubicBezTo>
                    <a:cubicBezTo>
                      <a:pt x="165" y="235"/>
                      <a:pt x="166" y="236"/>
                      <a:pt x="166" y="237"/>
                    </a:cubicBezTo>
                    <a:cubicBezTo>
                      <a:pt x="166" y="236"/>
                      <a:pt x="166" y="235"/>
                      <a:pt x="167" y="236"/>
                    </a:cubicBezTo>
                    <a:close/>
                    <a:moveTo>
                      <a:pt x="212" y="233"/>
                    </a:moveTo>
                    <a:cubicBezTo>
                      <a:pt x="212" y="232"/>
                      <a:pt x="211" y="232"/>
                      <a:pt x="210" y="231"/>
                    </a:cubicBezTo>
                    <a:cubicBezTo>
                      <a:pt x="211" y="232"/>
                      <a:pt x="211" y="232"/>
                      <a:pt x="212" y="233"/>
                    </a:cubicBezTo>
                    <a:close/>
                    <a:moveTo>
                      <a:pt x="218" y="236"/>
                    </a:moveTo>
                    <a:cubicBezTo>
                      <a:pt x="218" y="236"/>
                      <a:pt x="218" y="236"/>
                      <a:pt x="218" y="236"/>
                    </a:cubicBezTo>
                    <a:cubicBezTo>
                      <a:pt x="218" y="236"/>
                      <a:pt x="218" y="237"/>
                      <a:pt x="218" y="236"/>
                    </a:cubicBezTo>
                    <a:close/>
                    <a:moveTo>
                      <a:pt x="155" y="236"/>
                    </a:moveTo>
                    <a:cubicBezTo>
                      <a:pt x="156" y="235"/>
                      <a:pt x="155" y="235"/>
                      <a:pt x="155" y="236"/>
                    </a:cubicBezTo>
                    <a:close/>
                    <a:moveTo>
                      <a:pt x="189" y="229"/>
                    </a:moveTo>
                    <a:cubicBezTo>
                      <a:pt x="190" y="230"/>
                      <a:pt x="190" y="230"/>
                      <a:pt x="189" y="229"/>
                    </a:cubicBezTo>
                    <a:close/>
                    <a:moveTo>
                      <a:pt x="192" y="237"/>
                    </a:moveTo>
                    <a:cubicBezTo>
                      <a:pt x="192" y="238"/>
                      <a:pt x="192" y="238"/>
                      <a:pt x="192" y="238"/>
                    </a:cubicBezTo>
                    <a:cubicBezTo>
                      <a:pt x="192" y="238"/>
                      <a:pt x="192" y="238"/>
                      <a:pt x="192" y="238"/>
                    </a:cubicBezTo>
                    <a:lnTo>
                      <a:pt x="192" y="237"/>
                    </a:lnTo>
                    <a:close/>
                    <a:moveTo>
                      <a:pt x="234" y="238"/>
                    </a:moveTo>
                    <a:cubicBezTo>
                      <a:pt x="235" y="237"/>
                      <a:pt x="237" y="236"/>
                      <a:pt x="237" y="235"/>
                    </a:cubicBezTo>
                    <a:cubicBezTo>
                      <a:pt x="236" y="235"/>
                      <a:pt x="235" y="235"/>
                      <a:pt x="234" y="236"/>
                    </a:cubicBezTo>
                    <a:cubicBezTo>
                      <a:pt x="235" y="235"/>
                      <a:pt x="235" y="235"/>
                      <a:pt x="235" y="235"/>
                    </a:cubicBezTo>
                    <a:cubicBezTo>
                      <a:pt x="234" y="235"/>
                      <a:pt x="234" y="235"/>
                      <a:pt x="234" y="235"/>
                    </a:cubicBezTo>
                    <a:cubicBezTo>
                      <a:pt x="235" y="235"/>
                      <a:pt x="235" y="235"/>
                      <a:pt x="236" y="234"/>
                    </a:cubicBezTo>
                    <a:cubicBezTo>
                      <a:pt x="234" y="234"/>
                      <a:pt x="234" y="234"/>
                      <a:pt x="234" y="234"/>
                    </a:cubicBezTo>
                    <a:cubicBezTo>
                      <a:pt x="235" y="234"/>
                      <a:pt x="236" y="234"/>
                      <a:pt x="237" y="234"/>
                    </a:cubicBezTo>
                    <a:cubicBezTo>
                      <a:pt x="237" y="233"/>
                      <a:pt x="235" y="232"/>
                      <a:pt x="235" y="233"/>
                    </a:cubicBezTo>
                    <a:cubicBezTo>
                      <a:pt x="235" y="232"/>
                      <a:pt x="235" y="232"/>
                      <a:pt x="236" y="232"/>
                    </a:cubicBezTo>
                    <a:cubicBezTo>
                      <a:pt x="235" y="231"/>
                      <a:pt x="234" y="232"/>
                      <a:pt x="234" y="232"/>
                    </a:cubicBezTo>
                    <a:cubicBezTo>
                      <a:pt x="235" y="231"/>
                      <a:pt x="233" y="230"/>
                      <a:pt x="233" y="227"/>
                    </a:cubicBezTo>
                    <a:cubicBezTo>
                      <a:pt x="232" y="228"/>
                      <a:pt x="232" y="229"/>
                      <a:pt x="232" y="230"/>
                    </a:cubicBezTo>
                    <a:cubicBezTo>
                      <a:pt x="232" y="229"/>
                      <a:pt x="232" y="229"/>
                      <a:pt x="231" y="229"/>
                    </a:cubicBezTo>
                    <a:cubicBezTo>
                      <a:pt x="231" y="230"/>
                      <a:pt x="230" y="230"/>
                      <a:pt x="230" y="232"/>
                    </a:cubicBezTo>
                    <a:cubicBezTo>
                      <a:pt x="229" y="232"/>
                      <a:pt x="229" y="232"/>
                      <a:pt x="229" y="232"/>
                    </a:cubicBezTo>
                    <a:cubicBezTo>
                      <a:pt x="231" y="228"/>
                      <a:pt x="226" y="227"/>
                      <a:pt x="226" y="228"/>
                    </a:cubicBezTo>
                    <a:cubicBezTo>
                      <a:pt x="225" y="229"/>
                      <a:pt x="225" y="228"/>
                      <a:pt x="224" y="227"/>
                    </a:cubicBezTo>
                    <a:cubicBezTo>
                      <a:pt x="224" y="227"/>
                      <a:pt x="224" y="227"/>
                      <a:pt x="224" y="227"/>
                    </a:cubicBezTo>
                    <a:cubicBezTo>
                      <a:pt x="224" y="227"/>
                      <a:pt x="223" y="227"/>
                      <a:pt x="223" y="227"/>
                    </a:cubicBezTo>
                    <a:cubicBezTo>
                      <a:pt x="223" y="227"/>
                      <a:pt x="224" y="227"/>
                      <a:pt x="224" y="227"/>
                    </a:cubicBezTo>
                    <a:cubicBezTo>
                      <a:pt x="224" y="226"/>
                      <a:pt x="226" y="226"/>
                      <a:pt x="226" y="226"/>
                    </a:cubicBezTo>
                    <a:cubicBezTo>
                      <a:pt x="225" y="225"/>
                      <a:pt x="225" y="226"/>
                      <a:pt x="224" y="224"/>
                    </a:cubicBezTo>
                    <a:cubicBezTo>
                      <a:pt x="224" y="227"/>
                      <a:pt x="222" y="225"/>
                      <a:pt x="223" y="225"/>
                    </a:cubicBezTo>
                    <a:cubicBezTo>
                      <a:pt x="223" y="225"/>
                      <a:pt x="215" y="227"/>
                      <a:pt x="215" y="223"/>
                    </a:cubicBezTo>
                    <a:cubicBezTo>
                      <a:pt x="216" y="223"/>
                      <a:pt x="216" y="224"/>
                      <a:pt x="217" y="224"/>
                    </a:cubicBezTo>
                    <a:cubicBezTo>
                      <a:pt x="217" y="224"/>
                      <a:pt x="215" y="221"/>
                      <a:pt x="215" y="222"/>
                    </a:cubicBezTo>
                    <a:cubicBezTo>
                      <a:pt x="215" y="221"/>
                      <a:pt x="216" y="221"/>
                      <a:pt x="216" y="221"/>
                    </a:cubicBezTo>
                    <a:cubicBezTo>
                      <a:pt x="216" y="222"/>
                      <a:pt x="217" y="223"/>
                      <a:pt x="218" y="224"/>
                    </a:cubicBezTo>
                    <a:cubicBezTo>
                      <a:pt x="218" y="222"/>
                      <a:pt x="218" y="222"/>
                      <a:pt x="218" y="222"/>
                    </a:cubicBezTo>
                    <a:cubicBezTo>
                      <a:pt x="218" y="222"/>
                      <a:pt x="217" y="222"/>
                      <a:pt x="217" y="221"/>
                    </a:cubicBezTo>
                    <a:cubicBezTo>
                      <a:pt x="217" y="221"/>
                      <a:pt x="217" y="221"/>
                      <a:pt x="217" y="220"/>
                    </a:cubicBezTo>
                    <a:cubicBezTo>
                      <a:pt x="217" y="221"/>
                      <a:pt x="217" y="221"/>
                      <a:pt x="217" y="221"/>
                    </a:cubicBezTo>
                    <a:cubicBezTo>
                      <a:pt x="216" y="221"/>
                      <a:pt x="216" y="220"/>
                      <a:pt x="216" y="221"/>
                    </a:cubicBezTo>
                    <a:cubicBezTo>
                      <a:pt x="216" y="221"/>
                      <a:pt x="216" y="220"/>
                      <a:pt x="215" y="220"/>
                    </a:cubicBezTo>
                    <a:cubicBezTo>
                      <a:pt x="215" y="220"/>
                      <a:pt x="215" y="220"/>
                      <a:pt x="215" y="220"/>
                    </a:cubicBezTo>
                    <a:cubicBezTo>
                      <a:pt x="213" y="219"/>
                      <a:pt x="216" y="219"/>
                      <a:pt x="212" y="219"/>
                    </a:cubicBezTo>
                    <a:cubicBezTo>
                      <a:pt x="212" y="219"/>
                      <a:pt x="213" y="218"/>
                      <a:pt x="213" y="218"/>
                    </a:cubicBezTo>
                    <a:cubicBezTo>
                      <a:pt x="211" y="218"/>
                      <a:pt x="210" y="217"/>
                      <a:pt x="209" y="217"/>
                    </a:cubicBezTo>
                    <a:cubicBezTo>
                      <a:pt x="212" y="215"/>
                      <a:pt x="205" y="212"/>
                      <a:pt x="205" y="210"/>
                    </a:cubicBezTo>
                    <a:cubicBezTo>
                      <a:pt x="205" y="211"/>
                      <a:pt x="206" y="211"/>
                      <a:pt x="207" y="211"/>
                    </a:cubicBezTo>
                    <a:cubicBezTo>
                      <a:pt x="206" y="211"/>
                      <a:pt x="206" y="211"/>
                      <a:pt x="206" y="211"/>
                    </a:cubicBezTo>
                    <a:cubicBezTo>
                      <a:pt x="206" y="212"/>
                      <a:pt x="207" y="212"/>
                      <a:pt x="208" y="212"/>
                    </a:cubicBezTo>
                    <a:cubicBezTo>
                      <a:pt x="207" y="211"/>
                      <a:pt x="208" y="212"/>
                      <a:pt x="208" y="211"/>
                    </a:cubicBezTo>
                    <a:cubicBezTo>
                      <a:pt x="207" y="211"/>
                      <a:pt x="207" y="210"/>
                      <a:pt x="206" y="210"/>
                    </a:cubicBezTo>
                    <a:cubicBezTo>
                      <a:pt x="208" y="208"/>
                      <a:pt x="209" y="212"/>
                      <a:pt x="210" y="212"/>
                    </a:cubicBezTo>
                    <a:cubicBezTo>
                      <a:pt x="211" y="211"/>
                      <a:pt x="211" y="211"/>
                      <a:pt x="210" y="210"/>
                    </a:cubicBezTo>
                    <a:cubicBezTo>
                      <a:pt x="210" y="210"/>
                      <a:pt x="212" y="211"/>
                      <a:pt x="213" y="211"/>
                    </a:cubicBezTo>
                    <a:cubicBezTo>
                      <a:pt x="211" y="209"/>
                      <a:pt x="211" y="210"/>
                      <a:pt x="212" y="208"/>
                    </a:cubicBezTo>
                    <a:cubicBezTo>
                      <a:pt x="211" y="208"/>
                      <a:pt x="211" y="208"/>
                      <a:pt x="211" y="209"/>
                    </a:cubicBezTo>
                    <a:cubicBezTo>
                      <a:pt x="211" y="209"/>
                      <a:pt x="208" y="206"/>
                      <a:pt x="208" y="206"/>
                    </a:cubicBezTo>
                    <a:cubicBezTo>
                      <a:pt x="212" y="208"/>
                      <a:pt x="215" y="209"/>
                      <a:pt x="219" y="210"/>
                    </a:cubicBezTo>
                    <a:cubicBezTo>
                      <a:pt x="218" y="209"/>
                      <a:pt x="217" y="208"/>
                      <a:pt x="216" y="208"/>
                    </a:cubicBezTo>
                    <a:cubicBezTo>
                      <a:pt x="217" y="208"/>
                      <a:pt x="217" y="208"/>
                      <a:pt x="217" y="207"/>
                    </a:cubicBezTo>
                    <a:cubicBezTo>
                      <a:pt x="215" y="207"/>
                      <a:pt x="214" y="207"/>
                      <a:pt x="213" y="206"/>
                    </a:cubicBezTo>
                    <a:cubicBezTo>
                      <a:pt x="213" y="206"/>
                      <a:pt x="214" y="206"/>
                      <a:pt x="214" y="206"/>
                    </a:cubicBezTo>
                    <a:cubicBezTo>
                      <a:pt x="213" y="205"/>
                      <a:pt x="212" y="204"/>
                      <a:pt x="210" y="203"/>
                    </a:cubicBezTo>
                    <a:cubicBezTo>
                      <a:pt x="212" y="204"/>
                      <a:pt x="212" y="201"/>
                      <a:pt x="212" y="200"/>
                    </a:cubicBezTo>
                    <a:cubicBezTo>
                      <a:pt x="212" y="203"/>
                      <a:pt x="214" y="203"/>
                      <a:pt x="217" y="203"/>
                    </a:cubicBezTo>
                    <a:cubicBezTo>
                      <a:pt x="217" y="203"/>
                      <a:pt x="216" y="202"/>
                      <a:pt x="216" y="202"/>
                    </a:cubicBezTo>
                    <a:cubicBezTo>
                      <a:pt x="217" y="202"/>
                      <a:pt x="217" y="202"/>
                      <a:pt x="217" y="202"/>
                    </a:cubicBezTo>
                    <a:cubicBezTo>
                      <a:pt x="217" y="201"/>
                      <a:pt x="216" y="201"/>
                      <a:pt x="217" y="200"/>
                    </a:cubicBezTo>
                    <a:cubicBezTo>
                      <a:pt x="217" y="200"/>
                      <a:pt x="218" y="201"/>
                      <a:pt x="218" y="201"/>
                    </a:cubicBezTo>
                    <a:cubicBezTo>
                      <a:pt x="218" y="199"/>
                      <a:pt x="219" y="200"/>
                      <a:pt x="220" y="199"/>
                    </a:cubicBezTo>
                    <a:cubicBezTo>
                      <a:pt x="220" y="199"/>
                      <a:pt x="220" y="199"/>
                      <a:pt x="219" y="198"/>
                    </a:cubicBezTo>
                    <a:cubicBezTo>
                      <a:pt x="219" y="198"/>
                      <a:pt x="218" y="198"/>
                      <a:pt x="217" y="199"/>
                    </a:cubicBezTo>
                    <a:cubicBezTo>
                      <a:pt x="218" y="199"/>
                      <a:pt x="218" y="199"/>
                      <a:pt x="218" y="199"/>
                    </a:cubicBezTo>
                    <a:cubicBezTo>
                      <a:pt x="218" y="201"/>
                      <a:pt x="217" y="199"/>
                      <a:pt x="217" y="198"/>
                    </a:cubicBezTo>
                    <a:cubicBezTo>
                      <a:pt x="217" y="199"/>
                      <a:pt x="217" y="199"/>
                      <a:pt x="217" y="199"/>
                    </a:cubicBezTo>
                    <a:cubicBezTo>
                      <a:pt x="217" y="198"/>
                      <a:pt x="217" y="198"/>
                      <a:pt x="217" y="198"/>
                    </a:cubicBezTo>
                    <a:cubicBezTo>
                      <a:pt x="217" y="197"/>
                      <a:pt x="217" y="196"/>
                      <a:pt x="217" y="196"/>
                    </a:cubicBezTo>
                    <a:cubicBezTo>
                      <a:pt x="217" y="196"/>
                      <a:pt x="218" y="197"/>
                      <a:pt x="219" y="198"/>
                    </a:cubicBezTo>
                    <a:cubicBezTo>
                      <a:pt x="220" y="199"/>
                      <a:pt x="220" y="199"/>
                      <a:pt x="221" y="199"/>
                    </a:cubicBezTo>
                    <a:cubicBezTo>
                      <a:pt x="220" y="199"/>
                      <a:pt x="220" y="199"/>
                      <a:pt x="220" y="199"/>
                    </a:cubicBezTo>
                    <a:cubicBezTo>
                      <a:pt x="221" y="200"/>
                      <a:pt x="222" y="201"/>
                      <a:pt x="222" y="201"/>
                    </a:cubicBezTo>
                    <a:cubicBezTo>
                      <a:pt x="222" y="200"/>
                      <a:pt x="222" y="200"/>
                      <a:pt x="222" y="200"/>
                    </a:cubicBezTo>
                    <a:cubicBezTo>
                      <a:pt x="222" y="201"/>
                      <a:pt x="222" y="202"/>
                      <a:pt x="222" y="203"/>
                    </a:cubicBezTo>
                    <a:cubicBezTo>
                      <a:pt x="224" y="200"/>
                      <a:pt x="223" y="201"/>
                      <a:pt x="226" y="201"/>
                    </a:cubicBezTo>
                    <a:cubicBezTo>
                      <a:pt x="225" y="200"/>
                      <a:pt x="224" y="199"/>
                      <a:pt x="222" y="199"/>
                    </a:cubicBezTo>
                    <a:cubicBezTo>
                      <a:pt x="223" y="199"/>
                      <a:pt x="220" y="195"/>
                      <a:pt x="222" y="196"/>
                    </a:cubicBezTo>
                    <a:cubicBezTo>
                      <a:pt x="221" y="195"/>
                      <a:pt x="221" y="195"/>
                      <a:pt x="221" y="194"/>
                    </a:cubicBezTo>
                    <a:cubicBezTo>
                      <a:pt x="221" y="194"/>
                      <a:pt x="223" y="195"/>
                      <a:pt x="224" y="195"/>
                    </a:cubicBezTo>
                    <a:cubicBezTo>
                      <a:pt x="223" y="194"/>
                      <a:pt x="221" y="193"/>
                      <a:pt x="220" y="192"/>
                    </a:cubicBezTo>
                    <a:cubicBezTo>
                      <a:pt x="220" y="192"/>
                      <a:pt x="224" y="191"/>
                      <a:pt x="224" y="191"/>
                    </a:cubicBezTo>
                    <a:cubicBezTo>
                      <a:pt x="223" y="191"/>
                      <a:pt x="224" y="190"/>
                      <a:pt x="224" y="189"/>
                    </a:cubicBezTo>
                    <a:cubicBezTo>
                      <a:pt x="223" y="189"/>
                      <a:pt x="223" y="190"/>
                      <a:pt x="223" y="190"/>
                    </a:cubicBezTo>
                    <a:cubicBezTo>
                      <a:pt x="223" y="189"/>
                      <a:pt x="223" y="189"/>
                      <a:pt x="223" y="189"/>
                    </a:cubicBezTo>
                    <a:cubicBezTo>
                      <a:pt x="222" y="189"/>
                      <a:pt x="222" y="190"/>
                      <a:pt x="222" y="190"/>
                    </a:cubicBezTo>
                    <a:cubicBezTo>
                      <a:pt x="222" y="190"/>
                      <a:pt x="222" y="189"/>
                      <a:pt x="222" y="189"/>
                    </a:cubicBezTo>
                    <a:cubicBezTo>
                      <a:pt x="222" y="189"/>
                      <a:pt x="221" y="190"/>
                      <a:pt x="221" y="190"/>
                    </a:cubicBezTo>
                    <a:cubicBezTo>
                      <a:pt x="221" y="189"/>
                      <a:pt x="221" y="189"/>
                      <a:pt x="221" y="189"/>
                    </a:cubicBezTo>
                    <a:cubicBezTo>
                      <a:pt x="220" y="190"/>
                      <a:pt x="220" y="190"/>
                      <a:pt x="219" y="189"/>
                    </a:cubicBezTo>
                    <a:cubicBezTo>
                      <a:pt x="220" y="189"/>
                      <a:pt x="220" y="189"/>
                      <a:pt x="219" y="189"/>
                    </a:cubicBezTo>
                    <a:cubicBezTo>
                      <a:pt x="220" y="188"/>
                      <a:pt x="221" y="188"/>
                      <a:pt x="221" y="188"/>
                    </a:cubicBezTo>
                    <a:cubicBezTo>
                      <a:pt x="221" y="187"/>
                      <a:pt x="220" y="187"/>
                      <a:pt x="220" y="188"/>
                    </a:cubicBezTo>
                    <a:cubicBezTo>
                      <a:pt x="221" y="186"/>
                      <a:pt x="220" y="186"/>
                      <a:pt x="222" y="186"/>
                    </a:cubicBezTo>
                    <a:cubicBezTo>
                      <a:pt x="222" y="185"/>
                      <a:pt x="221" y="184"/>
                      <a:pt x="221" y="184"/>
                    </a:cubicBezTo>
                    <a:cubicBezTo>
                      <a:pt x="221" y="184"/>
                      <a:pt x="220" y="184"/>
                      <a:pt x="220" y="186"/>
                    </a:cubicBezTo>
                    <a:cubicBezTo>
                      <a:pt x="220" y="185"/>
                      <a:pt x="220" y="185"/>
                      <a:pt x="221" y="185"/>
                    </a:cubicBezTo>
                    <a:cubicBezTo>
                      <a:pt x="221" y="187"/>
                      <a:pt x="214" y="186"/>
                      <a:pt x="214" y="190"/>
                    </a:cubicBezTo>
                    <a:cubicBezTo>
                      <a:pt x="214" y="194"/>
                      <a:pt x="207" y="198"/>
                      <a:pt x="207" y="193"/>
                    </a:cubicBezTo>
                    <a:cubicBezTo>
                      <a:pt x="207" y="193"/>
                      <a:pt x="208" y="190"/>
                      <a:pt x="207" y="190"/>
                    </a:cubicBezTo>
                    <a:cubicBezTo>
                      <a:pt x="206" y="189"/>
                      <a:pt x="204" y="193"/>
                      <a:pt x="203" y="191"/>
                    </a:cubicBezTo>
                    <a:cubicBezTo>
                      <a:pt x="201" y="190"/>
                      <a:pt x="201" y="186"/>
                      <a:pt x="203" y="185"/>
                    </a:cubicBezTo>
                    <a:cubicBezTo>
                      <a:pt x="205" y="184"/>
                      <a:pt x="206" y="186"/>
                      <a:pt x="208" y="186"/>
                    </a:cubicBezTo>
                    <a:cubicBezTo>
                      <a:pt x="209" y="186"/>
                      <a:pt x="207" y="183"/>
                      <a:pt x="207" y="183"/>
                    </a:cubicBezTo>
                    <a:cubicBezTo>
                      <a:pt x="208" y="182"/>
                      <a:pt x="211" y="180"/>
                      <a:pt x="213" y="178"/>
                    </a:cubicBezTo>
                    <a:cubicBezTo>
                      <a:pt x="213" y="178"/>
                      <a:pt x="212" y="178"/>
                      <a:pt x="212" y="178"/>
                    </a:cubicBezTo>
                    <a:cubicBezTo>
                      <a:pt x="213" y="177"/>
                      <a:pt x="214" y="177"/>
                      <a:pt x="214" y="176"/>
                    </a:cubicBezTo>
                    <a:cubicBezTo>
                      <a:pt x="214" y="176"/>
                      <a:pt x="214" y="177"/>
                      <a:pt x="213" y="178"/>
                    </a:cubicBezTo>
                    <a:cubicBezTo>
                      <a:pt x="215" y="178"/>
                      <a:pt x="217" y="176"/>
                      <a:pt x="217" y="175"/>
                    </a:cubicBezTo>
                    <a:cubicBezTo>
                      <a:pt x="217" y="174"/>
                      <a:pt x="216" y="176"/>
                      <a:pt x="215" y="176"/>
                    </a:cubicBezTo>
                    <a:cubicBezTo>
                      <a:pt x="212" y="176"/>
                      <a:pt x="213" y="170"/>
                      <a:pt x="211" y="169"/>
                    </a:cubicBezTo>
                    <a:cubicBezTo>
                      <a:pt x="213" y="165"/>
                      <a:pt x="209" y="159"/>
                      <a:pt x="206" y="155"/>
                    </a:cubicBezTo>
                    <a:cubicBezTo>
                      <a:pt x="203" y="152"/>
                      <a:pt x="200" y="142"/>
                      <a:pt x="204" y="137"/>
                    </a:cubicBezTo>
                    <a:cubicBezTo>
                      <a:pt x="203" y="137"/>
                      <a:pt x="204" y="137"/>
                      <a:pt x="204" y="136"/>
                    </a:cubicBezTo>
                    <a:cubicBezTo>
                      <a:pt x="204" y="136"/>
                      <a:pt x="205" y="137"/>
                      <a:pt x="205" y="137"/>
                    </a:cubicBezTo>
                    <a:cubicBezTo>
                      <a:pt x="205" y="134"/>
                      <a:pt x="206" y="133"/>
                      <a:pt x="206" y="130"/>
                    </a:cubicBezTo>
                    <a:cubicBezTo>
                      <a:pt x="209" y="122"/>
                      <a:pt x="198" y="125"/>
                      <a:pt x="192" y="125"/>
                    </a:cubicBezTo>
                    <a:cubicBezTo>
                      <a:pt x="118" y="125"/>
                      <a:pt x="118" y="125"/>
                      <a:pt x="118" y="125"/>
                    </a:cubicBezTo>
                    <a:cubicBezTo>
                      <a:pt x="121" y="122"/>
                      <a:pt x="122" y="122"/>
                      <a:pt x="119" y="119"/>
                    </a:cubicBezTo>
                    <a:cubicBezTo>
                      <a:pt x="118" y="119"/>
                      <a:pt x="119" y="107"/>
                      <a:pt x="117" y="109"/>
                    </a:cubicBezTo>
                    <a:cubicBezTo>
                      <a:pt x="118" y="108"/>
                      <a:pt x="124" y="110"/>
                      <a:pt x="123" y="106"/>
                    </a:cubicBezTo>
                    <a:cubicBezTo>
                      <a:pt x="123" y="104"/>
                      <a:pt x="118" y="100"/>
                      <a:pt x="121" y="99"/>
                    </a:cubicBezTo>
                    <a:cubicBezTo>
                      <a:pt x="122" y="98"/>
                      <a:pt x="122" y="103"/>
                      <a:pt x="124" y="103"/>
                    </a:cubicBezTo>
                    <a:cubicBezTo>
                      <a:pt x="127" y="103"/>
                      <a:pt x="124" y="99"/>
                      <a:pt x="124" y="98"/>
                    </a:cubicBezTo>
                    <a:cubicBezTo>
                      <a:pt x="118" y="92"/>
                      <a:pt x="130" y="92"/>
                      <a:pt x="129" y="89"/>
                    </a:cubicBezTo>
                    <a:cubicBezTo>
                      <a:pt x="127" y="87"/>
                      <a:pt x="124" y="91"/>
                      <a:pt x="123" y="87"/>
                    </a:cubicBezTo>
                    <a:cubicBezTo>
                      <a:pt x="123" y="84"/>
                      <a:pt x="125" y="86"/>
                      <a:pt x="126" y="87"/>
                    </a:cubicBezTo>
                    <a:cubicBezTo>
                      <a:pt x="130" y="88"/>
                      <a:pt x="128" y="83"/>
                      <a:pt x="129" y="82"/>
                    </a:cubicBezTo>
                    <a:cubicBezTo>
                      <a:pt x="129" y="77"/>
                      <a:pt x="136" y="80"/>
                      <a:pt x="136" y="78"/>
                    </a:cubicBezTo>
                    <a:cubicBezTo>
                      <a:pt x="135" y="76"/>
                      <a:pt x="132" y="79"/>
                      <a:pt x="130" y="78"/>
                    </a:cubicBezTo>
                    <a:cubicBezTo>
                      <a:pt x="126" y="75"/>
                      <a:pt x="137" y="72"/>
                      <a:pt x="136" y="74"/>
                    </a:cubicBezTo>
                    <a:cubicBezTo>
                      <a:pt x="137" y="72"/>
                      <a:pt x="137" y="67"/>
                      <a:pt x="139" y="65"/>
                    </a:cubicBezTo>
                    <a:cubicBezTo>
                      <a:pt x="140" y="64"/>
                      <a:pt x="148" y="61"/>
                      <a:pt x="141" y="60"/>
                    </a:cubicBezTo>
                    <a:cubicBezTo>
                      <a:pt x="137" y="59"/>
                      <a:pt x="144" y="58"/>
                      <a:pt x="144" y="60"/>
                    </a:cubicBezTo>
                    <a:cubicBezTo>
                      <a:pt x="144" y="59"/>
                      <a:pt x="144" y="58"/>
                      <a:pt x="145" y="58"/>
                    </a:cubicBezTo>
                    <a:cubicBezTo>
                      <a:pt x="149" y="55"/>
                      <a:pt x="146" y="53"/>
                      <a:pt x="145" y="52"/>
                    </a:cubicBezTo>
                    <a:cubicBezTo>
                      <a:pt x="145" y="57"/>
                      <a:pt x="138" y="55"/>
                      <a:pt x="139" y="52"/>
                    </a:cubicBezTo>
                    <a:cubicBezTo>
                      <a:pt x="140" y="49"/>
                      <a:pt x="142" y="51"/>
                      <a:pt x="144" y="49"/>
                    </a:cubicBezTo>
                    <a:cubicBezTo>
                      <a:pt x="147" y="48"/>
                      <a:pt x="146" y="51"/>
                      <a:pt x="148" y="51"/>
                    </a:cubicBezTo>
                    <a:cubicBezTo>
                      <a:pt x="150" y="51"/>
                      <a:pt x="148" y="46"/>
                      <a:pt x="149" y="45"/>
                    </a:cubicBezTo>
                    <a:cubicBezTo>
                      <a:pt x="149" y="45"/>
                      <a:pt x="150" y="45"/>
                      <a:pt x="150" y="46"/>
                    </a:cubicBezTo>
                    <a:cubicBezTo>
                      <a:pt x="150" y="44"/>
                      <a:pt x="153" y="42"/>
                      <a:pt x="153" y="40"/>
                    </a:cubicBezTo>
                    <a:cubicBezTo>
                      <a:pt x="146" y="47"/>
                      <a:pt x="149" y="35"/>
                      <a:pt x="148" y="35"/>
                    </a:cubicBezTo>
                    <a:cubicBezTo>
                      <a:pt x="146" y="35"/>
                      <a:pt x="142" y="36"/>
                      <a:pt x="142" y="32"/>
                    </a:cubicBezTo>
                    <a:cubicBezTo>
                      <a:pt x="142" y="26"/>
                      <a:pt x="146" y="33"/>
                      <a:pt x="148" y="33"/>
                    </a:cubicBezTo>
                    <a:cubicBezTo>
                      <a:pt x="150" y="33"/>
                      <a:pt x="144" y="29"/>
                      <a:pt x="145" y="29"/>
                    </a:cubicBezTo>
                    <a:cubicBezTo>
                      <a:pt x="143" y="27"/>
                      <a:pt x="149" y="25"/>
                      <a:pt x="147" y="23"/>
                    </a:cubicBezTo>
                    <a:cubicBezTo>
                      <a:pt x="149" y="26"/>
                      <a:pt x="135" y="28"/>
                      <a:pt x="142" y="22"/>
                    </a:cubicBezTo>
                    <a:cubicBezTo>
                      <a:pt x="148" y="16"/>
                      <a:pt x="139" y="19"/>
                      <a:pt x="140" y="12"/>
                    </a:cubicBezTo>
                    <a:cubicBezTo>
                      <a:pt x="141" y="9"/>
                      <a:pt x="145" y="9"/>
                      <a:pt x="144" y="6"/>
                    </a:cubicBezTo>
                    <a:cubicBezTo>
                      <a:pt x="144" y="1"/>
                      <a:pt x="141" y="3"/>
                      <a:pt x="141" y="3"/>
                    </a:cubicBezTo>
                    <a:cubicBezTo>
                      <a:pt x="145" y="7"/>
                      <a:pt x="132" y="9"/>
                      <a:pt x="140" y="1"/>
                    </a:cubicBezTo>
                    <a:cubicBezTo>
                      <a:pt x="111" y="1"/>
                      <a:pt x="82" y="0"/>
                      <a:pt x="54" y="0"/>
                    </a:cubicBezTo>
                    <a:cubicBezTo>
                      <a:pt x="40" y="0"/>
                      <a:pt x="26" y="0"/>
                      <a:pt x="1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9"/>
                      <a:pt x="4" y="13"/>
                    </a:cubicBezTo>
                    <a:cubicBezTo>
                      <a:pt x="4" y="21"/>
                      <a:pt x="4" y="30"/>
                      <a:pt x="4" y="38"/>
                    </a:cubicBezTo>
                    <a:cubicBezTo>
                      <a:pt x="4" y="46"/>
                      <a:pt x="0" y="64"/>
                      <a:pt x="9" y="68"/>
                    </a:cubicBezTo>
                    <a:cubicBezTo>
                      <a:pt x="11" y="70"/>
                      <a:pt x="10" y="73"/>
                      <a:pt x="13" y="75"/>
                    </a:cubicBezTo>
                    <a:cubicBezTo>
                      <a:pt x="15" y="76"/>
                      <a:pt x="15" y="82"/>
                      <a:pt x="15" y="83"/>
                    </a:cubicBezTo>
                    <a:cubicBezTo>
                      <a:pt x="15" y="85"/>
                      <a:pt x="13" y="87"/>
                      <a:pt x="14" y="90"/>
                    </a:cubicBezTo>
                    <a:cubicBezTo>
                      <a:pt x="14" y="90"/>
                      <a:pt x="20" y="94"/>
                      <a:pt x="20" y="93"/>
                    </a:cubicBezTo>
                    <a:cubicBezTo>
                      <a:pt x="20" y="95"/>
                      <a:pt x="17" y="94"/>
                      <a:pt x="19" y="97"/>
                    </a:cubicBezTo>
                    <a:cubicBezTo>
                      <a:pt x="19" y="97"/>
                      <a:pt x="20" y="97"/>
                      <a:pt x="20" y="98"/>
                    </a:cubicBezTo>
                    <a:cubicBezTo>
                      <a:pt x="20" y="98"/>
                      <a:pt x="20" y="104"/>
                      <a:pt x="23" y="102"/>
                    </a:cubicBezTo>
                    <a:cubicBezTo>
                      <a:pt x="20" y="105"/>
                      <a:pt x="23" y="108"/>
                      <a:pt x="24" y="110"/>
                    </a:cubicBezTo>
                    <a:cubicBezTo>
                      <a:pt x="24" y="115"/>
                      <a:pt x="26" y="112"/>
                      <a:pt x="28" y="113"/>
                    </a:cubicBezTo>
                    <a:cubicBezTo>
                      <a:pt x="28" y="115"/>
                      <a:pt x="27" y="118"/>
                      <a:pt x="27" y="120"/>
                    </a:cubicBezTo>
                    <a:cubicBezTo>
                      <a:pt x="30" y="121"/>
                      <a:pt x="28" y="123"/>
                      <a:pt x="26" y="125"/>
                    </a:cubicBezTo>
                    <a:cubicBezTo>
                      <a:pt x="30" y="131"/>
                      <a:pt x="24" y="146"/>
                      <a:pt x="19" y="151"/>
                    </a:cubicBezTo>
                    <a:cubicBezTo>
                      <a:pt x="18" y="153"/>
                      <a:pt x="20" y="157"/>
                      <a:pt x="20" y="159"/>
                    </a:cubicBezTo>
                    <a:cubicBezTo>
                      <a:pt x="20" y="161"/>
                      <a:pt x="17" y="164"/>
                      <a:pt x="17" y="167"/>
                    </a:cubicBezTo>
                    <a:cubicBezTo>
                      <a:pt x="17" y="168"/>
                      <a:pt x="19" y="169"/>
                      <a:pt x="20" y="170"/>
                    </a:cubicBezTo>
                    <a:cubicBezTo>
                      <a:pt x="20" y="172"/>
                      <a:pt x="18" y="173"/>
                      <a:pt x="20" y="176"/>
                    </a:cubicBezTo>
                    <a:cubicBezTo>
                      <a:pt x="21" y="179"/>
                      <a:pt x="19" y="180"/>
                      <a:pt x="20" y="183"/>
                    </a:cubicBezTo>
                    <a:cubicBezTo>
                      <a:pt x="19" y="182"/>
                      <a:pt x="15" y="193"/>
                      <a:pt x="14" y="194"/>
                    </a:cubicBezTo>
                    <a:cubicBezTo>
                      <a:pt x="9" y="201"/>
                      <a:pt x="11" y="199"/>
                      <a:pt x="14" y="206"/>
                    </a:cubicBezTo>
                    <a:cubicBezTo>
                      <a:pt x="16" y="201"/>
                      <a:pt x="28" y="202"/>
                      <a:pt x="33" y="202"/>
                    </a:cubicBezTo>
                    <a:cubicBezTo>
                      <a:pt x="42" y="202"/>
                      <a:pt x="48" y="201"/>
                      <a:pt x="56" y="206"/>
                    </a:cubicBezTo>
                    <a:cubicBezTo>
                      <a:pt x="65" y="211"/>
                      <a:pt x="72" y="214"/>
                      <a:pt x="81" y="215"/>
                    </a:cubicBezTo>
                    <a:cubicBezTo>
                      <a:pt x="88" y="216"/>
                      <a:pt x="92" y="213"/>
                      <a:pt x="98" y="213"/>
                    </a:cubicBezTo>
                    <a:cubicBezTo>
                      <a:pt x="98" y="213"/>
                      <a:pt x="98" y="212"/>
                      <a:pt x="97" y="212"/>
                    </a:cubicBezTo>
                    <a:cubicBezTo>
                      <a:pt x="98" y="212"/>
                      <a:pt x="99" y="211"/>
                      <a:pt x="100" y="211"/>
                    </a:cubicBezTo>
                    <a:cubicBezTo>
                      <a:pt x="99" y="210"/>
                      <a:pt x="97" y="211"/>
                      <a:pt x="96" y="211"/>
                    </a:cubicBezTo>
                    <a:cubicBezTo>
                      <a:pt x="96" y="211"/>
                      <a:pt x="96" y="211"/>
                      <a:pt x="96" y="211"/>
                    </a:cubicBezTo>
                    <a:cubicBezTo>
                      <a:pt x="95" y="211"/>
                      <a:pt x="95" y="211"/>
                      <a:pt x="95" y="211"/>
                    </a:cubicBezTo>
                    <a:cubicBezTo>
                      <a:pt x="96" y="211"/>
                      <a:pt x="96" y="211"/>
                      <a:pt x="96" y="211"/>
                    </a:cubicBezTo>
                    <a:cubicBezTo>
                      <a:pt x="93" y="211"/>
                      <a:pt x="94" y="205"/>
                      <a:pt x="95" y="206"/>
                    </a:cubicBezTo>
                    <a:cubicBezTo>
                      <a:pt x="95" y="206"/>
                      <a:pt x="89" y="205"/>
                      <a:pt x="91" y="203"/>
                    </a:cubicBezTo>
                    <a:cubicBezTo>
                      <a:pt x="91" y="203"/>
                      <a:pt x="92" y="203"/>
                      <a:pt x="92" y="203"/>
                    </a:cubicBezTo>
                    <a:cubicBezTo>
                      <a:pt x="92" y="203"/>
                      <a:pt x="93" y="202"/>
                      <a:pt x="94" y="202"/>
                    </a:cubicBezTo>
                    <a:cubicBezTo>
                      <a:pt x="95" y="203"/>
                      <a:pt x="95" y="204"/>
                      <a:pt x="93" y="205"/>
                    </a:cubicBezTo>
                    <a:cubicBezTo>
                      <a:pt x="94" y="204"/>
                      <a:pt x="101" y="199"/>
                      <a:pt x="102" y="198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103" y="198"/>
                      <a:pt x="103" y="198"/>
                      <a:pt x="103" y="198"/>
                    </a:cubicBezTo>
                    <a:cubicBezTo>
                      <a:pt x="103" y="198"/>
                      <a:pt x="103" y="198"/>
                      <a:pt x="102" y="198"/>
                    </a:cubicBezTo>
                    <a:cubicBezTo>
                      <a:pt x="103" y="198"/>
                      <a:pt x="103" y="197"/>
                      <a:pt x="103" y="197"/>
                    </a:cubicBezTo>
                    <a:cubicBezTo>
                      <a:pt x="103" y="198"/>
                      <a:pt x="103" y="198"/>
                      <a:pt x="103" y="198"/>
                    </a:cubicBezTo>
                    <a:cubicBezTo>
                      <a:pt x="105" y="198"/>
                      <a:pt x="112" y="200"/>
                      <a:pt x="108" y="201"/>
                    </a:cubicBezTo>
                    <a:cubicBezTo>
                      <a:pt x="107" y="201"/>
                      <a:pt x="107" y="200"/>
                      <a:pt x="108" y="200"/>
                    </a:cubicBezTo>
                    <a:cubicBezTo>
                      <a:pt x="106" y="201"/>
                      <a:pt x="106" y="203"/>
                      <a:pt x="106" y="205"/>
                    </a:cubicBezTo>
                    <a:cubicBezTo>
                      <a:pt x="107" y="205"/>
                      <a:pt x="120" y="201"/>
                      <a:pt x="120" y="203"/>
                    </a:cubicBezTo>
                    <a:cubicBezTo>
                      <a:pt x="118" y="204"/>
                      <a:pt x="119" y="209"/>
                      <a:pt x="117" y="210"/>
                    </a:cubicBezTo>
                    <a:cubicBezTo>
                      <a:pt x="119" y="211"/>
                      <a:pt x="126" y="211"/>
                      <a:pt x="122" y="217"/>
                    </a:cubicBezTo>
                    <a:cubicBezTo>
                      <a:pt x="122" y="217"/>
                      <a:pt x="128" y="214"/>
                      <a:pt x="128" y="215"/>
                    </a:cubicBezTo>
                    <a:cubicBezTo>
                      <a:pt x="130" y="219"/>
                      <a:pt x="131" y="217"/>
                      <a:pt x="135" y="217"/>
                    </a:cubicBezTo>
                    <a:cubicBezTo>
                      <a:pt x="138" y="221"/>
                      <a:pt x="138" y="227"/>
                      <a:pt x="142" y="231"/>
                    </a:cubicBezTo>
                    <a:cubicBezTo>
                      <a:pt x="141" y="233"/>
                      <a:pt x="143" y="239"/>
                      <a:pt x="145" y="238"/>
                    </a:cubicBezTo>
                    <a:cubicBezTo>
                      <a:pt x="144" y="238"/>
                      <a:pt x="145" y="230"/>
                      <a:pt x="146" y="233"/>
                    </a:cubicBezTo>
                    <a:cubicBezTo>
                      <a:pt x="146" y="234"/>
                      <a:pt x="144" y="236"/>
                      <a:pt x="146" y="237"/>
                    </a:cubicBezTo>
                    <a:cubicBezTo>
                      <a:pt x="146" y="237"/>
                      <a:pt x="146" y="236"/>
                      <a:pt x="146" y="235"/>
                    </a:cubicBezTo>
                    <a:cubicBezTo>
                      <a:pt x="146" y="235"/>
                      <a:pt x="146" y="235"/>
                      <a:pt x="146" y="236"/>
                    </a:cubicBezTo>
                    <a:cubicBezTo>
                      <a:pt x="146" y="236"/>
                      <a:pt x="146" y="236"/>
                      <a:pt x="146" y="237"/>
                    </a:cubicBezTo>
                    <a:cubicBezTo>
                      <a:pt x="147" y="236"/>
                      <a:pt x="147" y="236"/>
                      <a:pt x="148" y="236"/>
                    </a:cubicBezTo>
                    <a:cubicBezTo>
                      <a:pt x="148" y="238"/>
                      <a:pt x="147" y="237"/>
                      <a:pt x="149" y="238"/>
                    </a:cubicBezTo>
                    <a:cubicBezTo>
                      <a:pt x="149" y="237"/>
                      <a:pt x="148" y="235"/>
                      <a:pt x="148" y="234"/>
                    </a:cubicBezTo>
                    <a:cubicBezTo>
                      <a:pt x="148" y="234"/>
                      <a:pt x="148" y="233"/>
                      <a:pt x="148" y="233"/>
                    </a:cubicBezTo>
                    <a:cubicBezTo>
                      <a:pt x="148" y="233"/>
                      <a:pt x="148" y="233"/>
                      <a:pt x="148" y="233"/>
                    </a:cubicBezTo>
                    <a:cubicBezTo>
                      <a:pt x="148" y="233"/>
                      <a:pt x="148" y="232"/>
                      <a:pt x="149" y="232"/>
                    </a:cubicBezTo>
                    <a:cubicBezTo>
                      <a:pt x="149" y="232"/>
                      <a:pt x="149" y="233"/>
                      <a:pt x="150" y="233"/>
                    </a:cubicBezTo>
                    <a:cubicBezTo>
                      <a:pt x="149" y="233"/>
                      <a:pt x="149" y="233"/>
                      <a:pt x="148" y="233"/>
                    </a:cubicBezTo>
                    <a:cubicBezTo>
                      <a:pt x="148" y="233"/>
                      <a:pt x="148" y="233"/>
                      <a:pt x="148" y="234"/>
                    </a:cubicBezTo>
                    <a:cubicBezTo>
                      <a:pt x="149" y="234"/>
                      <a:pt x="149" y="234"/>
                      <a:pt x="149" y="235"/>
                    </a:cubicBezTo>
                    <a:cubicBezTo>
                      <a:pt x="149" y="235"/>
                      <a:pt x="150" y="234"/>
                      <a:pt x="150" y="234"/>
                    </a:cubicBezTo>
                    <a:cubicBezTo>
                      <a:pt x="149" y="234"/>
                      <a:pt x="150" y="234"/>
                      <a:pt x="150" y="233"/>
                    </a:cubicBezTo>
                    <a:cubicBezTo>
                      <a:pt x="150" y="232"/>
                      <a:pt x="148" y="230"/>
                      <a:pt x="147" y="230"/>
                    </a:cubicBezTo>
                    <a:cubicBezTo>
                      <a:pt x="149" y="229"/>
                      <a:pt x="151" y="228"/>
                      <a:pt x="151" y="231"/>
                    </a:cubicBezTo>
                    <a:cubicBezTo>
                      <a:pt x="151" y="231"/>
                      <a:pt x="152" y="231"/>
                      <a:pt x="153" y="231"/>
                    </a:cubicBezTo>
                    <a:cubicBezTo>
                      <a:pt x="153" y="232"/>
                      <a:pt x="150" y="233"/>
                      <a:pt x="152" y="233"/>
                    </a:cubicBezTo>
                    <a:cubicBezTo>
                      <a:pt x="151" y="233"/>
                      <a:pt x="151" y="233"/>
                      <a:pt x="151" y="234"/>
                    </a:cubicBezTo>
                    <a:cubicBezTo>
                      <a:pt x="152" y="234"/>
                      <a:pt x="155" y="234"/>
                      <a:pt x="155" y="233"/>
                    </a:cubicBezTo>
                    <a:cubicBezTo>
                      <a:pt x="154" y="237"/>
                      <a:pt x="157" y="233"/>
                      <a:pt x="157" y="235"/>
                    </a:cubicBezTo>
                    <a:cubicBezTo>
                      <a:pt x="157" y="236"/>
                      <a:pt x="156" y="236"/>
                      <a:pt x="156" y="236"/>
                    </a:cubicBezTo>
                    <a:cubicBezTo>
                      <a:pt x="155" y="236"/>
                      <a:pt x="155" y="236"/>
                      <a:pt x="155" y="236"/>
                    </a:cubicBezTo>
                    <a:cubicBezTo>
                      <a:pt x="155" y="236"/>
                      <a:pt x="155" y="236"/>
                      <a:pt x="154" y="237"/>
                    </a:cubicBezTo>
                    <a:cubicBezTo>
                      <a:pt x="155" y="236"/>
                      <a:pt x="150" y="236"/>
                      <a:pt x="150" y="239"/>
                    </a:cubicBezTo>
                    <a:cubicBezTo>
                      <a:pt x="150" y="239"/>
                      <a:pt x="154" y="242"/>
                      <a:pt x="153" y="242"/>
                    </a:cubicBezTo>
                    <a:cubicBezTo>
                      <a:pt x="155" y="242"/>
                      <a:pt x="154" y="238"/>
                      <a:pt x="155" y="237"/>
                    </a:cubicBezTo>
                    <a:cubicBezTo>
                      <a:pt x="155" y="239"/>
                      <a:pt x="157" y="239"/>
                      <a:pt x="158" y="240"/>
                    </a:cubicBezTo>
                    <a:cubicBezTo>
                      <a:pt x="157" y="239"/>
                      <a:pt x="156" y="242"/>
                      <a:pt x="156" y="242"/>
                    </a:cubicBezTo>
                    <a:cubicBezTo>
                      <a:pt x="158" y="241"/>
                      <a:pt x="157" y="242"/>
                      <a:pt x="159" y="243"/>
                    </a:cubicBezTo>
                    <a:cubicBezTo>
                      <a:pt x="159" y="241"/>
                      <a:pt x="159" y="241"/>
                      <a:pt x="159" y="241"/>
                    </a:cubicBezTo>
                    <a:cubicBezTo>
                      <a:pt x="160" y="243"/>
                      <a:pt x="161" y="239"/>
                      <a:pt x="162" y="240"/>
                    </a:cubicBezTo>
                    <a:cubicBezTo>
                      <a:pt x="162" y="240"/>
                      <a:pt x="161" y="242"/>
                      <a:pt x="161" y="242"/>
                    </a:cubicBezTo>
                    <a:cubicBezTo>
                      <a:pt x="161" y="242"/>
                      <a:pt x="163" y="240"/>
                      <a:pt x="163" y="241"/>
                    </a:cubicBezTo>
                    <a:cubicBezTo>
                      <a:pt x="163" y="240"/>
                      <a:pt x="162" y="238"/>
                      <a:pt x="162" y="239"/>
                    </a:cubicBezTo>
                    <a:cubicBezTo>
                      <a:pt x="162" y="238"/>
                      <a:pt x="162" y="238"/>
                      <a:pt x="162" y="237"/>
                    </a:cubicBezTo>
                    <a:cubicBezTo>
                      <a:pt x="162" y="238"/>
                      <a:pt x="164" y="241"/>
                      <a:pt x="164" y="241"/>
                    </a:cubicBezTo>
                    <a:cubicBezTo>
                      <a:pt x="164" y="240"/>
                      <a:pt x="164" y="238"/>
                      <a:pt x="163" y="237"/>
                    </a:cubicBezTo>
                    <a:cubicBezTo>
                      <a:pt x="164" y="237"/>
                      <a:pt x="164" y="238"/>
                      <a:pt x="165" y="239"/>
                    </a:cubicBezTo>
                    <a:cubicBezTo>
                      <a:pt x="165" y="238"/>
                      <a:pt x="164" y="237"/>
                      <a:pt x="163" y="236"/>
                    </a:cubicBezTo>
                    <a:cubicBezTo>
                      <a:pt x="164" y="236"/>
                      <a:pt x="164" y="237"/>
                      <a:pt x="165" y="237"/>
                    </a:cubicBezTo>
                    <a:cubicBezTo>
                      <a:pt x="164" y="236"/>
                      <a:pt x="162" y="234"/>
                      <a:pt x="163" y="232"/>
                    </a:cubicBezTo>
                    <a:cubicBezTo>
                      <a:pt x="163" y="232"/>
                      <a:pt x="165" y="237"/>
                      <a:pt x="165" y="237"/>
                    </a:cubicBezTo>
                    <a:cubicBezTo>
                      <a:pt x="165" y="234"/>
                      <a:pt x="165" y="234"/>
                      <a:pt x="165" y="234"/>
                    </a:cubicBezTo>
                    <a:cubicBezTo>
                      <a:pt x="166" y="233"/>
                      <a:pt x="166" y="234"/>
                      <a:pt x="166" y="234"/>
                    </a:cubicBezTo>
                    <a:cubicBezTo>
                      <a:pt x="167" y="231"/>
                      <a:pt x="165" y="232"/>
                      <a:pt x="166" y="230"/>
                    </a:cubicBezTo>
                    <a:cubicBezTo>
                      <a:pt x="166" y="230"/>
                      <a:pt x="166" y="231"/>
                      <a:pt x="166" y="231"/>
                    </a:cubicBezTo>
                    <a:cubicBezTo>
                      <a:pt x="166" y="230"/>
                      <a:pt x="167" y="230"/>
                      <a:pt x="168" y="230"/>
                    </a:cubicBezTo>
                    <a:cubicBezTo>
                      <a:pt x="166" y="232"/>
                      <a:pt x="170" y="231"/>
                      <a:pt x="170" y="232"/>
                    </a:cubicBezTo>
                    <a:cubicBezTo>
                      <a:pt x="170" y="232"/>
                      <a:pt x="170" y="232"/>
                      <a:pt x="170" y="232"/>
                    </a:cubicBezTo>
                    <a:cubicBezTo>
                      <a:pt x="170" y="232"/>
                      <a:pt x="170" y="227"/>
                      <a:pt x="170" y="227"/>
                    </a:cubicBezTo>
                    <a:cubicBezTo>
                      <a:pt x="173" y="227"/>
                      <a:pt x="171" y="229"/>
                      <a:pt x="171" y="231"/>
                    </a:cubicBezTo>
                    <a:cubicBezTo>
                      <a:pt x="174" y="234"/>
                      <a:pt x="173" y="227"/>
                      <a:pt x="173" y="227"/>
                    </a:cubicBezTo>
                    <a:cubicBezTo>
                      <a:pt x="174" y="226"/>
                      <a:pt x="176" y="234"/>
                      <a:pt x="176" y="234"/>
                    </a:cubicBezTo>
                    <a:cubicBezTo>
                      <a:pt x="176" y="233"/>
                      <a:pt x="177" y="231"/>
                      <a:pt x="179" y="231"/>
                    </a:cubicBezTo>
                    <a:cubicBezTo>
                      <a:pt x="179" y="231"/>
                      <a:pt x="179" y="231"/>
                      <a:pt x="178" y="231"/>
                    </a:cubicBezTo>
                    <a:cubicBezTo>
                      <a:pt x="179" y="232"/>
                      <a:pt x="179" y="232"/>
                      <a:pt x="180" y="231"/>
                    </a:cubicBezTo>
                    <a:cubicBezTo>
                      <a:pt x="179" y="232"/>
                      <a:pt x="179" y="232"/>
                      <a:pt x="180" y="233"/>
                    </a:cubicBezTo>
                    <a:cubicBezTo>
                      <a:pt x="180" y="232"/>
                      <a:pt x="180" y="232"/>
                      <a:pt x="180" y="232"/>
                    </a:cubicBezTo>
                    <a:cubicBezTo>
                      <a:pt x="180" y="233"/>
                      <a:pt x="180" y="233"/>
                      <a:pt x="180" y="234"/>
                    </a:cubicBezTo>
                    <a:cubicBezTo>
                      <a:pt x="180" y="232"/>
                      <a:pt x="180" y="232"/>
                      <a:pt x="180" y="232"/>
                    </a:cubicBezTo>
                    <a:cubicBezTo>
                      <a:pt x="181" y="233"/>
                      <a:pt x="181" y="234"/>
                      <a:pt x="181" y="235"/>
                    </a:cubicBezTo>
                    <a:cubicBezTo>
                      <a:pt x="182" y="234"/>
                      <a:pt x="180" y="233"/>
                      <a:pt x="182" y="233"/>
                    </a:cubicBezTo>
                    <a:cubicBezTo>
                      <a:pt x="182" y="233"/>
                      <a:pt x="183" y="235"/>
                      <a:pt x="183" y="235"/>
                    </a:cubicBezTo>
                    <a:cubicBezTo>
                      <a:pt x="183" y="235"/>
                      <a:pt x="183" y="234"/>
                      <a:pt x="183" y="234"/>
                    </a:cubicBezTo>
                    <a:cubicBezTo>
                      <a:pt x="183" y="235"/>
                      <a:pt x="183" y="235"/>
                      <a:pt x="183" y="235"/>
                    </a:cubicBezTo>
                    <a:cubicBezTo>
                      <a:pt x="183" y="236"/>
                      <a:pt x="182" y="236"/>
                      <a:pt x="182" y="236"/>
                    </a:cubicBezTo>
                    <a:cubicBezTo>
                      <a:pt x="182" y="236"/>
                      <a:pt x="183" y="238"/>
                      <a:pt x="183" y="238"/>
                    </a:cubicBezTo>
                    <a:cubicBezTo>
                      <a:pt x="182" y="238"/>
                      <a:pt x="182" y="237"/>
                      <a:pt x="182" y="237"/>
                    </a:cubicBezTo>
                    <a:cubicBezTo>
                      <a:pt x="181" y="238"/>
                      <a:pt x="182" y="239"/>
                      <a:pt x="183" y="239"/>
                    </a:cubicBezTo>
                    <a:cubicBezTo>
                      <a:pt x="182" y="239"/>
                      <a:pt x="181" y="239"/>
                      <a:pt x="182" y="240"/>
                    </a:cubicBezTo>
                    <a:cubicBezTo>
                      <a:pt x="182" y="239"/>
                      <a:pt x="183" y="239"/>
                      <a:pt x="182" y="241"/>
                    </a:cubicBezTo>
                    <a:cubicBezTo>
                      <a:pt x="186" y="241"/>
                      <a:pt x="182" y="244"/>
                      <a:pt x="182" y="244"/>
                    </a:cubicBezTo>
                    <a:cubicBezTo>
                      <a:pt x="185" y="243"/>
                      <a:pt x="190" y="242"/>
                      <a:pt x="192" y="238"/>
                    </a:cubicBezTo>
                    <a:cubicBezTo>
                      <a:pt x="192" y="235"/>
                      <a:pt x="191" y="238"/>
                      <a:pt x="190" y="235"/>
                    </a:cubicBezTo>
                    <a:cubicBezTo>
                      <a:pt x="191" y="235"/>
                      <a:pt x="191" y="235"/>
                      <a:pt x="191" y="235"/>
                    </a:cubicBezTo>
                    <a:cubicBezTo>
                      <a:pt x="190" y="234"/>
                      <a:pt x="189" y="229"/>
                      <a:pt x="189" y="229"/>
                    </a:cubicBezTo>
                    <a:cubicBezTo>
                      <a:pt x="189" y="229"/>
                      <a:pt x="189" y="229"/>
                      <a:pt x="189" y="229"/>
                    </a:cubicBezTo>
                    <a:cubicBezTo>
                      <a:pt x="189" y="229"/>
                      <a:pt x="189" y="229"/>
                      <a:pt x="190" y="228"/>
                    </a:cubicBezTo>
                    <a:cubicBezTo>
                      <a:pt x="191" y="228"/>
                      <a:pt x="192" y="230"/>
                      <a:pt x="191" y="230"/>
                    </a:cubicBezTo>
                    <a:cubicBezTo>
                      <a:pt x="192" y="230"/>
                      <a:pt x="193" y="229"/>
                      <a:pt x="193" y="231"/>
                    </a:cubicBezTo>
                    <a:cubicBezTo>
                      <a:pt x="194" y="230"/>
                      <a:pt x="191" y="229"/>
                      <a:pt x="192" y="227"/>
                    </a:cubicBezTo>
                    <a:cubicBezTo>
                      <a:pt x="192" y="227"/>
                      <a:pt x="193" y="228"/>
                      <a:pt x="193" y="228"/>
                    </a:cubicBezTo>
                    <a:cubicBezTo>
                      <a:pt x="193" y="226"/>
                      <a:pt x="193" y="226"/>
                      <a:pt x="192" y="227"/>
                    </a:cubicBezTo>
                    <a:cubicBezTo>
                      <a:pt x="191" y="225"/>
                      <a:pt x="193" y="222"/>
                      <a:pt x="190" y="222"/>
                    </a:cubicBezTo>
                    <a:cubicBezTo>
                      <a:pt x="192" y="220"/>
                      <a:pt x="192" y="223"/>
                      <a:pt x="193" y="224"/>
                    </a:cubicBezTo>
                    <a:cubicBezTo>
                      <a:pt x="194" y="222"/>
                      <a:pt x="192" y="221"/>
                      <a:pt x="191" y="221"/>
                    </a:cubicBezTo>
                    <a:cubicBezTo>
                      <a:pt x="191" y="221"/>
                      <a:pt x="191" y="221"/>
                      <a:pt x="191" y="220"/>
                    </a:cubicBezTo>
                    <a:cubicBezTo>
                      <a:pt x="189" y="220"/>
                      <a:pt x="189" y="222"/>
                      <a:pt x="187" y="219"/>
                    </a:cubicBezTo>
                    <a:cubicBezTo>
                      <a:pt x="186" y="221"/>
                      <a:pt x="184" y="217"/>
                      <a:pt x="184" y="217"/>
                    </a:cubicBez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86" y="216"/>
                      <a:pt x="182" y="216"/>
                      <a:pt x="185" y="214"/>
                    </a:cubicBezTo>
                    <a:cubicBezTo>
                      <a:pt x="188" y="212"/>
                      <a:pt x="185" y="211"/>
                      <a:pt x="186" y="207"/>
                    </a:cubicBezTo>
                    <a:cubicBezTo>
                      <a:pt x="186" y="208"/>
                      <a:pt x="187" y="208"/>
                      <a:pt x="187" y="208"/>
                    </a:cubicBezTo>
                    <a:cubicBezTo>
                      <a:pt x="187" y="208"/>
                      <a:pt x="186" y="206"/>
                      <a:pt x="185" y="206"/>
                    </a:cubicBezTo>
                    <a:cubicBezTo>
                      <a:pt x="188" y="206"/>
                      <a:pt x="188" y="206"/>
                      <a:pt x="188" y="206"/>
                    </a:cubicBezTo>
                    <a:cubicBezTo>
                      <a:pt x="187" y="209"/>
                      <a:pt x="188" y="211"/>
                      <a:pt x="187" y="213"/>
                    </a:cubicBezTo>
                    <a:cubicBezTo>
                      <a:pt x="188" y="213"/>
                      <a:pt x="188" y="212"/>
                      <a:pt x="188" y="212"/>
                    </a:cubicBezTo>
                    <a:cubicBezTo>
                      <a:pt x="188" y="211"/>
                      <a:pt x="189" y="211"/>
                      <a:pt x="189" y="210"/>
                    </a:cubicBezTo>
                    <a:cubicBezTo>
                      <a:pt x="189" y="209"/>
                      <a:pt x="189" y="208"/>
                      <a:pt x="189" y="208"/>
                    </a:cubicBezTo>
                    <a:cubicBezTo>
                      <a:pt x="189" y="208"/>
                      <a:pt x="189" y="209"/>
                      <a:pt x="189" y="210"/>
                    </a:cubicBezTo>
                    <a:cubicBezTo>
                      <a:pt x="189" y="211"/>
                      <a:pt x="189" y="212"/>
                      <a:pt x="188" y="212"/>
                    </a:cubicBezTo>
                    <a:cubicBezTo>
                      <a:pt x="187" y="215"/>
                      <a:pt x="186" y="218"/>
                      <a:pt x="189" y="217"/>
                    </a:cubicBezTo>
                    <a:cubicBezTo>
                      <a:pt x="188" y="216"/>
                      <a:pt x="188" y="216"/>
                      <a:pt x="188" y="215"/>
                    </a:cubicBezTo>
                    <a:cubicBezTo>
                      <a:pt x="190" y="214"/>
                      <a:pt x="189" y="217"/>
                      <a:pt x="190" y="217"/>
                    </a:cubicBezTo>
                    <a:cubicBezTo>
                      <a:pt x="192" y="215"/>
                      <a:pt x="193" y="221"/>
                      <a:pt x="196" y="219"/>
                    </a:cubicBezTo>
                    <a:cubicBezTo>
                      <a:pt x="194" y="219"/>
                      <a:pt x="194" y="218"/>
                      <a:pt x="194" y="217"/>
                    </a:cubicBezTo>
                    <a:cubicBezTo>
                      <a:pt x="199" y="222"/>
                      <a:pt x="195" y="218"/>
                      <a:pt x="197" y="220"/>
                    </a:cubicBezTo>
                    <a:cubicBezTo>
                      <a:pt x="195" y="220"/>
                      <a:pt x="195" y="220"/>
                      <a:pt x="195" y="220"/>
                    </a:cubicBezTo>
                    <a:cubicBezTo>
                      <a:pt x="196" y="221"/>
                      <a:pt x="197" y="221"/>
                      <a:pt x="199" y="220"/>
                    </a:cubicBezTo>
                    <a:cubicBezTo>
                      <a:pt x="197" y="220"/>
                      <a:pt x="199" y="218"/>
                      <a:pt x="199" y="218"/>
                    </a:cubicBezTo>
                    <a:cubicBezTo>
                      <a:pt x="199" y="218"/>
                      <a:pt x="199" y="219"/>
                      <a:pt x="199" y="220"/>
                    </a:cubicBezTo>
                    <a:cubicBezTo>
                      <a:pt x="199" y="219"/>
                      <a:pt x="200" y="219"/>
                      <a:pt x="200" y="219"/>
                    </a:cubicBezTo>
                    <a:cubicBezTo>
                      <a:pt x="199" y="221"/>
                      <a:pt x="205" y="219"/>
                      <a:pt x="203" y="221"/>
                    </a:cubicBezTo>
                    <a:cubicBezTo>
                      <a:pt x="203" y="221"/>
                      <a:pt x="202" y="221"/>
                      <a:pt x="202" y="222"/>
                    </a:cubicBezTo>
                    <a:cubicBezTo>
                      <a:pt x="203" y="222"/>
                      <a:pt x="203" y="222"/>
                      <a:pt x="203" y="222"/>
                    </a:cubicBezTo>
                    <a:cubicBezTo>
                      <a:pt x="203" y="222"/>
                      <a:pt x="202" y="223"/>
                      <a:pt x="202" y="223"/>
                    </a:cubicBezTo>
                    <a:cubicBezTo>
                      <a:pt x="204" y="223"/>
                      <a:pt x="204" y="223"/>
                      <a:pt x="204" y="223"/>
                    </a:cubicBezTo>
                    <a:cubicBezTo>
                      <a:pt x="203" y="223"/>
                      <a:pt x="203" y="224"/>
                      <a:pt x="203" y="224"/>
                    </a:cubicBezTo>
                    <a:cubicBezTo>
                      <a:pt x="204" y="225"/>
                      <a:pt x="204" y="224"/>
                      <a:pt x="205" y="224"/>
                    </a:cubicBezTo>
                    <a:cubicBezTo>
                      <a:pt x="205" y="224"/>
                      <a:pt x="205" y="225"/>
                      <a:pt x="205" y="226"/>
                    </a:cubicBezTo>
                    <a:cubicBezTo>
                      <a:pt x="205" y="225"/>
                      <a:pt x="206" y="225"/>
                      <a:pt x="206" y="224"/>
                    </a:cubicBezTo>
                    <a:cubicBezTo>
                      <a:pt x="206" y="225"/>
                      <a:pt x="206" y="226"/>
                      <a:pt x="206" y="227"/>
                    </a:cubicBezTo>
                    <a:cubicBezTo>
                      <a:pt x="205" y="227"/>
                      <a:pt x="205" y="227"/>
                      <a:pt x="205" y="227"/>
                    </a:cubicBezTo>
                    <a:cubicBezTo>
                      <a:pt x="205" y="228"/>
                      <a:pt x="204" y="230"/>
                      <a:pt x="203" y="230"/>
                    </a:cubicBezTo>
                    <a:cubicBezTo>
                      <a:pt x="205" y="231"/>
                      <a:pt x="212" y="230"/>
                      <a:pt x="212" y="228"/>
                    </a:cubicBezTo>
                    <a:cubicBezTo>
                      <a:pt x="212" y="230"/>
                      <a:pt x="212" y="232"/>
                      <a:pt x="213" y="233"/>
                    </a:cubicBezTo>
                    <a:cubicBezTo>
                      <a:pt x="213" y="233"/>
                      <a:pt x="212" y="233"/>
                      <a:pt x="212" y="233"/>
                    </a:cubicBezTo>
                    <a:cubicBezTo>
                      <a:pt x="214" y="234"/>
                      <a:pt x="216" y="234"/>
                      <a:pt x="218" y="236"/>
                    </a:cubicBezTo>
                    <a:cubicBezTo>
                      <a:pt x="218" y="235"/>
                      <a:pt x="218" y="235"/>
                      <a:pt x="218" y="234"/>
                    </a:cubicBezTo>
                    <a:cubicBezTo>
                      <a:pt x="218" y="234"/>
                      <a:pt x="218" y="235"/>
                      <a:pt x="218" y="235"/>
                    </a:cubicBezTo>
                    <a:cubicBezTo>
                      <a:pt x="218" y="233"/>
                      <a:pt x="218" y="234"/>
                      <a:pt x="218" y="234"/>
                    </a:cubicBezTo>
                    <a:cubicBezTo>
                      <a:pt x="218" y="234"/>
                      <a:pt x="219" y="234"/>
                      <a:pt x="220" y="234"/>
                    </a:cubicBezTo>
                    <a:cubicBezTo>
                      <a:pt x="220" y="233"/>
                      <a:pt x="220" y="233"/>
                      <a:pt x="220" y="234"/>
                    </a:cubicBezTo>
                    <a:cubicBezTo>
                      <a:pt x="220" y="234"/>
                      <a:pt x="220" y="234"/>
                      <a:pt x="220" y="234"/>
                    </a:cubicBezTo>
                    <a:cubicBezTo>
                      <a:pt x="219" y="235"/>
                      <a:pt x="222" y="243"/>
                      <a:pt x="223" y="241"/>
                    </a:cubicBezTo>
                    <a:cubicBezTo>
                      <a:pt x="223" y="241"/>
                      <a:pt x="222" y="243"/>
                      <a:pt x="223" y="244"/>
                    </a:cubicBezTo>
                    <a:cubicBezTo>
                      <a:pt x="224" y="243"/>
                      <a:pt x="224" y="242"/>
                      <a:pt x="225" y="241"/>
                    </a:cubicBezTo>
                    <a:cubicBezTo>
                      <a:pt x="225" y="242"/>
                      <a:pt x="224" y="243"/>
                      <a:pt x="224" y="244"/>
                    </a:cubicBezTo>
                    <a:cubicBezTo>
                      <a:pt x="224" y="244"/>
                      <a:pt x="224" y="245"/>
                      <a:pt x="225" y="244"/>
                    </a:cubicBezTo>
                    <a:cubicBezTo>
                      <a:pt x="225" y="244"/>
                      <a:pt x="225" y="243"/>
                      <a:pt x="225" y="242"/>
                    </a:cubicBezTo>
                    <a:cubicBezTo>
                      <a:pt x="226" y="243"/>
                      <a:pt x="226" y="244"/>
                      <a:pt x="225" y="244"/>
                    </a:cubicBezTo>
                    <a:cubicBezTo>
                      <a:pt x="226" y="244"/>
                      <a:pt x="226" y="243"/>
                      <a:pt x="226" y="242"/>
                    </a:cubicBezTo>
                    <a:cubicBezTo>
                      <a:pt x="226" y="242"/>
                      <a:pt x="226" y="242"/>
                      <a:pt x="227" y="242"/>
                    </a:cubicBezTo>
                    <a:cubicBezTo>
                      <a:pt x="227" y="240"/>
                      <a:pt x="227" y="239"/>
                      <a:pt x="226" y="238"/>
                    </a:cubicBezTo>
                    <a:cubicBezTo>
                      <a:pt x="227" y="239"/>
                      <a:pt x="228" y="240"/>
                      <a:pt x="227" y="241"/>
                    </a:cubicBezTo>
                    <a:cubicBezTo>
                      <a:pt x="228" y="240"/>
                      <a:pt x="231" y="239"/>
                      <a:pt x="229" y="241"/>
                    </a:cubicBezTo>
                    <a:cubicBezTo>
                      <a:pt x="228" y="241"/>
                      <a:pt x="227" y="245"/>
                      <a:pt x="227" y="246"/>
                    </a:cubicBezTo>
                    <a:cubicBezTo>
                      <a:pt x="226" y="246"/>
                      <a:pt x="226" y="245"/>
                      <a:pt x="225" y="245"/>
                    </a:cubicBezTo>
                    <a:cubicBezTo>
                      <a:pt x="227" y="249"/>
                      <a:pt x="222" y="250"/>
                      <a:pt x="222" y="254"/>
                    </a:cubicBezTo>
                    <a:cubicBezTo>
                      <a:pt x="224" y="255"/>
                      <a:pt x="226" y="250"/>
                      <a:pt x="227" y="249"/>
                    </a:cubicBezTo>
                    <a:cubicBezTo>
                      <a:pt x="226" y="249"/>
                      <a:pt x="226" y="249"/>
                      <a:pt x="226" y="249"/>
                    </a:cubicBezTo>
                    <a:cubicBezTo>
                      <a:pt x="226" y="248"/>
                      <a:pt x="229" y="243"/>
                      <a:pt x="230" y="242"/>
                    </a:cubicBezTo>
                    <a:cubicBezTo>
                      <a:pt x="230" y="243"/>
                      <a:pt x="230" y="243"/>
                      <a:pt x="230" y="243"/>
                    </a:cubicBezTo>
                    <a:cubicBezTo>
                      <a:pt x="230" y="241"/>
                      <a:pt x="235" y="249"/>
                      <a:pt x="235" y="251"/>
                    </a:cubicBezTo>
                    <a:cubicBezTo>
                      <a:pt x="236" y="249"/>
                      <a:pt x="235" y="248"/>
                      <a:pt x="234" y="247"/>
                    </a:cubicBezTo>
                    <a:cubicBezTo>
                      <a:pt x="234" y="247"/>
                      <a:pt x="234" y="246"/>
                      <a:pt x="234" y="246"/>
                    </a:cubicBezTo>
                    <a:cubicBezTo>
                      <a:pt x="234" y="246"/>
                      <a:pt x="234" y="246"/>
                      <a:pt x="234" y="247"/>
                    </a:cubicBezTo>
                    <a:cubicBezTo>
                      <a:pt x="234" y="247"/>
                      <a:pt x="234" y="247"/>
                      <a:pt x="234" y="246"/>
                    </a:cubicBezTo>
                    <a:cubicBezTo>
                      <a:pt x="235" y="246"/>
                      <a:pt x="235" y="247"/>
                      <a:pt x="235" y="247"/>
                    </a:cubicBezTo>
                    <a:cubicBezTo>
                      <a:pt x="235" y="246"/>
                      <a:pt x="235" y="246"/>
                      <a:pt x="234" y="245"/>
                    </a:cubicBezTo>
                    <a:cubicBezTo>
                      <a:pt x="236" y="245"/>
                      <a:pt x="237" y="244"/>
                      <a:pt x="237" y="243"/>
                    </a:cubicBezTo>
                    <a:cubicBezTo>
                      <a:pt x="237" y="243"/>
                      <a:pt x="237" y="242"/>
                      <a:pt x="237" y="242"/>
                    </a:cubicBezTo>
                    <a:cubicBezTo>
                      <a:pt x="236" y="243"/>
                      <a:pt x="236" y="243"/>
                      <a:pt x="235" y="243"/>
                    </a:cubicBezTo>
                    <a:cubicBezTo>
                      <a:pt x="236" y="242"/>
                      <a:pt x="236" y="242"/>
                      <a:pt x="234" y="241"/>
                    </a:cubicBezTo>
                    <a:cubicBezTo>
                      <a:pt x="235" y="241"/>
                      <a:pt x="236" y="242"/>
                      <a:pt x="237" y="242"/>
                    </a:cubicBezTo>
                    <a:cubicBezTo>
                      <a:pt x="237" y="242"/>
                      <a:pt x="237" y="242"/>
                      <a:pt x="237" y="242"/>
                    </a:cubicBezTo>
                    <a:cubicBezTo>
                      <a:pt x="237" y="242"/>
                      <a:pt x="237" y="243"/>
                      <a:pt x="237" y="243"/>
                    </a:cubicBezTo>
                    <a:cubicBezTo>
                      <a:pt x="237" y="243"/>
                      <a:pt x="237" y="244"/>
                      <a:pt x="237" y="245"/>
                    </a:cubicBezTo>
                    <a:cubicBezTo>
                      <a:pt x="238" y="245"/>
                      <a:pt x="238" y="245"/>
                      <a:pt x="238" y="245"/>
                    </a:cubicBezTo>
                    <a:cubicBezTo>
                      <a:pt x="238" y="245"/>
                      <a:pt x="237" y="242"/>
                      <a:pt x="237" y="242"/>
                    </a:cubicBezTo>
                    <a:cubicBezTo>
                      <a:pt x="239" y="243"/>
                      <a:pt x="239" y="244"/>
                      <a:pt x="239" y="245"/>
                    </a:cubicBezTo>
                    <a:cubicBezTo>
                      <a:pt x="239" y="243"/>
                      <a:pt x="241" y="242"/>
                      <a:pt x="241" y="241"/>
                    </a:cubicBezTo>
                    <a:cubicBezTo>
                      <a:pt x="240" y="241"/>
                      <a:pt x="239" y="241"/>
                      <a:pt x="239" y="241"/>
                    </a:cubicBezTo>
                    <a:cubicBezTo>
                      <a:pt x="240" y="241"/>
                      <a:pt x="238" y="240"/>
                      <a:pt x="238" y="240"/>
                    </a:cubicBezTo>
                    <a:cubicBezTo>
                      <a:pt x="238" y="242"/>
                      <a:pt x="236" y="241"/>
                      <a:pt x="237" y="239"/>
                    </a:cubicBezTo>
                    <a:cubicBezTo>
                      <a:pt x="237" y="239"/>
                      <a:pt x="238" y="240"/>
                      <a:pt x="238" y="240"/>
                    </a:cubicBezTo>
                    <a:cubicBezTo>
                      <a:pt x="238" y="238"/>
                      <a:pt x="241" y="236"/>
                      <a:pt x="241" y="236"/>
                    </a:cubicBezTo>
                    <a:cubicBezTo>
                      <a:pt x="238" y="236"/>
                      <a:pt x="236" y="237"/>
                      <a:pt x="234" y="238"/>
                    </a:cubicBezTo>
                    <a:close/>
                    <a:moveTo>
                      <a:pt x="145" y="230"/>
                    </a:moveTo>
                    <a:cubicBezTo>
                      <a:pt x="144" y="229"/>
                      <a:pt x="143" y="230"/>
                      <a:pt x="142" y="230"/>
                    </a:cubicBezTo>
                    <a:cubicBezTo>
                      <a:pt x="143" y="230"/>
                      <a:pt x="143" y="229"/>
                      <a:pt x="144" y="229"/>
                    </a:cubicBezTo>
                    <a:cubicBezTo>
                      <a:pt x="144" y="229"/>
                      <a:pt x="144" y="229"/>
                      <a:pt x="144" y="230"/>
                    </a:cubicBezTo>
                    <a:cubicBezTo>
                      <a:pt x="144" y="230"/>
                      <a:pt x="146" y="230"/>
                      <a:pt x="144" y="228"/>
                    </a:cubicBezTo>
                    <a:cubicBezTo>
                      <a:pt x="145" y="227"/>
                      <a:pt x="147" y="227"/>
                      <a:pt x="146" y="228"/>
                    </a:cubicBezTo>
                    <a:cubicBezTo>
                      <a:pt x="146" y="229"/>
                      <a:pt x="145" y="229"/>
                      <a:pt x="145" y="230"/>
                    </a:cubicBezTo>
                    <a:close/>
                    <a:moveTo>
                      <a:pt x="147" y="231"/>
                    </a:moveTo>
                    <a:cubicBezTo>
                      <a:pt x="147" y="231"/>
                      <a:pt x="146" y="231"/>
                      <a:pt x="146" y="230"/>
                    </a:cubicBezTo>
                    <a:cubicBezTo>
                      <a:pt x="146" y="230"/>
                      <a:pt x="147" y="230"/>
                      <a:pt x="147" y="230"/>
                    </a:cubicBezTo>
                    <a:lnTo>
                      <a:pt x="147" y="231"/>
                    </a:lnTo>
                    <a:close/>
                    <a:moveTo>
                      <a:pt x="212" y="227"/>
                    </a:moveTo>
                    <a:cubicBezTo>
                      <a:pt x="212" y="228"/>
                      <a:pt x="212" y="228"/>
                      <a:pt x="212" y="228"/>
                    </a:cubicBezTo>
                    <a:cubicBezTo>
                      <a:pt x="212" y="227"/>
                      <a:pt x="210" y="227"/>
                      <a:pt x="211" y="225"/>
                    </a:cubicBezTo>
                    <a:cubicBezTo>
                      <a:pt x="211" y="226"/>
                      <a:pt x="212" y="226"/>
                      <a:pt x="212" y="227"/>
                    </a:cubicBezTo>
                    <a:cubicBezTo>
                      <a:pt x="212" y="226"/>
                      <a:pt x="212" y="225"/>
                      <a:pt x="211" y="224"/>
                    </a:cubicBezTo>
                    <a:cubicBezTo>
                      <a:pt x="211" y="224"/>
                      <a:pt x="211" y="224"/>
                      <a:pt x="211" y="224"/>
                    </a:cubicBezTo>
                    <a:cubicBezTo>
                      <a:pt x="211" y="224"/>
                      <a:pt x="211" y="225"/>
                      <a:pt x="211" y="225"/>
                    </a:cubicBezTo>
                    <a:cubicBezTo>
                      <a:pt x="209" y="223"/>
                      <a:pt x="210" y="219"/>
                      <a:pt x="207" y="221"/>
                    </a:cubicBezTo>
                    <a:cubicBezTo>
                      <a:pt x="207" y="218"/>
                      <a:pt x="210" y="222"/>
                      <a:pt x="211" y="223"/>
                    </a:cubicBezTo>
                    <a:cubicBezTo>
                      <a:pt x="210" y="223"/>
                      <a:pt x="210" y="223"/>
                      <a:pt x="210" y="223"/>
                    </a:cubicBezTo>
                    <a:cubicBezTo>
                      <a:pt x="211" y="223"/>
                      <a:pt x="211" y="223"/>
                      <a:pt x="211" y="224"/>
                    </a:cubicBezTo>
                    <a:cubicBezTo>
                      <a:pt x="211" y="224"/>
                      <a:pt x="211" y="224"/>
                      <a:pt x="211" y="224"/>
                    </a:cubicBezTo>
                    <a:cubicBezTo>
                      <a:pt x="211" y="224"/>
                      <a:pt x="211" y="224"/>
                      <a:pt x="211" y="224"/>
                    </a:cubicBezTo>
                    <a:cubicBezTo>
                      <a:pt x="212" y="225"/>
                      <a:pt x="212" y="227"/>
                      <a:pt x="212" y="228"/>
                    </a:cubicBezTo>
                    <a:cubicBezTo>
                      <a:pt x="212" y="228"/>
                      <a:pt x="212" y="228"/>
                      <a:pt x="212" y="227"/>
                    </a:cubicBezTo>
                    <a:close/>
                    <a:moveTo>
                      <a:pt x="226" y="242"/>
                    </a:moveTo>
                    <a:cubicBezTo>
                      <a:pt x="226" y="242"/>
                      <a:pt x="227" y="242"/>
                      <a:pt x="227" y="242"/>
                    </a:cubicBezTo>
                    <a:cubicBezTo>
                      <a:pt x="227" y="242"/>
                      <a:pt x="227" y="242"/>
                      <a:pt x="227" y="241"/>
                    </a:cubicBezTo>
                    <a:cubicBezTo>
                      <a:pt x="227" y="241"/>
                      <a:pt x="227" y="242"/>
                      <a:pt x="227" y="242"/>
                    </a:cubicBezTo>
                    <a:cubicBezTo>
                      <a:pt x="227" y="242"/>
                      <a:pt x="226" y="242"/>
                      <a:pt x="226" y="242"/>
                    </a:cubicBezTo>
                    <a:close/>
                    <a:moveTo>
                      <a:pt x="248" y="194"/>
                    </a:moveTo>
                    <a:cubicBezTo>
                      <a:pt x="249" y="195"/>
                      <a:pt x="248" y="194"/>
                      <a:pt x="248" y="194"/>
                    </a:cubicBezTo>
                    <a:close/>
                    <a:moveTo>
                      <a:pt x="249" y="195"/>
                    </a:moveTo>
                    <a:cubicBezTo>
                      <a:pt x="249" y="196"/>
                      <a:pt x="249" y="196"/>
                      <a:pt x="249" y="195"/>
                    </a:cubicBezTo>
                    <a:close/>
                    <a:moveTo>
                      <a:pt x="249" y="195"/>
                    </a:moveTo>
                    <a:cubicBezTo>
                      <a:pt x="248" y="196"/>
                      <a:pt x="248" y="196"/>
                      <a:pt x="249" y="195"/>
                    </a:cubicBezTo>
                    <a:close/>
                    <a:moveTo>
                      <a:pt x="244" y="200"/>
                    </a:moveTo>
                    <a:cubicBezTo>
                      <a:pt x="244" y="198"/>
                      <a:pt x="244" y="198"/>
                      <a:pt x="244" y="198"/>
                    </a:cubicBezTo>
                    <a:cubicBezTo>
                      <a:pt x="242" y="199"/>
                      <a:pt x="242" y="200"/>
                      <a:pt x="244" y="200"/>
                    </a:cubicBezTo>
                    <a:close/>
                    <a:moveTo>
                      <a:pt x="247" y="206"/>
                    </a:moveTo>
                    <a:cubicBezTo>
                      <a:pt x="247" y="206"/>
                      <a:pt x="247" y="206"/>
                      <a:pt x="247" y="206"/>
                    </a:cubicBezTo>
                    <a:close/>
                    <a:moveTo>
                      <a:pt x="246" y="206"/>
                    </a:moveTo>
                    <a:cubicBezTo>
                      <a:pt x="245" y="207"/>
                      <a:pt x="246" y="207"/>
                      <a:pt x="246" y="206"/>
                    </a:cubicBezTo>
                    <a:close/>
                    <a:moveTo>
                      <a:pt x="244" y="208"/>
                    </a:moveTo>
                    <a:cubicBezTo>
                      <a:pt x="245" y="210"/>
                      <a:pt x="244" y="209"/>
                      <a:pt x="244" y="208"/>
                    </a:cubicBezTo>
                    <a:close/>
                    <a:moveTo>
                      <a:pt x="113" y="213"/>
                    </a:moveTo>
                    <a:cubicBezTo>
                      <a:pt x="112" y="213"/>
                      <a:pt x="112" y="213"/>
                      <a:pt x="111" y="214"/>
                    </a:cubicBezTo>
                    <a:cubicBezTo>
                      <a:pt x="111" y="213"/>
                      <a:pt x="111" y="213"/>
                      <a:pt x="111" y="212"/>
                    </a:cubicBezTo>
                    <a:cubicBezTo>
                      <a:pt x="110" y="212"/>
                      <a:pt x="105" y="210"/>
                      <a:pt x="105" y="209"/>
                    </a:cubicBezTo>
                    <a:cubicBezTo>
                      <a:pt x="103" y="209"/>
                      <a:pt x="101" y="213"/>
                      <a:pt x="98" y="213"/>
                    </a:cubicBezTo>
                    <a:cubicBezTo>
                      <a:pt x="99" y="215"/>
                      <a:pt x="106" y="219"/>
                      <a:pt x="108" y="219"/>
                    </a:cubicBezTo>
                    <a:cubicBezTo>
                      <a:pt x="109" y="219"/>
                      <a:pt x="115" y="216"/>
                      <a:pt x="114" y="213"/>
                    </a:cubicBezTo>
                    <a:cubicBezTo>
                      <a:pt x="113" y="214"/>
                      <a:pt x="112" y="214"/>
                      <a:pt x="113" y="213"/>
                    </a:cubicBezTo>
                    <a:close/>
                    <a:moveTo>
                      <a:pt x="241" y="211"/>
                    </a:moveTo>
                    <a:cubicBezTo>
                      <a:pt x="242" y="211"/>
                      <a:pt x="241" y="209"/>
                      <a:pt x="241" y="211"/>
                    </a:cubicBezTo>
                    <a:close/>
                    <a:moveTo>
                      <a:pt x="238" y="216"/>
                    </a:moveTo>
                    <a:cubicBezTo>
                      <a:pt x="239" y="216"/>
                      <a:pt x="240" y="215"/>
                      <a:pt x="241" y="214"/>
                    </a:cubicBezTo>
                    <a:cubicBezTo>
                      <a:pt x="239" y="214"/>
                      <a:pt x="238" y="215"/>
                      <a:pt x="238" y="216"/>
                    </a:cubicBezTo>
                    <a:close/>
                    <a:moveTo>
                      <a:pt x="135" y="218"/>
                    </a:moveTo>
                    <a:cubicBezTo>
                      <a:pt x="134" y="217"/>
                      <a:pt x="133" y="219"/>
                      <a:pt x="133" y="219"/>
                    </a:cubicBezTo>
                    <a:cubicBezTo>
                      <a:pt x="133" y="219"/>
                      <a:pt x="136" y="218"/>
                      <a:pt x="135" y="218"/>
                    </a:cubicBezTo>
                    <a:close/>
                    <a:moveTo>
                      <a:pt x="235" y="219"/>
                    </a:moveTo>
                    <a:cubicBezTo>
                      <a:pt x="234" y="219"/>
                      <a:pt x="233" y="220"/>
                      <a:pt x="232" y="220"/>
                    </a:cubicBezTo>
                    <a:cubicBezTo>
                      <a:pt x="233" y="221"/>
                      <a:pt x="234" y="220"/>
                      <a:pt x="235" y="219"/>
                    </a:cubicBezTo>
                    <a:close/>
                    <a:moveTo>
                      <a:pt x="220" y="223"/>
                    </a:moveTo>
                    <a:cubicBezTo>
                      <a:pt x="221" y="224"/>
                      <a:pt x="220" y="223"/>
                      <a:pt x="220" y="223"/>
                    </a:cubicBezTo>
                    <a:close/>
                    <a:moveTo>
                      <a:pt x="227" y="224"/>
                    </a:moveTo>
                    <a:cubicBezTo>
                      <a:pt x="227" y="225"/>
                      <a:pt x="229" y="225"/>
                      <a:pt x="227" y="224"/>
                    </a:cubicBezTo>
                    <a:close/>
                    <a:moveTo>
                      <a:pt x="140" y="235"/>
                    </a:moveTo>
                    <a:cubicBezTo>
                      <a:pt x="140" y="235"/>
                      <a:pt x="140" y="235"/>
                      <a:pt x="140" y="235"/>
                    </a:cubicBezTo>
                    <a:cubicBezTo>
                      <a:pt x="140" y="235"/>
                      <a:pt x="140" y="235"/>
                      <a:pt x="140" y="235"/>
                    </a:cubicBezTo>
                    <a:cubicBezTo>
                      <a:pt x="140" y="235"/>
                      <a:pt x="140" y="235"/>
                      <a:pt x="140" y="235"/>
                    </a:cubicBezTo>
                    <a:close/>
                    <a:moveTo>
                      <a:pt x="141" y="235"/>
                    </a:moveTo>
                    <a:cubicBezTo>
                      <a:pt x="141" y="233"/>
                      <a:pt x="141" y="233"/>
                      <a:pt x="141" y="233"/>
                    </a:cubicBezTo>
                    <a:cubicBezTo>
                      <a:pt x="140" y="234"/>
                      <a:pt x="140" y="234"/>
                      <a:pt x="140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lose/>
                    <a:moveTo>
                      <a:pt x="140" y="233"/>
                    </a:moveTo>
                    <a:cubicBezTo>
                      <a:pt x="140" y="232"/>
                      <a:pt x="139" y="232"/>
                      <a:pt x="139" y="233"/>
                    </a:cubicBezTo>
                    <a:cubicBezTo>
                      <a:pt x="138" y="232"/>
                      <a:pt x="138" y="231"/>
                      <a:pt x="138" y="230"/>
                    </a:cubicBezTo>
                    <a:cubicBezTo>
                      <a:pt x="139" y="233"/>
                      <a:pt x="140" y="231"/>
                      <a:pt x="140" y="229"/>
                    </a:cubicBezTo>
                    <a:cubicBezTo>
                      <a:pt x="139" y="229"/>
                      <a:pt x="139" y="229"/>
                      <a:pt x="139" y="230"/>
                    </a:cubicBezTo>
                    <a:cubicBezTo>
                      <a:pt x="138" y="229"/>
                      <a:pt x="136" y="227"/>
                      <a:pt x="137" y="225"/>
                    </a:cubicBezTo>
                    <a:cubicBezTo>
                      <a:pt x="136" y="225"/>
                      <a:pt x="131" y="233"/>
                      <a:pt x="131" y="228"/>
                    </a:cubicBezTo>
                    <a:cubicBezTo>
                      <a:pt x="128" y="233"/>
                      <a:pt x="137" y="234"/>
                      <a:pt x="140" y="235"/>
                    </a:cubicBezTo>
                    <a:cubicBezTo>
                      <a:pt x="139" y="234"/>
                      <a:pt x="139" y="234"/>
                      <a:pt x="140" y="233"/>
                    </a:cubicBezTo>
                    <a:close/>
                    <a:moveTo>
                      <a:pt x="226" y="227"/>
                    </a:moveTo>
                    <a:cubicBezTo>
                      <a:pt x="226" y="228"/>
                      <a:pt x="226" y="227"/>
                      <a:pt x="226" y="227"/>
                    </a:cubicBezTo>
                    <a:close/>
                    <a:moveTo>
                      <a:pt x="234" y="228"/>
                    </a:moveTo>
                    <a:cubicBezTo>
                      <a:pt x="234" y="227"/>
                      <a:pt x="234" y="227"/>
                      <a:pt x="234" y="228"/>
                    </a:cubicBezTo>
                    <a:close/>
                    <a:moveTo>
                      <a:pt x="150" y="233"/>
                    </a:moveTo>
                    <a:cubicBezTo>
                      <a:pt x="150" y="233"/>
                      <a:pt x="150" y="233"/>
                      <a:pt x="150" y="233"/>
                    </a:cubicBezTo>
                    <a:cubicBezTo>
                      <a:pt x="150" y="233"/>
                      <a:pt x="150" y="234"/>
                      <a:pt x="150" y="233"/>
                    </a:cubicBezTo>
                    <a:close/>
                    <a:moveTo>
                      <a:pt x="150" y="233"/>
                    </a:moveTo>
                    <a:cubicBezTo>
                      <a:pt x="150" y="233"/>
                      <a:pt x="150" y="233"/>
                      <a:pt x="150" y="233"/>
                    </a:cubicBezTo>
                    <a:cubicBezTo>
                      <a:pt x="150" y="233"/>
                      <a:pt x="150" y="233"/>
                      <a:pt x="150" y="233"/>
                    </a:cubicBezTo>
                    <a:cubicBezTo>
                      <a:pt x="150" y="233"/>
                      <a:pt x="150" y="233"/>
                      <a:pt x="150" y="233"/>
                    </a:cubicBezTo>
                    <a:close/>
                    <a:moveTo>
                      <a:pt x="146" y="237"/>
                    </a:moveTo>
                    <a:cubicBezTo>
                      <a:pt x="146" y="238"/>
                      <a:pt x="146" y="237"/>
                      <a:pt x="146" y="237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394"/>
              <p:cNvSpPr>
                <a:spLocks/>
              </p:cNvSpPr>
              <p:nvPr/>
            </p:nvSpPr>
            <p:spPr bwMode="gray">
              <a:xfrm>
                <a:off x="7830713" y="4186852"/>
                <a:ext cx="256560" cy="409127"/>
              </a:xfrm>
              <a:custGeom>
                <a:avLst/>
                <a:gdLst>
                  <a:gd name="T0" fmla="*/ 27 w 159"/>
                  <a:gd name="T1" fmla="*/ 193 h 253"/>
                  <a:gd name="T2" fmla="*/ 23 w 159"/>
                  <a:gd name="T3" fmla="*/ 203 h 253"/>
                  <a:gd name="T4" fmla="*/ 14 w 159"/>
                  <a:gd name="T5" fmla="*/ 218 h 253"/>
                  <a:gd name="T6" fmla="*/ 11 w 159"/>
                  <a:gd name="T7" fmla="*/ 218 h 253"/>
                  <a:gd name="T8" fmla="*/ 7 w 159"/>
                  <a:gd name="T9" fmla="*/ 219 h 253"/>
                  <a:gd name="T10" fmla="*/ 6 w 159"/>
                  <a:gd name="T11" fmla="*/ 230 h 253"/>
                  <a:gd name="T12" fmla="*/ 4 w 159"/>
                  <a:gd name="T13" fmla="*/ 232 h 253"/>
                  <a:gd name="T14" fmla="*/ 3 w 159"/>
                  <a:gd name="T15" fmla="*/ 239 h 253"/>
                  <a:gd name="T16" fmla="*/ 3 w 159"/>
                  <a:gd name="T17" fmla="*/ 241 h 253"/>
                  <a:gd name="T18" fmla="*/ 3 w 159"/>
                  <a:gd name="T19" fmla="*/ 246 h 253"/>
                  <a:gd name="T20" fmla="*/ 10 w 159"/>
                  <a:gd name="T21" fmla="*/ 240 h 253"/>
                  <a:gd name="T22" fmla="*/ 22 w 159"/>
                  <a:gd name="T23" fmla="*/ 245 h 253"/>
                  <a:gd name="T24" fmla="*/ 30 w 159"/>
                  <a:gd name="T25" fmla="*/ 241 h 253"/>
                  <a:gd name="T26" fmla="*/ 47 w 159"/>
                  <a:gd name="T27" fmla="*/ 247 h 253"/>
                  <a:gd name="T28" fmla="*/ 63 w 159"/>
                  <a:gd name="T29" fmla="*/ 235 h 253"/>
                  <a:gd name="T30" fmla="*/ 70 w 159"/>
                  <a:gd name="T31" fmla="*/ 242 h 253"/>
                  <a:gd name="T32" fmla="*/ 75 w 159"/>
                  <a:gd name="T33" fmla="*/ 240 h 253"/>
                  <a:gd name="T34" fmla="*/ 80 w 159"/>
                  <a:gd name="T35" fmla="*/ 232 h 253"/>
                  <a:gd name="T36" fmla="*/ 84 w 159"/>
                  <a:gd name="T37" fmla="*/ 227 h 253"/>
                  <a:gd name="T38" fmla="*/ 87 w 159"/>
                  <a:gd name="T39" fmla="*/ 225 h 253"/>
                  <a:gd name="T40" fmla="*/ 95 w 159"/>
                  <a:gd name="T41" fmla="*/ 234 h 253"/>
                  <a:gd name="T42" fmla="*/ 105 w 159"/>
                  <a:gd name="T43" fmla="*/ 233 h 253"/>
                  <a:gd name="T44" fmla="*/ 109 w 159"/>
                  <a:gd name="T45" fmla="*/ 219 h 253"/>
                  <a:gd name="T46" fmla="*/ 125 w 159"/>
                  <a:gd name="T47" fmla="*/ 207 h 253"/>
                  <a:gd name="T48" fmla="*/ 128 w 159"/>
                  <a:gd name="T49" fmla="*/ 190 h 253"/>
                  <a:gd name="T50" fmla="*/ 157 w 159"/>
                  <a:gd name="T51" fmla="*/ 187 h 253"/>
                  <a:gd name="T52" fmla="*/ 154 w 159"/>
                  <a:gd name="T53" fmla="*/ 178 h 253"/>
                  <a:gd name="T54" fmla="*/ 153 w 159"/>
                  <a:gd name="T55" fmla="*/ 170 h 253"/>
                  <a:gd name="T56" fmla="*/ 157 w 159"/>
                  <a:gd name="T57" fmla="*/ 156 h 253"/>
                  <a:gd name="T58" fmla="*/ 158 w 159"/>
                  <a:gd name="T59" fmla="*/ 14 h 253"/>
                  <a:gd name="T60" fmla="*/ 138 w 159"/>
                  <a:gd name="T61" fmla="*/ 2 h 253"/>
                  <a:gd name="T62" fmla="*/ 56 w 159"/>
                  <a:gd name="T63" fmla="*/ 5 h 253"/>
                  <a:gd name="T64" fmla="*/ 29 w 159"/>
                  <a:gd name="T65" fmla="*/ 5 h 253"/>
                  <a:gd name="T66" fmla="*/ 28 w 159"/>
                  <a:gd name="T67" fmla="*/ 138 h 253"/>
                  <a:gd name="T68" fmla="*/ 25 w 159"/>
                  <a:gd name="T69" fmla="*/ 155 h 253"/>
                  <a:gd name="T70" fmla="*/ 23 w 159"/>
                  <a:gd name="T71" fmla="*/ 166 h 253"/>
                  <a:gd name="T72" fmla="*/ 26 w 159"/>
                  <a:gd name="T73" fmla="*/ 174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9" h="253">
                    <a:moveTo>
                      <a:pt x="29" y="179"/>
                    </a:moveTo>
                    <a:cubicBezTo>
                      <a:pt x="28" y="179"/>
                      <a:pt x="32" y="191"/>
                      <a:pt x="27" y="193"/>
                    </a:cubicBezTo>
                    <a:cubicBezTo>
                      <a:pt x="24" y="195"/>
                      <a:pt x="24" y="198"/>
                      <a:pt x="23" y="201"/>
                    </a:cubicBezTo>
                    <a:cubicBezTo>
                      <a:pt x="22" y="202"/>
                      <a:pt x="23" y="201"/>
                      <a:pt x="23" y="203"/>
                    </a:cubicBezTo>
                    <a:cubicBezTo>
                      <a:pt x="23" y="205"/>
                      <a:pt x="18" y="204"/>
                      <a:pt x="18" y="207"/>
                    </a:cubicBezTo>
                    <a:cubicBezTo>
                      <a:pt x="19" y="207"/>
                      <a:pt x="16" y="217"/>
                      <a:pt x="14" y="218"/>
                    </a:cubicBezTo>
                    <a:cubicBezTo>
                      <a:pt x="13" y="218"/>
                      <a:pt x="13" y="216"/>
                      <a:pt x="13" y="216"/>
                    </a:cubicBezTo>
                    <a:cubicBezTo>
                      <a:pt x="12" y="215"/>
                      <a:pt x="11" y="219"/>
                      <a:pt x="11" y="218"/>
                    </a:cubicBezTo>
                    <a:cubicBezTo>
                      <a:pt x="11" y="218"/>
                      <a:pt x="11" y="217"/>
                      <a:pt x="11" y="217"/>
                    </a:cubicBezTo>
                    <a:cubicBezTo>
                      <a:pt x="9" y="216"/>
                      <a:pt x="10" y="220"/>
                      <a:pt x="7" y="219"/>
                    </a:cubicBezTo>
                    <a:cubicBezTo>
                      <a:pt x="7" y="221"/>
                      <a:pt x="11" y="226"/>
                      <a:pt x="11" y="225"/>
                    </a:cubicBezTo>
                    <a:cubicBezTo>
                      <a:pt x="11" y="227"/>
                      <a:pt x="6" y="227"/>
                      <a:pt x="6" y="230"/>
                    </a:cubicBezTo>
                    <a:cubicBezTo>
                      <a:pt x="6" y="230"/>
                      <a:pt x="8" y="229"/>
                      <a:pt x="8" y="229"/>
                    </a:cubicBezTo>
                    <a:cubicBezTo>
                      <a:pt x="11" y="230"/>
                      <a:pt x="4" y="233"/>
                      <a:pt x="4" y="232"/>
                    </a:cubicBezTo>
                    <a:cubicBezTo>
                      <a:pt x="4" y="233"/>
                      <a:pt x="6" y="235"/>
                      <a:pt x="6" y="237"/>
                    </a:cubicBezTo>
                    <a:cubicBezTo>
                      <a:pt x="6" y="239"/>
                      <a:pt x="3" y="239"/>
                      <a:pt x="3" y="239"/>
                    </a:cubicBezTo>
                    <a:cubicBezTo>
                      <a:pt x="3" y="241"/>
                      <a:pt x="6" y="240"/>
                      <a:pt x="6" y="241"/>
                    </a:cubicBezTo>
                    <a:cubicBezTo>
                      <a:pt x="7" y="243"/>
                      <a:pt x="3" y="241"/>
                      <a:pt x="3" y="241"/>
                    </a:cubicBezTo>
                    <a:cubicBezTo>
                      <a:pt x="0" y="241"/>
                      <a:pt x="6" y="246"/>
                      <a:pt x="5" y="245"/>
                    </a:cubicBezTo>
                    <a:cubicBezTo>
                      <a:pt x="6" y="245"/>
                      <a:pt x="3" y="246"/>
                      <a:pt x="3" y="246"/>
                    </a:cubicBezTo>
                    <a:cubicBezTo>
                      <a:pt x="3" y="245"/>
                      <a:pt x="10" y="253"/>
                      <a:pt x="11" y="246"/>
                    </a:cubicBezTo>
                    <a:cubicBezTo>
                      <a:pt x="11" y="244"/>
                      <a:pt x="8" y="242"/>
                      <a:pt x="10" y="240"/>
                    </a:cubicBezTo>
                    <a:cubicBezTo>
                      <a:pt x="11" y="239"/>
                      <a:pt x="15" y="243"/>
                      <a:pt x="17" y="242"/>
                    </a:cubicBezTo>
                    <a:cubicBezTo>
                      <a:pt x="23" y="240"/>
                      <a:pt x="19" y="242"/>
                      <a:pt x="22" y="245"/>
                    </a:cubicBezTo>
                    <a:cubicBezTo>
                      <a:pt x="26" y="250"/>
                      <a:pt x="24" y="236"/>
                      <a:pt x="26" y="237"/>
                    </a:cubicBezTo>
                    <a:cubicBezTo>
                      <a:pt x="28" y="237"/>
                      <a:pt x="27" y="241"/>
                      <a:pt x="30" y="241"/>
                    </a:cubicBezTo>
                    <a:cubicBezTo>
                      <a:pt x="34" y="241"/>
                      <a:pt x="32" y="237"/>
                      <a:pt x="37" y="240"/>
                    </a:cubicBezTo>
                    <a:cubicBezTo>
                      <a:pt x="41" y="242"/>
                      <a:pt x="45" y="245"/>
                      <a:pt x="47" y="247"/>
                    </a:cubicBezTo>
                    <a:cubicBezTo>
                      <a:pt x="50" y="251"/>
                      <a:pt x="51" y="244"/>
                      <a:pt x="52" y="242"/>
                    </a:cubicBezTo>
                    <a:cubicBezTo>
                      <a:pt x="52" y="241"/>
                      <a:pt x="61" y="235"/>
                      <a:pt x="63" y="235"/>
                    </a:cubicBezTo>
                    <a:cubicBezTo>
                      <a:pt x="63" y="236"/>
                      <a:pt x="65" y="242"/>
                      <a:pt x="67" y="242"/>
                    </a:cubicBezTo>
                    <a:cubicBezTo>
                      <a:pt x="68" y="242"/>
                      <a:pt x="72" y="239"/>
                      <a:pt x="70" y="242"/>
                    </a:cubicBezTo>
                    <a:cubicBezTo>
                      <a:pt x="70" y="244"/>
                      <a:pt x="70" y="247"/>
                      <a:pt x="72" y="244"/>
                    </a:cubicBezTo>
                    <a:cubicBezTo>
                      <a:pt x="73" y="243"/>
                      <a:pt x="72" y="240"/>
                      <a:pt x="75" y="240"/>
                    </a:cubicBezTo>
                    <a:cubicBezTo>
                      <a:pt x="79" y="241"/>
                      <a:pt x="76" y="237"/>
                      <a:pt x="76" y="235"/>
                    </a:cubicBezTo>
                    <a:cubicBezTo>
                      <a:pt x="76" y="232"/>
                      <a:pt x="78" y="233"/>
                      <a:pt x="80" y="232"/>
                    </a:cubicBezTo>
                    <a:cubicBezTo>
                      <a:pt x="82" y="231"/>
                      <a:pt x="78" y="228"/>
                      <a:pt x="80" y="227"/>
                    </a:cubicBezTo>
                    <a:cubicBezTo>
                      <a:pt x="83" y="227"/>
                      <a:pt x="81" y="228"/>
                      <a:pt x="84" y="227"/>
                    </a:cubicBezTo>
                    <a:cubicBezTo>
                      <a:pt x="88" y="226"/>
                      <a:pt x="84" y="225"/>
                      <a:pt x="83" y="224"/>
                    </a:cubicBezTo>
                    <a:cubicBezTo>
                      <a:pt x="82" y="222"/>
                      <a:pt x="87" y="225"/>
                      <a:pt x="87" y="225"/>
                    </a:cubicBezTo>
                    <a:cubicBezTo>
                      <a:pt x="89" y="226"/>
                      <a:pt x="88" y="229"/>
                      <a:pt x="89" y="231"/>
                    </a:cubicBezTo>
                    <a:cubicBezTo>
                      <a:pt x="90" y="234"/>
                      <a:pt x="92" y="235"/>
                      <a:pt x="95" y="234"/>
                    </a:cubicBezTo>
                    <a:cubicBezTo>
                      <a:pt x="97" y="234"/>
                      <a:pt x="98" y="238"/>
                      <a:pt x="100" y="237"/>
                    </a:cubicBezTo>
                    <a:cubicBezTo>
                      <a:pt x="100" y="234"/>
                      <a:pt x="104" y="236"/>
                      <a:pt x="105" y="233"/>
                    </a:cubicBezTo>
                    <a:cubicBezTo>
                      <a:pt x="106" y="231"/>
                      <a:pt x="105" y="228"/>
                      <a:pt x="106" y="226"/>
                    </a:cubicBezTo>
                    <a:cubicBezTo>
                      <a:pt x="106" y="223"/>
                      <a:pt x="108" y="222"/>
                      <a:pt x="109" y="219"/>
                    </a:cubicBezTo>
                    <a:cubicBezTo>
                      <a:pt x="109" y="217"/>
                      <a:pt x="114" y="218"/>
                      <a:pt x="116" y="217"/>
                    </a:cubicBezTo>
                    <a:cubicBezTo>
                      <a:pt x="121" y="213"/>
                      <a:pt x="116" y="207"/>
                      <a:pt x="125" y="207"/>
                    </a:cubicBezTo>
                    <a:cubicBezTo>
                      <a:pt x="127" y="204"/>
                      <a:pt x="129" y="201"/>
                      <a:pt x="128" y="198"/>
                    </a:cubicBezTo>
                    <a:cubicBezTo>
                      <a:pt x="128" y="196"/>
                      <a:pt x="126" y="191"/>
                      <a:pt x="128" y="190"/>
                    </a:cubicBezTo>
                    <a:cubicBezTo>
                      <a:pt x="132" y="186"/>
                      <a:pt x="139" y="193"/>
                      <a:pt x="142" y="192"/>
                    </a:cubicBezTo>
                    <a:cubicBezTo>
                      <a:pt x="149" y="189"/>
                      <a:pt x="150" y="187"/>
                      <a:pt x="157" y="187"/>
                    </a:cubicBezTo>
                    <a:cubicBezTo>
                      <a:pt x="156" y="188"/>
                      <a:pt x="159" y="180"/>
                      <a:pt x="159" y="181"/>
                    </a:cubicBezTo>
                    <a:cubicBezTo>
                      <a:pt x="158" y="179"/>
                      <a:pt x="154" y="179"/>
                      <a:pt x="154" y="178"/>
                    </a:cubicBezTo>
                    <a:cubicBezTo>
                      <a:pt x="155" y="177"/>
                      <a:pt x="156" y="176"/>
                      <a:pt x="156" y="175"/>
                    </a:cubicBezTo>
                    <a:cubicBezTo>
                      <a:pt x="156" y="173"/>
                      <a:pt x="153" y="172"/>
                      <a:pt x="153" y="170"/>
                    </a:cubicBezTo>
                    <a:cubicBezTo>
                      <a:pt x="155" y="167"/>
                      <a:pt x="158" y="168"/>
                      <a:pt x="158" y="164"/>
                    </a:cubicBezTo>
                    <a:cubicBezTo>
                      <a:pt x="158" y="162"/>
                      <a:pt x="157" y="159"/>
                      <a:pt x="157" y="156"/>
                    </a:cubicBezTo>
                    <a:cubicBezTo>
                      <a:pt x="157" y="141"/>
                      <a:pt x="157" y="127"/>
                      <a:pt x="157" y="112"/>
                    </a:cubicBezTo>
                    <a:cubicBezTo>
                      <a:pt x="158" y="79"/>
                      <a:pt x="158" y="47"/>
                      <a:pt x="158" y="14"/>
                    </a:cubicBezTo>
                    <a:cubicBezTo>
                      <a:pt x="158" y="13"/>
                      <a:pt x="159" y="2"/>
                      <a:pt x="157" y="2"/>
                    </a:cubicBezTo>
                    <a:cubicBezTo>
                      <a:pt x="151" y="2"/>
                      <a:pt x="144" y="2"/>
                      <a:pt x="138" y="2"/>
                    </a:cubicBezTo>
                    <a:cubicBezTo>
                      <a:pt x="123" y="2"/>
                      <a:pt x="108" y="2"/>
                      <a:pt x="93" y="2"/>
                    </a:cubicBezTo>
                    <a:cubicBezTo>
                      <a:pt x="81" y="2"/>
                      <a:pt x="67" y="0"/>
                      <a:pt x="56" y="5"/>
                    </a:cubicBezTo>
                    <a:cubicBezTo>
                      <a:pt x="54" y="7"/>
                      <a:pt x="31" y="16"/>
                      <a:pt x="34" y="7"/>
                    </a:cubicBezTo>
                    <a:cubicBezTo>
                      <a:pt x="34" y="9"/>
                      <a:pt x="29" y="6"/>
                      <a:pt x="29" y="5"/>
                    </a:cubicBezTo>
                    <a:cubicBezTo>
                      <a:pt x="29" y="41"/>
                      <a:pt x="28" y="77"/>
                      <a:pt x="28" y="113"/>
                    </a:cubicBezTo>
                    <a:cubicBezTo>
                      <a:pt x="28" y="121"/>
                      <a:pt x="28" y="130"/>
                      <a:pt x="28" y="138"/>
                    </a:cubicBezTo>
                    <a:cubicBezTo>
                      <a:pt x="28" y="142"/>
                      <a:pt x="28" y="147"/>
                      <a:pt x="28" y="151"/>
                    </a:cubicBezTo>
                    <a:cubicBezTo>
                      <a:pt x="26" y="151"/>
                      <a:pt x="25" y="154"/>
                      <a:pt x="25" y="155"/>
                    </a:cubicBezTo>
                    <a:cubicBezTo>
                      <a:pt x="25" y="157"/>
                      <a:pt x="27" y="158"/>
                      <a:pt x="26" y="160"/>
                    </a:cubicBezTo>
                    <a:cubicBezTo>
                      <a:pt x="25" y="162"/>
                      <a:pt x="22" y="165"/>
                      <a:pt x="23" y="166"/>
                    </a:cubicBezTo>
                    <a:cubicBezTo>
                      <a:pt x="24" y="167"/>
                      <a:pt x="25" y="168"/>
                      <a:pt x="26" y="169"/>
                    </a:cubicBezTo>
                    <a:cubicBezTo>
                      <a:pt x="27" y="169"/>
                      <a:pt x="27" y="174"/>
                      <a:pt x="26" y="174"/>
                    </a:cubicBezTo>
                    <a:cubicBezTo>
                      <a:pt x="30" y="176"/>
                      <a:pt x="27" y="177"/>
                      <a:pt x="29" y="179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395"/>
              <p:cNvSpPr>
                <a:spLocks noEditPoints="1"/>
              </p:cNvSpPr>
              <p:nvPr/>
            </p:nvSpPr>
            <p:spPr bwMode="gray">
              <a:xfrm>
                <a:off x="8171424" y="4419466"/>
                <a:ext cx="645161" cy="294188"/>
              </a:xfrm>
              <a:custGeom>
                <a:avLst/>
                <a:gdLst>
                  <a:gd name="T0" fmla="*/ 394 w 399"/>
                  <a:gd name="T1" fmla="*/ 98 h 182"/>
                  <a:gd name="T2" fmla="*/ 378 w 399"/>
                  <a:gd name="T3" fmla="*/ 97 h 182"/>
                  <a:gd name="T4" fmla="*/ 376 w 399"/>
                  <a:gd name="T5" fmla="*/ 103 h 182"/>
                  <a:gd name="T6" fmla="*/ 374 w 399"/>
                  <a:gd name="T7" fmla="*/ 106 h 182"/>
                  <a:gd name="T8" fmla="*/ 375 w 399"/>
                  <a:gd name="T9" fmla="*/ 110 h 182"/>
                  <a:gd name="T10" fmla="*/ 371 w 399"/>
                  <a:gd name="T11" fmla="*/ 114 h 182"/>
                  <a:gd name="T12" fmla="*/ 366 w 399"/>
                  <a:gd name="T13" fmla="*/ 119 h 182"/>
                  <a:gd name="T14" fmla="*/ 364 w 399"/>
                  <a:gd name="T15" fmla="*/ 129 h 182"/>
                  <a:gd name="T16" fmla="*/ 364 w 399"/>
                  <a:gd name="T17" fmla="*/ 137 h 182"/>
                  <a:gd name="T18" fmla="*/ 377 w 399"/>
                  <a:gd name="T19" fmla="*/ 122 h 182"/>
                  <a:gd name="T20" fmla="*/ 379 w 399"/>
                  <a:gd name="T21" fmla="*/ 124 h 182"/>
                  <a:gd name="T22" fmla="*/ 388 w 399"/>
                  <a:gd name="T23" fmla="*/ 99 h 182"/>
                  <a:gd name="T24" fmla="*/ 338 w 399"/>
                  <a:gd name="T25" fmla="*/ 89 h 182"/>
                  <a:gd name="T26" fmla="*/ 350 w 399"/>
                  <a:gd name="T27" fmla="*/ 134 h 182"/>
                  <a:gd name="T28" fmla="*/ 359 w 399"/>
                  <a:gd name="T29" fmla="*/ 162 h 182"/>
                  <a:gd name="T30" fmla="*/ 354 w 399"/>
                  <a:gd name="T31" fmla="*/ 158 h 182"/>
                  <a:gd name="T32" fmla="*/ 348 w 399"/>
                  <a:gd name="T33" fmla="*/ 159 h 182"/>
                  <a:gd name="T34" fmla="*/ 338 w 399"/>
                  <a:gd name="T35" fmla="*/ 164 h 182"/>
                  <a:gd name="T36" fmla="*/ 334 w 399"/>
                  <a:gd name="T37" fmla="*/ 154 h 182"/>
                  <a:gd name="T38" fmla="*/ 313 w 399"/>
                  <a:gd name="T39" fmla="*/ 138 h 182"/>
                  <a:gd name="T40" fmla="*/ 312 w 399"/>
                  <a:gd name="T41" fmla="*/ 136 h 182"/>
                  <a:gd name="T42" fmla="*/ 334 w 399"/>
                  <a:gd name="T43" fmla="*/ 141 h 182"/>
                  <a:gd name="T44" fmla="*/ 350 w 399"/>
                  <a:gd name="T45" fmla="*/ 147 h 182"/>
                  <a:gd name="T46" fmla="*/ 345 w 399"/>
                  <a:gd name="T47" fmla="*/ 145 h 182"/>
                  <a:gd name="T48" fmla="*/ 343 w 399"/>
                  <a:gd name="T49" fmla="*/ 144 h 182"/>
                  <a:gd name="T50" fmla="*/ 344 w 399"/>
                  <a:gd name="T51" fmla="*/ 140 h 182"/>
                  <a:gd name="T52" fmla="*/ 320 w 399"/>
                  <a:gd name="T53" fmla="*/ 119 h 182"/>
                  <a:gd name="T54" fmla="*/ 316 w 399"/>
                  <a:gd name="T55" fmla="*/ 118 h 182"/>
                  <a:gd name="T56" fmla="*/ 317 w 399"/>
                  <a:gd name="T57" fmla="*/ 118 h 182"/>
                  <a:gd name="T58" fmla="*/ 323 w 399"/>
                  <a:gd name="T59" fmla="*/ 121 h 182"/>
                  <a:gd name="T60" fmla="*/ 345 w 399"/>
                  <a:gd name="T61" fmla="*/ 137 h 182"/>
                  <a:gd name="T62" fmla="*/ 340 w 399"/>
                  <a:gd name="T63" fmla="*/ 131 h 182"/>
                  <a:gd name="T64" fmla="*/ 346 w 399"/>
                  <a:gd name="T65" fmla="*/ 130 h 182"/>
                  <a:gd name="T66" fmla="*/ 351 w 399"/>
                  <a:gd name="T67" fmla="*/ 130 h 182"/>
                  <a:gd name="T68" fmla="*/ 347 w 399"/>
                  <a:gd name="T69" fmla="*/ 123 h 182"/>
                  <a:gd name="T70" fmla="*/ 336 w 399"/>
                  <a:gd name="T71" fmla="*/ 113 h 182"/>
                  <a:gd name="T72" fmla="*/ 313 w 399"/>
                  <a:gd name="T73" fmla="*/ 82 h 182"/>
                  <a:gd name="T74" fmla="*/ 316 w 399"/>
                  <a:gd name="T75" fmla="*/ 85 h 182"/>
                  <a:gd name="T76" fmla="*/ 332 w 399"/>
                  <a:gd name="T77" fmla="*/ 104 h 182"/>
                  <a:gd name="T78" fmla="*/ 344 w 399"/>
                  <a:gd name="T79" fmla="*/ 108 h 182"/>
                  <a:gd name="T80" fmla="*/ 348 w 399"/>
                  <a:gd name="T81" fmla="*/ 114 h 182"/>
                  <a:gd name="T82" fmla="*/ 349 w 399"/>
                  <a:gd name="T83" fmla="*/ 110 h 182"/>
                  <a:gd name="T84" fmla="*/ 346 w 399"/>
                  <a:gd name="T85" fmla="*/ 103 h 182"/>
                  <a:gd name="T86" fmla="*/ 351 w 399"/>
                  <a:gd name="T87" fmla="*/ 98 h 182"/>
                  <a:gd name="T88" fmla="*/ 347 w 399"/>
                  <a:gd name="T89" fmla="*/ 94 h 182"/>
                  <a:gd name="T90" fmla="*/ 341 w 399"/>
                  <a:gd name="T91" fmla="*/ 92 h 182"/>
                  <a:gd name="T92" fmla="*/ 337 w 399"/>
                  <a:gd name="T93" fmla="*/ 90 h 182"/>
                  <a:gd name="T94" fmla="*/ 329 w 399"/>
                  <a:gd name="T95" fmla="*/ 82 h 182"/>
                  <a:gd name="T96" fmla="*/ 317 w 399"/>
                  <a:gd name="T97" fmla="*/ 79 h 182"/>
                  <a:gd name="T98" fmla="*/ 315 w 399"/>
                  <a:gd name="T99" fmla="*/ 69 h 182"/>
                  <a:gd name="T100" fmla="*/ 303 w 399"/>
                  <a:gd name="T101" fmla="*/ 55 h 182"/>
                  <a:gd name="T102" fmla="*/ 314 w 399"/>
                  <a:gd name="T103" fmla="*/ 42 h 182"/>
                  <a:gd name="T104" fmla="*/ 304 w 399"/>
                  <a:gd name="T105" fmla="*/ 28 h 182"/>
                  <a:gd name="T106" fmla="*/ 249 w 399"/>
                  <a:gd name="T107" fmla="*/ 19 h 182"/>
                  <a:gd name="T108" fmla="*/ 210 w 399"/>
                  <a:gd name="T109" fmla="*/ 63 h 182"/>
                  <a:gd name="T110" fmla="*/ 159 w 399"/>
                  <a:gd name="T111" fmla="*/ 110 h 182"/>
                  <a:gd name="T112" fmla="*/ 127 w 399"/>
                  <a:gd name="T113" fmla="*/ 134 h 182"/>
                  <a:gd name="T114" fmla="*/ 83 w 399"/>
                  <a:gd name="T115" fmla="*/ 126 h 182"/>
                  <a:gd name="T116" fmla="*/ 46 w 399"/>
                  <a:gd name="T117" fmla="*/ 147 h 182"/>
                  <a:gd name="T118" fmla="*/ 95 w 399"/>
                  <a:gd name="T119" fmla="*/ 179 h 182"/>
                  <a:gd name="T120" fmla="*/ 364 w 399"/>
                  <a:gd name="T121" fmla="*/ 181 h 182"/>
                  <a:gd name="T122" fmla="*/ 369 w 399"/>
                  <a:gd name="T123" fmla="*/ 179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99" h="182">
                    <a:moveTo>
                      <a:pt x="399" y="90"/>
                    </a:moveTo>
                    <a:cubicBezTo>
                      <a:pt x="397" y="91"/>
                      <a:pt x="393" y="98"/>
                      <a:pt x="394" y="98"/>
                    </a:cubicBezTo>
                    <a:cubicBezTo>
                      <a:pt x="394" y="98"/>
                      <a:pt x="394" y="98"/>
                      <a:pt x="394" y="98"/>
                    </a:cubicBezTo>
                    <a:cubicBezTo>
                      <a:pt x="396" y="95"/>
                      <a:pt x="399" y="90"/>
                      <a:pt x="399" y="90"/>
                    </a:cubicBezTo>
                    <a:close/>
                    <a:moveTo>
                      <a:pt x="394" y="98"/>
                    </a:moveTo>
                    <a:cubicBezTo>
                      <a:pt x="394" y="98"/>
                      <a:pt x="394" y="98"/>
                      <a:pt x="393" y="98"/>
                    </a:cubicBezTo>
                    <a:cubicBezTo>
                      <a:pt x="394" y="98"/>
                      <a:pt x="395" y="98"/>
                      <a:pt x="394" y="98"/>
                    </a:cubicBezTo>
                    <a:close/>
                    <a:moveTo>
                      <a:pt x="393" y="98"/>
                    </a:moveTo>
                    <a:cubicBezTo>
                      <a:pt x="393" y="98"/>
                      <a:pt x="392" y="99"/>
                      <a:pt x="392" y="99"/>
                    </a:cubicBezTo>
                    <a:cubicBezTo>
                      <a:pt x="392" y="100"/>
                      <a:pt x="392" y="99"/>
                      <a:pt x="393" y="98"/>
                    </a:cubicBezTo>
                    <a:close/>
                    <a:moveTo>
                      <a:pt x="393" y="91"/>
                    </a:moveTo>
                    <a:cubicBezTo>
                      <a:pt x="385" y="91"/>
                      <a:pt x="379" y="93"/>
                      <a:pt x="375" y="97"/>
                    </a:cubicBezTo>
                    <a:cubicBezTo>
                      <a:pt x="375" y="98"/>
                      <a:pt x="376" y="98"/>
                      <a:pt x="376" y="97"/>
                    </a:cubicBezTo>
                    <a:cubicBezTo>
                      <a:pt x="376" y="98"/>
                      <a:pt x="378" y="97"/>
                      <a:pt x="378" y="97"/>
                    </a:cubicBezTo>
                    <a:cubicBezTo>
                      <a:pt x="378" y="98"/>
                      <a:pt x="377" y="98"/>
                      <a:pt x="377" y="98"/>
                    </a:cubicBezTo>
                    <a:cubicBezTo>
                      <a:pt x="378" y="98"/>
                      <a:pt x="379" y="98"/>
                      <a:pt x="379" y="99"/>
                    </a:cubicBezTo>
                    <a:cubicBezTo>
                      <a:pt x="378" y="99"/>
                      <a:pt x="378" y="101"/>
                      <a:pt x="379" y="100"/>
                    </a:cubicBezTo>
                    <a:cubicBezTo>
                      <a:pt x="378" y="101"/>
                      <a:pt x="378" y="101"/>
                      <a:pt x="379" y="102"/>
                    </a:cubicBezTo>
                    <a:cubicBezTo>
                      <a:pt x="378" y="102"/>
                      <a:pt x="378" y="102"/>
                      <a:pt x="378" y="101"/>
                    </a:cubicBezTo>
                    <a:cubicBezTo>
                      <a:pt x="377" y="101"/>
                      <a:pt x="377" y="102"/>
                      <a:pt x="378" y="102"/>
                    </a:cubicBezTo>
                    <a:cubicBezTo>
                      <a:pt x="377" y="102"/>
                      <a:pt x="376" y="103"/>
                      <a:pt x="376" y="103"/>
                    </a:cubicBezTo>
                    <a:cubicBezTo>
                      <a:pt x="376" y="103"/>
                      <a:pt x="377" y="104"/>
                      <a:pt x="377" y="105"/>
                    </a:cubicBezTo>
                    <a:cubicBezTo>
                      <a:pt x="377" y="105"/>
                      <a:pt x="376" y="104"/>
                      <a:pt x="376" y="104"/>
                    </a:cubicBezTo>
                    <a:cubicBezTo>
                      <a:pt x="376" y="106"/>
                      <a:pt x="376" y="105"/>
                      <a:pt x="375" y="106"/>
                    </a:cubicBezTo>
                    <a:cubicBezTo>
                      <a:pt x="376" y="104"/>
                      <a:pt x="373" y="105"/>
                      <a:pt x="375" y="104"/>
                    </a:cubicBezTo>
                    <a:cubicBezTo>
                      <a:pt x="373" y="103"/>
                      <a:pt x="372" y="103"/>
                      <a:pt x="372" y="105"/>
                    </a:cubicBezTo>
                    <a:cubicBezTo>
                      <a:pt x="373" y="105"/>
                      <a:pt x="373" y="105"/>
                      <a:pt x="374" y="106"/>
                    </a:cubicBezTo>
                    <a:cubicBezTo>
                      <a:pt x="374" y="106"/>
                      <a:pt x="374" y="106"/>
                      <a:pt x="374" y="106"/>
                    </a:cubicBezTo>
                    <a:cubicBezTo>
                      <a:pt x="374" y="106"/>
                      <a:pt x="374" y="106"/>
                      <a:pt x="374" y="107"/>
                    </a:cubicBezTo>
                    <a:cubicBezTo>
                      <a:pt x="374" y="107"/>
                      <a:pt x="374" y="107"/>
                      <a:pt x="375" y="107"/>
                    </a:cubicBezTo>
                    <a:cubicBezTo>
                      <a:pt x="374" y="107"/>
                      <a:pt x="374" y="107"/>
                      <a:pt x="374" y="107"/>
                    </a:cubicBezTo>
                    <a:cubicBezTo>
                      <a:pt x="374" y="106"/>
                      <a:pt x="374" y="106"/>
                      <a:pt x="374" y="106"/>
                    </a:cubicBezTo>
                    <a:cubicBezTo>
                      <a:pt x="373" y="107"/>
                      <a:pt x="372" y="108"/>
                      <a:pt x="372" y="107"/>
                    </a:cubicBezTo>
                    <a:cubicBezTo>
                      <a:pt x="372" y="107"/>
                      <a:pt x="371" y="108"/>
                      <a:pt x="371" y="109"/>
                    </a:cubicBezTo>
                    <a:cubicBezTo>
                      <a:pt x="372" y="107"/>
                      <a:pt x="374" y="109"/>
                      <a:pt x="375" y="110"/>
                    </a:cubicBezTo>
                    <a:cubicBezTo>
                      <a:pt x="374" y="109"/>
                      <a:pt x="372" y="108"/>
                      <a:pt x="372" y="110"/>
                    </a:cubicBezTo>
                    <a:cubicBezTo>
                      <a:pt x="372" y="106"/>
                      <a:pt x="368" y="114"/>
                      <a:pt x="373" y="111"/>
                    </a:cubicBezTo>
                    <a:cubicBezTo>
                      <a:pt x="373" y="112"/>
                      <a:pt x="373" y="112"/>
                      <a:pt x="372" y="113"/>
                    </a:cubicBez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71" y="113"/>
                      <a:pt x="368" y="112"/>
                      <a:pt x="368" y="113"/>
                    </a:cubicBezTo>
                    <a:cubicBezTo>
                      <a:pt x="368" y="116"/>
                      <a:pt x="368" y="113"/>
                      <a:pt x="368" y="115"/>
                    </a:cubicBezTo>
                    <a:cubicBezTo>
                      <a:pt x="369" y="115"/>
                      <a:pt x="370" y="114"/>
                      <a:pt x="371" y="114"/>
                    </a:cubicBezTo>
                    <a:cubicBezTo>
                      <a:pt x="371" y="114"/>
                      <a:pt x="370" y="115"/>
                      <a:pt x="369" y="116"/>
                    </a:cubicBezTo>
                    <a:cubicBezTo>
                      <a:pt x="368" y="116"/>
                      <a:pt x="368" y="115"/>
                      <a:pt x="368" y="114"/>
                    </a:cubicBezTo>
                    <a:cubicBezTo>
                      <a:pt x="367" y="115"/>
                      <a:pt x="367" y="115"/>
                      <a:pt x="367" y="116"/>
                    </a:cubicBezTo>
                    <a:cubicBezTo>
                      <a:pt x="367" y="116"/>
                      <a:pt x="368" y="117"/>
                      <a:pt x="368" y="117"/>
                    </a:cubicBezTo>
                    <a:cubicBezTo>
                      <a:pt x="367" y="117"/>
                      <a:pt x="366" y="117"/>
                      <a:pt x="366" y="119"/>
                    </a:cubicBezTo>
                    <a:cubicBezTo>
                      <a:pt x="366" y="118"/>
                      <a:pt x="370" y="118"/>
                      <a:pt x="370" y="119"/>
                    </a:cubicBezTo>
                    <a:cubicBezTo>
                      <a:pt x="369" y="119"/>
                      <a:pt x="367" y="119"/>
                      <a:pt x="366" y="119"/>
                    </a:cubicBezTo>
                    <a:cubicBezTo>
                      <a:pt x="367" y="119"/>
                      <a:pt x="365" y="122"/>
                      <a:pt x="364" y="124"/>
                    </a:cubicBezTo>
                    <a:cubicBezTo>
                      <a:pt x="367" y="124"/>
                      <a:pt x="367" y="121"/>
                      <a:pt x="368" y="121"/>
                    </a:cubicBezTo>
                    <a:cubicBezTo>
                      <a:pt x="368" y="122"/>
                      <a:pt x="367" y="123"/>
                      <a:pt x="367" y="124"/>
                    </a:cubicBezTo>
                    <a:cubicBezTo>
                      <a:pt x="367" y="123"/>
                      <a:pt x="368" y="123"/>
                      <a:pt x="368" y="123"/>
                    </a:cubicBezTo>
                    <a:cubicBezTo>
                      <a:pt x="367" y="124"/>
                      <a:pt x="364" y="125"/>
                      <a:pt x="364" y="128"/>
                    </a:cubicBezTo>
                    <a:cubicBezTo>
                      <a:pt x="364" y="127"/>
                      <a:pt x="365" y="126"/>
                      <a:pt x="366" y="126"/>
                    </a:cubicBezTo>
                    <a:cubicBezTo>
                      <a:pt x="365" y="127"/>
                      <a:pt x="365" y="129"/>
                      <a:pt x="364" y="129"/>
                    </a:cubicBezTo>
                    <a:cubicBezTo>
                      <a:pt x="363" y="130"/>
                      <a:pt x="364" y="130"/>
                      <a:pt x="364" y="130"/>
                    </a:cubicBezTo>
                    <a:cubicBezTo>
                      <a:pt x="363" y="131"/>
                      <a:pt x="362" y="131"/>
                      <a:pt x="362" y="133"/>
                    </a:cubicBezTo>
                    <a:cubicBezTo>
                      <a:pt x="362" y="134"/>
                      <a:pt x="362" y="134"/>
                      <a:pt x="362" y="134"/>
                    </a:cubicBezTo>
                    <a:cubicBezTo>
                      <a:pt x="363" y="134"/>
                      <a:pt x="363" y="133"/>
                      <a:pt x="364" y="132"/>
                    </a:cubicBezTo>
                    <a:cubicBezTo>
                      <a:pt x="364" y="132"/>
                      <a:pt x="364" y="133"/>
                      <a:pt x="364" y="133"/>
                    </a:cubicBezTo>
                    <a:cubicBezTo>
                      <a:pt x="364" y="133"/>
                      <a:pt x="361" y="135"/>
                      <a:pt x="364" y="135"/>
                    </a:cubicBezTo>
                    <a:cubicBezTo>
                      <a:pt x="361" y="136"/>
                      <a:pt x="363" y="139"/>
                      <a:pt x="364" y="137"/>
                    </a:cubicBezTo>
                    <a:cubicBezTo>
                      <a:pt x="364" y="140"/>
                      <a:pt x="362" y="141"/>
                      <a:pt x="365" y="145"/>
                    </a:cubicBezTo>
                    <a:cubicBezTo>
                      <a:pt x="365" y="147"/>
                      <a:pt x="366" y="140"/>
                      <a:pt x="366" y="140"/>
                    </a:cubicBezTo>
                    <a:cubicBezTo>
                      <a:pt x="366" y="140"/>
                      <a:pt x="367" y="140"/>
                      <a:pt x="367" y="140"/>
                    </a:cubicBezTo>
                    <a:cubicBezTo>
                      <a:pt x="367" y="138"/>
                      <a:pt x="367" y="127"/>
                      <a:pt x="371" y="127"/>
                    </a:cubicBezTo>
                    <a:cubicBezTo>
                      <a:pt x="371" y="127"/>
                      <a:pt x="371" y="130"/>
                      <a:pt x="372" y="128"/>
                    </a:cubicBezTo>
                    <a:cubicBezTo>
                      <a:pt x="373" y="127"/>
                      <a:pt x="370" y="126"/>
                      <a:pt x="372" y="124"/>
                    </a:cubicBezTo>
                    <a:cubicBezTo>
                      <a:pt x="374" y="123"/>
                      <a:pt x="377" y="124"/>
                      <a:pt x="377" y="122"/>
                    </a:cubicBezTo>
                    <a:cubicBezTo>
                      <a:pt x="376" y="122"/>
                      <a:pt x="375" y="121"/>
                      <a:pt x="377" y="120"/>
                    </a:cubicBezTo>
                    <a:cubicBezTo>
                      <a:pt x="377" y="121"/>
                      <a:pt x="379" y="121"/>
                      <a:pt x="376" y="121"/>
                    </a:cubicBezTo>
                    <a:cubicBezTo>
                      <a:pt x="377" y="121"/>
                      <a:pt x="377" y="121"/>
                      <a:pt x="377" y="121"/>
                    </a:cubicBezTo>
                    <a:cubicBezTo>
                      <a:pt x="377" y="121"/>
                      <a:pt x="378" y="121"/>
                      <a:pt x="378" y="121"/>
                    </a:cubicBezTo>
                    <a:cubicBezTo>
                      <a:pt x="378" y="122"/>
                      <a:pt x="378" y="122"/>
                      <a:pt x="379" y="123"/>
                    </a:cubicBezTo>
                    <a:cubicBezTo>
                      <a:pt x="379" y="122"/>
                      <a:pt x="379" y="122"/>
                      <a:pt x="379" y="122"/>
                    </a:cubicBezTo>
                    <a:cubicBezTo>
                      <a:pt x="379" y="122"/>
                      <a:pt x="379" y="122"/>
                      <a:pt x="379" y="124"/>
                    </a:cubicBezTo>
                    <a:cubicBezTo>
                      <a:pt x="380" y="122"/>
                      <a:pt x="382" y="119"/>
                      <a:pt x="381" y="117"/>
                    </a:cubicBezTo>
                    <a:cubicBezTo>
                      <a:pt x="380" y="118"/>
                      <a:pt x="379" y="121"/>
                      <a:pt x="378" y="120"/>
                    </a:cubicBezTo>
                    <a:cubicBezTo>
                      <a:pt x="378" y="120"/>
                      <a:pt x="378" y="120"/>
                      <a:pt x="378" y="120"/>
                    </a:cubicBezTo>
                    <a:cubicBezTo>
                      <a:pt x="378" y="117"/>
                      <a:pt x="380" y="119"/>
                      <a:pt x="380" y="118"/>
                    </a:cubicBezTo>
                    <a:cubicBezTo>
                      <a:pt x="376" y="118"/>
                      <a:pt x="387" y="102"/>
                      <a:pt x="387" y="101"/>
                    </a:cubicBezTo>
                    <a:cubicBezTo>
                      <a:pt x="387" y="99"/>
                      <a:pt x="388" y="99"/>
                      <a:pt x="389" y="97"/>
                    </a:cubicBezTo>
                    <a:cubicBezTo>
                      <a:pt x="388" y="97"/>
                      <a:pt x="388" y="98"/>
                      <a:pt x="388" y="99"/>
                    </a:cubicBezTo>
                    <a:cubicBezTo>
                      <a:pt x="390" y="98"/>
                      <a:pt x="390" y="94"/>
                      <a:pt x="390" y="92"/>
                    </a:cubicBezTo>
                    <a:cubicBezTo>
                      <a:pt x="391" y="92"/>
                      <a:pt x="391" y="92"/>
                      <a:pt x="392" y="93"/>
                    </a:cubicBezTo>
                    <a:cubicBezTo>
                      <a:pt x="392" y="92"/>
                      <a:pt x="392" y="91"/>
                      <a:pt x="393" y="91"/>
                    </a:cubicBezTo>
                    <a:close/>
                    <a:moveTo>
                      <a:pt x="343" y="93"/>
                    </a:moveTo>
                    <a:cubicBezTo>
                      <a:pt x="343" y="93"/>
                      <a:pt x="343" y="93"/>
                      <a:pt x="343" y="93"/>
                    </a:cubicBezTo>
                    <a:cubicBezTo>
                      <a:pt x="343" y="93"/>
                      <a:pt x="343" y="93"/>
                      <a:pt x="343" y="93"/>
                    </a:cubicBezTo>
                    <a:close/>
                    <a:moveTo>
                      <a:pt x="338" y="89"/>
                    </a:moveTo>
                    <a:cubicBezTo>
                      <a:pt x="338" y="88"/>
                      <a:pt x="338" y="88"/>
                      <a:pt x="337" y="87"/>
                    </a:cubicBezTo>
                    <a:cubicBezTo>
                      <a:pt x="337" y="89"/>
                      <a:pt x="338" y="88"/>
                      <a:pt x="338" y="89"/>
                    </a:cubicBezTo>
                    <a:close/>
                    <a:moveTo>
                      <a:pt x="337" y="87"/>
                    </a:moveTo>
                    <a:cubicBezTo>
                      <a:pt x="337" y="87"/>
                      <a:pt x="337" y="87"/>
                      <a:pt x="337" y="87"/>
                    </a:cubicBezTo>
                    <a:cubicBezTo>
                      <a:pt x="337" y="87"/>
                      <a:pt x="337" y="87"/>
                      <a:pt x="337" y="87"/>
                    </a:cubicBezTo>
                    <a:cubicBezTo>
                      <a:pt x="337" y="87"/>
                      <a:pt x="337" y="87"/>
                      <a:pt x="337" y="87"/>
                    </a:cubicBezTo>
                    <a:close/>
                    <a:moveTo>
                      <a:pt x="350" y="134"/>
                    </a:moveTo>
                    <a:cubicBezTo>
                      <a:pt x="350" y="134"/>
                      <a:pt x="350" y="134"/>
                      <a:pt x="350" y="134"/>
                    </a:cubicBezTo>
                    <a:cubicBezTo>
                      <a:pt x="350" y="135"/>
                      <a:pt x="350" y="134"/>
                      <a:pt x="350" y="134"/>
                    </a:cubicBezTo>
                    <a:close/>
                    <a:moveTo>
                      <a:pt x="336" y="112"/>
                    </a:moveTo>
                    <a:cubicBezTo>
                      <a:pt x="336" y="108"/>
                      <a:pt x="335" y="110"/>
                      <a:pt x="334" y="110"/>
                    </a:cubicBezTo>
                    <a:cubicBezTo>
                      <a:pt x="334" y="111"/>
                      <a:pt x="335" y="112"/>
                      <a:pt x="336" y="112"/>
                    </a:cubicBezTo>
                    <a:close/>
                    <a:moveTo>
                      <a:pt x="364" y="159"/>
                    </a:moveTo>
                    <a:cubicBezTo>
                      <a:pt x="360" y="154"/>
                      <a:pt x="360" y="162"/>
                      <a:pt x="359" y="162"/>
                    </a:cubicBezTo>
                    <a:cubicBezTo>
                      <a:pt x="360" y="162"/>
                      <a:pt x="359" y="160"/>
                      <a:pt x="359" y="160"/>
                    </a:cubicBezTo>
                    <a:cubicBezTo>
                      <a:pt x="359" y="161"/>
                      <a:pt x="358" y="162"/>
                      <a:pt x="358" y="162"/>
                    </a:cubicBezTo>
                    <a:cubicBezTo>
                      <a:pt x="358" y="160"/>
                      <a:pt x="360" y="158"/>
                      <a:pt x="355" y="158"/>
                    </a:cubicBezTo>
                    <a:cubicBezTo>
                      <a:pt x="356" y="159"/>
                      <a:pt x="355" y="158"/>
                      <a:pt x="355" y="159"/>
                    </a:cubicBezTo>
                    <a:cubicBezTo>
                      <a:pt x="356" y="159"/>
                      <a:pt x="356" y="160"/>
                      <a:pt x="357" y="161"/>
                    </a:cubicBezTo>
                    <a:cubicBezTo>
                      <a:pt x="355" y="161"/>
                      <a:pt x="356" y="159"/>
                      <a:pt x="353" y="159"/>
                    </a:cubicBezTo>
                    <a:cubicBezTo>
                      <a:pt x="354" y="159"/>
                      <a:pt x="354" y="159"/>
                      <a:pt x="354" y="158"/>
                    </a:cubicBezTo>
                    <a:cubicBezTo>
                      <a:pt x="354" y="158"/>
                      <a:pt x="350" y="155"/>
                      <a:pt x="349" y="155"/>
                    </a:cubicBezTo>
                    <a:cubicBezTo>
                      <a:pt x="350" y="156"/>
                      <a:pt x="350" y="156"/>
                      <a:pt x="351" y="156"/>
                    </a:cubicBezTo>
                    <a:cubicBezTo>
                      <a:pt x="349" y="157"/>
                      <a:pt x="348" y="156"/>
                      <a:pt x="348" y="155"/>
                    </a:cubicBezTo>
                    <a:cubicBezTo>
                      <a:pt x="346" y="159"/>
                      <a:pt x="350" y="158"/>
                      <a:pt x="350" y="160"/>
                    </a:cubicBezTo>
                    <a:cubicBezTo>
                      <a:pt x="350" y="160"/>
                      <a:pt x="350" y="159"/>
                      <a:pt x="351" y="159"/>
                    </a:cubicBezTo>
                    <a:cubicBezTo>
                      <a:pt x="351" y="160"/>
                      <a:pt x="350" y="160"/>
                      <a:pt x="350" y="161"/>
                    </a:cubicBezTo>
                    <a:cubicBezTo>
                      <a:pt x="350" y="160"/>
                      <a:pt x="349" y="159"/>
                      <a:pt x="348" y="159"/>
                    </a:cubicBezTo>
                    <a:cubicBezTo>
                      <a:pt x="348" y="162"/>
                      <a:pt x="349" y="163"/>
                      <a:pt x="352" y="163"/>
                    </a:cubicBezTo>
                    <a:cubicBezTo>
                      <a:pt x="351" y="164"/>
                      <a:pt x="344" y="161"/>
                      <a:pt x="344" y="165"/>
                    </a:cubicBezTo>
                    <a:cubicBezTo>
                      <a:pt x="344" y="163"/>
                      <a:pt x="344" y="163"/>
                      <a:pt x="344" y="163"/>
                    </a:cubicBezTo>
                    <a:cubicBezTo>
                      <a:pt x="347" y="163"/>
                      <a:pt x="349" y="159"/>
                      <a:pt x="346" y="158"/>
                    </a:cubicBezTo>
                    <a:cubicBezTo>
                      <a:pt x="344" y="158"/>
                      <a:pt x="346" y="161"/>
                      <a:pt x="343" y="160"/>
                    </a:cubicBezTo>
                    <a:cubicBezTo>
                      <a:pt x="342" y="159"/>
                      <a:pt x="341" y="160"/>
                      <a:pt x="340" y="161"/>
                    </a:cubicBezTo>
                    <a:cubicBezTo>
                      <a:pt x="340" y="161"/>
                      <a:pt x="339" y="162"/>
                      <a:pt x="338" y="164"/>
                    </a:cubicBezTo>
                    <a:cubicBezTo>
                      <a:pt x="337" y="165"/>
                      <a:pt x="337" y="166"/>
                      <a:pt x="337" y="166"/>
                    </a:cubicBezTo>
                    <a:cubicBezTo>
                      <a:pt x="337" y="165"/>
                      <a:pt x="337" y="164"/>
                      <a:pt x="338" y="164"/>
                    </a:cubicBezTo>
                    <a:cubicBezTo>
                      <a:pt x="339" y="161"/>
                      <a:pt x="341" y="159"/>
                      <a:pt x="341" y="159"/>
                    </a:cubicBezTo>
                    <a:cubicBezTo>
                      <a:pt x="340" y="158"/>
                      <a:pt x="339" y="158"/>
                      <a:pt x="339" y="159"/>
                    </a:cubicBezTo>
                    <a:cubicBezTo>
                      <a:pt x="339" y="158"/>
                      <a:pt x="340" y="158"/>
                      <a:pt x="339" y="157"/>
                    </a:cubicBezTo>
                    <a:cubicBezTo>
                      <a:pt x="340" y="157"/>
                      <a:pt x="340" y="157"/>
                      <a:pt x="340" y="158"/>
                    </a:cubicBezTo>
                    <a:cubicBezTo>
                      <a:pt x="342" y="154"/>
                      <a:pt x="335" y="153"/>
                      <a:pt x="334" y="154"/>
                    </a:cubicBezTo>
                    <a:cubicBezTo>
                      <a:pt x="334" y="152"/>
                      <a:pt x="338" y="152"/>
                      <a:pt x="333" y="151"/>
                    </a:cubicBezTo>
                    <a:cubicBezTo>
                      <a:pt x="329" y="151"/>
                      <a:pt x="334" y="143"/>
                      <a:pt x="330" y="141"/>
                    </a:cubicBezTo>
                    <a:cubicBezTo>
                      <a:pt x="330" y="143"/>
                      <a:pt x="330" y="144"/>
                      <a:pt x="329" y="145"/>
                    </a:cubicBezTo>
                    <a:cubicBezTo>
                      <a:pt x="327" y="145"/>
                      <a:pt x="326" y="140"/>
                      <a:pt x="323" y="140"/>
                    </a:cubicBezTo>
                    <a:cubicBezTo>
                      <a:pt x="321" y="140"/>
                      <a:pt x="317" y="138"/>
                      <a:pt x="315" y="140"/>
                    </a:cubicBezTo>
                    <a:cubicBezTo>
                      <a:pt x="315" y="139"/>
                      <a:pt x="318" y="134"/>
                      <a:pt x="315" y="134"/>
                    </a:cubicBezTo>
                    <a:cubicBezTo>
                      <a:pt x="314" y="136"/>
                      <a:pt x="314" y="137"/>
                      <a:pt x="313" y="138"/>
                    </a:cubicBezTo>
                    <a:cubicBezTo>
                      <a:pt x="311" y="136"/>
                      <a:pt x="311" y="132"/>
                      <a:pt x="308" y="135"/>
                    </a:cubicBezTo>
                    <a:cubicBezTo>
                      <a:pt x="306" y="135"/>
                      <a:pt x="306" y="135"/>
                      <a:pt x="305" y="134"/>
                    </a:cubicBezTo>
                    <a:cubicBezTo>
                      <a:pt x="305" y="135"/>
                      <a:pt x="305" y="135"/>
                      <a:pt x="304" y="135"/>
                    </a:cubicBezTo>
                    <a:cubicBezTo>
                      <a:pt x="303" y="134"/>
                      <a:pt x="303" y="133"/>
                      <a:pt x="302" y="134"/>
                    </a:cubicBezTo>
                    <a:cubicBezTo>
                      <a:pt x="302" y="133"/>
                      <a:pt x="303" y="132"/>
                      <a:pt x="303" y="131"/>
                    </a:cubicBezTo>
                    <a:cubicBezTo>
                      <a:pt x="303" y="134"/>
                      <a:pt x="311" y="135"/>
                      <a:pt x="313" y="133"/>
                    </a:cubicBezTo>
                    <a:cubicBezTo>
                      <a:pt x="312" y="134"/>
                      <a:pt x="312" y="135"/>
                      <a:pt x="312" y="136"/>
                    </a:cubicBezTo>
                    <a:cubicBezTo>
                      <a:pt x="313" y="136"/>
                      <a:pt x="314" y="135"/>
                      <a:pt x="315" y="134"/>
                    </a:cubicBezTo>
                    <a:cubicBezTo>
                      <a:pt x="317" y="134"/>
                      <a:pt x="318" y="138"/>
                      <a:pt x="320" y="139"/>
                    </a:cubicBezTo>
                    <a:cubicBezTo>
                      <a:pt x="321" y="137"/>
                      <a:pt x="321" y="135"/>
                      <a:pt x="322" y="133"/>
                    </a:cubicBezTo>
                    <a:cubicBezTo>
                      <a:pt x="322" y="134"/>
                      <a:pt x="322" y="138"/>
                      <a:pt x="322" y="138"/>
                    </a:cubicBezTo>
                    <a:cubicBezTo>
                      <a:pt x="325" y="138"/>
                      <a:pt x="326" y="141"/>
                      <a:pt x="328" y="141"/>
                    </a:cubicBezTo>
                    <a:cubicBezTo>
                      <a:pt x="328" y="141"/>
                      <a:pt x="328" y="140"/>
                      <a:pt x="327" y="140"/>
                    </a:cubicBezTo>
                    <a:cubicBezTo>
                      <a:pt x="329" y="140"/>
                      <a:pt x="332" y="139"/>
                      <a:pt x="334" y="141"/>
                    </a:cubicBezTo>
                    <a:cubicBezTo>
                      <a:pt x="334" y="143"/>
                      <a:pt x="334" y="147"/>
                      <a:pt x="337" y="148"/>
                    </a:cubicBezTo>
                    <a:cubicBezTo>
                      <a:pt x="336" y="148"/>
                      <a:pt x="336" y="147"/>
                      <a:pt x="337" y="146"/>
                    </a:cubicBezTo>
                    <a:cubicBezTo>
                      <a:pt x="337" y="146"/>
                      <a:pt x="337" y="149"/>
                      <a:pt x="338" y="148"/>
                    </a:cubicBezTo>
                    <a:cubicBezTo>
                      <a:pt x="338" y="150"/>
                      <a:pt x="342" y="153"/>
                      <a:pt x="343" y="155"/>
                    </a:cubicBezTo>
                    <a:cubicBezTo>
                      <a:pt x="343" y="156"/>
                      <a:pt x="349" y="152"/>
                      <a:pt x="349" y="151"/>
                    </a:cubicBezTo>
                    <a:cubicBezTo>
                      <a:pt x="349" y="152"/>
                      <a:pt x="349" y="153"/>
                      <a:pt x="348" y="154"/>
                    </a:cubicBezTo>
                    <a:cubicBezTo>
                      <a:pt x="349" y="153"/>
                      <a:pt x="351" y="148"/>
                      <a:pt x="350" y="147"/>
                    </a:cubicBezTo>
                    <a:cubicBezTo>
                      <a:pt x="350" y="147"/>
                      <a:pt x="347" y="149"/>
                      <a:pt x="346" y="151"/>
                    </a:cubicBezTo>
                    <a:cubicBezTo>
                      <a:pt x="345" y="149"/>
                      <a:pt x="349" y="147"/>
                      <a:pt x="345" y="147"/>
                    </a:cubicBezTo>
                    <a:cubicBezTo>
                      <a:pt x="345" y="146"/>
                      <a:pt x="349" y="148"/>
                      <a:pt x="350" y="146"/>
                    </a:cubicBezTo>
                    <a:cubicBezTo>
                      <a:pt x="349" y="146"/>
                      <a:pt x="349" y="146"/>
                      <a:pt x="348" y="145"/>
                    </a:cubicBezTo>
                    <a:cubicBezTo>
                      <a:pt x="348" y="145"/>
                      <a:pt x="348" y="145"/>
                      <a:pt x="348" y="145"/>
                    </a:cubicBezTo>
                    <a:cubicBezTo>
                      <a:pt x="348" y="145"/>
                      <a:pt x="348" y="142"/>
                      <a:pt x="346" y="143"/>
                    </a:cubicBezTo>
                    <a:cubicBezTo>
                      <a:pt x="348" y="143"/>
                      <a:pt x="345" y="145"/>
                      <a:pt x="345" y="145"/>
                    </a:cubicBezTo>
                    <a:cubicBezTo>
                      <a:pt x="346" y="144"/>
                      <a:pt x="345" y="143"/>
                      <a:pt x="344" y="143"/>
                    </a:cubicBezTo>
                    <a:cubicBezTo>
                      <a:pt x="344" y="143"/>
                      <a:pt x="344" y="144"/>
                      <a:pt x="344" y="145"/>
                    </a:cubicBezTo>
                    <a:cubicBezTo>
                      <a:pt x="344" y="144"/>
                      <a:pt x="343" y="145"/>
                      <a:pt x="343" y="144"/>
                    </a:cubicBezTo>
                    <a:cubicBezTo>
                      <a:pt x="343" y="145"/>
                      <a:pt x="343" y="145"/>
                      <a:pt x="343" y="145"/>
                    </a:cubicBezTo>
                    <a:cubicBezTo>
                      <a:pt x="343" y="145"/>
                      <a:pt x="343" y="145"/>
                      <a:pt x="343" y="144"/>
                    </a:cubicBezTo>
                    <a:cubicBezTo>
                      <a:pt x="342" y="144"/>
                      <a:pt x="342" y="144"/>
                      <a:pt x="342" y="144"/>
                    </a:cubicBezTo>
                    <a:cubicBezTo>
                      <a:pt x="343" y="144"/>
                      <a:pt x="343" y="144"/>
                      <a:pt x="343" y="144"/>
                    </a:cubicBezTo>
                    <a:cubicBezTo>
                      <a:pt x="343" y="144"/>
                      <a:pt x="343" y="144"/>
                      <a:pt x="343" y="144"/>
                    </a:cubicBezTo>
                    <a:cubicBezTo>
                      <a:pt x="343" y="142"/>
                      <a:pt x="343" y="144"/>
                      <a:pt x="344" y="143"/>
                    </a:cubicBezTo>
                    <a:cubicBezTo>
                      <a:pt x="344" y="142"/>
                      <a:pt x="344" y="142"/>
                      <a:pt x="343" y="142"/>
                    </a:cubicBezTo>
                    <a:cubicBezTo>
                      <a:pt x="343" y="142"/>
                      <a:pt x="342" y="141"/>
                      <a:pt x="342" y="141"/>
                    </a:cubicBezTo>
                    <a:cubicBezTo>
                      <a:pt x="343" y="141"/>
                      <a:pt x="343" y="142"/>
                      <a:pt x="343" y="142"/>
                    </a:cubicBezTo>
                    <a:cubicBezTo>
                      <a:pt x="345" y="142"/>
                      <a:pt x="347" y="142"/>
                      <a:pt x="344" y="140"/>
                    </a:cubicBezTo>
                    <a:cubicBezTo>
                      <a:pt x="344" y="140"/>
                      <a:pt x="342" y="140"/>
                      <a:pt x="344" y="140"/>
                    </a:cubicBezTo>
                    <a:cubicBezTo>
                      <a:pt x="344" y="140"/>
                      <a:pt x="339" y="139"/>
                      <a:pt x="339" y="138"/>
                    </a:cubicBezTo>
                    <a:cubicBezTo>
                      <a:pt x="337" y="136"/>
                      <a:pt x="334" y="137"/>
                      <a:pt x="333" y="134"/>
                    </a:cubicBezTo>
                    <a:cubicBezTo>
                      <a:pt x="332" y="129"/>
                      <a:pt x="325" y="125"/>
                      <a:pt x="325" y="120"/>
                    </a:cubicBezTo>
                    <a:cubicBezTo>
                      <a:pt x="324" y="119"/>
                      <a:pt x="323" y="122"/>
                      <a:pt x="322" y="121"/>
                    </a:cubicBezTo>
                    <a:cubicBezTo>
                      <a:pt x="322" y="120"/>
                      <a:pt x="322" y="119"/>
                      <a:pt x="323" y="118"/>
                    </a:cubicBezTo>
                    <a:cubicBezTo>
                      <a:pt x="322" y="117"/>
                      <a:pt x="321" y="120"/>
                      <a:pt x="320" y="120"/>
                    </a:cubicBezTo>
                    <a:cubicBezTo>
                      <a:pt x="320" y="119"/>
                      <a:pt x="320" y="119"/>
                      <a:pt x="320" y="119"/>
                    </a:cubicBezTo>
                    <a:cubicBezTo>
                      <a:pt x="320" y="119"/>
                      <a:pt x="319" y="119"/>
                      <a:pt x="319" y="119"/>
                    </a:cubicBezTo>
                    <a:cubicBezTo>
                      <a:pt x="319" y="120"/>
                      <a:pt x="319" y="120"/>
                      <a:pt x="318" y="121"/>
                    </a:cubicBezTo>
                    <a:cubicBezTo>
                      <a:pt x="317" y="121"/>
                      <a:pt x="317" y="119"/>
                      <a:pt x="317" y="118"/>
                    </a:cubicBezTo>
                    <a:cubicBezTo>
                      <a:pt x="317" y="118"/>
                      <a:pt x="317" y="118"/>
                      <a:pt x="317" y="118"/>
                    </a:cubicBezTo>
                    <a:cubicBezTo>
                      <a:pt x="317" y="118"/>
                      <a:pt x="317" y="118"/>
                      <a:pt x="317" y="118"/>
                    </a:cubicBezTo>
                    <a:cubicBezTo>
                      <a:pt x="317" y="119"/>
                      <a:pt x="316" y="118"/>
                      <a:pt x="316" y="118"/>
                    </a:cubicBezTo>
                    <a:cubicBezTo>
                      <a:pt x="316" y="118"/>
                      <a:pt x="316" y="118"/>
                      <a:pt x="316" y="118"/>
                    </a:cubicBezTo>
                    <a:cubicBezTo>
                      <a:pt x="316" y="118"/>
                      <a:pt x="316" y="118"/>
                      <a:pt x="316" y="118"/>
                    </a:cubicBezTo>
                    <a:cubicBezTo>
                      <a:pt x="315" y="118"/>
                      <a:pt x="315" y="117"/>
                      <a:pt x="315" y="117"/>
                    </a:cubicBezTo>
                    <a:cubicBezTo>
                      <a:pt x="315" y="115"/>
                      <a:pt x="316" y="118"/>
                      <a:pt x="316" y="118"/>
                    </a:cubicBezTo>
                    <a:cubicBezTo>
                      <a:pt x="316" y="118"/>
                      <a:pt x="316" y="118"/>
                      <a:pt x="316" y="118"/>
                    </a:cubicBezTo>
                    <a:cubicBezTo>
                      <a:pt x="316" y="118"/>
                      <a:pt x="316" y="118"/>
                      <a:pt x="317" y="118"/>
                    </a:cubicBezTo>
                    <a:cubicBezTo>
                      <a:pt x="316" y="117"/>
                      <a:pt x="317" y="117"/>
                      <a:pt x="317" y="117"/>
                    </a:cubicBezTo>
                    <a:cubicBezTo>
                      <a:pt x="317" y="117"/>
                      <a:pt x="317" y="118"/>
                      <a:pt x="317" y="118"/>
                    </a:cubicBezTo>
                    <a:cubicBezTo>
                      <a:pt x="318" y="118"/>
                      <a:pt x="319" y="118"/>
                      <a:pt x="317" y="119"/>
                    </a:cubicBezTo>
                    <a:cubicBezTo>
                      <a:pt x="318" y="119"/>
                      <a:pt x="318" y="119"/>
                      <a:pt x="319" y="119"/>
                    </a:cubicBezTo>
                    <a:cubicBezTo>
                      <a:pt x="319" y="119"/>
                      <a:pt x="319" y="119"/>
                      <a:pt x="320" y="118"/>
                    </a:cubicBezTo>
                    <a:cubicBezTo>
                      <a:pt x="320" y="118"/>
                      <a:pt x="320" y="119"/>
                      <a:pt x="320" y="119"/>
                    </a:cubicBezTo>
                    <a:cubicBezTo>
                      <a:pt x="320" y="119"/>
                      <a:pt x="321" y="119"/>
                      <a:pt x="321" y="119"/>
                    </a:cubicBezTo>
                    <a:cubicBezTo>
                      <a:pt x="322" y="119"/>
                      <a:pt x="321" y="117"/>
                      <a:pt x="322" y="117"/>
                    </a:cubicBezTo>
                    <a:cubicBezTo>
                      <a:pt x="324" y="116"/>
                      <a:pt x="322" y="121"/>
                      <a:pt x="323" y="121"/>
                    </a:cubicBezTo>
                    <a:cubicBezTo>
                      <a:pt x="323" y="120"/>
                      <a:pt x="324" y="120"/>
                      <a:pt x="325" y="119"/>
                    </a:cubicBezTo>
                    <a:cubicBezTo>
                      <a:pt x="325" y="119"/>
                      <a:pt x="325" y="120"/>
                      <a:pt x="326" y="120"/>
                    </a:cubicBezTo>
                    <a:cubicBezTo>
                      <a:pt x="328" y="123"/>
                      <a:pt x="334" y="134"/>
                      <a:pt x="337" y="134"/>
                    </a:cubicBezTo>
                    <a:cubicBezTo>
                      <a:pt x="337" y="133"/>
                      <a:pt x="337" y="138"/>
                      <a:pt x="338" y="134"/>
                    </a:cubicBezTo>
                    <a:cubicBezTo>
                      <a:pt x="337" y="137"/>
                      <a:pt x="340" y="137"/>
                      <a:pt x="341" y="137"/>
                    </a:cubicBezTo>
                    <a:cubicBezTo>
                      <a:pt x="341" y="137"/>
                      <a:pt x="341" y="137"/>
                      <a:pt x="341" y="138"/>
                    </a:cubicBezTo>
                    <a:cubicBezTo>
                      <a:pt x="342" y="138"/>
                      <a:pt x="343" y="137"/>
                      <a:pt x="345" y="137"/>
                    </a:cubicBezTo>
                    <a:cubicBezTo>
                      <a:pt x="345" y="137"/>
                      <a:pt x="344" y="136"/>
                      <a:pt x="344" y="136"/>
                    </a:cubicBezTo>
                    <a:cubicBezTo>
                      <a:pt x="345" y="136"/>
                      <a:pt x="345" y="136"/>
                      <a:pt x="345" y="134"/>
                    </a:cubicBezTo>
                    <a:cubicBezTo>
                      <a:pt x="344" y="134"/>
                      <a:pt x="343" y="134"/>
                      <a:pt x="341" y="135"/>
                    </a:cubicBezTo>
                    <a:cubicBezTo>
                      <a:pt x="340" y="133"/>
                      <a:pt x="342" y="135"/>
                      <a:pt x="342" y="134"/>
                    </a:cubicBezTo>
                    <a:cubicBezTo>
                      <a:pt x="341" y="134"/>
                      <a:pt x="340" y="134"/>
                      <a:pt x="340" y="132"/>
                    </a:cubicBezTo>
                    <a:cubicBezTo>
                      <a:pt x="341" y="133"/>
                      <a:pt x="343" y="133"/>
                      <a:pt x="344" y="132"/>
                    </a:cubicBezTo>
                    <a:cubicBezTo>
                      <a:pt x="344" y="132"/>
                      <a:pt x="341" y="131"/>
                      <a:pt x="340" y="131"/>
                    </a:cubicBezTo>
                    <a:cubicBezTo>
                      <a:pt x="341" y="131"/>
                      <a:pt x="340" y="127"/>
                      <a:pt x="340" y="127"/>
                    </a:cubicBezTo>
                    <a:cubicBezTo>
                      <a:pt x="341" y="129"/>
                      <a:pt x="343" y="130"/>
                      <a:pt x="344" y="131"/>
                    </a:cubicBezTo>
                    <a:cubicBezTo>
                      <a:pt x="343" y="129"/>
                      <a:pt x="344" y="127"/>
                      <a:pt x="341" y="127"/>
                    </a:cubicBezTo>
                    <a:cubicBezTo>
                      <a:pt x="342" y="127"/>
                      <a:pt x="342" y="126"/>
                      <a:pt x="342" y="125"/>
                    </a:cubicBezTo>
                    <a:cubicBezTo>
                      <a:pt x="342" y="126"/>
                      <a:pt x="343" y="126"/>
                      <a:pt x="343" y="127"/>
                    </a:cubicBezTo>
                    <a:cubicBezTo>
                      <a:pt x="344" y="128"/>
                      <a:pt x="344" y="126"/>
                      <a:pt x="344" y="126"/>
                    </a:cubicBezTo>
                    <a:cubicBezTo>
                      <a:pt x="344" y="126"/>
                      <a:pt x="346" y="131"/>
                      <a:pt x="346" y="130"/>
                    </a:cubicBezTo>
                    <a:cubicBezTo>
                      <a:pt x="347" y="129"/>
                      <a:pt x="345" y="128"/>
                      <a:pt x="346" y="126"/>
                    </a:cubicBezTo>
                    <a:cubicBezTo>
                      <a:pt x="346" y="127"/>
                      <a:pt x="348" y="132"/>
                      <a:pt x="349" y="131"/>
                    </a:cubicBezTo>
                    <a:cubicBezTo>
                      <a:pt x="347" y="133"/>
                      <a:pt x="351" y="133"/>
                      <a:pt x="350" y="134"/>
                    </a:cubicBezTo>
                    <a:cubicBezTo>
                      <a:pt x="350" y="133"/>
                      <a:pt x="350" y="131"/>
                      <a:pt x="349" y="131"/>
                    </a:cubicBezTo>
                    <a:cubicBezTo>
                      <a:pt x="350" y="130"/>
                      <a:pt x="350" y="131"/>
                      <a:pt x="351" y="131"/>
                    </a:cubicBezTo>
                    <a:cubicBezTo>
                      <a:pt x="351" y="130"/>
                      <a:pt x="351" y="130"/>
                      <a:pt x="350" y="129"/>
                    </a:cubicBezTo>
                    <a:cubicBezTo>
                      <a:pt x="350" y="129"/>
                      <a:pt x="351" y="130"/>
                      <a:pt x="351" y="130"/>
                    </a:cubicBezTo>
                    <a:cubicBezTo>
                      <a:pt x="352" y="129"/>
                      <a:pt x="352" y="125"/>
                      <a:pt x="351" y="124"/>
                    </a:cubicBezTo>
                    <a:cubicBezTo>
                      <a:pt x="351" y="125"/>
                      <a:pt x="351" y="126"/>
                      <a:pt x="351" y="126"/>
                    </a:cubicBezTo>
                    <a:cubicBezTo>
                      <a:pt x="351" y="125"/>
                      <a:pt x="350" y="125"/>
                      <a:pt x="350" y="124"/>
                    </a:cubicBezTo>
                    <a:cubicBezTo>
                      <a:pt x="350" y="126"/>
                      <a:pt x="350" y="126"/>
                      <a:pt x="350" y="126"/>
                    </a:cubicBezTo>
                    <a:cubicBezTo>
                      <a:pt x="349" y="126"/>
                      <a:pt x="348" y="126"/>
                      <a:pt x="348" y="124"/>
                    </a:cubicBezTo>
                    <a:cubicBezTo>
                      <a:pt x="350" y="124"/>
                      <a:pt x="350" y="124"/>
                      <a:pt x="350" y="124"/>
                    </a:cubicBezTo>
                    <a:cubicBezTo>
                      <a:pt x="351" y="123"/>
                      <a:pt x="347" y="123"/>
                      <a:pt x="347" y="123"/>
                    </a:cubicBezTo>
                    <a:cubicBezTo>
                      <a:pt x="348" y="123"/>
                      <a:pt x="345" y="121"/>
                      <a:pt x="344" y="121"/>
                    </a:cubicBezTo>
                    <a:cubicBezTo>
                      <a:pt x="344" y="123"/>
                      <a:pt x="338" y="121"/>
                      <a:pt x="338" y="119"/>
                    </a:cubicBezTo>
                    <a:cubicBezTo>
                      <a:pt x="342" y="121"/>
                      <a:pt x="346" y="119"/>
                      <a:pt x="348" y="121"/>
                    </a:cubicBezTo>
                    <a:cubicBezTo>
                      <a:pt x="348" y="119"/>
                      <a:pt x="348" y="119"/>
                      <a:pt x="348" y="119"/>
                    </a:cubicBezTo>
                    <a:cubicBezTo>
                      <a:pt x="348" y="120"/>
                      <a:pt x="349" y="120"/>
                      <a:pt x="349" y="118"/>
                    </a:cubicBezTo>
                    <a:cubicBezTo>
                      <a:pt x="347" y="118"/>
                      <a:pt x="343" y="119"/>
                      <a:pt x="343" y="116"/>
                    </a:cubicBezTo>
                    <a:cubicBezTo>
                      <a:pt x="343" y="117"/>
                      <a:pt x="333" y="113"/>
                      <a:pt x="336" y="113"/>
                    </a:cubicBezTo>
                    <a:cubicBezTo>
                      <a:pt x="335" y="112"/>
                      <a:pt x="334" y="112"/>
                      <a:pt x="334" y="111"/>
                    </a:cubicBezTo>
                    <a:cubicBezTo>
                      <a:pt x="334" y="111"/>
                      <a:pt x="334" y="111"/>
                      <a:pt x="334" y="110"/>
                    </a:cubicBezTo>
                    <a:cubicBezTo>
                      <a:pt x="335" y="108"/>
                      <a:pt x="331" y="105"/>
                      <a:pt x="330" y="105"/>
                    </a:cubicBezTo>
                    <a:cubicBezTo>
                      <a:pt x="327" y="104"/>
                      <a:pt x="325" y="98"/>
                      <a:pt x="323" y="96"/>
                    </a:cubicBezTo>
                    <a:cubicBezTo>
                      <a:pt x="322" y="95"/>
                      <a:pt x="316" y="86"/>
                      <a:pt x="316" y="85"/>
                    </a:cubicBezTo>
                    <a:cubicBezTo>
                      <a:pt x="316" y="85"/>
                      <a:pt x="316" y="85"/>
                      <a:pt x="316" y="85"/>
                    </a:cubicBezTo>
                    <a:cubicBezTo>
                      <a:pt x="316" y="89"/>
                      <a:pt x="313" y="83"/>
                      <a:pt x="313" y="82"/>
                    </a:cubicBezTo>
                    <a:cubicBezTo>
                      <a:pt x="313" y="84"/>
                      <a:pt x="312" y="82"/>
                      <a:pt x="311" y="82"/>
                    </a:cubicBezTo>
                    <a:cubicBezTo>
                      <a:pt x="311" y="82"/>
                      <a:pt x="311" y="83"/>
                      <a:pt x="311" y="83"/>
                    </a:cubicBezTo>
                    <a:cubicBezTo>
                      <a:pt x="310" y="83"/>
                      <a:pt x="306" y="81"/>
                      <a:pt x="306" y="79"/>
                    </a:cubicBezTo>
                    <a:cubicBezTo>
                      <a:pt x="307" y="81"/>
                      <a:pt x="311" y="81"/>
                      <a:pt x="312" y="81"/>
                    </a:cubicBezTo>
                    <a:cubicBezTo>
                      <a:pt x="314" y="81"/>
                      <a:pt x="313" y="83"/>
                      <a:pt x="314" y="85"/>
                    </a:cubicBezTo>
                    <a:cubicBezTo>
                      <a:pt x="314" y="85"/>
                      <a:pt x="315" y="85"/>
                      <a:pt x="316" y="85"/>
                    </a:cubicBezTo>
                    <a:cubicBezTo>
                      <a:pt x="316" y="85"/>
                      <a:pt x="316" y="85"/>
                      <a:pt x="316" y="85"/>
                    </a:cubicBezTo>
                    <a:cubicBezTo>
                      <a:pt x="316" y="85"/>
                      <a:pt x="316" y="85"/>
                      <a:pt x="316" y="85"/>
                    </a:cubicBezTo>
                    <a:cubicBezTo>
                      <a:pt x="317" y="85"/>
                      <a:pt x="318" y="86"/>
                      <a:pt x="318" y="86"/>
                    </a:cubicBezTo>
                    <a:cubicBezTo>
                      <a:pt x="321" y="86"/>
                      <a:pt x="320" y="91"/>
                      <a:pt x="323" y="93"/>
                    </a:cubicBezTo>
                    <a:cubicBezTo>
                      <a:pt x="322" y="93"/>
                      <a:pt x="327" y="97"/>
                      <a:pt x="327" y="99"/>
                    </a:cubicBezTo>
                    <a:cubicBezTo>
                      <a:pt x="328" y="99"/>
                      <a:pt x="329" y="99"/>
                      <a:pt x="329" y="97"/>
                    </a:cubicBezTo>
                    <a:cubicBezTo>
                      <a:pt x="330" y="100"/>
                      <a:pt x="327" y="101"/>
                      <a:pt x="332" y="101"/>
                    </a:cubicBezTo>
                    <a:cubicBezTo>
                      <a:pt x="331" y="102"/>
                      <a:pt x="331" y="103"/>
                      <a:pt x="332" y="104"/>
                    </a:cubicBezTo>
                    <a:cubicBezTo>
                      <a:pt x="333" y="104"/>
                      <a:pt x="333" y="103"/>
                      <a:pt x="333" y="103"/>
                    </a:cubicBezTo>
                    <a:cubicBezTo>
                      <a:pt x="333" y="103"/>
                      <a:pt x="335" y="105"/>
                      <a:pt x="334" y="105"/>
                    </a:cubicBezTo>
                    <a:cubicBezTo>
                      <a:pt x="334" y="105"/>
                      <a:pt x="335" y="105"/>
                      <a:pt x="336" y="105"/>
                    </a:cubicBezTo>
                    <a:cubicBezTo>
                      <a:pt x="335" y="106"/>
                      <a:pt x="339" y="114"/>
                      <a:pt x="340" y="113"/>
                    </a:cubicBezTo>
                    <a:cubicBezTo>
                      <a:pt x="342" y="113"/>
                      <a:pt x="339" y="108"/>
                      <a:pt x="339" y="107"/>
                    </a:cubicBezTo>
                    <a:cubicBezTo>
                      <a:pt x="340" y="107"/>
                      <a:pt x="341" y="109"/>
                      <a:pt x="341" y="110"/>
                    </a:cubicBezTo>
                    <a:cubicBezTo>
                      <a:pt x="342" y="109"/>
                      <a:pt x="342" y="108"/>
                      <a:pt x="344" y="108"/>
                    </a:cubicBezTo>
                    <a:cubicBezTo>
                      <a:pt x="342" y="110"/>
                      <a:pt x="341" y="110"/>
                      <a:pt x="341" y="112"/>
                    </a:cubicBezTo>
                    <a:cubicBezTo>
                      <a:pt x="342" y="113"/>
                      <a:pt x="342" y="113"/>
                      <a:pt x="343" y="111"/>
                    </a:cubicBezTo>
                    <a:cubicBezTo>
                      <a:pt x="343" y="113"/>
                      <a:pt x="344" y="112"/>
                      <a:pt x="343" y="114"/>
                    </a:cubicBezTo>
                    <a:cubicBezTo>
                      <a:pt x="345" y="114"/>
                      <a:pt x="346" y="116"/>
                      <a:pt x="346" y="115"/>
                    </a:cubicBezTo>
                    <a:cubicBezTo>
                      <a:pt x="346" y="115"/>
                      <a:pt x="347" y="114"/>
                      <a:pt x="348" y="114"/>
                    </a:cubicBezTo>
                    <a:cubicBezTo>
                      <a:pt x="348" y="115"/>
                      <a:pt x="348" y="115"/>
                      <a:pt x="348" y="115"/>
                    </a:cubicBezTo>
                    <a:cubicBezTo>
                      <a:pt x="348" y="115"/>
                      <a:pt x="348" y="114"/>
                      <a:pt x="348" y="114"/>
                    </a:cubicBezTo>
                    <a:cubicBezTo>
                      <a:pt x="348" y="115"/>
                      <a:pt x="346" y="113"/>
                      <a:pt x="346" y="113"/>
                    </a:cubicBezTo>
                    <a:cubicBezTo>
                      <a:pt x="348" y="113"/>
                      <a:pt x="348" y="113"/>
                      <a:pt x="348" y="113"/>
                    </a:cubicBezTo>
                    <a:cubicBezTo>
                      <a:pt x="347" y="112"/>
                      <a:pt x="346" y="112"/>
                      <a:pt x="346" y="111"/>
                    </a:cubicBezTo>
                    <a:cubicBezTo>
                      <a:pt x="347" y="111"/>
                      <a:pt x="348" y="111"/>
                      <a:pt x="348" y="112"/>
                    </a:cubicBezTo>
                    <a:cubicBezTo>
                      <a:pt x="348" y="110"/>
                      <a:pt x="346" y="111"/>
                      <a:pt x="347" y="109"/>
                    </a:cubicBezTo>
                    <a:cubicBezTo>
                      <a:pt x="347" y="110"/>
                      <a:pt x="348" y="111"/>
                      <a:pt x="348" y="110"/>
                    </a:cubicBezTo>
                    <a:cubicBezTo>
                      <a:pt x="348" y="110"/>
                      <a:pt x="349" y="110"/>
                      <a:pt x="349" y="110"/>
                    </a:cubicBezTo>
                    <a:cubicBezTo>
                      <a:pt x="349" y="110"/>
                      <a:pt x="346" y="107"/>
                      <a:pt x="348" y="107"/>
                    </a:cubicBezTo>
                    <a:cubicBezTo>
                      <a:pt x="347" y="107"/>
                      <a:pt x="347" y="107"/>
                      <a:pt x="347" y="107"/>
                    </a:cubicBezTo>
                    <a:cubicBezTo>
                      <a:pt x="347" y="106"/>
                      <a:pt x="347" y="106"/>
                      <a:pt x="348" y="105"/>
                    </a:cubicBezTo>
                    <a:cubicBezTo>
                      <a:pt x="347" y="106"/>
                      <a:pt x="348" y="107"/>
                      <a:pt x="349" y="107"/>
                    </a:cubicBezTo>
                    <a:cubicBezTo>
                      <a:pt x="349" y="106"/>
                      <a:pt x="347" y="105"/>
                      <a:pt x="348" y="106"/>
                    </a:cubicBezTo>
                    <a:cubicBezTo>
                      <a:pt x="349" y="106"/>
                      <a:pt x="349" y="105"/>
                      <a:pt x="350" y="105"/>
                    </a:cubicBezTo>
                    <a:cubicBezTo>
                      <a:pt x="349" y="104"/>
                      <a:pt x="347" y="105"/>
                      <a:pt x="346" y="103"/>
                    </a:cubicBezTo>
                    <a:cubicBezTo>
                      <a:pt x="347" y="102"/>
                      <a:pt x="350" y="103"/>
                      <a:pt x="347" y="100"/>
                    </a:cubicBezTo>
                    <a:cubicBezTo>
                      <a:pt x="347" y="102"/>
                      <a:pt x="345" y="101"/>
                      <a:pt x="344" y="100"/>
                    </a:cubicBezTo>
                    <a:cubicBezTo>
                      <a:pt x="346" y="100"/>
                      <a:pt x="342" y="100"/>
                      <a:pt x="342" y="99"/>
                    </a:cubicBezTo>
                    <a:cubicBezTo>
                      <a:pt x="344" y="99"/>
                      <a:pt x="349" y="99"/>
                      <a:pt x="349" y="102"/>
                    </a:cubicBezTo>
                    <a:cubicBezTo>
                      <a:pt x="350" y="102"/>
                      <a:pt x="350" y="101"/>
                      <a:pt x="349" y="100"/>
                    </a:cubicBezTo>
                    <a:cubicBezTo>
                      <a:pt x="351" y="101"/>
                      <a:pt x="351" y="102"/>
                      <a:pt x="350" y="103"/>
                    </a:cubicBezTo>
                    <a:cubicBezTo>
                      <a:pt x="351" y="103"/>
                      <a:pt x="353" y="99"/>
                      <a:pt x="351" y="98"/>
                    </a:cubicBezTo>
                    <a:cubicBezTo>
                      <a:pt x="351" y="98"/>
                      <a:pt x="351" y="99"/>
                      <a:pt x="350" y="99"/>
                    </a:cubicBezTo>
                    <a:cubicBezTo>
                      <a:pt x="349" y="98"/>
                      <a:pt x="348" y="97"/>
                      <a:pt x="348" y="97"/>
                    </a:cubicBezTo>
                    <a:cubicBezTo>
                      <a:pt x="349" y="97"/>
                      <a:pt x="349" y="98"/>
                      <a:pt x="351" y="98"/>
                    </a:cubicBezTo>
                    <a:cubicBezTo>
                      <a:pt x="351" y="98"/>
                      <a:pt x="350" y="97"/>
                      <a:pt x="350" y="97"/>
                    </a:cubicBezTo>
                    <a:cubicBezTo>
                      <a:pt x="350" y="97"/>
                      <a:pt x="351" y="97"/>
                      <a:pt x="351" y="98"/>
                    </a:cubicBezTo>
                    <a:cubicBezTo>
                      <a:pt x="351" y="96"/>
                      <a:pt x="348" y="95"/>
                      <a:pt x="346" y="95"/>
                    </a:cubicBezTo>
                    <a:cubicBezTo>
                      <a:pt x="346" y="95"/>
                      <a:pt x="346" y="94"/>
                      <a:pt x="347" y="94"/>
                    </a:cubicBezTo>
                    <a:cubicBezTo>
                      <a:pt x="345" y="94"/>
                      <a:pt x="345" y="94"/>
                      <a:pt x="345" y="96"/>
                    </a:cubicBezTo>
                    <a:cubicBezTo>
                      <a:pt x="345" y="95"/>
                      <a:pt x="343" y="94"/>
                      <a:pt x="343" y="93"/>
                    </a:cubicBezTo>
                    <a:cubicBezTo>
                      <a:pt x="343" y="93"/>
                      <a:pt x="342" y="94"/>
                      <a:pt x="342" y="93"/>
                    </a:cubicBezTo>
                    <a:cubicBezTo>
                      <a:pt x="343" y="92"/>
                      <a:pt x="342" y="92"/>
                      <a:pt x="341" y="92"/>
                    </a:cubicBezTo>
                    <a:cubicBezTo>
                      <a:pt x="342" y="93"/>
                      <a:pt x="341" y="94"/>
                      <a:pt x="341" y="95"/>
                    </a:cubicBezTo>
                    <a:cubicBezTo>
                      <a:pt x="340" y="94"/>
                      <a:pt x="340" y="93"/>
                      <a:pt x="341" y="93"/>
                    </a:cubicBezTo>
                    <a:cubicBezTo>
                      <a:pt x="341" y="92"/>
                      <a:pt x="341" y="92"/>
                      <a:pt x="341" y="92"/>
                    </a:cubicBezTo>
                    <a:cubicBezTo>
                      <a:pt x="340" y="92"/>
                      <a:pt x="340" y="93"/>
                      <a:pt x="339" y="93"/>
                    </a:cubicBezTo>
                    <a:cubicBezTo>
                      <a:pt x="340" y="92"/>
                      <a:pt x="340" y="92"/>
                      <a:pt x="339" y="92"/>
                    </a:cubicBezTo>
                    <a:cubicBezTo>
                      <a:pt x="340" y="92"/>
                      <a:pt x="341" y="92"/>
                      <a:pt x="341" y="91"/>
                    </a:cubicBezTo>
                    <a:cubicBezTo>
                      <a:pt x="340" y="90"/>
                      <a:pt x="339" y="90"/>
                      <a:pt x="338" y="90"/>
                    </a:cubicBezTo>
                    <a:cubicBezTo>
                      <a:pt x="338" y="92"/>
                      <a:pt x="338" y="92"/>
                      <a:pt x="338" y="92"/>
                    </a:cubicBezTo>
                    <a:cubicBezTo>
                      <a:pt x="337" y="92"/>
                      <a:pt x="337" y="91"/>
                      <a:pt x="336" y="91"/>
                    </a:cubicBezTo>
                    <a:cubicBezTo>
                      <a:pt x="337" y="91"/>
                      <a:pt x="337" y="90"/>
                      <a:pt x="337" y="90"/>
                    </a:cubicBezTo>
                    <a:cubicBezTo>
                      <a:pt x="337" y="89"/>
                      <a:pt x="336" y="87"/>
                      <a:pt x="337" y="87"/>
                    </a:cubicBezTo>
                    <a:cubicBezTo>
                      <a:pt x="337" y="86"/>
                      <a:pt x="335" y="85"/>
                      <a:pt x="334" y="85"/>
                    </a:cubicBezTo>
                    <a:cubicBezTo>
                      <a:pt x="334" y="85"/>
                      <a:pt x="335" y="81"/>
                      <a:pt x="333" y="82"/>
                    </a:cubicBezTo>
                    <a:cubicBezTo>
                      <a:pt x="333" y="83"/>
                      <a:pt x="333" y="83"/>
                      <a:pt x="333" y="84"/>
                    </a:cubicBezTo>
                    <a:cubicBezTo>
                      <a:pt x="333" y="83"/>
                      <a:pt x="330" y="81"/>
                      <a:pt x="330" y="82"/>
                    </a:cubicBezTo>
                    <a:cubicBezTo>
                      <a:pt x="330" y="82"/>
                      <a:pt x="330" y="83"/>
                      <a:pt x="330" y="83"/>
                    </a:cubicBezTo>
                    <a:cubicBezTo>
                      <a:pt x="330" y="83"/>
                      <a:pt x="329" y="83"/>
                      <a:pt x="329" y="82"/>
                    </a:cubicBezTo>
                    <a:cubicBezTo>
                      <a:pt x="330" y="85"/>
                      <a:pt x="328" y="86"/>
                      <a:pt x="330" y="87"/>
                    </a:cubicBezTo>
                    <a:cubicBezTo>
                      <a:pt x="328" y="87"/>
                      <a:pt x="329" y="85"/>
                      <a:pt x="327" y="85"/>
                    </a:cubicBezTo>
                    <a:cubicBezTo>
                      <a:pt x="331" y="85"/>
                      <a:pt x="327" y="82"/>
                      <a:pt x="327" y="81"/>
                    </a:cubicBezTo>
                    <a:cubicBezTo>
                      <a:pt x="325" y="80"/>
                      <a:pt x="321" y="80"/>
                      <a:pt x="320" y="80"/>
                    </a:cubicBezTo>
                    <a:cubicBezTo>
                      <a:pt x="321" y="79"/>
                      <a:pt x="319" y="79"/>
                      <a:pt x="317" y="79"/>
                    </a:cubicBezTo>
                    <a:cubicBezTo>
                      <a:pt x="317" y="79"/>
                      <a:pt x="317" y="79"/>
                      <a:pt x="317" y="79"/>
                    </a:cubicBezTo>
                    <a:cubicBezTo>
                      <a:pt x="317" y="79"/>
                      <a:pt x="317" y="79"/>
                      <a:pt x="317" y="79"/>
                    </a:cubicBezTo>
                    <a:cubicBezTo>
                      <a:pt x="317" y="79"/>
                      <a:pt x="316" y="79"/>
                      <a:pt x="316" y="79"/>
                    </a:cubicBezTo>
                    <a:cubicBezTo>
                      <a:pt x="316" y="78"/>
                      <a:pt x="317" y="78"/>
                      <a:pt x="317" y="79"/>
                    </a:cubicBezTo>
                    <a:cubicBezTo>
                      <a:pt x="317" y="79"/>
                      <a:pt x="317" y="79"/>
                      <a:pt x="317" y="79"/>
                    </a:cubicBezTo>
                    <a:cubicBezTo>
                      <a:pt x="317" y="76"/>
                      <a:pt x="317" y="76"/>
                      <a:pt x="317" y="76"/>
                    </a:cubicBezTo>
                    <a:cubicBezTo>
                      <a:pt x="317" y="77"/>
                      <a:pt x="318" y="77"/>
                      <a:pt x="318" y="77"/>
                    </a:cubicBezTo>
                    <a:cubicBezTo>
                      <a:pt x="319" y="75"/>
                      <a:pt x="314" y="71"/>
                      <a:pt x="313" y="72"/>
                    </a:cubicBezTo>
                    <a:cubicBezTo>
                      <a:pt x="313" y="70"/>
                      <a:pt x="317" y="72"/>
                      <a:pt x="315" y="69"/>
                    </a:cubicBezTo>
                    <a:cubicBezTo>
                      <a:pt x="314" y="65"/>
                      <a:pt x="312" y="69"/>
                      <a:pt x="310" y="69"/>
                    </a:cubicBezTo>
                    <a:cubicBezTo>
                      <a:pt x="307" y="69"/>
                      <a:pt x="303" y="73"/>
                      <a:pt x="299" y="69"/>
                    </a:cubicBezTo>
                    <a:cubicBezTo>
                      <a:pt x="299" y="69"/>
                      <a:pt x="303" y="70"/>
                      <a:pt x="302" y="69"/>
                    </a:cubicBezTo>
                    <a:cubicBezTo>
                      <a:pt x="301" y="68"/>
                      <a:pt x="299" y="65"/>
                      <a:pt x="298" y="64"/>
                    </a:cubicBezTo>
                    <a:cubicBezTo>
                      <a:pt x="299" y="65"/>
                      <a:pt x="300" y="66"/>
                      <a:pt x="301" y="67"/>
                    </a:cubicBezTo>
                    <a:cubicBezTo>
                      <a:pt x="301" y="64"/>
                      <a:pt x="303" y="59"/>
                      <a:pt x="301" y="57"/>
                    </a:cubicBezTo>
                    <a:cubicBezTo>
                      <a:pt x="301" y="57"/>
                      <a:pt x="306" y="57"/>
                      <a:pt x="303" y="55"/>
                    </a:cubicBezTo>
                    <a:cubicBezTo>
                      <a:pt x="304" y="55"/>
                      <a:pt x="304" y="53"/>
                      <a:pt x="305" y="52"/>
                    </a:cubicBezTo>
                    <a:cubicBezTo>
                      <a:pt x="307" y="49"/>
                      <a:pt x="305" y="52"/>
                      <a:pt x="306" y="51"/>
                    </a:cubicBezTo>
                    <a:cubicBezTo>
                      <a:pt x="305" y="52"/>
                      <a:pt x="307" y="54"/>
                      <a:pt x="310" y="52"/>
                    </a:cubicBezTo>
                    <a:cubicBezTo>
                      <a:pt x="309" y="51"/>
                      <a:pt x="308" y="50"/>
                      <a:pt x="307" y="49"/>
                    </a:cubicBezTo>
                    <a:cubicBezTo>
                      <a:pt x="308" y="49"/>
                      <a:pt x="308" y="49"/>
                      <a:pt x="308" y="48"/>
                    </a:cubicBezTo>
                    <a:cubicBezTo>
                      <a:pt x="309" y="49"/>
                      <a:pt x="309" y="50"/>
                      <a:pt x="310" y="49"/>
                    </a:cubicBezTo>
                    <a:cubicBezTo>
                      <a:pt x="312" y="47"/>
                      <a:pt x="315" y="47"/>
                      <a:pt x="314" y="42"/>
                    </a:cubicBezTo>
                    <a:cubicBezTo>
                      <a:pt x="314" y="39"/>
                      <a:pt x="314" y="38"/>
                      <a:pt x="313" y="37"/>
                    </a:cubicBezTo>
                    <a:cubicBezTo>
                      <a:pt x="315" y="37"/>
                      <a:pt x="317" y="37"/>
                      <a:pt x="317" y="37"/>
                    </a:cubicBezTo>
                    <a:cubicBezTo>
                      <a:pt x="315" y="40"/>
                      <a:pt x="315" y="39"/>
                      <a:pt x="315" y="43"/>
                    </a:cubicBezTo>
                    <a:cubicBezTo>
                      <a:pt x="315" y="42"/>
                      <a:pt x="322" y="36"/>
                      <a:pt x="319" y="35"/>
                    </a:cubicBezTo>
                    <a:cubicBezTo>
                      <a:pt x="316" y="30"/>
                      <a:pt x="314" y="29"/>
                      <a:pt x="310" y="33"/>
                    </a:cubicBezTo>
                    <a:cubicBezTo>
                      <a:pt x="310" y="33"/>
                      <a:pt x="310" y="33"/>
                      <a:pt x="310" y="33"/>
                    </a:cubicBezTo>
                    <a:cubicBezTo>
                      <a:pt x="307" y="30"/>
                      <a:pt x="306" y="31"/>
                      <a:pt x="304" y="28"/>
                    </a:cubicBezTo>
                    <a:cubicBezTo>
                      <a:pt x="302" y="24"/>
                      <a:pt x="295" y="27"/>
                      <a:pt x="293" y="24"/>
                    </a:cubicBezTo>
                    <a:cubicBezTo>
                      <a:pt x="292" y="22"/>
                      <a:pt x="289" y="21"/>
                      <a:pt x="292" y="18"/>
                    </a:cubicBezTo>
                    <a:cubicBezTo>
                      <a:pt x="296" y="15"/>
                      <a:pt x="291" y="14"/>
                      <a:pt x="290" y="12"/>
                    </a:cubicBezTo>
                    <a:cubicBezTo>
                      <a:pt x="283" y="5"/>
                      <a:pt x="277" y="14"/>
                      <a:pt x="277" y="21"/>
                    </a:cubicBezTo>
                    <a:cubicBezTo>
                      <a:pt x="275" y="21"/>
                      <a:pt x="271" y="17"/>
                      <a:pt x="270" y="15"/>
                    </a:cubicBezTo>
                    <a:cubicBezTo>
                      <a:pt x="264" y="10"/>
                      <a:pt x="258" y="5"/>
                      <a:pt x="252" y="0"/>
                    </a:cubicBezTo>
                    <a:cubicBezTo>
                      <a:pt x="252" y="2"/>
                      <a:pt x="249" y="19"/>
                      <a:pt x="249" y="19"/>
                    </a:cubicBezTo>
                    <a:cubicBezTo>
                      <a:pt x="248" y="19"/>
                      <a:pt x="241" y="27"/>
                      <a:pt x="242" y="28"/>
                    </a:cubicBezTo>
                    <a:cubicBezTo>
                      <a:pt x="243" y="29"/>
                      <a:pt x="236" y="34"/>
                      <a:pt x="234" y="35"/>
                    </a:cubicBezTo>
                    <a:cubicBezTo>
                      <a:pt x="235" y="32"/>
                      <a:pt x="228" y="42"/>
                      <a:pt x="227" y="45"/>
                    </a:cubicBezTo>
                    <a:cubicBezTo>
                      <a:pt x="226" y="42"/>
                      <a:pt x="223" y="40"/>
                      <a:pt x="221" y="38"/>
                    </a:cubicBezTo>
                    <a:cubicBezTo>
                      <a:pt x="221" y="43"/>
                      <a:pt x="217" y="44"/>
                      <a:pt x="218" y="48"/>
                    </a:cubicBezTo>
                    <a:cubicBezTo>
                      <a:pt x="218" y="51"/>
                      <a:pt x="216" y="50"/>
                      <a:pt x="215" y="52"/>
                    </a:cubicBezTo>
                    <a:cubicBezTo>
                      <a:pt x="213" y="55"/>
                      <a:pt x="213" y="60"/>
                      <a:pt x="210" y="63"/>
                    </a:cubicBezTo>
                    <a:cubicBezTo>
                      <a:pt x="205" y="69"/>
                      <a:pt x="199" y="63"/>
                      <a:pt x="196" y="58"/>
                    </a:cubicBezTo>
                    <a:cubicBezTo>
                      <a:pt x="192" y="52"/>
                      <a:pt x="189" y="57"/>
                      <a:pt x="189" y="62"/>
                    </a:cubicBezTo>
                    <a:cubicBezTo>
                      <a:pt x="188" y="64"/>
                      <a:pt x="188" y="68"/>
                      <a:pt x="186" y="69"/>
                    </a:cubicBezTo>
                    <a:cubicBezTo>
                      <a:pt x="186" y="70"/>
                      <a:pt x="183" y="70"/>
                      <a:pt x="184" y="73"/>
                    </a:cubicBezTo>
                    <a:cubicBezTo>
                      <a:pt x="184" y="74"/>
                      <a:pt x="177" y="84"/>
                      <a:pt x="177" y="84"/>
                    </a:cubicBezTo>
                    <a:cubicBezTo>
                      <a:pt x="178" y="84"/>
                      <a:pt x="166" y="100"/>
                      <a:pt x="165" y="101"/>
                    </a:cubicBezTo>
                    <a:cubicBezTo>
                      <a:pt x="164" y="103"/>
                      <a:pt x="162" y="110"/>
                      <a:pt x="159" y="110"/>
                    </a:cubicBezTo>
                    <a:cubicBezTo>
                      <a:pt x="164" y="115"/>
                      <a:pt x="162" y="117"/>
                      <a:pt x="159" y="121"/>
                    </a:cubicBezTo>
                    <a:cubicBezTo>
                      <a:pt x="159" y="120"/>
                      <a:pt x="160" y="120"/>
                      <a:pt x="161" y="121"/>
                    </a:cubicBezTo>
                    <a:cubicBezTo>
                      <a:pt x="161" y="122"/>
                      <a:pt x="156" y="124"/>
                      <a:pt x="155" y="125"/>
                    </a:cubicBezTo>
                    <a:cubicBezTo>
                      <a:pt x="150" y="129"/>
                      <a:pt x="153" y="125"/>
                      <a:pt x="150" y="124"/>
                    </a:cubicBezTo>
                    <a:cubicBezTo>
                      <a:pt x="144" y="120"/>
                      <a:pt x="142" y="135"/>
                      <a:pt x="134" y="127"/>
                    </a:cubicBezTo>
                    <a:cubicBezTo>
                      <a:pt x="131" y="129"/>
                      <a:pt x="134" y="130"/>
                      <a:pt x="134" y="132"/>
                    </a:cubicBezTo>
                    <a:cubicBezTo>
                      <a:pt x="132" y="136"/>
                      <a:pt x="129" y="134"/>
                      <a:pt x="127" y="134"/>
                    </a:cubicBezTo>
                    <a:cubicBezTo>
                      <a:pt x="125" y="136"/>
                      <a:pt x="119" y="138"/>
                      <a:pt x="117" y="138"/>
                    </a:cubicBezTo>
                    <a:cubicBezTo>
                      <a:pt x="115" y="139"/>
                      <a:pt x="109" y="133"/>
                      <a:pt x="110" y="133"/>
                    </a:cubicBezTo>
                    <a:cubicBezTo>
                      <a:pt x="108" y="136"/>
                      <a:pt x="102" y="137"/>
                      <a:pt x="102" y="140"/>
                    </a:cubicBezTo>
                    <a:cubicBezTo>
                      <a:pt x="97" y="142"/>
                      <a:pt x="94" y="140"/>
                      <a:pt x="91" y="137"/>
                    </a:cubicBezTo>
                    <a:cubicBezTo>
                      <a:pt x="90" y="136"/>
                      <a:pt x="87" y="135"/>
                      <a:pt x="85" y="133"/>
                    </a:cubicBezTo>
                    <a:cubicBezTo>
                      <a:pt x="84" y="132"/>
                      <a:pt x="83" y="132"/>
                      <a:pt x="83" y="130"/>
                    </a:cubicBezTo>
                    <a:cubicBezTo>
                      <a:pt x="83" y="129"/>
                      <a:pt x="83" y="127"/>
                      <a:pt x="83" y="126"/>
                    </a:cubicBezTo>
                    <a:cubicBezTo>
                      <a:pt x="81" y="126"/>
                      <a:pt x="80" y="125"/>
                      <a:pt x="80" y="124"/>
                    </a:cubicBezTo>
                    <a:cubicBezTo>
                      <a:pt x="80" y="123"/>
                      <a:pt x="82" y="122"/>
                      <a:pt x="83" y="121"/>
                    </a:cubicBezTo>
                    <a:cubicBezTo>
                      <a:pt x="82" y="122"/>
                      <a:pt x="82" y="121"/>
                      <a:pt x="82" y="121"/>
                    </a:cubicBezTo>
                    <a:cubicBezTo>
                      <a:pt x="81" y="120"/>
                      <a:pt x="69" y="131"/>
                      <a:pt x="68" y="132"/>
                    </a:cubicBezTo>
                    <a:cubicBezTo>
                      <a:pt x="64" y="134"/>
                      <a:pt x="64" y="137"/>
                      <a:pt x="60" y="138"/>
                    </a:cubicBezTo>
                    <a:cubicBezTo>
                      <a:pt x="56" y="139"/>
                      <a:pt x="54" y="141"/>
                      <a:pt x="51" y="143"/>
                    </a:cubicBezTo>
                    <a:cubicBezTo>
                      <a:pt x="49" y="144"/>
                      <a:pt x="46" y="145"/>
                      <a:pt x="46" y="147"/>
                    </a:cubicBezTo>
                    <a:cubicBezTo>
                      <a:pt x="45" y="149"/>
                      <a:pt x="45" y="151"/>
                      <a:pt x="43" y="152"/>
                    </a:cubicBezTo>
                    <a:cubicBezTo>
                      <a:pt x="41" y="155"/>
                      <a:pt x="40" y="154"/>
                      <a:pt x="39" y="158"/>
                    </a:cubicBezTo>
                    <a:cubicBezTo>
                      <a:pt x="39" y="165"/>
                      <a:pt x="26" y="160"/>
                      <a:pt x="26" y="167"/>
                    </a:cubicBezTo>
                    <a:cubicBezTo>
                      <a:pt x="26" y="174"/>
                      <a:pt x="3" y="172"/>
                      <a:pt x="0" y="178"/>
                    </a:cubicBezTo>
                    <a:cubicBezTo>
                      <a:pt x="19" y="179"/>
                      <a:pt x="38" y="179"/>
                      <a:pt x="57" y="179"/>
                    </a:cubicBezTo>
                    <a:cubicBezTo>
                      <a:pt x="72" y="179"/>
                      <a:pt x="83" y="177"/>
                      <a:pt x="97" y="177"/>
                    </a:cubicBezTo>
                    <a:cubicBezTo>
                      <a:pt x="96" y="177"/>
                      <a:pt x="95" y="178"/>
                      <a:pt x="95" y="179"/>
                    </a:cubicBezTo>
                    <a:cubicBezTo>
                      <a:pt x="143" y="182"/>
                      <a:pt x="191" y="182"/>
                      <a:pt x="239" y="182"/>
                    </a:cubicBezTo>
                    <a:cubicBezTo>
                      <a:pt x="313" y="182"/>
                      <a:pt x="313" y="182"/>
                      <a:pt x="313" y="182"/>
                    </a:cubicBezTo>
                    <a:cubicBezTo>
                      <a:pt x="325" y="182"/>
                      <a:pt x="337" y="181"/>
                      <a:pt x="350" y="181"/>
                    </a:cubicBezTo>
                    <a:cubicBezTo>
                      <a:pt x="351" y="181"/>
                      <a:pt x="362" y="182"/>
                      <a:pt x="361" y="180"/>
                    </a:cubicBezTo>
                    <a:cubicBezTo>
                      <a:pt x="361" y="179"/>
                      <a:pt x="361" y="178"/>
                      <a:pt x="360" y="178"/>
                    </a:cubicBezTo>
                    <a:cubicBezTo>
                      <a:pt x="361" y="179"/>
                      <a:pt x="361" y="179"/>
                      <a:pt x="361" y="180"/>
                    </a:cubicBezTo>
                    <a:cubicBezTo>
                      <a:pt x="362" y="181"/>
                      <a:pt x="363" y="182"/>
                      <a:pt x="364" y="181"/>
                    </a:cubicBezTo>
                    <a:cubicBezTo>
                      <a:pt x="364" y="178"/>
                      <a:pt x="365" y="174"/>
                      <a:pt x="365" y="171"/>
                    </a:cubicBezTo>
                    <a:cubicBezTo>
                      <a:pt x="367" y="172"/>
                      <a:pt x="368" y="176"/>
                      <a:pt x="368" y="180"/>
                    </a:cubicBezTo>
                    <a:cubicBezTo>
                      <a:pt x="368" y="180"/>
                      <a:pt x="368" y="179"/>
                      <a:pt x="368" y="179"/>
                    </a:cubicBezTo>
                    <a:cubicBezTo>
                      <a:pt x="368" y="180"/>
                      <a:pt x="368" y="180"/>
                      <a:pt x="368" y="180"/>
                    </a:cubicBezTo>
                    <a:cubicBezTo>
                      <a:pt x="368" y="180"/>
                      <a:pt x="368" y="180"/>
                      <a:pt x="368" y="180"/>
                    </a:cubicBezTo>
                    <a:cubicBezTo>
                      <a:pt x="368" y="180"/>
                      <a:pt x="368" y="181"/>
                      <a:pt x="368" y="181"/>
                    </a:cubicBezTo>
                    <a:cubicBezTo>
                      <a:pt x="370" y="181"/>
                      <a:pt x="370" y="180"/>
                      <a:pt x="369" y="179"/>
                    </a:cubicBezTo>
                    <a:cubicBezTo>
                      <a:pt x="368" y="174"/>
                      <a:pt x="367" y="164"/>
                      <a:pt x="364" y="159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3666829409"/>
                </p:ext>
              </p:extLst>
            </p:nvPr>
          </p:nvGraphicFramePr>
          <p:xfrm>
            <a:off x="463053" y="2817455"/>
            <a:ext cx="4190998" cy="23179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62" name="Rectangle 61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91333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ebas Neue Bold" pitchFamily="34" charset="0"/>
              </a:rPr>
              <a:t>Diagnosis and Treatment</a:t>
            </a:r>
            <a:endParaRPr lang="en-US" dirty="0">
              <a:latin typeface="Bebas Neue Bold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1904" y="1676400"/>
            <a:ext cx="8640192" cy="4002450"/>
            <a:chOff x="228600" y="1981200"/>
            <a:chExt cx="8640192" cy="4002450"/>
          </a:xfrm>
        </p:grpSpPr>
        <p:sp>
          <p:nvSpPr>
            <p:cNvPr id="6" name="Rectangle 5"/>
            <p:cNvSpPr/>
            <p:nvPr/>
          </p:nvSpPr>
          <p:spPr>
            <a:xfrm>
              <a:off x="304799" y="1981200"/>
              <a:ext cx="4272993" cy="3771900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What </a:t>
              </a:r>
              <a:r>
                <a:rPr lang="en-GB" sz="1200" b="1" noProof="1">
                  <a:solidFill>
                    <a:srgbClr val="17426B"/>
                  </a:solidFill>
                </a:rPr>
                <a:t>type of healthcare provider initially warned you about the risk of sleep apnea</a:t>
              </a:r>
              <a:r>
                <a:rPr lang="en-GB" sz="1200" b="1" noProof="1" smtClean="0">
                  <a:solidFill>
                    <a:srgbClr val="17426B"/>
                  </a:solidFill>
                </a:rPr>
                <a:t>? </a:t>
              </a:r>
              <a:r>
                <a:rPr lang="en-GB" sz="1000" b="1" i="1" noProof="1" smtClean="0">
                  <a:solidFill>
                    <a:srgbClr val="17426B"/>
                  </a:solidFill>
                </a:rPr>
                <a:t>(n=506)</a:t>
              </a:r>
              <a:endParaRPr lang="en-GB" sz="10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299625" y="2819400"/>
              <a:ext cx="1638300" cy="581114"/>
            </a:xfrm>
            <a:prstGeom prst="rightArrow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i="1" dirty="0">
                  <a:solidFill>
                    <a:srgbClr val="17426B"/>
                  </a:solidFill>
                </a:rPr>
                <a:t>n</a:t>
              </a:r>
              <a:r>
                <a:rPr lang="en-GB" i="1" dirty="0" smtClean="0">
                  <a:solidFill>
                    <a:srgbClr val="17426B"/>
                  </a:solidFill>
                </a:rPr>
                <a:t>=61</a:t>
              </a:r>
              <a:endParaRPr lang="en-GB" i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2558620726"/>
                </p:ext>
              </p:extLst>
            </p:nvPr>
          </p:nvGraphicFramePr>
          <p:xfrm>
            <a:off x="304799" y="2362199"/>
            <a:ext cx="4343401" cy="34194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4648200" y="1981200"/>
              <a:ext cx="4191000" cy="3771899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What </a:t>
              </a:r>
              <a:r>
                <a:rPr lang="en-GB" sz="1200" b="1" noProof="1">
                  <a:solidFill>
                    <a:srgbClr val="17426B"/>
                  </a:solidFill>
                </a:rPr>
                <a:t>caused you to raise the issue of your risk of sleep apnea with your healthcare provider? </a:t>
              </a:r>
              <a:r>
                <a:rPr lang="en-GB" sz="1000" b="1" i="1" noProof="1">
                  <a:solidFill>
                    <a:srgbClr val="17426B"/>
                  </a:solidFill>
                </a:rPr>
                <a:t>(n=61)</a:t>
              </a:r>
            </a:p>
          </p:txBody>
        </p:sp>
        <p:graphicFrame>
          <p:nvGraphicFramePr>
            <p:cNvPr id="11" name="Content Placeholder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9127463"/>
                </p:ext>
              </p:extLst>
            </p:nvPr>
          </p:nvGraphicFramePr>
          <p:xfrm>
            <a:off x="4753992" y="2590800"/>
            <a:ext cx="4114800" cy="30099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Rectangle 11"/>
            <p:cNvSpPr/>
            <p:nvPr/>
          </p:nvSpPr>
          <p:spPr>
            <a:xfrm>
              <a:off x="228600" y="5737429"/>
              <a:ext cx="853247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(Percentages under 3% not shown for transparency).</a:t>
              </a:r>
              <a:endParaRPr lang="en-GB" sz="1000" noProof="1">
                <a:solidFill>
                  <a:srgbClr val="000000">
                    <a:lumMod val="50000"/>
                    <a:lumOff val="50000"/>
                  </a:srgb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78366" y="2743200"/>
              <a:ext cx="13565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>
                      <a:lumMod val="50000"/>
                    </a:schemeClr>
                  </a:solidFill>
                </a:rPr>
                <a:t>“I raised the issue”</a:t>
              </a:r>
              <a:endParaRPr lang="en-US" sz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36339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4892" y="21071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Bebas Neue Bold" pitchFamily="34" charset="0"/>
              </a:rPr>
              <a:t>Diagnosis and Treatment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0500" y="1600200"/>
            <a:ext cx="8763000" cy="4173900"/>
            <a:chOff x="228600" y="1809750"/>
            <a:chExt cx="8763000" cy="4173900"/>
          </a:xfrm>
        </p:grpSpPr>
        <p:sp>
          <p:nvSpPr>
            <p:cNvPr id="5" name="Rectangle 4"/>
            <p:cNvSpPr/>
            <p:nvPr/>
          </p:nvSpPr>
          <p:spPr>
            <a:xfrm>
              <a:off x="304799" y="1809750"/>
              <a:ext cx="4272993" cy="3905250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b="1" noProof="1" smtClean="0">
                  <a:solidFill>
                    <a:srgbClr val="17426B"/>
                  </a:solidFill>
                </a:rPr>
                <a:t>What </a:t>
              </a:r>
              <a:r>
                <a:rPr lang="en-GB" b="1" noProof="1">
                  <a:solidFill>
                    <a:srgbClr val="17426B"/>
                  </a:solidFill>
                </a:rPr>
                <a:t>type of </a:t>
              </a:r>
              <a:r>
                <a:rPr lang="en-GB" b="1" noProof="1" smtClean="0">
                  <a:solidFill>
                    <a:srgbClr val="17426B"/>
                  </a:solidFill>
                </a:rPr>
                <a:t>doctor diagnosed you with sleep </a:t>
              </a:r>
              <a:r>
                <a:rPr lang="en-GB" b="1" noProof="1">
                  <a:solidFill>
                    <a:srgbClr val="17426B"/>
                  </a:solidFill>
                </a:rPr>
                <a:t>apnea</a:t>
              </a:r>
              <a:r>
                <a:rPr lang="en-GB" b="1" noProof="1" smtClean="0">
                  <a:solidFill>
                    <a:srgbClr val="17426B"/>
                  </a:solidFill>
                </a:rPr>
                <a:t>? </a:t>
              </a:r>
              <a:r>
                <a:rPr lang="en-GB" b="1" i="1" noProof="1" smtClean="0">
                  <a:solidFill>
                    <a:srgbClr val="17426B"/>
                  </a:solidFill>
                </a:rPr>
                <a:t>(n=506)</a:t>
              </a:r>
              <a:endParaRPr lang="en-GB" b="1" i="1" dirty="0">
                <a:solidFill>
                  <a:srgbClr val="17426B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648200" y="1809750"/>
              <a:ext cx="4191000" cy="3905250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r>
                <a:rPr lang="en-GB" b="1" noProof="1" smtClean="0">
                  <a:solidFill>
                    <a:srgbClr val="17426B"/>
                  </a:solidFill>
                </a:rPr>
                <a:t>Time between initial warning about sleep apnea risk and diagnosis following a sleep study </a:t>
              </a:r>
              <a:r>
                <a:rPr lang="en-GB" b="1" i="1" noProof="1" smtClean="0">
                  <a:solidFill>
                    <a:srgbClr val="17426B"/>
                  </a:solidFill>
                </a:rPr>
                <a:t>(n=506)</a:t>
              </a:r>
              <a:endParaRPr lang="en-GB" b="1" i="1" noProof="1">
                <a:solidFill>
                  <a:srgbClr val="17426B"/>
                </a:solidFill>
              </a:endParaRPr>
            </a:p>
          </p:txBody>
        </p:sp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2022347996"/>
                </p:ext>
              </p:extLst>
            </p:nvPr>
          </p:nvGraphicFramePr>
          <p:xfrm>
            <a:off x="4648200" y="2190750"/>
            <a:ext cx="4343400" cy="34261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9" name="Chart 8"/>
            <p:cNvGraphicFramePr/>
            <p:nvPr>
              <p:extLst>
                <p:ext uri="{D42A27DB-BD31-4B8C-83A1-F6EECF244321}">
                  <p14:modId xmlns:p14="http://schemas.microsoft.com/office/powerpoint/2010/main" val="3778080453"/>
                </p:ext>
              </p:extLst>
            </p:nvPr>
          </p:nvGraphicFramePr>
          <p:xfrm>
            <a:off x="304799" y="2105025"/>
            <a:ext cx="4343401" cy="3581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" name="Rectangle 9"/>
            <p:cNvSpPr/>
            <p:nvPr/>
          </p:nvSpPr>
          <p:spPr>
            <a:xfrm>
              <a:off x="228600" y="5737429"/>
              <a:ext cx="853247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(Percentages under 3% not shown for transparency).</a:t>
              </a:r>
              <a:endParaRPr lang="en-GB" sz="1000" noProof="1">
                <a:solidFill>
                  <a:srgbClr val="000000">
                    <a:lumMod val="50000"/>
                    <a:lumOff val="50000"/>
                  </a:srgbClr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18245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ebas Neue Bold" pitchFamily="34" charset="0"/>
              </a:rPr>
              <a:t>OSA Severity Assessment</a:t>
            </a:r>
            <a:r>
              <a:rPr lang="en-US" dirty="0">
                <a:latin typeface="Bebas Neue Bold" pitchFamily="34" charset="0"/>
              </a:rPr>
              <a:t/>
            </a:r>
            <a:br>
              <a:rPr lang="en-US" dirty="0">
                <a:latin typeface="Bebas Neue Bold" pitchFamily="34" charset="0"/>
              </a:rPr>
            </a:br>
            <a:r>
              <a:rPr lang="en-US" sz="2400" dirty="0">
                <a:latin typeface="Bebas Neue Bold" pitchFamily="34" charset="0"/>
              </a:rPr>
              <a:t>Before and after sleep apnea treatment</a:t>
            </a:r>
            <a:endParaRPr lang="en-US" sz="2800" dirty="0">
              <a:latin typeface="Bebas Neue Bold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9658" y="1752600"/>
            <a:ext cx="8615775" cy="4134800"/>
            <a:chOff x="228601" y="1899826"/>
            <a:chExt cx="8615775" cy="4134800"/>
          </a:xfrm>
        </p:grpSpPr>
        <p:sp>
          <p:nvSpPr>
            <p:cNvPr id="5" name="Rectangle 4"/>
            <p:cNvSpPr/>
            <p:nvPr/>
          </p:nvSpPr>
          <p:spPr>
            <a:xfrm>
              <a:off x="309976" y="1899826"/>
              <a:ext cx="8534400" cy="1676399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    </a:t>
              </a:r>
              <a:endParaRPr lang="en-GB" sz="1200" b="1" dirty="0">
                <a:solidFill>
                  <a:srgbClr val="17426B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601" y="5326740"/>
              <a:ext cx="796548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Base: n=506</a:t>
              </a:r>
            </a:p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Q6a/c. When you were initially diagnosed/ Now that you are being treated, how does your physician describe your sleep apnea?</a:t>
              </a:r>
            </a:p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Q6b/d.When you were initially diagnosed with sleep apnea but before treatment, on average how many hours of sleep did you get in a 24 hour period? How many do you get now that you are being treated?</a:t>
              </a:r>
              <a:endParaRPr lang="en-GB" sz="1000" noProof="1">
                <a:solidFill>
                  <a:srgbClr val="000000">
                    <a:lumMod val="50000"/>
                    <a:lumOff val="50000"/>
                  </a:srgbClr>
                </a:solidFill>
              </a:endParaRPr>
            </a:p>
          </p:txBody>
        </p:sp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1928629068"/>
                </p:ext>
              </p:extLst>
            </p:nvPr>
          </p:nvGraphicFramePr>
          <p:xfrm>
            <a:off x="309976" y="2235652"/>
            <a:ext cx="5867400" cy="127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8" name="Gruppieren 34"/>
            <p:cNvGrpSpPr>
              <a:grpSpLocks noChangeAspect="1"/>
            </p:cNvGrpSpPr>
            <p:nvPr/>
          </p:nvGrpSpPr>
          <p:grpSpPr>
            <a:xfrm rot="20849295">
              <a:off x="6668632" y="2417059"/>
              <a:ext cx="746291" cy="746291"/>
              <a:chOff x="2253376" y="2773237"/>
              <a:chExt cx="671359" cy="671359"/>
            </a:xfrm>
          </p:grpSpPr>
          <p:sp>
            <p:nvSpPr>
              <p:cNvPr id="37" name="Oval 6"/>
              <p:cNvSpPr>
                <a:spLocks noChangeArrowheads="1"/>
              </p:cNvSpPr>
              <p:nvPr/>
            </p:nvSpPr>
            <p:spPr bwMode="auto">
              <a:xfrm rot="932045">
                <a:off x="2253376" y="2773237"/>
                <a:ext cx="671359" cy="671359"/>
              </a:xfrm>
              <a:prstGeom prst="ellipse">
                <a:avLst/>
              </a:prstGeom>
              <a:solidFill>
                <a:srgbClr val="ECEDEF"/>
              </a:solidFill>
              <a:ln w="28575" cap="flat">
                <a:solidFill>
                  <a:srgbClr val="17426B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Freeform 7"/>
              <p:cNvSpPr>
                <a:spLocks/>
              </p:cNvSpPr>
              <p:nvPr/>
            </p:nvSpPr>
            <p:spPr bwMode="auto">
              <a:xfrm rot="932045">
                <a:off x="2423255" y="2941494"/>
                <a:ext cx="185780" cy="145346"/>
              </a:xfrm>
              <a:custGeom>
                <a:avLst/>
                <a:gdLst>
                  <a:gd name="T0" fmla="*/ 0 w 216"/>
                  <a:gd name="T1" fmla="*/ 0 h 169"/>
                  <a:gd name="T2" fmla="*/ 216 w 216"/>
                  <a:gd name="T3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6" h="169">
                    <a:moveTo>
                      <a:pt x="0" y="0"/>
                    </a:moveTo>
                    <a:cubicBezTo>
                      <a:pt x="39" y="30"/>
                      <a:pt x="216" y="169"/>
                      <a:pt x="216" y="169"/>
                    </a:cubicBezTo>
                  </a:path>
                </a:pathLst>
              </a:custGeom>
              <a:noFill/>
              <a:ln w="19050" cap="flat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Freeform 9"/>
              <p:cNvSpPr>
                <a:spLocks/>
              </p:cNvSpPr>
              <p:nvPr/>
            </p:nvSpPr>
            <p:spPr bwMode="auto">
              <a:xfrm rot="932045">
                <a:off x="2611809" y="2968377"/>
                <a:ext cx="159917" cy="165016"/>
              </a:xfrm>
              <a:custGeom>
                <a:avLst/>
                <a:gdLst>
                  <a:gd name="T0" fmla="*/ 0 w 186"/>
                  <a:gd name="T1" fmla="*/ 192 h 192"/>
                  <a:gd name="T2" fmla="*/ 186 w 186"/>
                  <a:gd name="T3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6" h="192">
                    <a:moveTo>
                      <a:pt x="0" y="192"/>
                    </a:moveTo>
                    <a:cubicBezTo>
                      <a:pt x="0" y="192"/>
                      <a:pt x="150" y="38"/>
                      <a:pt x="186" y="0"/>
                    </a:cubicBezTo>
                  </a:path>
                </a:pathLst>
              </a:custGeom>
              <a:noFill/>
              <a:ln w="6350" cap="flat">
                <a:solidFill>
                  <a:srgbClr val="404027">
                    <a:lumMod val="60000"/>
                    <a:lumOff val="40000"/>
                  </a:srgbClr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Freeform 10"/>
              <p:cNvSpPr>
                <a:spLocks/>
              </p:cNvSpPr>
              <p:nvPr/>
            </p:nvSpPr>
            <p:spPr bwMode="auto">
              <a:xfrm rot="932045">
                <a:off x="2593510" y="3074736"/>
                <a:ext cx="261914" cy="70669"/>
              </a:xfrm>
              <a:custGeom>
                <a:avLst/>
                <a:gdLst>
                  <a:gd name="T0" fmla="*/ 304 w 304"/>
                  <a:gd name="T1" fmla="*/ 0 h 82"/>
                  <a:gd name="T2" fmla="*/ 0 w 304"/>
                  <a:gd name="T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04" h="82">
                    <a:moveTo>
                      <a:pt x="304" y="0"/>
                    </a:moveTo>
                    <a:cubicBezTo>
                      <a:pt x="274" y="7"/>
                      <a:pt x="0" y="82"/>
                      <a:pt x="0" y="82"/>
                    </a:cubicBezTo>
                  </a:path>
                </a:pathLst>
              </a:custGeom>
              <a:noFill/>
              <a:ln w="6350" cap="flat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Freeform 11"/>
              <p:cNvSpPr>
                <a:spLocks/>
              </p:cNvSpPr>
              <p:nvPr/>
            </p:nvSpPr>
            <p:spPr bwMode="auto">
              <a:xfrm rot="932045">
                <a:off x="2659961" y="2821298"/>
                <a:ext cx="0" cy="52820"/>
              </a:xfrm>
              <a:custGeom>
                <a:avLst/>
                <a:gdLst>
                  <a:gd name="T0" fmla="*/ 0 h 61"/>
                  <a:gd name="T1" fmla="*/ 61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61">
                    <a:moveTo>
                      <a:pt x="0" y="0"/>
                    </a:moveTo>
                    <a:cubicBezTo>
                      <a:pt x="0" y="23"/>
                      <a:pt x="0" y="61"/>
                      <a:pt x="0" y="61"/>
                    </a:cubicBezTo>
                  </a:path>
                </a:pathLst>
              </a:custGeom>
              <a:noFill/>
              <a:ln w="28575" cap="flat">
                <a:solidFill>
                  <a:srgbClr val="FFFFFF">
                    <a:lumMod val="50000"/>
                  </a:srgbClr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Freeform 12"/>
              <p:cNvSpPr>
                <a:spLocks/>
              </p:cNvSpPr>
              <p:nvPr/>
            </p:nvSpPr>
            <p:spPr bwMode="auto">
              <a:xfrm rot="932045">
                <a:off x="2513381" y="3348811"/>
                <a:ext cx="0" cy="52455"/>
              </a:xfrm>
              <a:custGeom>
                <a:avLst/>
                <a:gdLst>
                  <a:gd name="T0" fmla="*/ 0 h 61"/>
                  <a:gd name="T1" fmla="*/ 61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61">
                    <a:moveTo>
                      <a:pt x="0" y="0"/>
                    </a:moveTo>
                    <a:cubicBezTo>
                      <a:pt x="0" y="23"/>
                      <a:pt x="0" y="61"/>
                      <a:pt x="0" y="61"/>
                    </a:cubicBezTo>
                  </a:path>
                </a:pathLst>
              </a:custGeom>
              <a:noFill/>
              <a:ln w="28575" cap="flat">
                <a:solidFill>
                  <a:srgbClr val="FFFFFF">
                    <a:lumMod val="50000"/>
                  </a:srgbClr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Freeform 13"/>
              <p:cNvSpPr>
                <a:spLocks/>
              </p:cNvSpPr>
              <p:nvPr/>
            </p:nvSpPr>
            <p:spPr bwMode="auto">
              <a:xfrm rot="932045">
                <a:off x="2295535" y="3037455"/>
                <a:ext cx="52455" cy="0"/>
              </a:xfrm>
              <a:custGeom>
                <a:avLst/>
                <a:gdLst>
                  <a:gd name="T0" fmla="*/ 0 w 61"/>
                  <a:gd name="T1" fmla="*/ 61 w 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61">
                    <a:moveTo>
                      <a:pt x="0" y="0"/>
                    </a:moveTo>
                    <a:cubicBezTo>
                      <a:pt x="23" y="0"/>
                      <a:pt x="61" y="0"/>
                      <a:pt x="61" y="0"/>
                    </a:cubicBezTo>
                  </a:path>
                </a:pathLst>
              </a:custGeom>
              <a:noFill/>
              <a:ln w="28575" cap="flat">
                <a:solidFill>
                  <a:srgbClr val="FFFFFF">
                    <a:lumMod val="50000"/>
                  </a:srgbClr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Freeform 14"/>
              <p:cNvSpPr>
                <a:spLocks/>
              </p:cNvSpPr>
              <p:nvPr/>
            </p:nvSpPr>
            <p:spPr bwMode="auto">
              <a:xfrm rot="932045">
                <a:off x="2824445" y="3184473"/>
                <a:ext cx="52455" cy="0"/>
              </a:xfrm>
              <a:custGeom>
                <a:avLst/>
                <a:gdLst>
                  <a:gd name="T0" fmla="*/ 0 w 61"/>
                  <a:gd name="T1" fmla="*/ 61 w 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61">
                    <a:moveTo>
                      <a:pt x="0" y="0"/>
                    </a:moveTo>
                    <a:cubicBezTo>
                      <a:pt x="23" y="0"/>
                      <a:pt x="61" y="0"/>
                      <a:pt x="61" y="0"/>
                    </a:cubicBezTo>
                  </a:path>
                </a:pathLst>
              </a:custGeom>
              <a:noFill/>
              <a:ln w="28575" cap="flat">
                <a:solidFill>
                  <a:srgbClr val="FFFFFF">
                    <a:lumMod val="50000"/>
                  </a:srgbClr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Freeform 15"/>
              <p:cNvSpPr>
                <a:spLocks/>
              </p:cNvSpPr>
              <p:nvPr/>
            </p:nvSpPr>
            <p:spPr bwMode="auto">
              <a:xfrm rot="932045">
                <a:off x="2770090" y="2895569"/>
                <a:ext cx="24042" cy="45534"/>
              </a:xfrm>
              <a:custGeom>
                <a:avLst/>
                <a:gdLst>
                  <a:gd name="T0" fmla="*/ 0 w 28"/>
                  <a:gd name="T1" fmla="*/ 53 h 53"/>
                  <a:gd name="T2" fmla="*/ 28 w 28"/>
                  <a:gd name="T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53">
                    <a:moveTo>
                      <a:pt x="0" y="53"/>
                    </a:moveTo>
                    <a:cubicBezTo>
                      <a:pt x="10" y="33"/>
                      <a:pt x="28" y="0"/>
                      <a:pt x="28" y="0"/>
                    </a:cubicBezTo>
                  </a:path>
                </a:pathLst>
              </a:custGeom>
              <a:noFill/>
              <a:ln w="12700" cap="flat">
                <a:solidFill>
                  <a:srgbClr val="FFFFFF">
                    <a:lumMod val="50000"/>
                  </a:srgbClr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Freeform 16"/>
              <p:cNvSpPr>
                <a:spLocks/>
              </p:cNvSpPr>
              <p:nvPr/>
            </p:nvSpPr>
            <p:spPr bwMode="auto">
              <a:xfrm rot="932045">
                <a:off x="2382681" y="3277133"/>
                <a:ext cx="24042" cy="45899"/>
              </a:xfrm>
              <a:custGeom>
                <a:avLst/>
                <a:gdLst>
                  <a:gd name="T0" fmla="*/ 0 w 28"/>
                  <a:gd name="T1" fmla="*/ 53 h 53"/>
                  <a:gd name="T2" fmla="*/ 28 w 28"/>
                  <a:gd name="T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53">
                    <a:moveTo>
                      <a:pt x="0" y="53"/>
                    </a:moveTo>
                    <a:cubicBezTo>
                      <a:pt x="10" y="33"/>
                      <a:pt x="28" y="0"/>
                      <a:pt x="28" y="0"/>
                    </a:cubicBezTo>
                  </a:path>
                </a:pathLst>
              </a:custGeom>
              <a:noFill/>
              <a:ln w="12700" cap="flat">
                <a:solidFill>
                  <a:srgbClr val="FFFFFF">
                    <a:lumMod val="50000"/>
                  </a:srgbClr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Freeform 17"/>
              <p:cNvSpPr>
                <a:spLocks/>
              </p:cNvSpPr>
              <p:nvPr/>
            </p:nvSpPr>
            <p:spPr bwMode="auto">
              <a:xfrm rot="932045">
                <a:off x="2300880" y="3162965"/>
                <a:ext cx="42985" cy="30235"/>
              </a:xfrm>
              <a:custGeom>
                <a:avLst/>
                <a:gdLst>
                  <a:gd name="T0" fmla="*/ 0 w 50"/>
                  <a:gd name="T1" fmla="*/ 35 h 35"/>
                  <a:gd name="T2" fmla="*/ 50 w 50"/>
                  <a:gd name="T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0" h="35">
                    <a:moveTo>
                      <a:pt x="0" y="35"/>
                    </a:moveTo>
                    <a:cubicBezTo>
                      <a:pt x="19" y="22"/>
                      <a:pt x="50" y="0"/>
                      <a:pt x="50" y="0"/>
                    </a:cubicBezTo>
                  </a:path>
                </a:pathLst>
              </a:custGeom>
              <a:noFill/>
              <a:ln w="12700" cap="flat">
                <a:solidFill>
                  <a:srgbClr val="FFFFFF">
                    <a:lumMod val="50000"/>
                  </a:srgbClr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Freeform 18"/>
              <p:cNvSpPr>
                <a:spLocks/>
              </p:cNvSpPr>
              <p:nvPr/>
            </p:nvSpPr>
            <p:spPr bwMode="auto">
              <a:xfrm rot="932045">
                <a:off x="2830911" y="3027109"/>
                <a:ext cx="42985" cy="30235"/>
              </a:xfrm>
              <a:custGeom>
                <a:avLst/>
                <a:gdLst>
                  <a:gd name="T0" fmla="*/ 0 w 50"/>
                  <a:gd name="T1" fmla="*/ 35 h 35"/>
                  <a:gd name="T2" fmla="*/ 50 w 50"/>
                  <a:gd name="T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0" h="35">
                    <a:moveTo>
                      <a:pt x="0" y="35"/>
                    </a:moveTo>
                    <a:cubicBezTo>
                      <a:pt x="19" y="22"/>
                      <a:pt x="50" y="0"/>
                      <a:pt x="50" y="0"/>
                    </a:cubicBezTo>
                  </a:path>
                </a:pathLst>
              </a:custGeom>
              <a:noFill/>
              <a:ln w="12700" cap="flat">
                <a:solidFill>
                  <a:srgbClr val="FFFFFF">
                    <a:lumMod val="50000"/>
                  </a:srgbClr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Freeform 19"/>
              <p:cNvSpPr>
                <a:spLocks/>
              </p:cNvSpPr>
              <p:nvPr/>
            </p:nvSpPr>
            <p:spPr bwMode="auto">
              <a:xfrm rot="932045">
                <a:off x="2374389" y="2898693"/>
                <a:ext cx="42985" cy="29870"/>
              </a:xfrm>
              <a:custGeom>
                <a:avLst/>
                <a:gdLst>
                  <a:gd name="T0" fmla="*/ 0 w 50"/>
                  <a:gd name="T1" fmla="*/ 0 h 35"/>
                  <a:gd name="T2" fmla="*/ 50 w 50"/>
                  <a:gd name="T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0" h="35">
                    <a:moveTo>
                      <a:pt x="0" y="0"/>
                    </a:moveTo>
                    <a:cubicBezTo>
                      <a:pt x="19" y="13"/>
                      <a:pt x="50" y="35"/>
                      <a:pt x="50" y="35"/>
                    </a:cubicBezTo>
                  </a:path>
                </a:pathLst>
              </a:custGeom>
              <a:noFill/>
              <a:ln w="12700" cap="flat">
                <a:solidFill>
                  <a:srgbClr val="FFFFFF">
                    <a:lumMod val="50000"/>
                  </a:srgbClr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 rot="932045">
                <a:off x="2756788" y="3289692"/>
                <a:ext cx="42985" cy="30235"/>
              </a:xfrm>
              <a:custGeom>
                <a:avLst/>
                <a:gdLst>
                  <a:gd name="T0" fmla="*/ 0 w 50"/>
                  <a:gd name="T1" fmla="*/ 0 h 35"/>
                  <a:gd name="T2" fmla="*/ 50 w 50"/>
                  <a:gd name="T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0" h="35">
                    <a:moveTo>
                      <a:pt x="0" y="0"/>
                    </a:moveTo>
                    <a:cubicBezTo>
                      <a:pt x="19" y="13"/>
                      <a:pt x="50" y="35"/>
                      <a:pt x="50" y="35"/>
                    </a:cubicBezTo>
                  </a:path>
                </a:pathLst>
              </a:custGeom>
              <a:noFill/>
              <a:ln w="12700" cap="flat">
                <a:solidFill>
                  <a:srgbClr val="FFFFFF">
                    <a:lumMod val="50000"/>
                  </a:srgbClr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Freeform 21"/>
              <p:cNvSpPr>
                <a:spLocks/>
              </p:cNvSpPr>
              <p:nvPr/>
            </p:nvSpPr>
            <p:spPr bwMode="auto">
              <a:xfrm rot="932045">
                <a:off x="2642628" y="3351526"/>
                <a:ext cx="25863" cy="45534"/>
              </a:xfrm>
              <a:custGeom>
                <a:avLst/>
                <a:gdLst>
                  <a:gd name="T0" fmla="*/ 0 w 30"/>
                  <a:gd name="T1" fmla="*/ 0 h 53"/>
                  <a:gd name="T2" fmla="*/ 30 w 30"/>
                  <a:gd name="T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0" h="53">
                    <a:moveTo>
                      <a:pt x="0" y="0"/>
                    </a:moveTo>
                    <a:cubicBezTo>
                      <a:pt x="11" y="20"/>
                      <a:pt x="30" y="53"/>
                      <a:pt x="30" y="53"/>
                    </a:cubicBezTo>
                  </a:path>
                </a:pathLst>
              </a:custGeom>
              <a:noFill/>
              <a:ln w="12700" cap="flat">
                <a:solidFill>
                  <a:srgbClr val="FFFFFF">
                    <a:lumMod val="50000"/>
                  </a:srgbClr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Freeform 22"/>
              <p:cNvSpPr>
                <a:spLocks/>
              </p:cNvSpPr>
              <p:nvPr/>
            </p:nvSpPr>
            <p:spPr bwMode="auto">
              <a:xfrm rot="932045">
                <a:off x="2505797" y="2825004"/>
                <a:ext cx="25863" cy="45534"/>
              </a:xfrm>
              <a:custGeom>
                <a:avLst/>
                <a:gdLst>
                  <a:gd name="T0" fmla="*/ 0 w 30"/>
                  <a:gd name="T1" fmla="*/ 0 h 53"/>
                  <a:gd name="T2" fmla="*/ 30 w 30"/>
                  <a:gd name="T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0" h="53">
                    <a:moveTo>
                      <a:pt x="0" y="0"/>
                    </a:moveTo>
                    <a:cubicBezTo>
                      <a:pt x="11" y="20"/>
                      <a:pt x="30" y="53"/>
                      <a:pt x="30" y="53"/>
                    </a:cubicBezTo>
                  </a:path>
                </a:pathLst>
              </a:custGeom>
              <a:noFill/>
              <a:ln w="12700" cap="flat">
                <a:solidFill>
                  <a:srgbClr val="FFFFFF">
                    <a:lumMod val="50000"/>
                  </a:srgbClr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Oval 8"/>
              <p:cNvSpPr>
                <a:spLocks noChangeArrowheads="1"/>
              </p:cNvSpPr>
              <p:nvPr/>
            </p:nvSpPr>
            <p:spPr bwMode="auto">
              <a:xfrm rot="932045">
                <a:off x="2576203" y="3100747"/>
                <a:ext cx="22585" cy="20764"/>
              </a:xfrm>
              <a:prstGeom prst="ellipse">
                <a:avLst/>
              </a:prstGeom>
              <a:solidFill>
                <a:srgbClr val="000000">
                  <a:lumMod val="85000"/>
                  <a:lumOff val="15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177376" y="2033733"/>
              <a:ext cx="0" cy="13932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6221025" y="1973067"/>
              <a:ext cx="2590800" cy="303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Average Hours of sleep </a:t>
              </a:r>
              <a:r>
                <a:rPr lang="en-GB" sz="1000" i="1" dirty="0" smtClean="0">
                  <a:solidFill>
                    <a:srgbClr val="1742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(per 24 hrs)</a:t>
              </a:r>
              <a:endParaRPr lang="en-GB" sz="1000" i="1" dirty="0">
                <a:solidFill>
                  <a:srgbClr val="17426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24361" y="2083989"/>
              <a:ext cx="3657600" cy="303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solidFill>
                    <a:srgbClr val="1742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Physician Assessment Upon Diagnosis</a:t>
              </a:r>
              <a:endParaRPr lang="en-GB" sz="1600" i="1" dirty="0">
                <a:solidFill>
                  <a:srgbClr val="17426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38131" y="2446957"/>
              <a:ext cx="1219201" cy="670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1742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5.5 Hrs</a:t>
              </a:r>
              <a:r>
                <a:rPr lang="en-GB" sz="1200" b="1" dirty="0" smtClean="0">
                  <a:solidFill>
                    <a:srgbClr val="1742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GB" sz="1200" i="1" dirty="0" smtClean="0">
                  <a:solidFill>
                    <a:srgbClr val="1742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(mean)</a:t>
              </a:r>
              <a:endParaRPr lang="en-GB" sz="1000" i="1" dirty="0">
                <a:solidFill>
                  <a:srgbClr val="17426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8495" y="3652425"/>
              <a:ext cx="8534400" cy="1676399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    </a:t>
              </a:r>
              <a:endParaRPr lang="en-GB" sz="12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14" name="Chart 13"/>
            <p:cNvGraphicFramePr/>
            <p:nvPr>
              <p:extLst>
                <p:ext uri="{D42A27DB-BD31-4B8C-83A1-F6EECF244321}">
                  <p14:modId xmlns:p14="http://schemas.microsoft.com/office/powerpoint/2010/main" val="386281897"/>
                </p:ext>
              </p:extLst>
            </p:nvPr>
          </p:nvGraphicFramePr>
          <p:xfrm>
            <a:off x="308495" y="3988251"/>
            <a:ext cx="5867400" cy="127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5" name="Gruppieren 34"/>
            <p:cNvGrpSpPr>
              <a:grpSpLocks noChangeAspect="1"/>
            </p:cNvGrpSpPr>
            <p:nvPr/>
          </p:nvGrpSpPr>
          <p:grpSpPr>
            <a:xfrm rot="20849295">
              <a:off x="6667151" y="4169658"/>
              <a:ext cx="746291" cy="746291"/>
              <a:chOff x="2253376" y="2773237"/>
              <a:chExt cx="671359" cy="671359"/>
            </a:xfrm>
          </p:grpSpPr>
          <p:sp>
            <p:nvSpPr>
              <p:cNvPr id="20" name="Oval 6"/>
              <p:cNvSpPr>
                <a:spLocks noChangeArrowheads="1"/>
              </p:cNvSpPr>
              <p:nvPr/>
            </p:nvSpPr>
            <p:spPr bwMode="auto">
              <a:xfrm rot="932045">
                <a:off x="2253376" y="2773237"/>
                <a:ext cx="671359" cy="671359"/>
              </a:xfrm>
              <a:prstGeom prst="ellipse">
                <a:avLst/>
              </a:prstGeom>
              <a:solidFill>
                <a:srgbClr val="ECEDEF"/>
              </a:solidFill>
              <a:ln w="28575" cap="flat">
                <a:solidFill>
                  <a:srgbClr val="17426B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 rot="932045">
                <a:off x="2423255" y="2941494"/>
                <a:ext cx="185780" cy="145346"/>
              </a:xfrm>
              <a:custGeom>
                <a:avLst/>
                <a:gdLst>
                  <a:gd name="T0" fmla="*/ 0 w 216"/>
                  <a:gd name="T1" fmla="*/ 0 h 169"/>
                  <a:gd name="T2" fmla="*/ 216 w 216"/>
                  <a:gd name="T3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6" h="169">
                    <a:moveTo>
                      <a:pt x="0" y="0"/>
                    </a:moveTo>
                    <a:cubicBezTo>
                      <a:pt x="39" y="30"/>
                      <a:pt x="216" y="169"/>
                      <a:pt x="216" y="169"/>
                    </a:cubicBezTo>
                  </a:path>
                </a:pathLst>
              </a:custGeom>
              <a:noFill/>
              <a:ln w="19050" cap="flat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Freeform 9"/>
              <p:cNvSpPr>
                <a:spLocks/>
              </p:cNvSpPr>
              <p:nvPr/>
            </p:nvSpPr>
            <p:spPr bwMode="auto">
              <a:xfrm rot="932045">
                <a:off x="2611809" y="2968377"/>
                <a:ext cx="159917" cy="165016"/>
              </a:xfrm>
              <a:custGeom>
                <a:avLst/>
                <a:gdLst>
                  <a:gd name="T0" fmla="*/ 0 w 186"/>
                  <a:gd name="T1" fmla="*/ 192 h 192"/>
                  <a:gd name="T2" fmla="*/ 186 w 186"/>
                  <a:gd name="T3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6" h="192">
                    <a:moveTo>
                      <a:pt x="0" y="192"/>
                    </a:moveTo>
                    <a:cubicBezTo>
                      <a:pt x="0" y="192"/>
                      <a:pt x="150" y="38"/>
                      <a:pt x="186" y="0"/>
                    </a:cubicBezTo>
                  </a:path>
                </a:pathLst>
              </a:custGeom>
              <a:noFill/>
              <a:ln w="6350" cap="flat">
                <a:solidFill>
                  <a:srgbClr val="404027">
                    <a:lumMod val="60000"/>
                    <a:lumOff val="40000"/>
                  </a:srgbClr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Freeform 10"/>
              <p:cNvSpPr>
                <a:spLocks/>
              </p:cNvSpPr>
              <p:nvPr/>
            </p:nvSpPr>
            <p:spPr bwMode="auto">
              <a:xfrm rot="932045">
                <a:off x="2593510" y="3074736"/>
                <a:ext cx="261914" cy="70669"/>
              </a:xfrm>
              <a:custGeom>
                <a:avLst/>
                <a:gdLst>
                  <a:gd name="T0" fmla="*/ 304 w 304"/>
                  <a:gd name="T1" fmla="*/ 0 h 82"/>
                  <a:gd name="T2" fmla="*/ 0 w 304"/>
                  <a:gd name="T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04" h="82">
                    <a:moveTo>
                      <a:pt x="304" y="0"/>
                    </a:moveTo>
                    <a:cubicBezTo>
                      <a:pt x="274" y="7"/>
                      <a:pt x="0" y="82"/>
                      <a:pt x="0" y="82"/>
                    </a:cubicBezTo>
                  </a:path>
                </a:pathLst>
              </a:custGeom>
              <a:noFill/>
              <a:ln w="6350" cap="flat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 rot="932045">
                <a:off x="2659961" y="2821298"/>
                <a:ext cx="0" cy="52820"/>
              </a:xfrm>
              <a:custGeom>
                <a:avLst/>
                <a:gdLst>
                  <a:gd name="T0" fmla="*/ 0 h 61"/>
                  <a:gd name="T1" fmla="*/ 61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61">
                    <a:moveTo>
                      <a:pt x="0" y="0"/>
                    </a:moveTo>
                    <a:cubicBezTo>
                      <a:pt x="0" y="23"/>
                      <a:pt x="0" y="61"/>
                      <a:pt x="0" y="61"/>
                    </a:cubicBezTo>
                  </a:path>
                </a:pathLst>
              </a:custGeom>
              <a:noFill/>
              <a:ln w="28575" cap="flat">
                <a:solidFill>
                  <a:srgbClr val="FFFFFF">
                    <a:lumMod val="50000"/>
                  </a:srgbClr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 rot="932045">
                <a:off x="2513381" y="3348811"/>
                <a:ext cx="0" cy="52455"/>
              </a:xfrm>
              <a:custGeom>
                <a:avLst/>
                <a:gdLst>
                  <a:gd name="T0" fmla="*/ 0 h 61"/>
                  <a:gd name="T1" fmla="*/ 61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61">
                    <a:moveTo>
                      <a:pt x="0" y="0"/>
                    </a:moveTo>
                    <a:cubicBezTo>
                      <a:pt x="0" y="23"/>
                      <a:pt x="0" y="61"/>
                      <a:pt x="0" y="61"/>
                    </a:cubicBezTo>
                  </a:path>
                </a:pathLst>
              </a:custGeom>
              <a:noFill/>
              <a:ln w="28575" cap="flat">
                <a:solidFill>
                  <a:srgbClr val="FFFFFF">
                    <a:lumMod val="50000"/>
                  </a:srgbClr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 rot="932045">
                <a:off x="2295535" y="3037455"/>
                <a:ext cx="52455" cy="0"/>
              </a:xfrm>
              <a:custGeom>
                <a:avLst/>
                <a:gdLst>
                  <a:gd name="T0" fmla="*/ 0 w 61"/>
                  <a:gd name="T1" fmla="*/ 61 w 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61">
                    <a:moveTo>
                      <a:pt x="0" y="0"/>
                    </a:moveTo>
                    <a:cubicBezTo>
                      <a:pt x="23" y="0"/>
                      <a:pt x="61" y="0"/>
                      <a:pt x="61" y="0"/>
                    </a:cubicBezTo>
                  </a:path>
                </a:pathLst>
              </a:custGeom>
              <a:noFill/>
              <a:ln w="28575" cap="flat">
                <a:solidFill>
                  <a:srgbClr val="FFFFFF">
                    <a:lumMod val="50000"/>
                  </a:srgbClr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 rot="932045">
                <a:off x="2824445" y="3184473"/>
                <a:ext cx="52455" cy="0"/>
              </a:xfrm>
              <a:custGeom>
                <a:avLst/>
                <a:gdLst>
                  <a:gd name="T0" fmla="*/ 0 w 61"/>
                  <a:gd name="T1" fmla="*/ 61 w 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61">
                    <a:moveTo>
                      <a:pt x="0" y="0"/>
                    </a:moveTo>
                    <a:cubicBezTo>
                      <a:pt x="23" y="0"/>
                      <a:pt x="61" y="0"/>
                      <a:pt x="61" y="0"/>
                    </a:cubicBezTo>
                  </a:path>
                </a:pathLst>
              </a:custGeom>
              <a:noFill/>
              <a:ln w="28575" cap="flat">
                <a:solidFill>
                  <a:srgbClr val="FFFFFF">
                    <a:lumMod val="50000"/>
                  </a:srgbClr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 rot="932045">
                <a:off x="2770090" y="2895569"/>
                <a:ext cx="24042" cy="45534"/>
              </a:xfrm>
              <a:custGeom>
                <a:avLst/>
                <a:gdLst>
                  <a:gd name="T0" fmla="*/ 0 w 28"/>
                  <a:gd name="T1" fmla="*/ 53 h 53"/>
                  <a:gd name="T2" fmla="*/ 28 w 28"/>
                  <a:gd name="T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53">
                    <a:moveTo>
                      <a:pt x="0" y="53"/>
                    </a:moveTo>
                    <a:cubicBezTo>
                      <a:pt x="10" y="33"/>
                      <a:pt x="28" y="0"/>
                      <a:pt x="28" y="0"/>
                    </a:cubicBezTo>
                  </a:path>
                </a:pathLst>
              </a:custGeom>
              <a:noFill/>
              <a:ln w="12700" cap="flat">
                <a:solidFill>
                  <a:srgbClr val="FFFFFF">
                    <a:lumMod val="50000"/>
                  </a:srgbClr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Freeform 16"/>
              <p:cNvSpPr>
                <a:spLocks/>
              </p:cNvSpPr>
              <p:nvPr/>
            </p:nvSpPr>
            <p:spPr bwMode="auto">
              <a:xfrm rot="932045">
                <a:off x="2382681" y="3277133"/>
                <a:ext cx="24042" cy="45899"/>
              </a:xfrm>
              <a:custGeom>
                <a:avLst/>
                <a:gdLst>
                  <a:gd name="T0" fmla="*/ 0 w 28"/>
                  <a:gd name="T1" fmla="*/ 53 h 53"/>
                  <a:gd name="T2" fmla="*/ 28 w 28"/>
                  <a:gd name="T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53">
                    <a:moveTo>
                      <a:pt x="0" y="53"/>
                    </a:moveTo>
                    <a:cubicBezTo>
                      <a:pt x="10" y="33"/>
                      <a:pt x="28" y="0"/>
                      <a:pt x="28" y="0"/>
                    </a:cubicBezTo>
                  </a:path>
                </a:pathLst>
              </a:custGeom>
              <a:noFill/>
              <a:ln w="12700" cap="flat">
                <a:solidFill>
                  <a:srgbClr val="FFFFFF">
                    <a:lumMod val="50000"/>
                  </a:srgbClr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Freeform 17"/>
              <p:cNvSpPr>
                <a:spLocks/>
              </p:cNvSpPr>
              <p:nvPr/>
            </p:nvSpPr>
            <p:spPr bwMode="auto">
              <a:xfrm rot="932045">
                <a:off x="2300880" y="3162965"/>
                <a:ext cx="42985" cy="30235"/>
              </a:xfrm>
              <a:custGeom>
                <a:avLst/>
                <a:gdLst>
                  <a:gd name="T0" fmla="*/ 0 w 50"/>
                  <a:gd name="T1" fmla="*/ 35 h 35"/>
                  <a:gd name="T2" fmla="*/ 50 w 50"/>
                  <a:gd name="T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0" h="35">
                    <a:moveTo>
                      <a:pt x="0" y="35"/>
                    </a:moveTo>
                    <a:cubicBezTo>
                      <a:pt x="19" y="22"/>
                      <a:pt x="50" y="0"/>
                      <a:pt x="50" y="0"/>
                    </a:cubicBezTo>
                  </a:path>
                </a:pathLst>
              </a:custGeom>
              <a:noFill/>
              <a:ln w="12700" cap="flat">
                <a:solidFill>
                  <a:srgbClr val="FFFFFF">
                    <a:lumMod val="50000"/>
                  </a:srgbClr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Freeform 18"/>
              <p:cNvSpPr>
                <a:spLocks/>
              </p:cNvSpPr>
              <p:nvPr/>
            </p:nvSpPr>
            <p:spPr bwMode="auto">
              <a:xfrm rot="932045">
                <a:off x="2830911" y="3027109"/>
                <a:ext cx="42985" cy="30235"/>
              </a:xfrm>
              <a:custGeom>
                <a:avLst/>
                <a:gdLst>
                  <a:gd name="T0" fmla="*/ 0 w 50"/>
                  <a:gd name="T1" fmla="*/ 35 h 35"/>
                  <a:gd name="T2" fmla="*/ 50 w 50"/>
                  <a:gd name="T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0" h="35">
                    <a:moveTo>
                      <a:pt x="0" y="35"/>
                    </a:moveTo>
                    <a:cubicBezTo>
                      <a:pt x="19" y="22"/>
                      <a:pt x="50" y="0"/>
                      <a:pt x="50" y="0"/>
                    </a:cubicBezTo>
                  </a:path>
                </a:pathLst>
              </a:custGeom>
              <a:noFill/>
              <a:ln w="12700" cap="flat">
                <a:solidFill>
                  <a:srgbClr val="FFFFFF">
                    <a:lumMod val="50000"/>
                  </a:srgbClr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Freeform 19"/>
              <p:cNvSpPr>
                <a:spLocks/>
              </p:cNvSpPr>
              <p:nvPr/>
            </p:nvSpPr>
            <p:spPr bwMode="auto">
              <a:xfrm rot="932045">
                <a:off x="2374389" y="2898693"/>
                <a:ext cx="42985" cy="29870"/>
              </a:xfrm>
              <a:custGeom>
                <a:avLst/>
                <a:gdLst>
                  <a:gd name="T0" fmla="*/ 0 w 50"/>
                  <a:gd name="T1" fmla="*/ 0 h 35"/>
                  <a:gd name="T2" fmla="*/ 50 w 50"/>
                  <a:gd name="T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0" h="35">
                    <a:moveTo>
                      <a:pt x="0" y="0"/>
                    </a:moveTo>
                    <a:cubicBezTo>
                      <a:pt x="19" y="13"/>
                      <a:pt x="50" y="35"/>
                      <a:pt x="50" y="35"/>
                    </a:cubicBezTo>
                  </a:path>
                </a:pathLst>
              </a:custGeom>
              <a:noFill/>
              <a:ln w="12700" cap="flat">
                <a:solidFill>
                  <a:srgbClr val="FFFFFF">
                    <a:lumMod val="50000"/>
                  </a:srgbClr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932045">
                <a:off x="2756788" y="3289692"/>
                <a:ext cx="42985" cy="30235"/>
              </a:xfrm>
              <a:custGeom>
                <a:avLst/>
                <a:gdLst>
                  <a:gd name="T0" fmla="*/ 0 w 50"/>
                  <a:gd name="T1" fmla="*/ 0 h 35"/>
                  <a:gd name="T2" fmla="*/ 50 w 50"/>
                  <a:gd name="T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0" h="35">
                    <a:moveTo>
                      <a:pt x="0" y="0"/>
                    </a:moveTo>
                    <a:cubicBezTo>
                      <a:pt x="19" y="13"/>
                      <a:pt x="50" y="35"/>
                      <a:pt x="50" y="35"/>
                    </a:cubicBezTo>
                  </a:path>
                </a:pathLst>
              </a:custGeom>
              <a:noFill/>
              <a:ln w="12700" cap="flat">
                <a:solidFill>
                  <a:srgbClr val="FFFFFF">
                    <a:lumMod val="50000"/>
                  </a:srgbClr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Freeform 21"/>
              <p:cNvSpPr>
                <a:spLocks/>
              </p:cNvSpPr>
              <p:nvPr/>
            </p:nvSpPr>
            <p:spPr bwMode="auto">
              <a:xfrm rot="932045">
                <a:off x="2642628" y="3351526"/>
                <a:ext cx="25863" cy="45534"/>
              </a:xfrm>
              <a:custGeom>
                <a:avLst/>
                <a:gdLst>
                  <a:gd name="T0" fmla="*/ 0 w 30"/>
                  <a:gd name="T1" fmla="*/ 0 h 53"/>
                  <a:gd name="T2" fmla="*/ 30 w 30"/>
                  <a:gd name="T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0" h="53">
                    <a:moveTo>
                      <a:pt x="0" y="0"/>
                    </a:moveTo>
                    <a:cubicBezTo>
                      <a:pt x="11" y="20"/>
                      <a:pt x="30" y="53"/>
                      <a:pt x="30" y="53"/>
                    </a:cubicBezTo>
                  </a:path>
                </a:pathLst>
              </a:custGeom>
              <a:noFill/>
              <a:ln w="12700" cap="flat">
                <a:solidFill>
                  <a:srgbClr val="FFFFFF">
                    <a:lumMod val="50000"/>
                  </a:srgbClr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Freeform 22"/>
              <p:cNvSpPr>
                <a:spLocks/>
              </p:cNvSpPr>
              <p:nvPr/>
            </p:nvSpPr>
            <p:spPr bwMode="auto">
              <a:xfrm rot="932045">
                <a:off x="2505797" y="2825004"/>
                <a:ext cx="25863" cy="45534"/>
              </a:xfrm>
              <a:custGeom>
                <a:avLst/>
                <a:gdLst>
                  <a:gd name="T0" fmla="*/ 0 w 30"/>
                  <a:gd name="T1" fmla="*/ 0 h 53"/>
                  <a:gd name="T2" fmla="*/ 30 w 30"/>
                  <a:gd name="T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0" h="53">
                    <a:moveTo>
                      <a:pt x="0" y="0"/>
                    </a:moveTo>
                    <a:cubicBezTo>
                      <a:pt x="11" y="20"/>
                      <a:pt x="30" y="53"/>
                      <a:pt x="30" y="53"/>
                    </a:cubicBezTo>
                  </a:path>
                </a:pathLst>
              </a:custGeom>
              <a:noFill/>
              <a:ln w="12700" cap="flat">
                <a:solidFill>
                  <a:srgbClr val="FFFFFF">
                    <a:lumMod val="50000"/>
                  </a:srgbClr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Oval 8"/>
              <p:cNvSpPr>
                <a:spLocks noChangeArrowheads="1"/>
              </p:cNvSpPr>
              <p:nvPr/>
            </p:nvSpPr>
            <p:spPr bwMode="auto">
              <a:xfrm rot="932045">
                <a:off x="2576203" y="3100747"/>
                <a:ext cx="22585" cy="20764"/>
              </a:xfrm>
              <a:prstGeom prst="ellipse">
                <a:avLst/>
              </a:prstGeom>
              <a:solidFill>
                <a:srgbClr val="000000">
                  <a:lumMod val="85000"/>
                  <a:lumOff val="15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175895" y="3786332"/>
              <a:ext cx="0" cy="13932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2052961" y="3834504"/>
              <a:ext cx="3200400" cy="303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solidFill>
                    <a:srgbClr val="1742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Physician Assessment During Treatment</a:t>
              </a:r>
              <a:endParaRPr lang="en-GB" sz="1600" i="1" dirty="0">
                <a:solidFill>
                  <a:srgbClr val="17426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36650" y="4199556"/>
              <a:ext cx="1219201" cy="670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1742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7.2 Hrs</a:t>
              </a:r>
              <a:r>
                <a:rPr lang="en-GB" sz="1200" b="1" dirty="0" smtClean="0">
                  <a:solidFill>
                    <a:srgbClr val="1742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GB" sz="1200" i="1" dirty="0" smtClean="0">
                  <a:solidFill>
                    <a:srgbClr val="1742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(mean)</a:t>
              </a:r>
              <a:endParaRPr lang="en-GB" sz="1000" i="1" dirty="0">
                <a:solidFill>
                  <a:srgbClr val="17426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6271844" y="3661211"/>
            <a:ext cx="2590800" cy="303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rgbClr val="174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Hours of sleep </a:t>
            </a:r>
            <a:r>
              <a:rPr lang="en-GB" sz="1000" i="1" dirty="0" smtClean="0">
                <a:solidFill>
                  <a:srgbClr val="174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(per 24 hrs)</a:t>
            </a:r>
            <a:endParaRPr lang="en-GB" sz="1000" i="1" dirty="0">
              <a:solidFill>
                <a:srgbClr val="174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8857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5772"/>
            <a:ext cx="8229600" cy="993428"/>
          </a:xfrm>
        </p:spPr>
        <p:txBody>
          <a:bodyPr/>
          <a:lstStyle/>
          <a:p>
            <a:r>
              <a:rPr lang="en-US" dirty="0">
                <a:latin typeface="Bebas Neue Bold" pitchFamily="34" charset="0"/>
              </a:rPr>
              <a:t>Epidemiology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39720" y="5785367"/>
            <a:ext cx="868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  <a:cs typeface="Arial" panose="020B0604020202020204" pitchFamily="34" charset="0"/>
              </a:rPr>
              <a:t>Source: Primary research with experts, U.S. Census (2014), Peppard </a:t>
            </a:r>
            <a:r>
              <a:rPr lang="en-US" sz="1100" dirty="0">
                <a:solidFill>
                  <a:schemeClr val="tx2"/>
                </a:solidFill>
                <a:cs typeface="Arial" panose="020B0604020202020204" pitchFamily="34" charset="0"/>
              </a:rPr>
              <a:t>"Increased Prevalence of Sleep-disordered Breathing in Adults." </a:t>
            </a:r>
            <a:r>
              <a:rPr lang="en-US" sz="1100" dirty="0" smtClean="0">
                <a:solidFill>
                  <a:schemeClr val="tx2"/>
                </a:solidFill>
                <a:cs typeface="Arial" panose="020B0604020202020204" pitchFamily="34" charset="0"/>
              </a:rPr>
              <a:t/>
            </a:r>
            <a:br>
              <a:rPr lang="en-US" sz="1100" dirty="0" smtClean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1100" dirty="0" smtClean="0">
                <a:solidFill>
                  <a:schemeClr val="tx2"/>
                </a:solidFill>
                <a:cs typeface="Arial" panose="020B0604020202020204" pitchFamily="34" charset="0"/>
              </a:rPr>
              <a:t>American </a:t>
            </a:r>
            <a:r>
              <a:rPr lang="en-US" sz="1100" dirty="0">
                <a:solidFill>
                  <a:schemeClr val="tx2"/>
                </a:solidFill>
                <a:cs typeface="Arial" panose="020B0604020202020204" pitchFamily="34" charset="0"/>
              </a:rPr>
              <a:t>Journal of Epidemiology (2013</a:t>
            </a:r>
            <a:r>
              <a:rPr lang="en-US" sz="1100" dirty="0" smtClean="0">
                <a:solidFill>
                  <a:schemeClr val="tx2"/>
                </a:solidFill>
                <a:cs typeface="Arial" panose="020B0604020202020204" pitchFamily="34" charset="0"/>
              </a:rPr>
              <a:t>) </a:t>
            </a:r>
            <a:endParaRPr lang="en-US" sz="11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76" t="14981" r="9801" b="30779"/>
          <a:stretch/>
        </p:blipFill>
        <p:spPr bwMode="auto">
          <a:xfrm>
            <a:off x="1800224" y="1219200"/>
            <a:ext cx="5629275" cy="455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103305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ebas Neue Bold" pitchFamily="34" charset="0"/>
              </a:rPr>
              <a:t>OSA Treatment </a:t>
            </a:r>
            <a:endParaRPr lang="en-US" dirty="0">
              <a:latin typeface="Bebas Neue Bold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1940" y="1676400"/>
            <a:ext cx="8595360" cy="4166935"/>
            <a:chOff x="243840" y="1905000"/>
            <a:chExt cx="8595360" cy="4166935"/>
          </a:xfrm>
        </p:grpSpPr>
        <p:sp>
          <p:nvSpPr>
            <p:cNvPr id="5" name="Rectangle 4"/>
            <p:cNvSpPr/>
            <p:nvPr/>
          </p:nvSpPr>
          <p:spPr>
            <a:xfrm>
              <a:off x="304799" y="1905000"/>
              <a:ext cx="4038601" cy="3124200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What </a:t>
              </a:r>
              <a:r>
                <a:rPr lang="en-GB" sz="1400" b="1" noProof="1">
                  <a:solidFill>
                    <a:srgbClr val="17426B"/>
                  </a:solidFill>
                </a:rPr>
                <a:t>treatment did you begin upon diagnosis of sleep apnea?</a:t>
              </a:r>
              <a:r>
                <a:rPr lang="en-GB" sz="1400" b="1" i="1" noProof="1" smtClean="0">
                  <a:solidFill>
                    <a:srgbClr val="17426B"/>
                  </a:solidFill>
                </a:rPr>
                <a:t>(n=506)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494837" y="1905000"/>
              <a:ext cx="4266238" cy="3124200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What </a:t>
              </a:r>
              <a:r>
                <a:rPr lang="en-GB" sz="1400" b="1" noProof="1">
                  <a:solidFill>
                    <a:srgbClr val="17426B"/>
                  </a:solidFill>
                </a:rPr>
                <a:t>treatment(s) are you using today? </a:t>
              </a:r>
              <a:r>
                <a:rPr lang="en-GB" sz="1400" b="1" i="1" noProof="1" smtClean="0">
                  <a:solidFill>
                    <a:srgbClr val="17426B"/>
                  </a:solidFill>
                </a:rPr>
                <a:t>(n=506)</a:t>
              </a:r>
              <a:endParaRPr lang="en-GB" sz="1400" b="1" i="1" noProof="1">
                <a:solidFill>
                  <a:srgbClr val="17426B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3840" y="5671825"/>
              <a:ext cx="853247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In </a:t>
              </a:r>
              <a:r>
                <a:rPr lang="en-GB" sz="1000" noProof="1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an average night, for how many hours of sleep do you wear your CPAP/Oral Appliance. </a:t>
              </a:r>
            </a:p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For </a:t>
              </a:r>
              <a:r>
                <a:rPr lang="en-GB" sz="1000" noProof="1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how many years have you been using the following treatments</a:t>
              </a:r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?</a:t>
              </a:r>
              <a:endParaRPr lang="en-GB" sz="1000" noProof="1">
                <a:solidFill>
                  <a:srgbClr val="000000">
                    <a:lumMod val="50000"/>
                    <a:lumOff val="50000"/>
                  </a:srgbClr>
                </a:solidFill>
              </a:endParaRPr>
            </a:p>
          </p:txBody>
        </p:sp>
        <p:graphicFrame>
          <p:nvGraphicFramePr>
            <p:cNvPr id="9" name="Chart 8"/>
            <p:cNvGraphicFramePr/>
            <p:nvPr>
              <p:extLst>
                <p:ext uri="{D42A27DB-BD31-4B8C-83A1-F6EECF244321}">
                  <p14:modId xmlns:p14="http://schemas.microsoft.com/office/powerpoint/2010/main" val="2239631149"/>
                </p:ext>
              </p:extLst>
            </p:nvPr>
          </p:nvGraphicFramePr>
          <p:xfrm>
            <a:off x="495299" y="2451089"/>
            <a:ext cx="3657600" cy="27086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0" name="Content Placeholder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56201373"/>
                </p:ext>
              </p:extLst>
            </p:nvPr>
          </p:nvGraphicFramePr>
          <p:xfrm>
            <a:off x="304799" y="5105400"/>
            <a:ext cx="8534401" cy="5265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223285310"/>
                </p:ext>
              </p:extLst>
            </p:nvPr>
          </p:nvGraphicFramePr>
          <p:xfrm>
            <a:off x="4684855" y="2513961"/>
            <a:ext cx="3886201" cy="26338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2" name="Rectangle 11"/>
            <p:cNvSpPr/>
            <p:nvPr/>
          </p:nvSpPr>
          <p:spPr>
            <a:xfrm>
              <a:off x="7391400" y="3124200"/>
              <a:ext cx="1281886" cy="558342"/>
            </a:xfrm>
            <a:prstGeom prst="rect">
              <a:avLst/>
            </a:prstGeom>
            <a:solidFill>
              <a:srgbClr val="ECED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000" b="1" dirty="0" smtClean="0">
                  <a:solidFill>
                    <a:srgbClr val="C00000"/>
                  </a:solidFill>
                </a:rPr>
                <a:t>Oral Appliance</a:t>
              </a:r>
              <a:endParaRPr lang="en-GB" sz="1000" i="1" dirty="0">
                <a:solidFill>
                  <a:srgbClr val="C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91400" y="2330310"/>
              <a:ext cx="1281886" cy="736312"/>
            </a:xfrm>
            <a:prstGeom prst="rect">
              <a:avLst/>
            </a:prstGeom>
            <a:solidFill>
              <a:srgbClr val="ECED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000" b="1" dirty="0" smtClean="0">
                  <a:solidFill>
                    <a:srgbClr val="C00000"/>
                  </a:solidFill>
                </a:rPr>
                <a:t>Oral Appliance</a:t>
              </a:r>
              <a:endParaRPr lang="en-GB" sz="1000" i="1" dirty="0">
                <a:solidFill>
                  <a:srgbClr val="C00000"/>
                </a:solidFill>
              </a:endParaRPr>
            </a:p>
          </p:txBody>
        </p:sp>
        <p:grpSp>
          <p:nvGrpSpPr>
            <p:cNvPr id="14" name="Gruppieren 34"/>
            <p:cNvGrpSpPr>
              <a:grpSpLocks noChangeAspect="1"/>
            </p:cNvGrpSpPr>
            <p:nvPr/>
          </p:nvGrpSpPr>
          <p:grpSpPr>
            <a:xfrm rot="20849295">
              <a:off x="7523695" y="2623131"/>
              <a:ext cx="335220" cy="335220"/>
              <a:chOff x="2253376" y="2773237"/>
              <a:chExt cx="671359" cy="671359"/>
            </a:xfrm>
          </p:grpSpPr>
          <p:sp>
            <p:nvSpPr>
              <p:cNvPr id="39" name="Oval 6"/>
              <p:cNvSpPr>
                <a:spLocks noChangeArrowheads="1"/>
              </p:cNvSpPr>
              <p:nvPr/>
            </p:nvSpPr>
            <p:spPr bwMode="auto">
              <a:xfrm rot="932045">
                <a:off x="2253376" y="2773237"/>
                <a:ext cx="671359" cy="671359"/>
              </a:xfrm>
              <a:prstGeom prst="ellipse">
                <a:avLst/>
              </a:prstGeom>
              <a:solidFill>
                <a:srgbClr val="ECEDEF"/>
              </a:solidFill>
              <a:ln w="28575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auto">
              <a:xfrm rot="932045">
                <a:off x="2423255" y="2941494"/>
                <a:ext cx="185780" cy="145346"/>
              </a:xfrm>
              <a:custGeom>
                <a:avLst/>
                <a:gdLst>
                  <a:gd name="T0" fmla="*/ 0 w 216"/>
                  <a:gd name="T1" fmla="*/ 0 h 169"/>
                  <a:gd name="T2" fmla="*/ 216 w 216"/>
                  <a:gd name="T3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6" h="169">
                    <a:moveTo>
                      <a:pt x="0" y="0"/>
                    </a:moveTo>
                    <a:cubicBezTo>
                      <a:pt x="39" y="30"/>
                      <a:pt x="216" y="169"/>
                      <a:pt x="216" y="169"/>
                    </a:cubicBezTo>
                  </a:path>
                </a:pathLst>
              </a:custGeom>
              <a:noFill/>
              <a:ln w="1905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Freeform 9"/>
              <p:cNvSpPr>
                <a:spLocks/>
              </p:cNvSpPr>
              <p:nvPr/>
            </p:nvSpPr>
            <p:spPr bwMode="auto">
              <a:xfrm rot="932045">
                <a:off x="2611809" y="2968377"/>
                <a:ext cx="159917" cy="165016"/>
              </a:xfrm>
              <a:custGeom>
                <a:avLst/>
                <a:gdLst>
                  <a:gd name="T0" fmla="*/ 0 w 186"/>
                  <a:gd name="T1" fmla="*/ 192 h 192"/>
                  <a:gd name="T2" fmla="*/ 186 w 186"/>
                  <a:gd name="T3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6" h="192">
                    <a:moveTo>
                      <a:pt x="0" y="192"/>
                    </a:moveTo>
                    <a:cubicBezTo>
                      <a:pt x="0" y="192"/>
                      <a:pt x="150" y="38"/>
                      <a:pt x="186" y="0"/>
                    </a:cubicBezTo>
                  </a:path>
                </a:pathLst>
              </a:custGeom>
              <a:noFill/>
              <a:ln w="635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Freeform 10"/>
              <p:cNvSpPr>
                <a:spLocks/>
              </p:cNvSpPr>
              <p:nvPr/>
            </p:nvSpPr>
            <p:spPr bwMode="auto">
              <a:xfrm rot="932045">
                <a:off x="2593510" y="3074736"/>
                <a:ext cx="261914" cy="70669"/>
              </a:xfrm>
              <a:custGeom>
                <a:avLst/>
                <a:gdLst>
                  <a:gd name="T0" fmla="*/ 304 w 304"/>
                  <a:gd name="T1" fmla="*/ 0 h 82"/>
                  <a:gd name="T2" fmla="*/ 0 w 304"/>
                  <a:gd name="T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04" h="82">
                    <a:moveTo>
                      <a:pt x="304" y="0"/>
                    </a:moveTo>
                    <a:cubicBezTo>
                      <a:pt x="274" y="7"/>
                      <a:pt x="0" y="82"/>
                      <a:pt x="0" y="82"/>
                    </a:cubicBezTo>
                  </a:path>
                </a:pathLst>
              </a:custGeom>
              <a:noFill/>
              <a:ln w="635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Freeform 11"/>
              <p:cNvSpPr>
                <a:spLocks/>
              </p:cNvSpPr>
              <p:nvPr/>
            </p:nvSpPr>
            <p:spPr bwMode="auto">
              <a:xfrm rot="932045">
                <a:off x="2659961" y="2821298"/>
                <a:ext cx="0" cy="52820"/>
              </a:xfrm>
              <a:custGeom>
                <a:avLst/>
                <a:gdLst>
                  <a:gd name="T0" fmla="*/ 0 h 61"/>
                  <a:gd name="T1" fmla="*/ 61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61">
                    <a:moveTo>
                      <a:pt x="0" y="0"/>
                    </a:moveTo>
                    <a:cubicBezTo>
                      <a:pt x="0" y="23"/>
                      <a:pt x="0" y="61"/>
                      <a:pt x="0" y="61"/>
                    </a:cubicBezTo>
                  </a:path>
                </a:pathLst>
              </a:custGeom>
              <a:noFill/>
              <a:ln w="28575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Freeform 12"/>
              <p:cNvSpPr>
                <a:spLocks/>
              </p:cNvSpPr>
              <p:nvPr/>
            </p:nvSpPr>
            <p:spPr bwMode="auto">
              <a:xfrm rot="932045">
                <a:off x="2513381" y="3348811"/>
                <a:ext cx="0" cy="52455"/>
              </a:xfrm>
              <a:custGeom>
                <a:avLst/>
                <a:gdLst>
                  <a:gd name="T0" fmla="*/ 0 h 61"/>
                  <a:gd name="T1" fmla="*/ 61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61">
                    <a:moveTo>
                      <a:pt x="0" y="0"/>
                    </a:moveTo>
                    <a:cubicBezTo>
                      <a:pt x="0" y="23"/>
                      <a:pt x="0" y="61"/>
                      <a:pt x="0" y="61"/>
                    </a:cubicBezTo>
                  </a:path>
                </a:pathLst>
              </a:custGeom>
              <a:noFill/>
              <a:ln w="28575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Freeform 13"/>
              <p:cNvSpPr>
                <a:spLocks/>
              </p:cNvSpPr>
              <p:nvPr/>
            </p:nvSpPr>
            <p:spPr bwMode="auto">
              <a:xfrm rot="932045">
                <a:off x="2295535" y="3037455"/>
                <a:ext cx="52455" cy="0"/>
              </a:xfrm>
              <a:custGeom>
                <a:avLst/>
                <a:gdLst>
                  <a:gd name="T0" fmla="*/ 0 w 61"/>
                  <a:gd name="T1" fmla="*/ 61 w 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61">
                    <a:moveTo>
                      <a:pt x="0" y="0"/>
                    </a:moveTo>
                    <a:cubicBezTo>
                      <a:pt x="23" y="0"/>
                      <a:pt x="61" y="0"/>
                      <a:pt x="61" y="0"/>
                    </a:cubicBezTo>
                  </a:path>
                </a:pathLst>
              </a:custGeom>
              <a:noFill/>
              <a:ln w="28575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Freeform 14"/>
              <p:cNvSpPr>
                <a:spLocks/>
              </p:cNvSpPr>
              <p:nvPr/>
            </p:nvSpPr>
            <p:spPr bwMode="auto">
              <a:xfrm rot="932045">
                <a:off x="2824445" y="3184473"/>
                <a:ext cx="52455" cy="0"/>
              </a:xfrm>
              <a:custGeom>
                <a:avLst/>
                <a:gdLst>
                  <a:gd name="T0" fmla="*/ 0 w 61"/>
                  <a:gd name="T1" fmla="*/ 61 w 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61">
                    <a:moveTo>
                      <a:pt x="0" y="0"/>
                    </a:moveTo>
                    <a:cubicBezTo>
                      <a:pt x="23" y="0"/>
                      <a:pt x="61" y="0"/>
                      <a:pt x="61" y="0"/>
                    </a:cubicBezTo>
                  </a:path>
                </a:pathLst>
              </a:custGeom>
              <a:noFill/>
              <a:ln w="28575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Freeform 15"/>
              <p:cNvSpPr>
                <a:spLocks/>
              </p:cNvSpPr>
              <p:nvPr/>
            </p:nvSpPr>
            <p:spPr bwMode="auto">
              <a:xfrm rot="932045">
                <a:off x="2770090" y="2895569"/>
                <a:ext cx="24042" cy="45534"/>
              </a:xfrm>
              <a:custGeom>
                <a:avLst/>
                <a:gdLst>
                  <a:gd name="T0" fmla="*/ 0 w 28"/>
                  <a:gd name="T1" fmla="*/ 53 h 53"/>
                  <a:gd name="T2" fmla="*/ 28 w 28"/>
                  <a:gd name="T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53">
                    <a:moveTo>
                      <a:pt x="0" y="53"/>
                    </a:moveTo>
                    <a:cubicBezTo>
                      <a:pt x="10" y="33"/>
                      <a:pt x="28" y="0"/>
                      <a:pt x="28" y="0"/>
                    </a:cubicBezTo>
                  </a:path>
                </a:pathLst>
              </a:custGeom>
              <a:noFill/>
              <a:ln w="1270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Freeform 16"/>
              <p:cNvSpPr>
                <a:spLocks/>
              </p:cNvSpPr>
              <p:nvPr/>
            </p:nvSpPr>
            <p:spPr bwMode="auto">
              <a:xfrm rot="932045">
                <a:off x="2382681" y="3277133"/>
                <a:ext cx="24042" cy="45899"/>
              </a:xfrm>
              <a:custGeom>
                <a:avLst/>
                <a:gdLst>
                  <a:gd name="T0" fmla="*/ 0 w 28"/>
                  <a:gd name="T1" fmla="*/ 53 h 53"/>
                  <a:gd name="T2" fmla="*/ 28 w 28"/>
                  <a:gd name="T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53">
                    <a:moveTo>
                      <a:pt x="0" y="53"/>
                    </a:moveTo>
                    <a:cubicBezTo>
                      <a:pt x="10" y="33"/>
                      <a:pt x="28" y="0"/>
                      <a:pt x="28" y="0"/>
                    </a:cubicBezTo>
                  </a:path>
                </a:pathLst>
              </a:custGeom>
              <a:noFill/>
              <a:ln w="1270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Freeform 17"/>
              <p:cNvSpPr>
                <a:spLocks/>
              </p:cNvSpPr>
              <p:nvPr/>
            </p:nvSpPr>
            <p:spPr bwMode="auto">
              <a:xfrm rot="932045">
                <a:off x="2300880" y="3162965"/>
                <a:ext cx="42985" cy="30235"/>
              </a:xfrm>
              <a:custGeom>
                <a:avLst/>
                <a:gdLst>
                  <a:gd name="T0" fmla="*/ 0 w 50"/>
                  <a:gd name="T1" fmla="*/ 35 h 35"/>
                  <a:gd name="T2" fmla="*/ 50 w 50"/>
                  <a:gd name="T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0" h="35">
                    <a:moveTo>
                      <a:pt x="0" y="35"/>
                    </a:moveTo>
                    <a:cubicBezTo>
                      <a:pt x="19" y="22"/>
                      <a:pt x="50" y="0"/>
                      <a:pt x="50" y="0"/>
                    </a:cubicBezTo>
                  </a:path>
                </a:pathLst>
              </a:custGeom>
              <a:noFill/>
              <a:ln w="1270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Freeform 18"/>
              <p:cNvSpPr>
                <a:spLocks/>
              </p:cNvSpPr>
              <p:nvPr/>
            </p:nvSpPr>
            <p:spPr bwMode="auto">
              <a:xfrm rot="932045">
                <a:off x="2830911" y="3027109"/>
                <a:ext cx="42985" cy="30235"/>
              </a:xfrm>
              <a:custGeom>
                <a:avLst/>
                <a:gdLst>
                  <a:gd name="T0" fmla="*/ 0 w 50"/>
                  <a:gd name="T1" fmla="*/ 35 h 35"/>
                  <a:gd name="T2" fmla="*/ 50 w 50"/>
                  <a:gd name="T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0" h="35">
                    <a:moveTo>
                      <a:pt x="0" y="35"/>
                    </a:moveTo>
                    <a:cubicBezTo>
                      <a:pt x="19" y="22"/>
                      <a:pt x="50" y="0"/>
                      <a:pt x="50" y="0"/>
                    </a:cubicBezTo>
                  </a:path>
                </a:pathLst>
              </a:custGeom>
              <a:noFill/>
              <a:ln w="1270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Freeform 19"/>
              <p:cNvSpPr>
                <a:spLocks/>
              </p:cNvSpPr>
              <p:nvPr/>
            </p:nvSpPr>
            <p:spPr bwMode="auto">
              <a:xfrm rot="932045">
                <a:off x="2374389" y="2898693"/>
                <a:ext cx="42985" cy="29870"/>
              </a:xfrm>
              <a:custGeom>
                <a:avLst/>
                <a:gdLst>
                  <a:gd name="T0" fmla="*/ 0 w 50"/>
                  <a:gd name="T1" fmla="*/ 0 h 35"/>
                  <a:gd name="T2" fmla="*/ 50 w 50"/>
                  <a:gd name="T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0" h="35">
                    <a:moveTo>
                      <a:pt x="0" y="0"/>
                    </a:moveTo>
                    <a:cubicBezTo>
                      <a:pt x="19" y="13"/>
                      <a:pt x="50" y="35"/>
                      <a:pt x="50" y="35"/>
                    </a:cubicBezTo>
                  </a:path>
                </a:pathLst>
              </a:custGeom>
              <a:noFill/>
              <a:ln w="1270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Freeform 20"/>
              <p:cNvSpPr>
                <a:spLocks/>
              </p:cNvSpPr>
              <p:nvPr/>
            </p:nvSpPr>
            <p:spPr bwMode="auto">
              <a:xfrm rot="932045">
                <a:off x="2756788" y="3289692"/>
                <a:ext cx="42985" cy="30235"/>
              </a:xfrm>
              <a:custGeom>
                <a:avLst/>
                <a:gdLst>
                  <a:gd name="T0" fmla="*/ 0 w 50"/>
                  <a:gd name="T1" fmla="*/ 0 h 35"/>
                  <a:gd name="T2" fmla="*/ 50 w 50"/>
                  <a:gd name="T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0" h="35">
                    <a:moveTo>
                      <a:pt x="0" y="0"/>
                    </a:moveTo>
                    <a:cubicBezTo>
                      <a:pt x="19" y="13"/>
                      <a:pt x="50" y="35"/>
                      <a:pt x="50" y="35"/>
                    </a:cubicBezTo>
                  </a:path>
                </a:pathLst>
              </a:custGeom>
              <a:noFill/>
              <a:ln w="1270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Freeform 21"/>
              <p:cNvSpPr>
                <a:spLocks/>
              </p:cNvSpPr>
              <p:nvPr/>
            </p:nvSpPr>
            <p:spPr bwMode="auto">
              <a:xfrm rot="932045">
                <a:off x="2642628" y="3351526"/>
                <a:ext cx="25863" cy="45534"/>
              </a:xfrm>
              <a:custGeom>
                <a:avLst/>
                <a:gdLst>
                  <a:gd name="T0" fmla="*/ 0 w 30"/>
                  <a:gd name="T1" fmla="*/ 0 h 53"/>
                  <a:gd name="T2" fmla="*/ 30 w 30"/>
                  <a:gd name="T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0" h="53">
                    <a:moveTo>
                      <a:pt x="0" y="0"/>
                    </a:moveTo>
                    <a:cubicBezTo>
                      <a:pt x="11" y="20"/>
                      <a:pt x="30" y="53"/>
                      <a:pt x="30" y="53"/>
                    </a:cubicBezTo>
                  </a:path>
                </a:pathLst>
              </a:custGeom>
              <a:noFill/>
              <a:ln w="1270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Freeform 22"/>
              <p:cNvSpPr>
                <a:spLocks/>
              </p:cNvSpPr>
              <p:nvPr/>
            </p:nvSpPr>
            <p:spPr bwMode="auto">
              <a:xfrm rot="932045">
                <a:off x="2505797" y="2825004"/>
                <a:ext cx="25863" cy="45534"/>
              </a:xfrm>
              <a:custGeom>
                <a:avLst/>
                <a:gdLst>
                  <a:gd name="T0" fmla="*/ 0 w 30"/>
                  <a:gd name="T1" fmla="*/ 0 h 53"/>
                  <a:gd name="T2" fmla="*/ 30 w 30"/>
                  <a:gd name="T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0" h="53">
                    <a:moveTo>
                      <a:pt x="0" y="0"/>
                    </a:moveTo>
                    <a:cubicBezTo>
                      <a:pt x="11" y="20"/>
                      <a:pt x="30" y="53"/>
                      <a:pt x="30" y="53"/>
                    </a:cubicBezTo>
                  </a:path>
                </a:pathLst>
              </a:custGeom>
              <a:noFill/>
              <a:ln w="1270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Oval 8"/>
              <p:cNvSpPr>
                <a:spLocks noChangeArrowheads="1"/>
              </p:cNvSpPr>
              <p:nvPr/>
            </p:nvSpPr>
            <p:spPr bwMode="auto">
              <a:xfrm rot="932045">
                <a:off x="2576203" y="3100747"/>
                <a:ext cx="22585" cy="20764"/>
              </a:xfrm>
              <a:prstGeom prst="ellipse">
                <a:avLst/>
              </a:prstGeom>
              <a:solidFill>
                <a:srgbClr val="000000">
                  <a:lumMod val="85000"/>
                  <a:lumOff val="15000"/>
                </a:srgbClr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7285339" y="3301542"/>
              <a:ext cx="1423633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rgbClr val="C00000"/>
                  </a:solidFill>
                </a:rPr>
                <a:t>3.7 years </a:t>
              </a:r>
              <a:r>
                <a:rPr lang="en-GB" sz="1000" i="1" dirty="0" smtClean="0">
                  <a:solidFill>
                    <a:srgbClr val="C00000"/>
                  </a:solidFill>
                </a:rPr>
                <a:t>(Mean)</a:t>
              </a:r>
              <a:endParaRPr lang="en-GB" sz="1000" i="1" dirty="0">
                <a:solidFill>
                  <a:srgbClr val="C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614637" y="2608001"/>
              <a:ext cx="1193379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rgbClr val="C00000"/>
                  </a:solidFill>
                </a:rPr>
                <a:t>5.6 Hours</a:t>
              </a:r>
            </a:p>
            <a:p>
              <a:pPr algn="ctr"/>
              <a:r>
                <a:rPr lang="en-GB" sz="1000" i="1" dirty="0" smtClean="0">
                  <a:solidFill>
                    <a:srgbClr val="C00000"/>
                  </a:solidFill>
                </a:rPr>
                <a:t>(Mean)</a:t>
              </a:r>
              <a:endParaRPr lang="en-GB" sz="1000" i="1" dirty="0">
                <a:solidFill>
                  <a:srgbClr val="C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43600" y="3124200"/>
              <a:ext cx="1318260" cy="558342"/>
            </a:xfrm>
            <a:prstGeom prst="rect">
              <a:avLst/>
            </a:prstGeom>
            <a:solidFill>
              <a:srgbClr val="ECED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000" b="1" dirty="0" smtClean="0">
                  <a:solidFill>
                    <a:schemeClr val="accent1">
                      <a:lumMod val="75000"/>
                    </a:schemeClr>
                  </a:solidFill>
                </a:rPr>
                <a:t>CPAP</a:t>
              </a:r>
              <a:endParaRPr lang="en-GB" sz="1000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43600" y="2320168"/>
              <a:ext cx="1318260" cy="736312"/>
            </a:xfrm>
            <a:prstGeom prst="rect">
              <a:avLst/>
            </a:prstGeom>
            <a:solidFill>
              <a:srgbClr val="ECED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100" b="1" dirty="0" smtClean="0">
                  <a:solidFill>
                    <a:schemeClr val="accent1">
                      <a:lumMod val="75000"/>
                    </a:schemeClr>
                  </a:solidFill>
                </a:rPr>
                <a:t>CPAP</a:t>
              </a:r>
              <a:endParaRPr lang="en-GB" sz="1000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19" name="Gruppieren 34"/>
            <p:cNvGrpSpPr>
              <a:grpSpLocks noChangeAspect="1"/>
            </p:cNvGrpSpPr>
            <p:nvPr/>
          </p:nvGrpSpPr>
          <p:grpSpPr>
            <a:xfrm rot="20849295">
              <a:off x="6050123" y="2612989"/>
              <a:ext cx="335220" cy="335220"/>
              <a:chOff x="2253376" y="2773237"/>
              <a:chExt cx="671359" cy="671359"/>
            </a:xfrm>
          </p:grpSpPr>
          <p:sp>
            <p:nvSpPr>
              <p:cNvPr id="22" name="Oval 6"/>
              <p:cNvSpPr>
                <a:spLocks noChangeArrowheads="1"/>
              </p:cNvSpPr>
              <p:nvPr/>
            </p:nvSpPr>
            <p:spPr bwMode="auto">
              <a:xfrm rot="932045">
                <a:off x="2253376" y="2773237"/>
                <a:ext cx="671359" cy="671359"/>
              </a:xfrm>
              <a:prstGeom prst="ellipse">
                <a:avLst/>
              </a:prstGeom>
              <a:solidFill>
                <a:srgbClr val="ECEDEF"/>
              </a:solidFill>
              <a:ln w="28575" cap="flat">
                <a:solidFill>
                  <a:srgbClr val="376092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 rot="932045">
                <a:off x="2423255" y="2941494"/>
                <a:ext cx="185780" cy="145346"/>
              </a:xfrm>
              <a:custGeom>
                <a:avLst/>
                <a:gdLst>
                  <a:gd name="T0" fmla="*/ 0 w 216"/>
                  <a:gd name="T1" fmla="*/ 0 h 169"/>
                  <a:gd name="T2" fmla="*/ 216 w 216"/>
                  <a:gd name="T3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6" h="169">
                    <a:moveTo>
                      <a:pt x="0" y="0"/>
                    </a:moveTo>
                    <a:cubicBezTo>
                      <a:pt x="39" y="30"/>
                      <a:pt x="216" y="169"/>
                      <a:pt x="216" y="169"/>
                    </a:cubicBezTo>
                  </a:path>
                </a:pathLst>
              </a:custGeom>
              <a:noFill/>
              <a:ln w="19050" cap="flat">
                <a:solidFill>
                  <a:srgbClr val="376092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 rot="932045">
                <a:off x="2611809" y="2968377"/>
                <a:ext cx="159917" cy="165016"/>
              </a:xfrm>
              <a:custGeom>
                <a:avLst/>
                <a:gdLst>
                  <a:gd name="T0" fmla="*/ 0 w 186"/>
                  <a:gd name="T1" fmla="*/ 192 h 192"/>
                  <a:gd name="T2" fmla="*/ 186 w 186"/>
                  <a:gd name="T3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6" h="192">
                    <a:moveTo>
                      <a:pt x="0" y="192"/>
                    </a:moveTo>
                    <a:cubicBezTo>
                      <a:pt x="0" y="192"/>
                      <a:pt x="150" y="38"/>
                      <a:pt x="186" y="0"/>
                    </a:cubicBezTo>
                  </a:path>
                </a:pathLst>
              </a:custGeom>
              <a:noFill/>
              <a:ln w="6350" cap="flat">
                <a:solidFill>
                  <a:srgbClr val="376092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 rot="932045">
                <a:off x="2593510" y="3074736"/>
                <a:ext cx="261914" cy="70669"/>
              </a:xfrm>
              <a:custGeom>
                <a:avLst/>
                <a:gdLst>
                  <a:gd name="T0" fmla="*/ 304 w 304"/>
                  <a:gd name="T1" fmla="*/ 0 h 82"/>
                  <a:gd name="T2" fmla="*/ 0 w 304"/>
                  <a:gd name="T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04" h="82">
                    <a:moveTo>
                      <a:pt x="304" y="0"/>
                    </a:moveTo>
                    <a:cubicBezTo>
                      <a:pt x="274" y="7"/>
                      <a:pt x="0" y="82"/>
                      <a:pt x="0" y="82"/>
                    </a:cubicBezTo>
                  </a:path>
                </a:pathLst>
              </a:custGeom>
              <a:noFill/>
              <a:ln w="6350" cap="flat">
                <a:solidFill>
                  <a:srgbClr val="376092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Freeform 11"/>
              <p:cNvSpPr>
                <a:spLocks/>
              </p:cNvSpPr>
              <p:nvPr/>
            </p:nvSpPr>
            <p:spPr bwMode="auto">
              <a:xfrm rot="932045">
                <a:off x="2659961" y="2821298"/>
                <a:ext cx="0" cy="52820"/>
              </a:xfrm>
              <a:custGeom>
                <a:avLst/>
                <a:gdLst>
                  <a:gd name="T0" fmla="*/ 0 h 61"/>
                  <a:gd name="T1" fmla="*/ 61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61">
                    <a:moveTo>
                      <a:pt x="0" y="0"/>
                    </a:moveTo>
                    <a:cubicBezTo>
                      <a:pt x="0" y="23"/>
                      <a:pt x="0" y="61"/>
                      <a:pt x="0" y="61"/>
                    </a:cubicBezTo>
                  </a:path>
                </a:pathLst>
              </a:custGeom>
              <a:noFill/>
              <a:ln w="28575" cap="flat">
                <a:solidFill>
                  <a:srgbClr val="376092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Freeform 12"/>
              <p:cNvSpPr>
                <a:spLocks/>
              </p:cNvSpPr>
              <p:nvPr/>
            </p:nvSpPr>
            <p:spPr bwMode="auto">
              <a:xfrm rot="932045">
                <a:off x="2513381" y="3348811"/>
                <a:ext cx="0" cy="52455"/>
              </a:xfrm>
              <a:custGeom>
                <a:avLst/>
                <a:gdLst>
                  <a:gd name="T0" fmla="*/ 0 h 61"/>
                  <a:gd name="T1" fmla="*/ 61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61">
                    <a:moveTo>
                      <a:pt x="0" y="0"/>
                    </a:moveTo>
                    <a:cubicBezTo>
                      <a:pt x="0" y="23"/>
                      <a:pt x="0" y="61"/>
                      <a:pt x="0" y="61"/>
                    </a:cubicBezTo>
                  </a:path>
                </a:pathLst>
              </a:custGeom>
              <a:noFill/>
              <a:ln w="28575" cap="flat">
                <a:solidFill>
                  <a:srgbClr val="376092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Freeform 13"/>
              <p:cNvSpPr>
                <a:spLocks/>
              </p:cNvSpPr>
              <p:nvPr/>
            </p:nvSpPr>
            <p:spPr bwMode="auto">
              <a:xfrm rot="932045">
                <a:off x="2295535" y="3037455"/>
                <a:ext cx="52455" cy="0"/>
              </a:xfrm>
              <a:custGeom>
                <a:avLst/>
                <a:gdLst>
                  <a:gd name="T0" fmla="*/ 0 w 61"/>
                  <a:gd name="T1" fmla="*/ 61 w 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61">
                    <a:moveTo>
                      <a:pt x="0" y="0"/>
                    </a:moveTo>
                    <a:cubicBezTo>
                      <a:pt x="23" y="0"/>
                      <a:pt x="61" y="0"/>
                      <a:pt x="61" y="0"/>
                    </a:cubicBezTo>
                  </a:path>
                </a:pathLst>
              </a:custGeom>
              <a:noFill/>
              <a:ln w="28575" cap="flat">
                <a:solidFill>
                  <a:srgbClr val="376092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Freeform 14"/>
              <p:cNvSpPr>
                <a:spLocks/>
              </p:cNvSpPr>
              <p:nvPr/>
            </p:nvSpPr>
            <p:spPr bwMode="auto">
              <a:xfrm rot="932045">
                <a:off x="2824445" y="3184473"/>
                <a:ext cx="52455" cy="0"/>
              </a:xfrm>
              <a:custGeom>
                <a:avLst/>
                <a:gdLst>
                  <a:gd name="T0" fmla="*/ 0 w 61"/>
                  <a:gd name="T1" fmla="*/ 61 w 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61">
                    <a:moveTo>
                      <a:pt x="0" y="0"/>
                    </a:moveTo>
                    <a:cubicBezTo>
                      <a:pt x="23" y="0"/>
                      <a:pt x="61" y="0"/>
                      <a:pt x="61" y="0"/>
                    </a:cubicBezTo>
                  </a:path>
                </a:pathLst>
              </a:custGeom>
              <a:noFill/>
              <a:ln w="28575" cap="flat">
                <a:solidFill>
                  <a:srgbClr val="376092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Freeform 15"/>
              <p:cNvSpPr>
                <a:spLocks/>
              </p:cNvSpPr>
              <p:nvPr/>
            </p:nvSpPr>
            <p:spPr bwMode="auto">
              <a:xfrm rot="932045">
                <a:off x="2770090" y="2895569"/>
                <a:ext cx="24042" cy="45534"/>
              </a:xfrm>
              <a:custGeom>
                <a:avLst/>
                <a:gdLst>
                  <a:gd name="T0" fmla="*/ 0 w 28"/>
                  <a:gd name="T1" fmla="*/ 53 h 53"/>
                  <a:gd name="T2" fmla="*/ 28 w 28"/>
                  <a:gd name="T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53">
                    <a:moveTo>
                      <a:pt x="0" y="53"/>
                    </a:moveTo>
                    <a:cubicBezTo>
                      <a:pt x="10" y="33"/>
                      <a:pt x="28" y="0"/>
                      <a:pt x="28" y="0"/>
                    </a:cubicBezTo>
                  </a:path>
                </a:pathLst>
              </a:custGeom>
              <a:noFill/>
              <a:ln w="12700" cap="flat">
                <a:solidFill>
                  <a:srgbClr val="376092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Freeform 16"/>
              <p:cNvSpPr>
                <a:spLocks/>
              </p:cNvSpPr>
              <p:nvPr/>
            </p:nvSpPr>
            <p:spPr bwMode="auto">
              <a:xfrm rot="932045">
                <a:off x="2382681" y="3277133"/>
                <a:ext cx="24042" cy="45899"/>
              </a:xfrm>
              <a:custGeom>
                <a:avLst/>
                <a:gdLst>
                  <a:gd name="T0" fmla="*/ 0 w 28"/>
                  <a:gd name="T1" fmla="*/ 53 h 53"/>
                  <a:gd name="T2" fmla="*/ 28 w 28"/>
                  <a:gd name="T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53">
                    <a:moveTo>
                      <a:pt x="0" y="53"/>
                    </a:moveTo>
                    <a:cubicBezTo>
                      <a:pt x="10" y="33"/>
                      <a:pt x="28" y="0"/>
                      <a:pt x="28" y="0"/>
                    </a:cubicBezTo>
                  </a:path>
                </a:pathLst>
              </a:custGeom>
              <a:noFill/>
              <a:ln w="12700" cap="flat">
                <a:solidFill>
                  <a:srgbClr val="376092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 rot="932045">
                <a:off x="2300880" y="3162965"/>
                <a:ext cx="42985" cy="30235"/>
              </a:xfrm>
              <a:custGeom>
                <a:avLst/>
                <a:gdLst>
                  <a:gd name="T0" fmla="*/ 0 w 50"/>
                  <a:gd name="T1" fmla="*/ 35 h 35"/>
                  <a:gd name="T2" fmla="*/ 50 w 50"/>
                  <a:gd name="T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0" h="35">
                    <a:moveTo>
                      <a:pt x="0" y="35"/>
                    </a:moveTo>
                    <a:cubicBezTo>
                      <a:pt x="19" y="22"/>
                      <a:pt x="50" y="0"/>
                      <a:pt x="50" y="0"/>
                    </a:cubicBezTo>
                  </a:path>
                </a:pathLst>
              </a:custGeom>
              <a:noFill/>
              <a:ln w="12700" cap="flat">
                <a:solidFill>
                  <a:srgbClr val="376092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 rot="932045">
                <a:off x="2830911" y="3027109"/>
                <a:ext cx="42985" cy="30235"/>
              </a:xfrm>
              <a:custGeom>
                <a:avLst/>
                <a:gdLst>
                  <a:gd name="T0" fmla="*/ 0 w 50"/>
                  <a:gd name="T1" fmla="*/ 35 h 35"/>
                  <a:gd name="T2" fmla="*/ 50 w 50"/>
                  <a:gd name="T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0" h="35">
                    <a:moveTo>
                      <a:pt x="0" y="35"/>
                    </a:moveTo>
                    <a:cubicBezTo>
                      <a:pt x="19" y="22"/>
                      <a:pt x="50" y="0"/>
                      <a:pt x="50" y="0"/>
                    </a:cubicBezTo>
                  </a:path>
                </a:pathLst>
              </a:custGeom>
              <a:noFill/>
              <a:ln w="12700" cap="flat">
                <a:solidFill>
                  <a:srgbClr val="376092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Freeform 19"/>
              <p:cNvSpPr>
                <a:spLocks/>
              </p:cNvSpPr>
              <p:nvPr/>
            </p:nvSpPr>
            <p:spPr bwMode="auto">
              <a:xfrm rot="932045">
                <a:off x="2374389" y="2898693"/>
                <a:ext cx="42985" cy="29870"/>
              </a:xfrm>
              <a:custGeom>
                <a:avLst/>
                <a:gdLst>
                  <a:gd name="T0" fmla="*/ 0 w 50"/>
                  <a:gd name="T1" fmla="*/ 0 h 35"/>
                  <a:gd name="T2" fmla="*/ 50 w 50"/>
                  <a:gd name="T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0" h="35">
                    <a:moveTo>
                      <a:pt x="0" y="0"/>
                    </a:moveTo>
                    <a:cubicBezTo>
                      <a:pt x="19" y="13"/>
                      <a:pt x="50" y="35"/>
                      <a:pt x="50" y="35"/>
                    </a:cubicBezTo>
                  </a:path>
                </a:pathLst>
              </a:custGeom>
              <a:noFill/>
              <a:ln w="12700" cap="flat">
                <a:solidFill>
                  <a:srgbClr val="376092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932045">
                <a:off x="2756788" y="3289692"/>
                <a:ext cx="42985" cy="30235"/>
              </a:xfrm>
              <a:custGeom>
                <a:avLst/>
                <a:gdLst>
                  <a:gd name="T0" fmla="*/ 0 w 50"/>
                  <a:gd name="T1" fmla="*/ 0 h 35"/>
                  <a:gd name="T2" fmla="*/ 50 w 50"/>
                  <a:gd name="T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0" h="35">
                    <a:moveTo>
                      <a:pt x="0" y="0"/>
                    </a:moveTo>
                    <a:cubicBezTo>
                      <a:pt x="19" y="13"/>
                      <a:pt x="50" y="35"/>
                      <a:pt x="50" y="35"/>
                    </a:cubicBezTo>
                  </a:path>
                </a:pathLst>
              </a:custGeom>
              <a:noFill/>
              <a:ln w="12700" cap="flat">
                <a:solidFill>
                  <a:srgbClr val="376092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Freeform 21"/>
              <p:cNvSpPr>
                <a:spLocks/>
              </p:cNvSpPr>
              <p:nvPr/>
            </p:nvSpPr>
            <p:spPr bwMode="auto">
              <a:xfrm rot="932045">
                <a:off x="2642628" y="3351526"/>
                <a:ext cx="25863" cy="45534"/>
              </a:xfrm>
              <a:custGeom>
                <a:avLst/>
                <a:gdLst>
                  <a:gd name="T0" fmla="*/ 0 w 30"/>
                  <a:gd name="T1" fmla="*/ 0 h 53"/>
                  <a:gd name="T2" fmla="*/ 30 w 30"/>
                  <a:gd name="T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0" h="53">
                    <a:moveTo>
                      <a:pt x="0" y="0"/>
                    </a:moveTo>
                    <a:cubicBezTo>
                      <a:pt x="11" y="20"/>
                      <a:pt x="30" y="53"/>
                      <a:pt x="30" y="53"/>
                    </a:cubicBezTo>
                  </a:path>
                </a:pathLst>
              </a:custGeom>
              <a:noFill/>
              <a:ln w="12700" cap="flat">
                <a:solidFill>
                  <a:srgbClr val="376092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Freeform 22"/>
              <p:cNvSpPr>
                <a:spLocks/>
              </p:cNvSpPr>
              <p:nvPr/>
            </p:nvSpPr>
            <p:spPr bwMode="auto">
              <a:xfrm rot="932045">
                <a:off x="2505797" y="2825004"/>
                <a:ext cx="25863" cy="45534"/>
              </a:xfrm>
              <a:custGeom>
                <a:avLst/>
                <a:gdLst>
                  <a:gd name="T0" fmla="*/ 0 w 30"/>
                  <a:gd name="T1" fmla="*/ 0 h 53"/>
                  <a:gd name="T2" fmla="*/ 30 w 30"/>
                  <a:gd name="T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0" h="53">
                    <a:moveTo>
                      <a:pt x="0" y="0"/>
                    </a:moveTo>
                    <a:cubicBezTo>
                      <a:pt x="11" y="20"/>
                      <a:pt x="30" y="53"/>
                      <a:pt x="30" y="53"/>
                    </a:cubicBezTo>
                  </a:path>
                </a:pathLst>
              </a:custGeom>
              <a:noFill/>
              <a:ln w="12700" cap="flat">
                <a:solidFill>
                  <a:srgbClr val="376092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Oval 8"/>
              <p:cNvSpPr>
                <a:spLocks noChangeArrowheads="1"/>
              </p:cNvSpPr>
              <p:nvPr/>
            </p:nvSpPr>
            <p:spPr bwMode="auto">
              <a:xfrm rot="932045">
                <a:off x="2576203" y="3100747"/>
                <a:ext cx="22585" cy="20764"/>
              </a:xfrm>
              <a:prstGeom prst="ellipse">
                <a:avLst/>
              </a:prstGeom>
              <a:solidFill>
                <a:srgbClr val="000000">
                  <a:lumMod val="85000"/>
                  <a:lumOff val="15000"/>
                </a:srgbClr>
              </a:solidFill>
              <a:ln w="9525">
                <a:solidFill>
                  <a:srgbClr val="376092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5927532" y="3301542"/>
              <a:ext cx="135877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7.4 years </a:t>
              </a:r>
              <a:r>
                <a:rPr lang="en-GB" sz="1000" i="1" dirty="0" smtClean="0">
                  <a:solidFill>
                    <a:schemeClr val="accent1">
                      <a:lumMod val="75000"/>
                    </a:schemeClr>
                  </a:solidFill>
                </a:rPr>
                <a:t>(Mean)</a:t>
              </a:r>
              <a:endParaRPr lang="en-GB" sz="1000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212965" y="2597859"/>
              <a:ext cx="105558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6.3 Hours</a:t>
              </a:r>
            </a:p>
            <a:p>
              <a:pPr algn="ctr"/>
              <a:r>
                <a:rPr lang="en-GB" sz="1000" i="1" dirty="0" smtClean="0">
                  <a:solidFill>
                    <a:schemeClr val="accent1">
                      <a:lumMod val="75000"/>
                    </a:schemeClr>
                  </a:solidFill>
                </a:rPr>
                <a:t>(Mean)</a:t>
              </a:r>
              <a:endParaRPr lang="en-GB" sz="1000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8015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Bebas Neue Bold" pitchFamily="34" charset="0"/>
              </a:rPr>
              <a:t>Impact </a:t>
            </a:r>
            <a:r>
              <a:rPr lang="en-US" dirty="0">
                <a:latin typeface="Bebas Neue Bold" pitchFamily="34" charset="0"/>
              </a:rPr>
              <a:t>of </a:t>
            </a:r>
            <a:r>
              <a:rPr lang="en-US" dirty="0" smtClean="0">
                <a:latin typeface="Bebas Neue Bold" pitchFamily="34" charset="0"/>
              </a:rPr>
              <a:t>OSA Treatment on</a:t>
            </a:r>
            <a:r>
              <a:rPr lang="en-US" dirty="0">
                <a:latin typeface="Bebas Neue Bold" pitchFamily="34" charset="0"/>
              </a:rPr>
              <a:t/>
            </a:r>
            <a:br>
              <a:rPr lang="en-US" dirty="0">
                <a:latin typeface="Bebas Neue Bold" pitchFamily="34" charset="0"/>
              </a:rPr>
            </a:br>
            <a:r>
              <a:rPr lang="en-US" dirty="0" smtClean="0">
                <a:latin typeface="Bebas Neue Bold" pitchFamily="34" charset="0"/>
              </a:rPr>
              <a:t>Sleep Quality </a:t>
            </a:r>
            <a:endParaRPr lang="en-US" dirty="0">
              <a:latin typeface="Bebas Neue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428301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latin typeface="Bebas Neue Bold" pitchFamily="34" charset="0"/>
              </a:rPr>
              <a:t>Quality of Sleep - Overall</a:t>
            </a:r>
            <a:r>
              <a:rPr lang="en-US" dirty="0">
                <a:latin typeface="Bebas Neue Bold" pitchFamily="34" charset="0"/>
              </a:rPr>
              <a:t/>
            </a:r>
            <a:br>
              <a:rPr lang="en-US" dirty="0">
                <a:latin typeface="Bebas Neue Bold" pitchFamily="34" charset="0"/>
              </a:rPr>
            </a:br>
            <a:r>
              <a:rPr lang="en-US" sz="2700" dirty="0">
                <a:latin typeface="Bebas Neue Bold" pitchFamily="34" charset="0"/>
              </a:rPr>
              <a:t>Before and after sleep apnea treatment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99840" y="1981200"/>
            <a:ext cx="8539361" cy="4234293"/>
            <a:chOff x="299840" y="1855434"/>
            <a:chExt cx="8539361" cy="4244528"/>
          </a:xfrm>
        </p:grpSpPr>
        <p:sp>
          <p:nvSpPr>
            <p:cNvPr id="5" name="Rectangle 4"/>
            <p:cNvSpPr/>
            <p:nvPr/>
          </p:nvSpPr>
          <p:spPr>
            <a:xfrm>
              <a:off x="304801" y="5698885"/>
              <a:ext cx="7696199" cy="4010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 On a scale of 1 meaning ‘very bad’ to 5 meaning ‘Very good’, how would you rate the quality of your sleep before and after treatment for sleep apnea? (Percentages under 3% not shown for transparency).</a:t>
              </a:r>
              <a:endParaRPr lang="en-GB" sz="1000" noProof="1">
                <a:solidFill>
                  <a:srgbClr val="000000">
                    <a:lumMod val="50000"/>
                    <a:lumOff val="50000"/>
                  </a:srgb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99840" y="1855434"/>
              <a:ext cx="2758222" cy="3562169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</a:rPr>
                <a:t>  Overall </a:t>
              </a:r>
              <a:r>
                <a:rPr lang="en-GB" sz="1000" i="1" dirty="0" smtClean="0">
                  <a:solidFill>
                    <a:srgbClr val="17426B"/>
                  </a:solidFill>
                </a:rPr>
                <a:t>(n=506)</a:t>
              </a:r>
              <a:endParaRPr lang="en-GB" sz="1000" i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7" name="Content Placeholder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70199394"/>
                </p:ext>
              </p:extLst>
            </p:nvPr>
          </p:nvGraphicFramePr>
          <p:xfrm>
            <a:off x="299841" y="5438266"/>
            <a:ext cx="8539360" cy="1940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2746562395"/>
                </p:ext>
              </p:extLst>
            </p:nvPr>
          </p:nvGraphicFramePr>
          <p:xfrm>
            <a:off x="475834" y="2158759"/>
            <a:ext cx="2406233" cy="32211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3124200" y="1862084"/>
              <a:ext cx="5715000" cy="1132647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   </a:t>
              </a:r>
              <a:endParaRPr lang="en-GB" sz="12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3841316671"/>
                </p:ext>
              </p:extLst>
            </p:nvPr>
          </p:nvGraphicFramePr>
          <p:xfrm>
            <a:off x="3329226" y="1939029"/>
            <a:ext cx="5212608" cy="1135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4182930" y="1855434"/>
              <a:ext cx="3505200" cy="303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New User (under 5 years) </a:t>
              </a:r>
              <a:r>
                <a:rPr lang="en-GB" sz="1000" i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(n=188)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24199" y="3067230"/>
              <a:ext cx="5715001" cy="1132647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   </a:t>
              </a:r>
              <a:endParaRPr lang="en-GB" sz="12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1700720132"/>
                </p:ext>
              </p:extLst>
            </p:nvPr>
          </p:nvGraphicFramePr>
          <p:xfrm>
            <a:off x="3329226" y="3135297"/>
            <a:ext cx="5212608" cy="1135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4111906" y="3104970"/>
              <a:ext cx="3505200" cy="303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Mid-Term User (5 -10 years) </a:t>
              </a:r>
              <a:r>
                <a:rPr lang="en-GB" sz="1000" i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(n=191)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24200" y="4284955"/>
              <a:ext cx="5715000" cy="1132647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   </a:t>
              </a:r>
              <a:endParaRPr lang="en-GB" sz="12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16" name="Chart 15"/>
            <p:cNvGraphicFramePr/>
            <p:nvPr>
              <p:extLst>
                <p:ext uri="{D42A27DB-BD31-4B8C-83A1-F6EECF244321}">
                  <p14:modId xmlns:p14="http://schemas.microsoft.com/office/powerpoint/2010/main" val="1447349405"/>
                </p:ext>
              </p:extLst>
            </p:nvPr>
          </p:nvGraphicFramePr>
          <p:xfrm>
            <a:off x="3320348" y="4353022"/>
            <a:ext cx="5212608" cy="1135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7" name="Rectangle 16"/>
            <p:cNvSpPr/>
            <p:nvPr/>
          </p:nvSpPr>
          <p:spPr>
            <a:xfrm>
              <a:off x="4174052" y="4269427"/>
              <a:ext cx="3505200" cy="303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Long-Term User (Over 10 years) </a:t>
              </a:r>
              <a:r>
                <a:rPr lang="en-GB" sz="1000" i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(n=127)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99840" y="1371600"/>
            <a:ext cx="8534401" cy="523785"/>
          </a:xfrm>
          <a:prstGeom prst="rect">
            <a:avLst/>
          </a:prstGeom>
          <a:solidFill>
            <a:srgbClr val="ECEDE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algn="ctr"/>
            <a:r>
              <a:rPr lang="en-GB" sz="1270" b="1" dirty="0" smtClean="0">
                <a:solidFill>
                  <a:srgbClr val="17426B"/>
                </a:solidFill>
              </a:rPr>
              <a:t>76% reported the </a:t>
            </a:r>
            <a:r>
              <a:rPr lang="en-GB" sz="1270" b="1" dirty="0">
                <a:solidFill>
                  <a:srgbClr val="17426B"/>
                </a:solidFill>
              </a:rPr>
              <a:t>quality of their </a:t>
            </a:r>
            <a:r>
              <a:rPr lang="en-GB" sz="1270" b="1" dirty="0" smtClean="0">
                <a:solidFill>
                  <a:srgbClr val="17426B"/>
                </a:solidFill>
              </a:rPr>
              <a:t>sleep as ‘good’/ ‘very good’ after treatment (vs. 7% before treatment). While all user groups indicate improvement, long-term users have the most positive impact after treatment (85%).</a:t>
            </a:r>
            <a:endParaRPr lang="en-GB" sz="1270" b="1" dirty="0">
              <a:solidFill>
                <a:srgbClr val="17426B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35551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ebas Neue Bold" pitchFamily="34" charset="0"/>
              </a:rPr>
              <a:t>Quality of Sleep A</a:t>
            </a:r>
            <a:r>
              <a:rPr lang="en-US" dirty="0" smtClean="0">
                <a:latin typeface="Bebas Neue Bold" pitchFamily="34" charset="0"/>
              </a:rPr>
              <a:t>cross </a:t>
            </a:r>
            <a:r>
              <a:rPr lang="en-US" dirty="0">
                <a:latin typeface="Bebas Neue Bold" pitchFamily="34" charset="0"/>
              </a:rPr>
              <a:t>C</a:t>
            </a:r>
            <a:r>
              <a:rPr lang="en-US" dirty="0" smtClean="0">
                <a:latin typeface="Bebas Neue Bold" pitchFamily="34" charset="0"/>
              </a:rPr>
              <a:t>omorbidities</a:t>
            </a:r>
            <a:r>
              <a:rPr lang="en-US" dirty="0">
                <a:latin typeface="Bebas Neue Bold" pitchFamily="34" charset="0"/>
              </a:rPr>
              <a:t/>
            </a:r>
            <a:br>
              <a:rPr lang="en-US" dirty="0">
                <a:latin typeface="Bebas Neue Bold" pitchFamily="34" charset="0"/>
              </a:rPr>
            </a:br>
            <a:r>
              <a:rPr lang="en-US" sz="2700" dirty="0">
                <a:latin typeface="Bebas Neue Bold" pitchFamily="34" charset="0"/>
              </a:rPr>
              <a:t>Before and after sleep apnea treatment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36281" y="1371600"/>
            <a:ext cx="8362319" cy="4768790"/>
            <a:chOff x="398756" y="1219200"/>
            <a:chExt cx="8362319" cy="4768790"/>
          </a:xfrm>
        </p:grpSpPr>
        <p:sp>
          <p:nvSpPr>
            <p:cNvPr id="5" name="Rectangle 4"/>
            <p:cNvSpPr/>
            <p:nvPr/>
          </p:nvSpPr>
          <p:spPr>
            <a:xfrm>
              <a:off x="6006360" y="1930676"/>
              <a:ext cx="2754715" cy="1897451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170" b="1" dirty="0" smtClean="0">
                  <a:solidFill>
                    <a:srgbClr val="17426B"/>
                  </a:solidFill>
                </a:rPr>
                <a:t>    Depression/ Mental Health </a:t>
              </a:r>
              <a:r>
                <a:rPr lang="en-GB" sz="1000" i="1" dirty="0" smtClean="0">
                  <a:solidFill>
                    <a:srgbClr val="17426B"/>
                  </a:solidFill>
                </a:rPr>
                <a:t>(n=186)</a:t>
              </a:r>
              <a:endParaRPr lang="en-GB" sz="1000" i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203996532"/>
                </p:ext>
              </p:extLst>
            </p:nvPr>
          </p:nvGraphicFramePr>
          <p:xfrm>
            <a:off x="6248400" y="2067032"/>
            <a:ext cx="2406233" cy="18264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406376" y="1923792"/>
              <a:ext cx="2758222" cy="1897451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</a:rPr>
                <a:t>  Diabetes </a:t>
              </a:r>
              <a:r>
                <a:rPr lang="en-GB" sz="1000" i="1" dirty="0" smtClean="0">
                  <a:solidFill>
                    <a:srgbClr val="17426B"/>
                  </a:solidFill>
                </a:rPr>
                <a:t>(n=122)</a:t>
              </a:r>
              <a:endParaRPr lang="en-GB" sz="1000" i="1" dirty="0">
                <a:solidFill>
                  <a:srgbClr val="17426B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06360" y="4028392"/>
              <a:ext cx="2754715" cy="1897451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200" b="1" dirty="0">
                  <a:solidFill>
                    <a:srgbClr val="17426B"/>
                  </a:solidFill>
                </a:rPr>
                <a:t> </a:t>
              </a:r>
              <a:r>
                <a:rPr lang="en-GB" sz="1200" b="1" dirty="0" smtClean="0">
                  <a:solidFill>
                    <a:srgbClr val="17426B"/>
                  </a:solidFill>
                </a:rPr>
                <a:t>    Insomnia </a:t>
              </a:r>
              <a:r>
                <a:rPr lang="en-GB" sz="1000" i="1" dirty="0" smtClean="0">
                  <a:solidFill>
                    <a:srgbClr val="17426B"/>
                  </a:solidFill>
                </a:rPr>
                <a:t>(n=146)</a:t>
              </a:r>
              <a:endParaRPr lang="en-GB" sz="1000" i="1" dirty="0">
                <a:solidFill>
                  <a:srgbClr val="17426B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18840" y="4026536"/>
              <a:ext cx="2737515" cy="1897451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</a:rPr>
                <a:t>  Asthma/ Breathing Problems </a:t>
              </a:r>
              <a:r>
                <a:rPr lang="en-GB" sz="1000" i="1" dirty="0" smtClean="0">
                  <a:solidFill>
                    <a:srgbClr val="17426B"/>
                  </a:solidFill>
                </a:rPr>
                <a:t>(n=129)</a:t>
              </a:r>
              <a:endParaRPr lang="en-GB" sz="1000" i="1" dirty="0">
                <a:solidFill>
                  <a:srgbClr val="17426B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8756" y="4020772"/>
              <a:ext cx="2758222" cy="1897451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</a:rPr>
                <a:t> Heart Disease </a:t>
              </a:r>
              <a:r>
                <a:rPr lang="en-GB" sz="1000" i="1" dirty="0" smtClean="0">
                  <a:solidFill>
                    <a:srgbClr val="17426B"/>
                  </a:solidFill>
                </a:rPr>
                <a:t>(n=66)</a:t>
              </a:r>
              <a:endParaRPr lang="en-GB" sz="1000" i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11" name="Content Placeholder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48792232"/>
                </p:ext>
              </p:extLst>
            </p:nvPr>
          </p:nvGraphicFramePr>
          <p:xfrm>
            <a:off x="398756" y="3859566"/>
            <a:ext cx="8362319" cy="1448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Rectangle 11"/>
            <p:cNvSpPr/>
            <p:nvPr/>
          </p:nvSpPr>
          <p:spPr>
            <a:xfrm>
              <a:off x="3232352" y="1924978"/>
              <a:ext cx="2737515" cy="1897451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</a:rPr>
                <a:t>    High Blood Pressure </a:t>
              </a:r>
              <a:r>
                <a:rPr lang="en-GB" sz="1000" i="1" dirty="0" smtClean="0">
                  <a:solidFill>
                    <a:srgbClr val="17426B"/>
                  </a:solidFill>
                </a:rPr>
                <a:t>(n=302)</a:t>
              </a:r>
              <a:endParaRPr lang="en-GB" sz="1000" i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1243532070"/>
                </p:ext>
              </p:extLst>
            </p:nvPr>
          </p:nvGraphicFramePr>
          <p:xfrm>
            <a:off x="574750" y="2058154"/>
            <a:ext cx="2406233" cy="18264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4" name="Chart 13"/>
            <p:cNvGraphicFramePr/>
            <p:nvPr>
              <p:extLst>
                <p:ext uri="{D42A27DB-BD31-4B8C-83A1-F6EECF244321}">
                  <p14:modId xmlns:p14="http://schemas.microsoft.com/office/powerpoint/2010/main" val="3479660240"/>
                </p:ext>
              </p:extLst>
            </p:nvPr>
          </p:nvGraphicFramePr>
          <p:xfrm>
            <a:off x="3397992" y="2058154"/>
            <a:ext cx="2406233" cy="18264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5" name="Chart 14"/>
            <p:cNvGraphicFramePr/>
            <p:nvPr>
              <p:extLst>
                <p:ext uri="{D42A27DB-BD31-4B8C-83A1-F6EECF244321}">
                  <p14:modId xmlns:p14="http://schemas.microsoft.com/office/powerpoint/2010/main" val="3097490003"/>
                </p:ext>
              </p:extLst>
            </p:nvPr>
          </p:nvGraphicFramePr>
          <p:xfrm>
            <a:off x="574750" y="4161568"/>
            <a:ext cx="2406233" cy="18264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16" name="Chart 15"/>
            <p:cNvGraphicFramePr/>
            <p:nvPr>
              <p:extLst>
                <p:ext uri="{D42A27DB-BD31-4B8C-83A1-F6EECF244321}">
                  <p14:modId xmlns:p14="http://schemas.microsoft.com/office/powerpoint/2010/main" val="3098234779"/>
                </p:ext>
              </p:extLst>
            </p:nvPr>
          </p:nvGraphicFramePr>
          <p:xfrm>
            <a:off x="3397992" y="4161568"/>
            <a:ext cx="2406233" cy="18264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17" name="Chart 16"/>
            <p:cNvGraphicFramePr/>
            <p:nvPr>
              <p:extLst>
                <p:ext uri="{D42A27DB-BD31-4B8C-83A1-F6EECF244321}">
                  <p14:modId xmlns:p14="http://schemas.microsoft.com/office/powerpoint/2010/main" val="1621741007"/>
                </p:ext>
              </p:extLst>
            </p:nvPr>
          </p:nvGraphicFramePr>
          <p:xfrm>
            <a:off x="6248400" y="4161568"/>
            <a:ext cx="2406233" cy="18264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8" name="Rectangle 17"/>
            <p:cNvSpPr/>
            <p:nvPr/>
          </p:nvSpPr>
          <p:spPr>
            <a:xfrm>
              <a:off x="406376" y="1219200"/>
              <a:ext cx="8354699" cy="675964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270" b="1" dirty="0" smtClean="0">
                  <a:solidFill>
                    <a:srgbClr val="17426B"/>
                  </a:solidFill>
                </a:rPr>
                <a:t>A high proportion of respondents with comorbidities declare their sleep quality as ‘good’/ ‘very good’ after treatment. </a:t>
              </a:r>
              <a:r>
                <a:rPr lang="en-GB" sz="1270" b="1" dirty="0">
                  <a:solidFill>
                    <a:srgbClr val="17426B"/>
                  </a:solidFill>
                </a:rPr>
                <a:t>T</a:t>
              </a:r>
              <a:r>
                <a:rPr lang="en-GB" sz="1270" b="1" dirty="0" smtClean="0">
                  <a:solidFill>
                    <a:srgbClr val="17426B"/>
                  </a:solidFill>
                </a:rPr>
                <a:t>he biggest difference is among High Blood Pressure patients (79% vs 8% before treatment.) and the smallest among Insomnia patients (65% vs</a:t>
              </a:r>
              <a:r>
                <a:rPr lang="en-GB" sz="1270" b="1" dirty="0">
                  <a:solidFill>
                    <a:srgbClr val="17426B"/>
                  </a:solidFill>
                </a:rPr>
                <a:t>. </a:t>
              </a:r>
              <a:r>
                <a:rPr lang="en-GB" sz="1270" b="1" dirty="0" smtClean="0">
                  <a:solidFill>
                    <a:srgbClr val="17426B"/>
                  </a:solidFill>
                </a:rPr>
                <a:t>8</a:t>
              </a:r>
              <a:r>
                <a:rPr lang="en-GB" sz="1270" b="1" dirty="0">
                  <a:solidFill>
                    <a:srgbClr val="17426B"/>
                  </a:solidFill>
                </a:rPr>
                <a:t>% before treatment</a:t>
              </a:r>
              <a:r>
                <a:rPr lang="en-GB" sz="1270" b="1" dirty="0" smtClean="0">
                  <a:solidFill>
                    <a:srgbClr val="17426B"/>
                  </a:solidFill>
                </a:rPr>
                <a:t>.)</a:t>
              </a:r>
              <a:endParaRPr lang="en-GB" sz="1270" b="1" dirty="0">
                <a:solidFill>
                  <a:srgbClr val="17426B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23038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72" y="261626"/>
            <a:ext cx="9220201" cy="1143000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latin typeface="Bebas Neue Bold" pitchFamily="34" charset="0"/>
              </a:rPr>
              <a:t>Quality of Sleep – </a:t>
            </a:r>
            <a:r>
              <a:rPr lang="en-US" sz="4900" dirty="0" smtClean="0">
                <a:latin typeface="Bebas Neue Bold" pitchFamily="34" charset="0"/>
              </a:rPr>
              <a:t>No Comorbidities</a:t>
            </a:r>
            <a:r>
              <a:rPr lang="en-US" dirty="0">
                <a:latin typeface="Bebas Neue Bold" pitchFamily="34" charset="0"/>
              </a:rPr>
              <a:t/>
            </a:r>
            <a:br>
              <a:rPr lang="en-US" dirty="0">
                <a:latin typeface="Bebas Neue Bold" pitchFamily="34" charset="0"/>
              </a:rPr>
            </a:br>
            <a:r>
              <a:rPr lang="en-US" sz="2700" dirty="0">
                <a:latin typeface="Bebas Neue Bold" pitchFamily="34" charset="0"/>
              </a:rPr>
              <a:t>Before and after sleep apnea treatment – By </a:t>
            </a:r>
            <a:r>
              <a:rPr lang="en-US" sz="2700" dirty="0" smtClean="0">
                <a:latin typeface="Bebas Neue Bold" pitchFamily="34" charset="0"/>
              </a:rPr>
              <a:t>years </a:t>
            </a:r>
            <a:r>
              <a:rPr lang="en-US" sz="2700" dirty="0">
                <a:latin typeface="Bebas Neue Bold" pitchFamily="34" charset="0"/>
              </a:rPr>
              <a:t>of </a:t>
            </a:r>
            <a:r>
              <a:rPr lang="en-US" sz="2700" dirty="0" smtClean="0">
                <a:latin typeface="Bebas Neue Bold" pitchFamily="34" charset="0"/>
              </a:rPr>
              <a:t>treatment</a:t>
            </a:r>
            <a:endParaRPr lang="en-US" sz="2700" dirty="0">
              <a:latin typeface="Bebas Neue Bold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9840" y="1676400"/>
            <a:ext cx="8539361" cy="4504455"/>
            <a:chOff x="299840" y="1278380"/>
            <a:chExt cx="8539361" cy="4919778"/>
          </a:xfrm>
        </p:grpSpPr>
        <p:sp>
          <p:nvSpPr>
            <p:cNvPr id="6" name="Rectangle 5"/>
            <p:cNvSpPr/>
            <p:nvPr/>
          </p:nvSpPr>
          <p:spPr>
            <a:xfrm>
              <a:off x="304801" y="5593080"/>
              <a:ext cx="7696199" cy="6050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Base: n=71</a:t>
              </a:r>
            </a:p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On a scale of 1 meaning ‘very bad’ to 5 meaning ‘Very good’, how would you rate the quality of your sleep before and after treatment for sleep apnea? </a:t>
              </a:r>
              <a:endParaRPr lang="en-GB" sz="1000" noProof="1">
                <a:solidFill>
                  <a:srgbClr val="000000">
                    <a:lumMod val="50000"/>
                    <a:lumOff val="50000"/>
                  </a:srgb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9840" y="1855434"/>
              <a:ext cx="2758222" cy="3562169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</a:rPr>
                <a:t>No existing medical condition </a:t>
              </a:r>
              <a:r>
                <a:rPr lang="en-GB" sz="1000" i="1" dirty="0" smtClean="0">
                  <a:solidFill>
                    <a:srgbClr val="17426B"/>
                  </a:solidFill>
                </a:rPr>
                <a:t>(n=71)</a:t>
              </a:r>
              <a:endParaRPr lang="en-GB" sz="1000" i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3086410922"/>
                </p:ext>
              </p:extLst>
            </p:nvPr>
          </p:nvGraphicFramePr>
          <p:xfrm>
            <a:off x="459336" y="2158759"/>
            <a:ext cx="2406233" cy="31064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304799" y="1278380"/>
              <a:ext cx="8534401" cy="523785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300" b="1" dirty="0" smtClean="0">
                  <a:solidFill>
                    <a:srgbClr val="17426B"/>
                  </a:solidFill>
                </a:rPr>
                <a:t>Respondents with no existing comorbidities are most satisfied with the quality of their sleep after treatment (89% - ‘good/‘very good’ after treatment vs. 7% before) with long term users driving the satisfaction at 94%.</a:t>
              </a:r>
              <a:endParaRPr lang="en-GB" sz="1300" b="1" dirty="0">
                <a:solidFill>
                  <a:srgbClr val="17426B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24200" y="1862084"/>
              <a:ext cx="5715000" cy="1132647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   </a:t>
              </a:r>
              <a:endParaRPr lang="en-GB" sz="12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3725085967"/>
                </p:ext>
              </p:extLst>
            </p:nvPr>
          </p:nvGraphicFramePr>
          <p:xfrm>
            <a:off x="3329226" y="1939029"/>
            <a:ext cx="5212608" cy="1135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Rectangle 11"/>
            <p:cNvSpPr/>
            <p:nvPr/>
          </p:nvSpPr>
          <p:spPr>
            <a:xfrm>
              <a:off x="4182930" y="1855434"/>
              <a:ext cx="3505200" cy="303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New </a:t>
              </a:r>
              <a:r>
                <a:rPr lang="en-GB" sz="1200" b="1" dirty="0">
                  <a:solidFill>
                    <a:srgbClr val="17426B"/>
                  </a:solidFill>
                  <a:cs typeface="Arial" panose="020B0604020202020204" pitchFamily="34" charset="0"/>
                </a:rPr>
                <a:t>User (under 5 years) </a:t>
              </a:r>
              <a:r>
                <a:rPr lang="en-GB" sz="1000" i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(n=23)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24199" y="3067230"/>
              <a:ext cx="5715001" cy="1132647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   </a:t>
              </a:r>
              <a:endParaRPr lang="en-GB" sz="12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14" name="Chart 13"/>
            <p:cNvGraphicFramePr/>
            <p:nvPr>
              <p:extLst>
                <p:ext uri="{D42A27DB-BD31-4B8C-83A1-F6EECF244321}">
                  <p14:modId xmlns:p14="http://schemas.microsoft.com/office/powerpoint/2010/main" val="2521799714"/>
                </p:ext>
              </p:extLst>
            </p:nvPr>
          </p:nvGraphicFramePr>
          <p:xfrm>
            <a:off x="3329226" y="3135297"/>
            <a:ext cx="5212608" cy="1135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5" name="Rectangle 14"/>
            <p:cNvSpPr/>
            <p:nvPr/>
          </p:nvSpPr>
          <p:spPr>
            <a:xfrm>
              <a:off x="4111906" y="3104970"/>
              <a:ext cx="3505200" cy="303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Mid-Term User (5 – 10 years) </a:t>
              </a:r>
              <a:r>
                <a:rPr lang="en-GB" sz="1000" i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(n=31)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24200" y="4284955"/>
              <a:ext cx="5715000" cy="1132647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   </a:t>
              </a:r>
              <a:endParaRPr lang="en-GB" sz="12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17" name="Chart 16"/>
            <p:cNvGraphicFramePr/>
            <p:nvPr>
              <p:extLst>
                <p:ext uri="{D42A27DB-BD31-4B8C-83A1-F6EECF244321}">
                  <p14:modId xmlns:p14="http://schemas.microsoft.com/office/powerpoint/2010/main" val="788513276"/>
                </p:ext>
              </p:extLst>
            </p:nvPr>
          </p:nvGraphicFramePr>
          <p:xfrm>
            <a:off x="3320348" y="4353022"/>
            <a:ext cx="5212608" cy="1135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8" name="Rectangle 17"/>
            <p:cNvSpPr/>
            <p:nvPr/>
          </p:nvSpPr>
          <p:spPr>
            <a:xfrm>
              <a:off x="4174052" y="4269427"/>
              <a:ext cx="3505200" cy="303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Long-Term User (Over 10 years) </a:t>
              </a:r>
              <a:r>
                <a:rPr lang="en-GB" sz="1000" i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(n=17)</a:t>
              </a:r>
            </a:p>
          </p:txBody>
        </p:sp>
        <p:sp>
          <p:nvSpPr>
            <p:cNvPr id="19" name="Freeform 975" descr="© INSCALE GmbH, 21.06.2010"/>
            <p:cNvSpPr>
              <a:spLocks noChangeAspect="1"/>
            </p:cNvSpPr>
            <p:nvPr/>
          </p:nvSpPr>
          <p:spPr bwMode="auto">
            <a:xfrm>
              <a:off x="7122112" y="4332140"/>
              <a:ext cx="108929" cy="177900"/>
            </a:xfrm>
            <a:custGeom>
              <a:avLst/>
              <a:gdLst>
                <a:gd name="T0" fmla="*/ 24 w 59"/>
                <a:gd name="T1" fmla="*/ 0 h 146"/>
                <a:gd name="T2" fmla="*/ 0 w 59"/>
                <a:gd name="T3" fmla="*/ 85 h 146"/>
                <a:gd name="T4" fmla="*/ 35 w 59"/>
                <a:gd name="T5" fmla="*/ 66 h 146"/>
                <a:gd name="T6" fmla="*/ 28 w 59"/>
                <a:gd name="T7" fmla="*/ 122 h 146"/>
                <a:gd name="T8" fmla="*/ 21 w 59"/>
                <a:gd name="T9" fmla="*/ 111 h 146"/>
                <a:gd name="T10" fmla="*/ 26 w 59"/>
                <a:gd name="T11" fmla="*/ 146 h 146"/>
                <a:gd name="T12" fmla="*/ 47 w 59"/>
                <a:gd name="T13" fmla="*/ 118 h 146"/>
                <a:gd name="T14" fmla="*/ 38 w 59"/>
                <a:gd name="T15" fmla="*/ 122 h 146"/>
                <a:gd name="T16" fmla="*/ 59 w 59"/>
                <a:gd name="T17" fmla="*/ 42 h 146"/>
                <a:gd name="T18" fmla="*/ 19 w 59"/>
                <a:gd name="T19" fmla="*/ 63 h 146"/>
                <a:gd name="T20" fmla="*/ 50 w 59"/>
                <a:gd name="T21" fmla="*/ 0 h 146"/>
                <a:gd name="T22" fmla="*/ 24 w 59"/>
                <a:gd name="T2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146">
                  <a:moveTo>
                    <a:pt x="24" y="0"/>
                  </a:moveTo>
                  <a:lnTo>
                    <a:pt x="0" y="85"/>
                  </a:lnTo>
                  <a:lnTo>
                    <a:pt x="35" y="66"/>
                  </a:lnTo>
                  <a:lnTo>
                    <a:pt x="28" y="122"/>
                  </a:lnTo>
                  <a:lnTo>
                    <a:pt x="21" y="111"/>
                  </a:lnTo>
                  <a:lnTo>
                    <a:pt x="26" y="146"/>
                  </a:lnTo>
                  <a:lnTo>
                    <a:pt x="47" y="118"/>
                  </a:lnTo>
                  <a:lnTo>
                    <a:pt x="38" y="122"/>
                  </a:lnTo>
                  <a:lnTo>
                    <a:pt x="59" y="42"/>
                  </a:lnTo>
                  <a:lnTo>
                    <a:pt x="19" y="63"/>
                  </a:lnTo>
                  <a:lnTo>
                    <a:pt x="5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graphicFrame>
          <p:nvGraphicFramePr>
            <p:cNvPr id="20" name="Content Placeholder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8294697"/>
                </p:ext>
              </p:extLst>
            </p:nvPr>
          </p:nvGraphicFramePr>
          <p:xfrm>
            <a:off x="299841" y="5438266"/>
            <a:ext cx="8539360" cy="1940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21" name="Rectangle 20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24280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2819400"/>
          </a:xfrm>
        </p:spPr>
        <p:txBody>
          <a:bodyPr>
            <a:noAutofit/>
          </a:bodyPr>
          <a:lstStyle/>
          <a:p>
            <a:r>
              <a:rPr lang="en-US" dirty="0">
                <a:latin typeface="Bebas Neue Bold" pitchFamily="34" charset="0"/>
              </a:rPr>
              <a:t>Quality of Life and Productivity Benefits</a:t>
            </a:r>
            <a:br>
              <a:rPr lang="en-US" dirty="0">
                <a:latin typeface="Bebas Neue Bold" pitchFamily="34" charset="0"/>
              </a:rPr>
            </a:br>
            <a:r>
              <a:rPr lang="en-US" dirty="0">
                <a:latin typeface="Bebas Neue Bold" pitchFamily="34" charset="0"/>
              </a:rPr>
              <a:t>vs.</a:t>
            </a:r>
            <a:br>
              <a:rPr lang="en-US" dirty="0">
                <a:latin typeface="Bebas Neue Bold" pitchFamily="34" charset="0"/>
              </a:rPr>
            </a:br>
            <a:r>
              <a:rPr lang="en-US" dirty="0">
                <a:latin typeface="Bebas Neue Bold" pitchFamily="34" charset="0"/>
              </a:rPr>
              <a:t>Willingness to Invest in Treatment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279350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185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Bebas Neue Bold" pitchFamily="34" charset="0"/>
              </a:rPr>
              <a:t>Improving Sleep Quality Improves Quality of Life</a:t>
            </a:r>
            <a:endParaRPr lang="en-US" sz="4000" dirty="0">
              <a:latin typeface="Bebas Neue Bold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2" t="28571" r="38028" b="8259"/>
          <a:stretch/>
        </p:blipFill>
        <p:spPr bwMode="auto">
          <a:xfrm>
            <a:off x="994498" y="1264588"/>
            <a:ext cx="6777902" cy="483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36868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6038" y="1752600"/>
            <a:ext cx="8771923" cy="4210496"/>
            <a:chOff x="304800" y="1635229"/>
            <a:chExt cx="8771923" cy="4357937"/>
          </a:xfrm>
        </p:grpSpPr>
        <p:sp>
          <p:nvSpPr>
            <p:cNvPr id="6" name="Rectangle 5"/>
            <p:cNvSpPr/>
            <p:nvPr/>
          </p:nvSpPr>
          <p:spPr>
            <a:xfrm>
              <a:off x="304800" y="5746945"/>
              <a:ext cx="877192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Base: n=354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1" y="1635229"/>
              <a:ext cx="4190999" cy="3918143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2000" b="1" dirty="0" smtClean="0">
                  <a:solidFill>
                    <a:srgbClr val="17426B"/>
                  </a:solidFill>
                </a:rPr>
                <a:t>Hours </a:t>
              </a:r>
              <a:r>
                <a:rPr lang="en-GB" sz="2000" b="1" dirty="0">
                  <a:solidFill>
                    <a:srgbClr val="17426B"/>
                  </a:solidFill>
                </a:rPr>
                <a:t>fully awake, productive and contributing at your </a:t>
              </a:r>
              <a:r>
                <a:rPr lang="en-GB" sz="2000" b="1" dirty="0" smtClean="0">
                  <a:solidFill>
                    <a:srgbClr val="17426B"/>
                  </a:solidFill>
                </a:rPr>
                <a:t>job:</a:t>
              </a:r>
            </a:p>
            <a:p>
              <a:pPr algn="ctr"/>
              <a:r>
                <a:rPr lang="en-GB" b="1" i="1" dirty="0" smtClean="0">
                  <a:solidFill>
                    <a:srgbClr val="17426B"/>
                  </a:solidFill>
                </a:rPr>
                <a:t>Before Treatment</a:t>
              </a:r>
            </a:p>
            <a:p>
              <a:pPr algn="ctr"/>
              <a:endParaRPr lang="en-GB" sz="1170" b="1" dirty="0" smtClean="0">
                <a:solidFill>
                  <a:srgbClr val="17426B"/>
                </a:solidFill>
              </a:endParaRPr>
            </a:p>
            <a:p>
              <a:pPr algn="ctr"/>
              <a:endParaRPr lang="en-GB" sz="1170" b="1" dirty="0">
                <a:solidFill>
                  <a:srgbClr val="17426B"/>
                </a:solidFill>
              </a:endParaRPr>
            </a:p>
            <a:p>
              <a:pPr algn="ctr"/>
              <a:endParaRPr lang="en-GB" sz="1170" b="1" dirty="0" smtClean="0">
                <a:solidFill>
                  <a:srgbClr val="17426B"/>
                </a:solidFill>
              </a:endParaRPr>
            </a:p>
            <a:p>
              <a:pPr algn="ctr"/>
              <a:endParaRPr lang="en-GB" sz="1170" b="1" dirty="0">
                <a:solidFill>
                  <a:srgbClr val="17426B"/>
                </a:solidFill>
              </a:endParaRPr>
            </a:p>
            <a:p>
              <a:pPr algn="ctr"/>
              <a:endParaRPr lang="en-GB" sz="2000" b="1" dirty="0" smtClean="0">
                <a:solidFill>
                  <a:srgbClr val="17426B"/>
                </a:solidFill>
              </a:endParaRPr>
            </a:p>
            <a:p>
              <a:pPr algn="ctr"/>
              <a:endParaRPr lang="en-GB" sz="2000" b="1" i="1" dirty="0" smtClean="0">
                <a:solidFill>
                  <a:srgbClr val="17426B"/>
                </a:solidFill>
              </a:endParaRPr>
            </a:p>
            <a:p>
              <a:pPr algn="ctr"/>
              <a:r>
                <a:rPr lang="en-GB" b="1" i="1" dirty="0" smtClean="0">
                  <a:solidFill>
                    <a:srgbClr val="17426B"/>
                  </a:solidFill>
                </a:rPr>
                <a:t>After Treatment</a:t>
              </a:r>
              <a:endParaRPr lang="en-GB" b="1" i="1" dirty="0">
                <a:solidFill>
                  <a:srgbClr val="17426B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69755" y="1635229"/>
              <a:ext cx="4190999" cy="3918144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2000" b="1" dirty="0" smtClean="0">
                  <a:solidFill>
                    <a:srgbClr val="17426B"/>
                  </a:solidFill>
                </a:rPr>
                <a:t>Days absent from work due to illness</a:t>
              </a:r>
              <a:r>
                <a:rPr lang="en-GB" sz="2000" b="1" dirty="0">
                  <a:solidFill>
                    <a:srgbClr val="17426B"/>
                  </a:solidFill>
                </a:rPr>
                <a:t>, disability, medical visits or feeling too tired to work</a:t>
              </a:r>
              <a:r>
                <a:rPr lang="en-GB" sz="2000" b="1" dirty="0" smtClean="0">
                  <a:solidFill>
                    <a:srgbClr val="17426B"/>
                  </a:solidFill>
                </a:rPr>
                <a:t>?</a:t>
              </a:r>
            </a:p>
            <a:p>
              <a:pPr algn="ctr"/>
              <a:r>
                <a:rPr lang="en-GB" b="1" i="1" dirty="0" smtClean="0">
                  <a:solidFill>
                    <a:srgbClr val="17426B"/>
                  </a:solidFill>
                </a:rPr>
                <a:t>Before Treatment</a:t>
              </a:r>
            </a:p>
            <a:p>
              <a:pPr algn="ctr"/>
              <a:endParaRPr lang="en-GB" b="1" i="1" dirty="0">
                <a:solidFill>
                  <a:srgbClr val="17426B"/>
                </a:solidFill>
              </a:endParaRPr>
            </a:p>
            <a:p>
              <a:pPr algn="ctr"/>
              <a:endParaRPr lang="en-GB" b="1" i="1" dirty="0" smtClean="0">
                <a:solidFill>
                  <a:srgbClr val="17426B"/>
                </a:solidFill>
              </a:endParaRPr>
            </a:p>
            <a:p>
              <a:pPr algn="ctr"/>
              <a:endParaRPr lang="en-GB" b="1" i="1" dirty="0">
                <a:solidFill>
                  <a:srgbClr val="17426B"/>
                </a:solidFill>
              </a:endParaRPr>
            </a:p>
            <a:p>
              <a:pPr algn="ctr"/>
              <a:endParaRPr lang="en-GB" b="1" i="1" dirty="0" smtClean="0">
                <a:solidFill>
                  <a:srgbClr val="17426B"/>
                </a:solidFill>
              </a:endParaRPr>
            </a:p>
            <a:p>
              <a:pPr algn="ctr"/>
              <a:r>
                <a:rPr lang="en-GB" b="1" i="1" dirty="0" smtClean="0">
                  <a:solidFill>
                    <a:srgbClr val="17426B"/>
                  </a:solidFill>
                </a:rPr>
                <a:t>After Treatment</a:t>
              </a:r>
            </a:p>
            <a:p>
              <a:pPr algn="ctr"/>
              <a:endParaRPr lang="en-GB" sz="1170" b="1" dirty="0" smtClean="0">
                <a:solidFill>
                  <a:srgbClr val="17426B"/>
                </a:solidFill>
              </a:endParaRPr>
            </a:p>
            <a:p>
              <a:pPr algn="ctr"/>
              <a:endParaRPr lang="en-GB" sz="1170" b="1" dirty="0" smtClean="0">
                <a:solidFill>
                  <a:srgbClr val="17426B"/>
                </a:solidFill>
              </a:endParaRPr>
            </a:p>
            <a:p>
              <a:pPr algn="ctr"/>
              <a:endParaRPr lang="en-GB" sz="1170" b="1" dirty="0">
                <a:solidFill>
                  <a:srgbClr val="17426B"/>
                </a:solidFill>
              </a:endParaRPr>
            </a:p>
            <a:p>
              <a:pPr algn="ctr"/>
              <a:endParaRPr lang="en-GB" sz="1170" b="1" dirty="0" smtClean="0">
                <a:solidFill>
                  <a:srgbClr val="17426B"/>
                </a:solidFill>
              </a:endParaRPr>
            </a:p>
            <a:p>
              <a:pPr algn="ctr"/>
              <a:endParaRPr lang="en-GB" sz="1170" b="1" dirty="0">
                <a:solidFill>
                  <a:srgbClr val="17426B"/>
                </a:solidFill>
              </a:endParaRPr>
            </a:p>
            <a:p>
              <a:pPr algn="ctr"/>
              <a:endParaRPr lang="en-GB" sz="1170" b="1" dirty="0" smtClean="0">
                <a:solidFill>
                  <a:srgbClr val="17426B"/>
                </a:solidFill>
              </a:endParaRPr>
            </a:p>
            <a:p>
              <a:pPr algn="ctr"/>
              <a:endParaRPr lang="en-GB" sz="1170" b="1" dirty="0">
                <a:solidFill>
                  <a:srgbClr val="17426B"/>
                </a:solidFill>
              </a:endParaRPr>
            </a:p>
            <a:p>
              <a:pPr algn="ctr"/>
              <a:endParaRPr lang="en-GB" sz="1170" b="1" dirty="0" smtClean="0">
                <a:solidFill>
                  <a:srgbClr val="17426B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32370" y="2829878"/>
              <a:ext cx="1151878" cy="968202"/>
            </a:xfrm>
            <a:prstGeom prst="rect">
              <a:avLst/>
            </a:prstGeom>
            <a:noFill/>
            <a:ln>
              <a:solidFill>
                <a:srgbClr val="4F81B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rgbClr val="4F81BD"/>
                  </a:solidFill>
                </a:rPr>
                <a:t>6.9 Hrs </a:t>
              </a:r>
              <a:r>
                <a:rPr lang="en-GB" sz="1200" b="1" i="1" dirty="0" smtClean="0">
                  <a:solidFill>
                    <a:srgbClr val="4F81BD"/>
                  </a:solidFill>
                </a:rPr>
                <a:t>(Mean)</a:t>
              </a:r>
              <a:endParaRPr lang="en-GB" sz="1200" b="1" i="1" dirty="0">
                <a:solidFill>
                  <a:srgbClr val="4F81BD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32370" y="4455526"/>
              <a:ext cx="1151878" cy="968202"/>
            </a:xfrm>
            <a:prstGeom prst="rect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rgbClr val="00B050"/>
                  </a:solidFill>
                </a:rPr>
                <a:t>8.1 Hrs </a:t>
              </a:r>
              <a:r>
                <a:rPr lang="en-GB" sz="1200" b="1" i="1" dirty="0" smtClean="0">
                  <a:solidFill>
                    <a:srgbClr val="00B050"/>
                  </a:solidFill>
                </a:rPr>
                <a:t>(Mean)</a:t>
              </a:r>
              <a:endParaRPr lang="en-GB" sz="1200" b="1" i="1" dirty="0">
                <a:solidFill>
                  <a:srgbClr val="00B05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67760" y="3056997"/>
              <a:ext cx="1151878" cy="968202"/>
            </a:xfrm>
            <a:prstGeom prst="rect">
              <a:avLst/>
            </a:prstGeom>
            <a:noFill/>
            <a:ln>
              <a:solidFill>
                <a:srgbClr val="4F81B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rgbClr val="4F81BD"/>
                  </a:solidFill>
                </a:rPr>
                <a:t>6.3 Days </a:t>
              </a:r>
              <a:r>
                <a:rPr lang="en-GB" sz="1200" b="1" i="1" dirty="0" smtClean="0">
                  <a:solidFill>
                    <a:srgbClr val="4F81BD"/>
                  </a:solidFill>
                </a:rPr>
                <a:t>(Mean)</a:t>
              </a:r>
              <a:endParaRPr lang="en-GB" sz="1200" b="1" i="1" dirty="0">
                <a:solidFill>
                  <a:srgbClr val="4F81BD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21124" y="4455526"/>
              <a:ext cx="1151878" cy="968202"/>
            </a:xfrm>
            <a:prstGeom prst="rect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rgbClr val="00B050"/>
                  </a:solidFill>
                </a:rPr>
                <a:t>4.5 Days </a:t>
              </a:r>
              <a:r>
                <a:rPr lang="en-GB" sz="1200" b="1" i="1" dirty="0" smtClean="0">
                  <a:solidFill>
                    <a:srgbClr val="00B050"/>
                  </a:solidFill>
                </a:rPr>
                <a:t>(Mean)</a:t>
              </a:r>
              <a:endParaRPr lang="en-GB" sz="1200" b="1" i="1" dirty="0">
                <a:solidFill>
                  <a:srgbClr val="00B05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4572000" y="2590800"/>
              <a:ext cx="0" cy="2667000"/>
            </a:xfrm>
            <a:prstGeom prst="straightConnector1">
              <a:avLst/>
            </a:prstGeom>
            <a:ln w="190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517522" y="4459839"/>
              <a:ext cx="1304278" cy="968202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solidFill>
                    <a:srgbClr val="00B050"/>
                  </a:solidFill>
                </a:rPr>
                <a:t>+1.2 Hrs of Productivity</a:t>
              </a:r>
              <a:endParaRPr lang="en-GB" sz="16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470757" y="4459839"/>
              <a:ext cx="1304278" cy="968202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solidFill>
                    <a:srgbClr val="00B050"/>
                  </a:solidFill>
                </a:rPr>
                <a:t>40% fewer absences</a:t>
              </a:r>
              <a:endParaRPr lang="en-GB" sz="16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>
                <a:latin typeface="Bebas Neue Bold" pitchFamily="34" charset="0"/>
              </a:rPr>
              <a:t>Productivity and Absenteeism</a:t>
            </a:r>
            <a:r>
              <a:rPr lang="en-US" sz="4900" dirty="0">
                <a:latin typeface="Bebas Neue Bold" pitchFamily="34" charset="0"/>
              </a:rPr>
              <a:t/>
            </a:r>
            <a:br>
              <a:rPr lang="en-US" sz="4900" dirty="0">
                <a:latin typeface="Bebas Neue Bold" pitchFamily="34" charset="0"/>
              </a:rPr>
            </a:br>
            <a:r>
              <a:rPr lang="en-US" sz="2700" dirty="0">
                <a:latin typeface="Bebas Neue Bold" pitchFamily="34" charset="0"/>
              </a:rPr>
              <a:t>Before and after sleep apnea treatment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420530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57176"/>
            <a:ext cx="8763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Bebas Neue Bold" pitchFamily="34" charset="0"/>
              </a:rPr>
              <a:t>Factors Influencing Amount </a:t>
            </a:r>
            <a:r>
              <a:rPr lang="en-US" sz="4000" dirty="0">
                <a:latin typeface="Bebas Neue Bold" pitchFamily="34" charset="0"/>
              </a:rPr>
              <a:t>Patients are Willing to </a:t>
            </a:r>
            <a:r>
              <a:rPr lang="en-US" sz="4000" dirty="0" smtClean="0">
                <a:latin typeface="Bebas Neue Bold" pitchFamily="34" charset="0"/>
              </a:rPr>
              <a:t>Pay for Treatment</a:t>
            </a:r>
            <a:endParaRPr lang="en-US" sz="4000" dirty="0">
              <a:latin typeface="Bebas Neue Bold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00200" y="1924050"/>
            <a:ext cx="5334000" cy="3124200"/>
            <a:chOff x="1828800" y="2057400"/>
            <a:chExt cx="5334000" cy="3124200"/>
          </a:xfrm>
        </p:grpSpPr>
        <p:sp>
          <p:nvSpPr>
            <p:cNvPr id="8" name="Rectangle 7"/>
            <p:cNvSpPr/>
            <p:nvPr/>
          </p:nvSpPr>
          <p:spPr>
            <a:xfrm>
              <a:off x="1828800" y="2057400"/>
              <a:ext cx="1676400" cy="8382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Perceived Benefit of Treatment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4343400"/>
              <a:ext cx="1676400" cy="8382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Total Household Income</a:t>
              </a:r>
              <a:endParaRPr lang="en-US" sz="16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3200400"/>
              <a:ext cx="1676400" cy="83820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Employment </a:t>
              </a:r>
            </a:p>
            <a:p>
              <a:pPr algn="ctr"/>
              <a:r>
                <a:rPr lang="en-US" sz="1600" dirty="0" smtClean="0"/>
                <a:t>of Patient</a:t>
              </a:r>
              <a:endParaRPr lang="en-US" sz="16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86400" y="3200400"/>
              <a:ext cx="1676400" cy="838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Amount Willing to Pay for Treatment</a:t>
              </a:r>
              <a:endParaRPr lang="en-US" sz="1600" dirty="0"/>
            </a:p>
          </p:txBody>
        </p:sp>
        <p:cxnSp>
          <p:nvCxnSpPr>
            <p:cNvPr id="12" name="Straight Arrow Connector 11"/>
            <p:cNvCxnSpPr>
              <a:endCxn id="11" idx="1"/>
            </p:cNvCxnSpPr>
            <p:nvPr/>
          </p:nvCxnSpPr>
          <p:spPr>
            <a:xfrm>
              <a:off x="3505200" y="2514600"/>
              <a:ext cx="1981200" cy="11049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0" idx="3"/>
              <a:endCxn id="11" idx="1"/>
            </p:cNvCxnSpPr>
            <p:nvPr/>
          </p:nvCxnSpPr>
          <p:spPr>
            <a:xfrm>
              <a:off x="3505200" y="3619500"/>
              <a:ext cx="1981200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9" idx="3"/>
              <a:endCxn id="11" idx="1"/>
            </p:cNvCxnSpPr>
            <p:nvPr/>
          </p:nvCxnSpPr>
          <p:spPr>
            <a:xfrm flipV="1">
              <a:off x="3505200" y="3619500"/>
              <a:ext cx="1981200" cy="1143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224915" y="5509259"/>
            <a:ext cx="7705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diagram was derived using statistical linear regressions.  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144836"/>
              </p:ext>
            </p:extLst>
          </p:nvPr>
        </p:nvGraphicFramePr>
        <p:xfrm>
          <a:off x="7391400" y="4147185"/>
          <a:ext cx="1251357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High Influence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Moderate Influence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Low Influence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27594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1447800"/>
            <a:ext cx="8867774" cy="4462839"/>
            <a:chOff x="0" y="1295400"/>
            <a:chExt cx="8867774" cy="4742021"/>
          </a:xfrm>
        </p:grpSpPr>
        <p:sp>
          <p:nvSpPr>
            <p:cNvPr id="28" name="Rectangle 27"/>
            <p:cNvSpPr/>
            <p:nvPr/>
          </p:nvSpPr>
          <p:spPr>
            <a:xfrm>
              <a:off x="303319" y="1305752"/>
              <a:ext cx="8534401" cy="3190048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170" b="1" noProof="1">
                  <a:solidFill>
                    <a:srgbClr val="17426B"/>
                  </a:solidFill>
                </a:rPr>
                <a:t>Q15. What is the maximum </a:t>
              </a:r>
              <a:r>
                <a:rPr lang="en-GB" sz="1170" b="1" noProof="1" smtClean="0">
                  <a:solidFill>
                    <a:srgbClr val="17426B"/>
                  </a:solidFill>
                </a:rPr>
                <a:t>amount you </a:t>
              </a:r>
              <a:r>
                <a:rPr lang="en-GB" sz="1170" b="1" noProof="1">
                  <a:solidFill>
                    <a:srgbClr val="17426B"/>
                  </a:solidFill>
                </a:rPr>
                <a:t>would be willing to pay out of your own pocket each month to treat your sleep apnea?</a:t>
              </a:r>
            </a:p>
          </p:txBody>
        </p:sp>
        <p:graphicFrame>
          <p:nvGraphicFramePr>
            <p:cNvPr id="23" name="Chart 22"/>
            <p:cNvGraphicFramePr/>
            <p:nvPr>
              <p:extLst>
                <p:ext uri="{D42A27DB-BD31-4B8C-83A1-F6EECF244321}">
                  <p14:modId xmlns:p14="http://schemas.microsoft.com/office/powerpoint/2010/main" val="457916578"/>
                </p:ext>
              </p:extLst>
            </p:nvPr>
          </p:nvGraphicFramePr>
          <p:xfrm>
            <a:off x="0" y="1295400"/>
            <a:ext cx="8759595" cy="3352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4" name="Chart 23"/>
            <p:cNvGraphicFramePr/>
            <p:nvPr>
              <p:extLst>
                <p:ext uri="{D42A27DB-BD31-4B8C-83A1-F6EECF244321}">
                  <p14:modId xmlns:p14="http://schemas.microsoft.com/office/powerpoint/2010/main" val="1586568509"/>
                </p:ext>
              </p:extLst>
            </p:nvPr>
          </p:nvGraphicFramePr>
          <p:xfrm>
            <a:off x="533400" y="4815663"/>
            <a:ext cx="8082580" cy="10341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5" name="Rectangle 24"/>
            <p:cNvSpPr/>
            <p:nvPr/>
          </p:nvSpPr>
          <p:spPr>
            <a:xfrm>
              <a:off x="3657600" y="2219236"/>
              <a:ext cx="1979720" cy="386176"/>
            </a:xfrm>
            <a:prstGeom prst="rect">
              <a:avLst/>
            </a:prstGeom>
            <a:noFill/>
            <a:ln>
              <a:solidFill>
                <a:srgbClr val="4F81B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</a:rPr>
                <a:t>Mean: $51 per month or $612 per year</a:t>
              </a:r>
              <a:endParaRPr lang="en-GB" sz="1200" b="1" dirty="0">
                <a:solidFill>
                  <a:srgbClr val="17426B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8200" y="1676400"/>
              <a:ext cx="990600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37% are not willing to pay  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33373" y="4656059"/>
              <a:ext cx="8534401" cy="479839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170" b="1" noProof="1" smtClean="0">
                  <a:solidFill>
                    <a:srgbClr val="17426B"/>
                  </a:solidFill>
                </a:rPr>
                <a:t>When </a:t>
              </a:r>
              <a:r>
                <a:rPr lang="en-GB" sz="1170" b="1" noProof="1">
                  <a:solidFill>
                    <a:srgbClr val="17426B"/>
                  </a:solidFill>
                </a:rPr>
                <a:t>you consider how much money you have spent treating your sleep apnea, do you feel like that investment was worth the benefits you received?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28600" y="5791200"/>
              <a:ext cx="853247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Base: (n=506)</a:t>
              </a:r>
              <a:endParaRPr lang="en-GB" sz="1000" noProof="1">
                <a:solidFill>
                  <a:srgbClr val="000000">
                    <a:lumMod val="50000"/>
                    <a:lumOff val="50000"/>
                  </a:srgb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5800" y="4413973"/>
              <a:ext cx="298671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Base excludes those who responded “Don’t know” (13% of sample)</a:t>
              </a:r>
              <a:endParaRPr lang="en-US" sz="800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719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Bebas Neue Bold" pitchFamily="34" charset="0"/>
              </a:rPr>
              <a:t>Investment and Benefit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15248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28600"/>
            <a:ext cx="8953776" cy="1143000"/>
          </a:xfrm>
        </p:spPr>
        <p:txBody>
          <a:bodyPr>
            <a:noAutofit/>
          </a:bodyPr>
          <a:lstStyle/>
          <a:p>
            <a:r>
              <a:rPr lang="en-US" dirty="0">
                <a:latin typeface="Bebas Neue Bold" pitchFamily="34" charset="0"/>
              </a:rPr>
              <a:t>Barriers to Diagnosis &amp; Treatment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2926" y="5917019"/>
            <a:ext cx="601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Source: Primary and </a:t>
            </a:r>
            <a:r>
              <a:rPr lang="en-US" sz="11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</a:t>
            </a:r>
            <a:r>
              <a:rPr lang="en-US" sz="11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econdary research</a:t>
            </a:r>
            <a:endParaRPr lang="en-US" sz="11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7" t="31111" r="4477" b="36111"/>
          <a:stretch/>
        </p:blipFill>
        <p:spPr bwMode="auto">
          <a:xfrm>
            <a:off x="76200" y="1752600"/>
            <a:ext cx="8839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428546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229600" cy="1782762"/>
          </a:xfrm>
        </p:spPr>
        <p:txBody>
          <a:bodyPr>
            <a:normAutofit/>
          </a:bodyPr>
          <a:lstStyle/>
          <a:p>
            <a:r>
              <a:rPr lang="en-US" dirty="0">
                <a:latin typeface="Bebas Neue Bold" pitchFamily="34" charset="0"/>
              </a:rPr>
              <a:t>Impact of Treatment </a:t>
            </a:r>
            <a:br>
              <a:rPr lang="en-US" dirty="0">
                <a:latin typeface="Bebas Neue Bold" pitchFamily="34" charset="0"/>
              </a:rPr>
            </a:br>
            <a:r>
              <a:rPr lang="en-US" dirty="0">
                <a:latin typeface="Bebas Neue Bold" pitchFamily="34" charset="0"/>
              </a:rPr>
              <a:t>on Patients with </a:t>
            </a:r>
            <a:r>
              <a:rPr lang="en-US" dirty="0" smtClean="0">
                <a:latin typeface="Bebas Neue Bold" pitchFamily="34" charset="0"/>
              </a:rPr>
              <a:t>Comorbidities</a:t>
            </a:r>
            <a:endParaRPr lang="en-US" dirty="0">
              <a:latin typeface="Bebas Neue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19159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ebas Neue Bold" pitchFamily="34" charset="0"/>
              </a:rPr>
              <a:t>Existing Medical Conditions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820981"/>
              </p:ext>
            </p:extLst>
          </p:nvPr>
        </p:nvGraphicFramePr>
        <p:xfrm>
          <a:off x="304800" y="1905000"/>
          <a:ext cx="8534401" cy="3631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8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5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90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smtClean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    Medical</a:t>
                      </a:r>
                      <a:r>
                        <a:rPr lang="en-GB" sz="2000" b="1" i="0" u="none" strike="noStrike" baseline="0" dirty="0" smtClean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 Condition</a:t>
                      </a:r>
                      <a:endParaRPr lang="en-GB" sz="2000" b="1" i="0" u="none" strike="noStrike" dirty="0">
                        <a:solidFill>
                          <a:srgbClr val="17426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CEDE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smtClean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    % of respondents</a:t>
                      </a:r>
                      <a:endParaRPr lang="en-GB" sz="2000" b="1" i="0" u="none" strike="noStrike" dirty="0">
                        <a:solidFill>
                          <a:srgbClr val="17426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CEDE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909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 dirty="0" smtClean="0">
                          <a:solidFill>
                            <a:srgbClr val="17426B"/>
                          </a:solidFill>
                          <a:effectLst/>
                          <a:latin typeface="+mn-lt"/>
                        </a:rPr>
                        <a:t>    </a:t>
                      </a:r>
                      <a:r>
                        <a:rPr lang="en-GB" sz="1200" b="0" i="0" u="none" strike="noStrike" dirty="0" smtClean="0">
                          <a:solidFill>
                            <a:srgbClr val="17426B"/>
                          </a:solidFill>
                          <a:effectLst/>
                          <a:latin typeface="+mn-lt"/>
                        </a:rPr>
                        <a:t>Hypertension </a:t>
                      </a:r>
                      <a:r>
                        <a:rPr lang="en-GB" sz="1000" b="0" i="1" u="none" strike="noStrike" dirty="0" smtClean="0">
                          <a:solidFill>
                            <a:srgbClr val="17426B"/>
                          </a:solidFill>
                          <a:effectLst/>
                          <a:latin typeface="+mn-lt"/>
                        </a:rPr>
                        <a:t>(n=288)</a:t>
                      </a:r>
                      <a:endParaRPr lang="en-GB" sz="1000" b="0" i="1" u="none" strike="noStrike" dirty="0">
                        <a:solidFill>
                          <a:srgbClr val="17426B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CEDE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17426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CEDE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90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u="none" strike="noStrike" dirty="0" smtClean="0">
                          <a:solidFill>
                            <a:srgbClr val="17426B"/>
                          </a:solidFill>
                          <a:effectLst/>
                          <a:latin typeface="+mn-lt"/>
                        </a:rPr>
                        <a:t>    </a:t>
                      </a:r>
                      <a:r>
                        <a:rPr lang="en-GB" sz="1200" b="0" i="0" u="none" strike="noStrike" dirty="0" smtClean="0">
                          <a:solidFill>
                            <a:srgbClr val="17426B"/>
                          </a:solidFill>
                          <a:effectLst/>
                          <a:latin typeface="+mn-lt"/>
                        </a:rPr>
                        <a:t>Diabetes</a:t>
                      </a:r>
                      <a:r>
                        <a:rPr lang="en-GB" sz="1100" b="0" i="0" u="none" strike="noStrike" dirty="0" smtClean="0">
                          <a:solidFill>
                            <a:srgbClr val="17426B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1" u="none" strike="noStrike" dirty="0" smtClean="0">
                          <a:solidFill>
                            <a:srgbClr val="17426B"/>
                          </a:solidFill>
                          <a:effectLst/>
                          <a:latin typeface="+mn-lt"/>
                        </a:rPr>
                        <a:t>(n=111)</a:t>
                      </a:r>
                    </a:p>
                  </a:txBody>
                  <a:tcPr marL="9525" marR="9525" marT="9525" marB="0" anchor="ctr">
                    <a:solidFill>
                      <a:srgbClr val="ECEDE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17426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CEDE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909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 dirty="0" smtClean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    </a:t>
                      </a:r>
                      <a:r>
                        <a:rPr lang="en-GB" sz="1200" b="0" i="0" u="none" strike="noStrike" dirty="0" smtClean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Asthma </a:t>
                      </a:r>
                      <a:r>
                        <a:rPr lang="en-GB" sz="1200" b="0" i="0" u="none" strike="noStrike" dirty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and Other Breathing Problems (COPD, Emphysema, etc</a:t>
                      </a:r>
                      <a:r>
                        <a:rPr lang="en-GB" sz="1200" b="0" i="0" u="none" strike="noStrike" dirty="0" smtClean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.) </a:t>
                      </a:r>
                      <a:r>
                        <a:rPr lang="en-GB" sz="1000" b="0" i="1" u="none" strike="noStrike" dirty="0" smtClean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(n=122)</a:t>
                      </a:r>
                      <a:endParaRPr lang="en-GB" sz="1000" b="0" i="1" u="none" strike="noStrike" dirty="0">
                        <a:solidFill>
                          <a:srgbClr val="17426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CEDE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17426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CEDE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909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 dirty="0" smtClean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    </a:t>
                      </a:r>
                      <a:r>
                        <a:rPr lang="en-GB" sz="1200" b="0" i="0" u="none" strike="noStrike" dirty="0" smtClean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Insomnia</a:t>
                      </a:r>
                      <a:r>
                        <a:rPr lang="en-GB" sz="1050" b="0" i="0" u="none" strike="noStrike" dirty="0" smtClean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000" b="0" i="1" u="none" strike="noStrike" dirty="0" smtClean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(n=134)</a:t>
                      </a:r>
                      <a:endParaRPr lang="en-GB" sz="1000" b="0" i="1" u="none" strike="noStrike" dirty="0">
                        <a:solidFill>
                          <a:srgbClr val="17426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CEDE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17426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CEDE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90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    Depression</a:t>
                      </a:r>
                      <a:r>
                        <a:rPr lang="en-GB" sz="1200" b="0" i="0" u="none" strike="noStrike" dirty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, Anxiety or Other Mental Health </a:t>
                      </a:r>
                      <a:r>
                        <a:rPr lang="en-GB" sz="1200" b="0" i="0" u="none" strike="noStrike" dirty="0" smtClean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Problems </a:t>
                      </a:r>
                      <a:r>
                        <a:rPr lang="en-GB" sz="1000" b="0" i="1" u="none" strike="noStrike" dirty="0" smtClean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(n=176)</a:t>
                      </a:r>
                      <a:endParaRPr lang="en-GB" sz="1000" b="0" i="1" u="none" strike="noStrike" dirty="0">
                        <a:solidFill>
                          <a:srgbClr val="17426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CEDE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17426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CEDE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909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 dirty="0" smtClean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    </a:t>
                      </a:r>
                      <a:r>
                        <a:rPr lang="en-GB" sz="1200" b="0" i="0" u="none" strike="noStrike" dirty="0" smtClean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Heart </a:t>
                      </a:r>
                      <a:r>
                        <a:rPr lang="en-GB" sz="1200" b="0" i="0" u="none" strike="noStrike" dirty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Disease </a:t>
                      </a:r>
                      <a:r>
                        <a:rPr lang="en-GB" sz="1200" b="0" i="0" u="none" strike="noStrike" dirty="0" smtClean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000" b="0" i="1" u="none" strike="noStrike" dirty="0" smtClean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(n=54)</a:t>
                      </a:r>
                      <a:endParaRPr lang="en-GB" sz="1000" b="0" i="1" u="none" strike="noStrike" dirty="0">
                        <a:solidFill>
                          <a:srgbClr val="17426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CEDE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17426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CEDE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909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 dirty="0" smtClean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    </a:t>
                      </a:r>
                      <a:r>
                        <a:rPr lang="en-GB" sz="1200" b="0" i="0" u="none" strike="noStrike" dirty="0" smtClean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None </a:t>
                      </a:r>
                      <a:r>
                        <a:rPr lang="en-GB" sz="1200" b="0" i="0" u="none" strike="noStrike" dirty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of the </a:t>
                      </a:r>
                      <a:r>
                        <a:rPr lang="en-GB" sz="1200" b="0" i="0" u="none" strike="noStrike" dirty="0" smtClean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above </a:t>
                      </a:r>
                      <a:r>
                        <a:rPr lang="en-GB" sz="1000" b="0" i="1" u="none" strike="noStrike" dirty="0" smtClean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(n=70)</a:t>
                      </a:r>
                      <a:endParaRPr lang="en-GB" sz="1000" b="0" i="1" u="none" strike="noStrike" dirty="0">
                        <a:solidFill>
                          <a:srgbClr val="17426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CEDE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17426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CEDE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41299"/>
              </p:ext>
            </p:extLst>
          </p:nvPr>
        </p:nvGraphicFramePr>
        <p:xfrm>
          <a:off x="676276" y="2608862"/>
          <a:ext cx="8380616" cy="292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193880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bas Neue Bold" pitchFamily="34" charset="0"/>
              </a:rPr>
              <a:t>Sleep Quality in Patients with </a:t>
            </a:r>
            <a:br>
              <a:rPr lang="en-US" dirty="0" smtClean="0">
                <a:latin typeface="Bebas Neue Bold" pitchFamily="34" charset="0"/>
              </a:rPr>
            </a:br>
            <a:r>
              <a:rPr lang="en-US" dirty="0" smtClean="0">
                <a:latin typeface="Bebas Neue Bold" pitchFamily="34" charset="0"/>
              </a:rPr>
              <a:t>Hypertension</a:t>
            </a:r>
            <a:r>
              <a:rPr lang="en-US" dirty="0">
                <a:latin typeface="Bebas Neue Bold" pitchFamily="34" charset="0"/>
              </a:rPr>
              <a:t/>
            </a:r>
            <a:br>
              <a:rPr lang="en-US" dirty="0">
                <a:latin typeface="Bebas Neue Bold" pitchFamily="34" charset="0"/>
              </a:rPr>
            </a:br>
            <a:r>
              <a:rPr lang="en-US" sz="2700" dirty="0">
                <a:latin typeface="Bebas Neue Bold" pitchFamily="34" charset="0"/>
              </a:rPr>
              <a:t>Before and after sleep apnea </a:t>
            </a:r>
            <a:r>
              <a:rPr lang="en-US" sz="2700" dirty="0" smtClean="0">
                <a:latin typeface="Bebas Neue Bold" pitchFamily="34" charset="0"/>
              </a:rPr>
              <a:t>treatment</a:t>
            </a:r>
            <a:endParaRPr lang="en-US" sz="2700" dirty="0">
              <a:latin typeface="Bebas Neue Bold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7117" y="1981200"/>
            <a:ext cx="8776883" cy="4047598"/>
            <a:chOff x="299840" y="1855434"/>
            <a:chExt cx="8776883" cy="4285652"/>
          </a:xfrm>
        </p:grpSpPr>
        <p:sp>
          <p:nvSpPr>
            <p:cNvPr id="5" name="Rectangle 4"/>
            <p:cNvSpPr/>
            <p:nvPr/>
          </p:nvSpPr>
          <p:spPr>
            <a:xfrm>
              <a:off x="304800" y="5554505"/>
              <a:ext cx="8771923" cy="586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Base: n=302</a:t>
              </a:r>
            </a:p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On a scale of 1 meaning ‘very bad’ to 5 meaning ‘Very good’, how would you rate the quality of your sleep before and after treatment for </a:t>
              </a:r>
            </a:p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sleep apnea? </a:t>
              </a:r>
              <a:endParaRPr lang="en-GB" sz="1000" noProof="1">
                <a:solidFill>
                  <a:srgbClr val="000000">
                    <a:lumMod val="50000"/>
                    <a:lumOff val="50000"/>
                  </a:srgb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99840" y="1855434"/>
              <a:ext cx="2758222" cy="3562169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b="1" dirty="0" smtClean="0">
                  <a:solidFill>
                    <a:srgbClr val="17426B"/>
                  </a:solidFill>
                </a:rPr>
                <a:t>    Sleep Quality </a:t>
              </a:r>
              <a:r>
                <a:rPr lang="en-GB" i="1" dirty="0" smtClean="0">
                  <a:solidFill>
                    <a:srgbClr val="17426B"/>
                  </a:solidFill>
                </a:rPr>
                <a:t>(n=302)</a:t>
              </a:r>
              <a:endParaRPr lang="en-GB" i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3385673641"/>
                </p:ext>
              </p:extLst>
            </p:nvPr>
          </p:nvGraphicFramePr>
          <p:xfrm>
            <a:off x="475834" y="2189832"/>
            <a:ext cx="2406233" cy="31308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3124200" y="1862084"/>
              <a:ext cx="5715000" cy="1132647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   </a:t>
              </a:r>
              <a:endParaRPr lang="en-GB" sz="12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531559270"/>
                </p:ext>
              </p:extLst>
            </p:nvPr>
          </p:nvGraphicFramePr>
          <p:xfrm>
            <a:off x="3329226" y="1939029"/>
            <a:ext cx="5212608" cy="1135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4182930" y="1855434"/>
              <a:ext cx="3505200" cy="303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New User (under 5 years) </a:t>
              </a:r>
              <a:r>
                <a:rPr lang="en-GB" sz="1000" i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(n=114)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24199" y="3067230"/>
              <a:ext cx="5715001" cy="1132647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   </a:t>
              </a:r>
              <a:endParaRPr lang="en-GB" sz="12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3302467556"/>
                </p:ext>
              </p:extLst>
            </p:nvPr>
          </p:nvGraphicFramePr>
          <p:xfrm>
            <a:off x="3329226" y="3135297"/>
            <a:ext cx="5212608" cy="1135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4111906" y="3104970"/>
              <a:ext cx="3505200" cy="303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Mid-Term User (5 – 10 years) </a:t>
              </a:r>
              <a:r>
                <a:rPr lang="en-GB" sz="1000" i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(n=109)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24200" y="4284955"/>
              <a:ext cx="5715000" cy="1132647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   </a:t>
              </a:r>
              <a:endParaRPr lang="en-GB" sz="12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16" name="Chart 15"/>
            <p:cNvGraphicFramePr/>
            <p:nvPr>
              <p:extLst>
                <p:ext uri="{D42A27DB-BD31-4B8C-83A1-F6EECF244321}">
                  <p14:modId xmlns:p14="http://schemas.microsoft.com/office/powerpoint/2010/main" val="3595469372"/>
                </p:ext>
              </p:extLst>
            </p:nvPr>
          </p:nvGraphicFramePr>
          <p:xfrm>
            <a:off x="3320348" y="4353022"/>
            <a:ext cx="5212608" cy="1135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7" name="Rectangle 16"/>
            <p:cNvSpPr/>
            <p:nvPr/>
          </p:nvSpPr>
          <p:spPr>
            <a:xfrm>
              <a:off x="4174052" y="4269427"/>
              <a:ext cx="3505200" cy="303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Long-Term User (Over 10 years) </a:t>
              </a:r>
              <a:r>
                <a:rPr lang="en-GB" sz="1000" i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(n=79)</a:t>
              </a:r>
            </a:p>
          </p:txBody>
        </p:sp>
        <p:graphicFrame>
          <p:nvGraphicFramePr>
            <p:cNvPr id="18" name="Content Placeholder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98901693"/>
                </p:ext>
              </p:extLst>
            </p:nvPr>
          </p:nvGraphicFramePr>
          <p:xfrm>
            <a:off x="299841" y="5438266"/>
            <a:ext cx="8539360" cy="1940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19" name="Rectangle 18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34377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179" y="2173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bas Neue Bold" pitchFamily="34" charset="0"/>
              </a:rPr>
              <a:t>Hypertension Severity</a:t>
            </a:r>
            <a:r>
              <a:rPr lang="en-US" dirty="0">
                <a:latin typeface="Bebas Neue Bold" pitchFamily="34" charset="0"/>
              </a:rPr>
              <a:t/>
            </a:r>
            <a:br>
              <a:rPr lang="en-US" dirty="0">
                <a:latin typeface="Bebas Neue Bold" pitchFamily="34" charset="0"/>
              </a:rPr>
            </a:br>
            <a:r>
              <a:rPr lang="en-US" sz="2700" dirty="0">
                <a:latin typeface="Bebas Neue Bold" pitchFamily="34" charset="0"/>
              </a:rPr>
              <a:t>Before and after sleep apnea treatment </a:t>
            </a:r>
            <a:endParaRPr lang="en-US" dirty="0">
              <a:latin typeface="Bebas Neue Bold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600" y="1540253"/>
            <a:ext cx="8865915" cy="4191451"/>
            <a:chOff x="210807" y="1801715"/>
            <a:chExt cx="8865915" cy="4191451"/>
          </a:xfrm>
        </p:grpSpPr>
        <p:sp>
          <p:nvSpPr>
            <p:cNvPr id="8" name="Rectangle 7"/>
            <p:cNvSpPr/>
            <p:nvPr/>
          </p:nvSpPr>
          <p:spPr>
            <a:xfrm>
              <a:off x="3657600" y="1801716"/>
              <a:ext cx="5181600" cy="3945228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700" b="1" dirty="0" smtClean="0">
                  <a:solidFill>
                    <a:srgbClr val="17426B"/>
                  </a:solidFill>
                </a:rPr>
                <a:t>Hospital visits for Hypertension</a:t>
              </a:r>
              <a:endParaRPr lang="en-GB" sz="1700" b="1" dirty="0">
                <a:solidFill>
                  <a:srgbClr val="17426B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0807" y="1801715"/>
              <a:ext cx="3370593" cy="3945229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r>
                <a:rPr lang="en-GB" sz="1700" b="1" dirty="0" smtClean="0">
                  <a:solidFill>
                    <a:srgbClr val="17426B"/>
                  </a:solidFill>
                </a:rPr>
                <a:t>Hypertension seriousness before and after treatment of OSA</a:t>
              </a:r>
              <a:endParaRPr lang="en-GB" sz="1700" b="1" dirty="0">
                <a:solidFill>
                  <a:srgbClr val="17426B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799" y="5746945"/>
              <a:ext cx="877192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Base: n=288 (Percentages under 3% are not shown for transparency).</a:t>
              </a:r>
            </a:p>
          </p:txBody>
        </p:sp>
      </p:grp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40313396"/>
              </p:ext>
            </p:extLst>
          </p:nvPr>
        </p:nvGraphicFramePr>
        <p:xfrm>
          <a:off x="370486" y="2070953"/>
          <a:ext cx="3213088" cy="3537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3675393" y="2323363"/>
            <a:ext cx="4807255" cy="3032324"/>
            <a:chOff x="3727885" y="2682676"/>
            <a:chExt cx="4807255" cy="3032324"/>
          </a:xfrm>
        </p:grpSpPr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3100121001"/>
                </p:ext>
              </p:extLst>
            </p:nvPr>
          </p:nvGraphicFramePr>
          <p:xfrm>
            <a:off x="3727885" y="2922235"/>
            <a:ext cx="4807255" cy="27927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4" name="Chart 13"/>
            <p:cNvGraphicFramePr/>
            <p:nvPr>
              <p:extLst>
                <p:ext uri="{D42A27DB-BD31-4B8C-83A1-F6EECF244321}">
                  <p14:modId xmlns:p14="http://schemas.microsoft.com/office/powerpoint/2010/main" val="1088454713"/>
                </p:ext>
              </p:extLst>
            </p:nvPr>
          </p:nvGraphicFramePr>
          <p:xfrm>
            <a:off x="6096740" y="3052009"/>
            <a:ext cx="2438400" cy="23867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5" name="Rectangle 14"/>
            <p:cNvSpPr/>
            <p:nvPr/>
          </p:nvSpPr>
          <p:spPr>
            <a:xfrm>
              <a:off x="4018385" y="2682677"/>
              <a:ext cx="1828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noProof="1" smtClean="0">
                  <a:solidFill>
                    <a:srgbClr val="17426B"/>
                  </a:solidFill>
                </a:rPr>
                <a:t>Before</a:t>
              </a:r>
              <a:endParaRPr lang="en-GB" b="1" i="1" dirty="0">
                <a:solidFill>
                  <a:srgbClr val="17426B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76748" y="2682676"/>
              <a:ext cx="1828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noProof="1" smtClean="0">
                  <a:solidFill>
                    <a:srgbClr val="17426B"/>
                  </a:solidFill>
                </a:rPr>
                <a:t>Since Treatment</a:t>
              </a:r>
              <a:endParaRPr lang="en-GB" b="1" i="1" dirty="0">
                <a:solidFill>
                  <a:srgbClr val="17426B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045997" y="4952997"/>
              <a:ext cx="1828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noProof="1" smtClean="0">
                  <a:solidFill>
                    <a:srgbClr val="17426B"/>
                  </a:solidFill>
                </a:rPr>
                <a:t>Mean: 1.5 Times</a:t>
              </a:r>
              <a:endParaRPr lang="en-GB" b="1" i="1" dirty="0">
                <a:solidFill>
                  <a:srgbClr val="17426B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76748" y="4952999"/>
              <a:ext cx="1828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noProof="1" smtClean="0">
                  <a:solidFill>
                    <a:srgbClr val="17426B"/>
                  </a:solidFill>
                </a:rPr>
                <a:t>Mean: 0.8 Times</a:t>
              </a:r>
              <a:endParaRPr lang="en-GB" b="1" i="1" dirty="0">
                <a:solidFill>
                  <a:srgbClr val="17426B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41724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ebas Neue Bold" pitchFamily="34" charset="0"/>
              </a:rPr>
              <a:t>Blood Pressure Improvement and Medication Usage</a:t>
            </a:r>
            <a:r>
              <a:rPr lang="en-US" dirty="0">
                <a:latin typeface="Bebas Neue Bold" pitchFamily="34" charset="0"/>
              </a:rPr>
              <a:t/>
            </a:r>
            <a:br>
              <a:rPr lang="en-US" dirty="0">
                <a:latin typeface="Bebas Neue Bold" pitchFamily="34" charset="0"/>
              </a:rPr>
            </a:br>
            <a:r>
              <a:rPr lang="en-US" sz="2700" dirty="0">
                <a:latin typeface="Bebas Neue Bold" pitchFamily="34" charset="0"/>
              </a:rPr>
              <a:t>Before and after sleep apnea treatment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04800" y="1773732"/>
            <a:ext cx="8534399" cy="3918144"/>
            <a:chOff x="304800" y="1828801"/>
            <a:chExt cx="8534399" cy="3918144"/>
          </a:xfrm>
        </p:grpSpPr>
        <p:sp>
          <p:nvSpPr>
            <p:cNvPr id="20" name="Rectangle 19"/>
            <p:cNvSpPr/>
            <p:nvPr/>
          </p:nvSpPr>
          <p:spPr>
            <a:xfrm>
              <a:off x="4648200" y="1828801"/>
              <a:ext cx="4190999" cy="3918144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b="1" dirty="0" smtClean="0">
                  <a:solidFill>
                    <a:srgbClr val="17426B"/>
                  </a:solidFill>
                </a:rPr>
                <a:t>Change in Blood Pressure Medication following 1 year of OSA treatment</a:t>
              </a:r>
              <a:endParaRPr lang="en-GB" b="1" dirty="0">
                <a:solidFill>
                  <a:srgbClr val="17426B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800" y="1828801"/>
              <a:ext cx="4190999" cy="3918144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b="1" dirty="0" smtClean="0">
                  <a:solidFill>
                    <a:srgbClr val="17426B"/>
                  </a:solidFill>
                </a:rPr>
                <a:t>Change in Blood Pressure following OSA treatment</a:t>
              </a:r>
              <a:endParaRPr lang="en-GB" b="1" dirty="0">
                <a:solidFill>
                  <a:srgbClr val="17426B"/>
                </a:solidFill>
              </a:endParaRPr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6019800" y="2819400"/>
              <a:ext cx="725014" cy="1828800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74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Down Arrow 23"/>
            <p:cNvSpPr/>
            <p:nvPr/>
          </p:nvSpPr>
          <p:spPr>
            <a:xfrm rot="10800000">
              <a:off x="6798810" y="2822359"/>
              <a:ext cx="725014" cy="1828800"/>
            </a:xfrm>
            <a:prstGeom prst="downArrow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77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00600" y="2924163"/>
              <a:ext cx="1295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Slightly Decreased (1%-49% lower dose)</a:t>
              </a:r>
              <a:endParaRPr lang="en-GB" sz="12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00600" y="3793694"/>
              <a:ext cx="1295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Significantly Decreased (50%+ lower dose)</a:t>
              </a:r>
              <a:endParaRPr lang="en-GB" sz="12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467600" y="3707818"/>
              <a:ext cx="1295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Significantly Increased (50%+ higher dose)</a:t>
              </a:r>
              <a:endParaRPr lang="en-GB" sz="12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8" name="Down Arrow 27"/>
            <p:cNvSpPr/>
            <p:nvPr/>
          </p:nvSpPr>
          <p:spPr>
            <a:xfrm rot="10800000">
              <a:off x="1143001" y="2756814"/>
              <a:ext cx="1236210" cy="1958222"/>
            </a:xfrm>
            <a:prstGeom prst="downArrow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77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438400" y="2926969"/>
              <a:ext cx="1295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noProof="1" smtClean="0">
                  <a:solidFill>
                    <a:srgbClr val="17426B"/>
                  </a:solidFill>
                </a:rPr>
                <a:t>Significantly improved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438400" y="3839932"/>
              <a:ext cx="1295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noProof="1" smtClean="0">
                  <a:solidFill>
                    <a:srgbClr val="17426B"/>
                  </a:solidFill>
                </a:rPr>
                <a:t>Slightly improved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501677" y="3045721"/>
              <a:ext cx="57368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19%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488595" y="3839932"/>
              <a:ext cx="60272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22%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17305" y="3978582"/>
              <a:ext cx="70651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1%</a:t>
              </a:r>
              <a:endParaRPr lang="en-GB" sz="12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29047" y="3001108"/>
              <a:ext cx="70651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8%</a:t>
              </a:r>
              <a:endParaRPr lang="en-GB" sz="12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38660" y="3809305"/>
              <a:ext cx="70651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9%</a:t>
              </a:r>
              <a:endParaRPr lang="en-GB" sz="1200" b="1" i="1" dirty="0">
                <a:solidFill>
                  <a:srgbClr val="17426B"/>
                </a:solidFill>
              </a:endParaRPr>
            </a:p>
          </p:txBody>
        </p:sp>
      </p:grp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854290"/>
              </p:ext>
            </p:extLst>
          </p:nvPr>
        </p:nvGraphicFramePr>
        <p:xfrm>
          <a:off x="4690761" y="4593131"/>
          <a:ext cx="4148438" cy="1009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58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17426B"/>
                          </a:solidFill>
                          <a:effectLst/>
                          <a:latin typeface="+mn-lt"/>
                        </a:rPr>
                        <a:t>Began medication after treatment started</a:t>
                      </a:r>
                      <a:endParaRPr lang="en-GB" sz="1100" b="0" i="0" u="none" strike="noStrike" dirty="0">
                        <a:solidFill>
                          <a:srgbClr val="17426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1465" algn="l"/>
                        </a:tabLst>
                      </a:pPr>
                      <a:endParaRPr lang="en-GB" sz="9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6000" marR="36000" marT="10800" marB="1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58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Have never taken medication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1465" algn="l"/>
                        </a:tabLst>
                      </a:pPr>
                      <a:endParaRPr lang="en-GB" sz="9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6000" marR="36000" marT="10800" marB="1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14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No Change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1465" algn="l"/>
                        </a:tabLst>
                      </a:pPr>
                      <a:endParaRPr lang="en-GB" sz="9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6000" marR="36000" marT="10800" marB="108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14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Stopped taking medication after change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8765" algn="l"/>
                        </a:tabLst>
                      </a:pPr>
                      <a:endParaRPr lang="en-GB" sz="9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6000" marR="36000" marT="10800" marB="1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729643"/>
              </p:ext>
            </p:extLst>
          </p:nvPr>
        </p:nvGraphicFramePr>
        <p:xfrm>
          <a:off x="5183081" y="4572851"/>
          <a:ext cx="3799692" cy="1040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990483"/>
              </p:ext>
            </p:extLst>
          </p:nvPr>
        </p:nvGraphicFramePr>
        <p:xfrm>
          <a:off x="324036" y="5318145"/>
          <a:ext cx="4148438" cy="278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90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17426B"/>
                          </a:solidFill>
                          <a:effectLst/>
                          <a:latin typeface="+mn-lt"/>
                        </a:rPr>
                        <a:t>Do not remember</a:t>
                      </a:r>
                      <a:endParaRPr lang="en-GB" sz="1100" b="0" i="0" u="none" strike="noStrike" dirty="0">
                        <a:solidFill>
                          <a:srgbClr val="17426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1465" algn="l"/>
                        </a:tabLst>
                      </a:pPr>
                      <a:endParaRPr lang="en-GB" sz="9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6000" marR="36000" marT="10800" marB="1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212069"/>
              </p:ext>
            </p:extLst>
          </p:nvPr>
        </p:nvGraphicFramePr>
        <p:xfrm>
          <a:off x="731227" y="5296687"/>
          <a:ext cx="3961015" cy="30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Rectangle 39"/>
          <p:cNvSpPr/>
          <p:nvPr/>
        </p:nvSpPr>
        <p:spPr>
          <a:xfrm>
            <a:off x="1465532" y="4729360"/>
            <a:ext cx="659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noProof="1" smtClean="0">
                <a:solidFill>
                  <a:srgbClr val="17426B"/>
                </a:solidFill>
              </a:rPr>
              <a:t>48%</a:t>
            </a:r>
            <a:endParaRPr lang="en-GB" sz="1600" b="1" i="1" dirty="0">
              <a:solidFill>
                <a:srgbClr val="17426B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437660" y="4722719"/>
            <a:ext cx="129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noProof="1" smtClean="0">
                <a:solidFill>
                  <a:srgbClr val="17426B"/>
                </a:solidFill>
              </a:rPr>
              <a:t>No Change</a:t>
            </a:r>
            <a:endParaRPr lang="en-GB" sz="1400" b="1" i="1" dirty="0">
              <a:solidFill>
                <a:srgbClr val="17426B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24036" y="5881397"/>
            <a:ext cx="87719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noProof="1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Base: n=288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404458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921" y="292597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bas Neue Bold" pitchFamily="34" charset="0"/>
              </a:rPr>
              <a:t>Sleep Quality in Patients with Heart </a:t>
            </a:r>
            <a:r>
              <a:rPr lang="en-US" dirty="0">
                <a:latin typeface="Bebas Neue Bold" pitchFamily="34" charset="0"/>
              </a:rPr>
              <a:t>Disease</a:t>
            </a:r>
            <a:br>
              <a:rPr lang="en-US" dirty="0">
                <a:latin typeface="Bebas Neue Bold" pitchFamily="34" charset="0"/>
              </a:rPr>
            </a:br>
            <a:r>
              <a:rPr lang="en-US" sz="2700" dirty="0">
                <a:latin typeface="Bebas Neue Bold" pitchFamily="34" charset="0"/>
              </a:rPr>
              <a:t>Before and after sleep apnea treatment – By </a:t>
            </a:r>
            <a:r>
              <a:rPr lang="en-US" sz="2700" dirty="0" smtClean="0">
                <a:latin typeface="Bebas Neue Bold" pitchFamily="34" charset="0"/>
              </a:rPr>
              <a:t>years </a:t>
            </a:r>
            <a:r>
              <a:rPr lang="en-US" sz="2700" dirty="0">
                <a:latin typeface="Bebas Neue Bold" pitchFamily="34" charset="0"/>
              </a:rPr>
              <a:t>of </a:t>
            </a:r>
            <a:r>
              <a:rPr lang="en-US" sz="2700" dirty="0" smtClean="0">
                <a:latin typeface="Bebas Neue Bold" pitchFamily="34" charset="0"/>
              </a:rPr>
              <a:t>treatment</a:t>
            </a:r>
            <a:endParaRPr lang="en-US" sz="2700" dirty="0">
              <a:latin typeface="Bebas Neue Bold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9840" y="1855434"/>
            <a:ext cx="8539361" cy="4352023"/>
            <a:chOff x="299840" y="1855434"/>
            <a:chExt cx="8539361" cy="4352023"/>
          </a:xfrm>
        </p:grpSpPr>
        <p:sp>
          <p:nvSpPr>
            <p:cNvPr id="5" name="Rectangle 4"/>
            <p:cNvSpPr/>
            <p:nvPr/>
          </p:nvSpPr>
          <p:spPr>
            <a:xfrm>
              <a:off x="301906" y="5653459"/>
              <a:ext cx="7620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Base: n=66</a:t>
              </a:r>
            </a:p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On a scale of 1 meaning ‘very bad’ to 5 meaning ‘Very good’, how would you rate the quality of your sleep before and after treatment for sleep apnea? </a:t>
              </a:r>
              <a:endParaRPr lang="en-GB" sz="1000" noProof="1">
                <a:solidFill>
                  <a:srgbClr val="000000">
                    <a:lumMod val="50000"/>
                    <a:lumOff val="50000"/>
                  </a:srgb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99840" y="1855434"/>
              <a:ext cx="2758222" cy="3562169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600" b="1" dirty="0" smtClean="0">
                  <a:solidFill>
                    <a:srgbClr val="17426B"/>
                  </a:solidFill>
                </a:rPr>
                <a:t>   Sleep Quality </a:t>
              </a:r>
              <a:r>
                <a:rPr lang="en-GB" sz="1600" i="1" dirty="0" smtClean="0">
                  <a:solidFill>
                    <a:srgbClr val="17426B"/>
                  </a:solidFill>
                </a:rPr>
                <a:t>(n=66)</a:t>
              </a:r>
              <a:endParaRPr lang="en-GB" sz="1600" i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167943686"/>
                </p:ext>
              </p:extLst>
            </p:nvPr>
          </p:nvGraphicFramePr>
          <p:xfrm>
            <a:off x="475834" y="2158760"/>
            <a:ext cx="2406233" cy="31064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3124200" y="1862084"/>
              <a:ext cx="5715000" cy="1132647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   </a:t>
              </a:r>
              <a:endParaRPr lang="en-GB" sz="12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9" name="Chart 8"/>
            <p:cNvGraphicFramePr/>
            <p:nvPr>
              <p:extLst>
                <p:ext uri="{D42A27DB-BD31-4B8C-83A1-F6EECF244321}">
                  <p14:modId xmlns:p14="http://schemas.microsoft.com/office/powerpoint/2010/main" val="879123098"/>
                </p:ext>
              </p:extLst>
            </p:nvPr>
          </p:nvGraphicFramePr>
          <p:xfrm>
            <a:off x="3329226" y="1939029"/>
            <a:ext cx="5212608" cy="1135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" name="Rectangle 9"/>
            <p:cNvSpPr/>
            <p:nvPr/>
          </p:nvSpPr>
          <p:spPr>
            <a:xfrm>
              <a:off x="4182930" y="1855434"/>
              <a:ext cx="3505200" cy="303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New User (under 5 years) </a:t>
              </a:r>
              <a:r>
                <a:rPr lang="en-GB" sz="1000" i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(n=22)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24199" y="3067230"/>
              <a:ext cx="5715001" cy="1132647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   </a:t>
              </a:r>
              <a:endParaRPr lang="en-GB" sz="12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12" name="Chart 11"/>
            <p:cNvGraphicFramePr/>
            <p:nvPr>
              <p:extLst>
                <p:ext uri="{D42A27DB-BD31-4B8C-83A1-F6EECF244321}">
                  <p14:modId xmlns:p14="http://schemas.microsoft.com/office/powerpoint/2010/main" val="2007925022"/>
                </p:ext>
              </p:extLst>
            </p:nvPr>
          </p:nvGraphicFramePr>
          <p:xfrm>
            <a:off x="3329226" y="3135297"/>
            <a:ext cx="5212608" cy="1135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3" name="Rectangle 12"/>
            <p:cNvSpPr/>
            <p:nvPr/>
          </p:nvSpPr>
          <p:spPr>
            <a:xfrm>
              <a:off x="4111906" y="3104970"/>
              <a:ext cx="3505200" cy="303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Mid-Term User (5 – 10 years) </a:t>
              </a:r>
              <a:r>
                <a:rPr lang="en-GB" sz="1000" i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(n=25)</a:t>
              </a:r>
            </a:p>
          </p:txBody>
        </p:sp>
        <p:graphicFrame>
          <p:nvGraphicFramePr>
            <p:cNvPr id="14" name="Chart 13"/>
            <p:cNvGraphicFramePr/>
            <p:nvPr>
              <p:extLst>
                <p:ext uri="{D42A27DB-BD31-4B8C-83A1-F6EECF244321}">
                  <p14:modId xmlns:p14="http://schemas.microsoft.com/office/powerpoint/2010/main" val="580980568"/>
                </p:ext>
              </p:extLst>
            </p:nvPr>
          </p:nvGraphicFramePr>
          <p:xfrm>
            <a:off x="3320348" y="4353022"/>
            <a:ext cx="5212608" cy="1135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5" name="Rectangle 14"/>
            <p:cNvSpPr/>
            <p:nvPr/>
          </p:nvSpPr>
          <p:spPr>
            <a:xfrm>
              <a:off x="4174052" y="4269427"/>
              <a:ext cx="3505200" cy="303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Long-Term User (over 10 years) </a:t>
              </a:r>
              <a:r>
                <a:rPr lang="en-GB" sz="1000" i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(n=19)</a:t>
              </a:r>
            </a:p>
          </p:txBody>
        </p:sp>
        <p:sp>
          <p:nvSpPr>
            <p:cNvPr id="16" name="Freeform 975" descr="© INSCALE GmbH, 21.06.2010"/>
            <p:cNvSpPr>
              <a:spLocks noChangeAspect="1"/>
            </p:cNvSpPr>
            <p:nvPr/>
          </p:nvSpPr>
          <p:spPr bwMode="auto">
            <a:xfrm>
              <a:off x="7099180" y="4332140"/>
              <a:ext cx="108929" cy="177900"/>
            </a:xfrm>
            <a:custGeom>
              <a:avLst/>
              <a:gdLst>
                <a:gd name="T0" fmla="*/ 24 w 59"/>
                <a:gd name="T1" fmla="*/ 0 h 146"/>
                <a:gd name="T2" fmla="*/ 0 w 59"/>
                <a:gd name="T3" fmla="*/ 85 h 146"/>
                <a:gd name="T4" fmla="*/ 35 w 59"/>
                <a:gd name="T5" fmla="*/ 66 h 146"/>
                <a:gd name="T6" fmla="*/ 28 w 59"/>
                <a:gd name="T7" fmla="*/ 122 h 146"/>
                <a:gd name="T8" fmla="*/ 21 w 59"/>
                <a:gd name="T9" fmla="*/ 111 h 146"/>
                <a:gd name="T10" fmla="*/ 26 w 59"/>
                <a:gd name="T11" fmla="*/ 146 h 146"/>
                <a:gd name="T12" fmla="*/ 47 w 59"/>
                <a:gd name="T13" fmla="*/ 118 h 146"/>
                <a:gd name="T14" fmla="*/ 38 w 59"/>
                <a:gd name="T15" fmla="*/ 122 h 146"/>
                <a:gd name="T16" fmla="*/ 59 w 59"/>
                <a:gd name="T17" fmla="*/ 42 h 146"/>
                <a:gd name="T18" fmla="*/ 19 w 59"/>
                <a:gd name="T19" fmla="*/ 63 h 146"/>
                <a:gd name="T20" fmla="*/ 50 w 59"/>
                <a:gd name="T21" fmla="*/ 0 h 146"/>
                <a:gd name="T22" fmla="*/ 24 w 59"/>
                <a:gd name="T2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146">
                  <a:moveTo>
                    <a:pt x="24" y="0"/>
                  </a:moveTo>
                  <a:lnTo>
                    <a:pt x="0" y="85"/>
                  </a:lnTo>
                  <a:lnTo>
                    <a:pt x="35" y="66"/>
                  </a:lnTo>
                  <a:lnTo>
                    <a:pt x="28" y="122"/>
                  </a:lnTo>
                  <a:lnTo>
                    <a:pt x="21" y="111"/>
                  </a:lnTo>
                  <a:lnTo>
                    <a:pt x="26" y="146"/>
                  </a:lnTo>
                  <a:lnTo>
                    <a:pt x="47" y="118"/>
                  </a:lnTo>
                  <a:lnTo>
                    <a:pt x="38" y="122"/>
                  </a:lnTo>
                  <a:lnTo>
                    <a:pt x="59" y="42"/>
                  </a:lnTo>
                  <a:lnTo>
                    <a:pt x="19" y="63"/>
                  </a:lnTo>
                  <a:lnTo>
                    <a:pt x="5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7" name="Content Placeholder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39954856"/>
                </p:ext>
              </p:extLst>
            </p:nvPr>
          </p:nvGraphicFramePr>
          <p:xfrm>
            <a:off x="299841" y="5438266"/>
            <a:ext cx="8539360" cy="1940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18" name="Rectangle 17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196911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ebas Neue Bold" pitchFamily="34" charset="0"/>
              </a:rPr>
              <a:t>Heart </a:t>
            </a:r>
            <a:r>
              <a:rPr lang="en-US" dirty="0" smtClean="0">
                <a:latin typeface="Bebas Neue Bold" pitchFamily="34" charset="0"/>
              </a:rPr>
              <a:t>Disease Severity</a:t>
            </a:r>
            <a:r>
              <a:rPr lang="en-US" dirty="0">
                <a:latin typeface="Bebas Neue Bold" pitchFamily="34" charset="0"/>
              </a:rPr>
              <a:t/>
            </a:r>
            <a:br>
              <a:rPr lang="en-US" dirty="0">
                <a:latin typeface="Bebas Neue Bold" pitchFamily="34" charset="0"/>
              </a:rPr>
            </a:br>
            <a:r>
              <a:rPr lang="en-US" sz="2700" dirty="0">
                <a:latin typeface="Bebas Neue Bold" pitchFamily="34" charset="0"/>
              </a:rPr>
              <a:t>Before and after sleep apnea treatment </a:t>
            </a:r>
            <a:endParaRPr lang="en-US" dirty="0">
              <a:latin typeface="Bebas Neue Bold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1597" y="1600200"/>
            <a:ext cx="8771923" cy="4191451"/>
            <a:chOff x="304800" y="1801715"/>
            <a:chExt cx="8771923" cy="4191451"/>
          </a:xfrm>
        </p:grpSpPr>
        <p:sp>
          <p:nvSpPr>
            <p:cNvPr id="5" name="Rectangle 4"/>
            <p:cNvSpPr/>
            <p:nvPr/>
          </p:nvSpPr>
          <p:spPr>
            <a:xfrm>
              <a:off x="304800" y="1801715"/>
              <a:ext cx="3276600" cy="3945229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17426B"/>
                  </a:solidFill>
                </a:rPr>
                <a:t>Heart Disease seriousness </a:t>
              </a:r>
              <a:r>
                <a:rPr lang="en-US" sz="1600" b="1" dirty="0">
                  <a:solidFill>
                    <a:srgbClr val="17426B"/>
                  </a:solidFill>
                </a:rPr>
                <a:t>b</a:t>
              </a:r>
              <a:r>
                <a:rPr lang="en-US" sz="1600" b="1" dirty="0" smtClean="0">
                  <a:solidFill>
                    <a:srgbClr val="17426B"/>
                  </a:solidFill>
                </a:rPr>
                <a:t>efore and after OSA treatment</a:t>
              </a:r>
              <a:endParaRPr lang="en-GB" sz="16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3546644326"/>
                </p:ext>
              </p:extLst>
            </p:nvPr>
          </p:nvGraphicFramePr>
          <p:xfrm>
            <a:off x="368312" y="2300360"/>
            <a:ext cx="3213088" cy="35371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304800" y="5746945"/>
              <a:ext cx="877192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Base: n=54 (Percentages under 3% are not shown for transparency).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657600" y="1801716"/>
              <a:ext cx="5181600" cy="3945228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600" b="1" dirty="0" smtClean="0">
                  <a:solidFill>
                    <a:srgbClr val="17426B"/>
                  </a:solidFill>
                </a:rPr>
                <a:t>Heart disease </a:t>
              </a:r>
              <a:r>
                <a:rPr lang="en-GB" sz="1600" b="1" dirty="0">
                  <a:solidFill>
                    <a:srgbClr val="17426B"/>
                  </a:solidFill>
                </a:rPr>
                <a:t>r</a:t>
              </a:r>
              <a:r>
                <a:rPr lang="en-GB" sz="1600" b="1" dirty="0" smtClean="0">
                  <a:solidFill>
                    <a:srgbClr val="17426B"/>
                  </a:solidFill>
                </a:rPr>
                <a:t>elated </a:t>
              </a:r>
              <a:r>
                <a:rPr lang="en-GB" sz="1600" b="1" dirty="0">
                  <a:solidFill>
                    <a:srgbClr val="17426B"/>
                  </a:solidFill>
                </a:rPr>
                <a:t>h</a:t>
              </a:r>
              <a:r>
                <a:rPr lang="en-GB" sz="1600" b="1" dirty="0" smtClean="0">
                  <a:solidFill>
                    <a:srgbClr val="17426B"/>
                  </a:solidFill>
                </a:rPr>
                <a:t>ospital </a:t>
              </a:r>
              <a:r>
                <a:rPr lang="en-GB" sz="1600" b="1" dirty="0">
                  <a:solidFill>
                    <a:srgbClr val="17426B"/>
                  </a:solidFill>
                </a:rPr>
                <a:t>v</a:t>
              </a:r>
              <a:r>
                <a:rPr lang="en-GB" sz="1600" b="1" dirty="0" smtClean="0">
                  <a:solidFill>
                    <a:srgbClr val="17426B"/>
                  </a:solidFill>
                </a:rPr>
                <a:t>isits</a:t>
              </a:r>
              <a:endParaRPr lang="en-GB" sz="16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3579926023"/>
                </p:ext>
              </p:extLst>
            </p:nvPr>
          </p:nvGraphicFramePr>
          <p:xfrm>
            <a:off x="3698293" y="2731364"/>
            <a:ext cx="4807255" cy="27927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360882705"/>
                </p:ext>
              </p:extLst>
            </p:nvPr>
          </p:nvGraphicFramePr>
          <p:xfrm>
            <a:off x="6067148" y="2861138"/>
            <a:ext cx="2438400" cy="23867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2" name="Rectangle 11"/>
            <p:cNvSpPr/>
            <p:nvPr/>
          </p:nvSpPr>
          <p:spPr>
            <a:xfrm>
              <a:off x="3959442" y="2584136"/>
              <a:ext cx="18288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Before</a:t>
              </a:r>
              <a:endParaRPr lang="en-GB" sz="10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47156" y="2584139"/>
              <a:ext cx="18288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Since Treatment</a:t>
              </a:r>
              <a:endParaRPr lang="en-GB" sz="10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098895" y="4814499"/>
              <a:ext cx="18288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Mean: 2.4 Times</a:t>
              </a:r>
              <a:endParaRPr lang="en-GB" sz="10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94092" y="4832379"/>
              <a:ext cx="18288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Mean: 2.2 Times</a:t>
              </a:r>
              <a:endParaRPr lang="en-GB" sz="1000" b="1" i="1" dirty="0">
                <a:solidFill>
                  <a:srgbClr val="17426B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5665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ebas Neue Bold" pitchFamily="34" charset="0"/>
              </a:rPr>
              <a:t>Heart Disease Improvement and Medication Usage</a:t>
            </a:r>
            <a:br>
              <a:rPr lang="en-US" dirty="0" smtClean="0">
                <a:latin typeface="Bebas Neue Bold" pitchFamily="34" charset="0"/>
              </a:rPr>
            </a:br>
            <a:r>
              <a:rPr lang="en-US" sz="2700" dirty="0" smtClean="0">
                <a:latin typeface="Bebas Neue Bold" pitchFamily="34" charset="0"/>
              </a:rPr>
              <a:t>Before </a:t>
            </a:r>
            <a:r>
              <a:rPr lang="en-US" sz="2700" dirty="0">
                <a:latin typeface="Bebas Neue Bold" pitchFamily="34" charset="0"/>
              </a:rPr>
              <a:t>and after sleep apnea treatment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800" y="1926524"/>
            <a:ext cx="8771923" cy="4245676"/>
            <a:chOff x="304800" y="1828801"/>
            <a:chExt cx="8771923" cy="4164365"/>
          </a:xfrm>
        </p:grpSpPr>
        <p:sp>
          <p:nvSpPr>
            <p:cNvPr id="5" name="Rectangle 4"/>
            <p:cNvSpPr/>
            <p:nvPr/>
          </p:nvSpPr>
          <p:spPr>
            <a:xfrm>
              <a:off x="304800" y="5746945"/>
              <a:ext cx="877192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Base: n=54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4800" y="1828801"/>
              <a:ext cx="4190999" cy="3918143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600" b="1" dirty="0" smtClean="0">
                  <a:solidFill>
                    <a:srgbClr val="17426B"/>
                  </a:solidFill>
                </a:rPr>
                <a:t>Change in Heart Disease Following OSA Treatment</a:t>
              </a:r>
              <a:endParaRPr lang="en-GB" sz="1600" b="1" dirty="0">
                <a:solidFill>
                  <a:srgbClr val="17426B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48200" y="1828801"/>
              <a:ext cx="4190999" cy="3918144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600" b="1" dirty="0" smtClean="0">
                  <a:solidFill>
                    <a:srgbClr val="17426B"/>
                  </a:solidFill>
                </a:rPr>
                <a:t>Change in Heart Disease Medication Usage After 1 year of OSA Treatment</a:t>
              </a:r>
              <a:endParaRPr lang="en-GB" sz="1600" b="1" dirty="0">
                <a:solidFill>
                  <a:srgbClr val="17426B"/>
                </a:solidFill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6019800" y="2819400"/>
              <a:ext cx="725014" cy="1828800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74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 rot="10800000">
              <a:off x="6798810" y="2822359"/>
              <a:ext cx="725014" cy="1828800"/>
            </a:xfrm>
            <a:prstGeom prst="downArrow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77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00600" y="2924163"/>
              <a:ext cx="1295400" cy="724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Decreased (1%-49% lower dose)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00600" y="3763138"/>
              <a:ext cx="1295400" cy="724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Decreased (50%+ lower dose)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514577" y="2999740"/>
              <a:ext cx="1295400" cy="724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Increased (50%+ higher dose)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76334" y="3861139"/>
              <a:ext cx="1295400" cy="724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Increased (1%-49% higher dose)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16565" y="3250287"/>
              <a:ext cx="706519" cy="301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>
                  <a:solidFill>
                    <a:srgbClr val="17426B"/>
                  </a:solidFill>
                </a:rPr>
                <a:t>4</a:t>
              </a:r>
              <a:r>
                <a:rPr lang="en-GB" sz="1400" b="1" noProof="1" smtClean="0">
                  <a:solidFill>
                    <a:srgbClr val="17426B"/>
                  </a:solidFill>
                </a:rPr>
                <a:t>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17305" y="3978582"/>
              <a:ext cx="706519" cy="301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>
                  <a:solidFill>
                    <a:srgbClr val="17426B"/>
                  </a:solidFill>
                </a:rPr>
                <a:t>6</a:t>
              </a:r>
              <a:r>
                <a:rPr lang="en-GB" sz="1400" b="1" noProof="1" smtClean="0">
                  <a:solidFill>
                    <a:srgbClr val="17426B"/>
                  </a:solidFill>
                </a:rPr>
                <a:t>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29047" y="3001108"/>
              <a:ext cx="706519" cy="301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>
                  <a:solidFill>
                    <a:srgbClr val="17426B"/>
                  </a:solidFill>
                </a:rPr>
                <a:t>6</a:t>
              </a:r>
              <a:r>
                <a:rPr lang="en-GB" sz="1400" b="1" noProof="1" smtClean="0">
                  <a:solidFill>
                    <a:srgbClr val="17426B"/>
                  </a:solidFill>
                </a:rPr>
                <a:t>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38660" y="3809305"/>
              <a:ext cx="706519" cy="301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>
                  <a:solidFill>
                    <a:srgbClr val="17426B"/>
                  </a:solidFill>
                </a:rPr>
                <a:t>9</a:t>
              </a:r>
              <a:r>
                <a:rPr lang="en-GB" sz="1400" b="1" noProof="1" smtClean="0">
                  <a:solidFill>
                    <a:srgbClr val="17426B"/>
                  </a:solidFill>
                </a:rPr>
                <a:t>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1219200" y="3989050"/>
              <a:ext cx="1236210" cy="1335143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74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 rot="10800000">
              <a:off x="1219200" y="2550111"/>
              <a:ext cx="1236210" cy="1299057"/>
            </a:xfrm>
            <a:prstGeom prst="downArrow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77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90799" y="4185824"/>
              <a:ext cx="1677871" cy="301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noProof="1" smtClean="0">
                  <a:solidFill>
                    <a:srgbClr val="17426B"/>
                  </a:solidFill>
                </a:rPr>
                <a:t>Slightly worsened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93017" y="4683712"/>
              <a:ext cx="1913089" cy="301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noProof="1">
                  <a:solidFill>
                    <a:srgbClr val="17426B"/>
                  </a:solidFill>
                </a:rPr>
                <a:t>Significantly worsened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87099" y="2720236"/>
              <a:ext cx="1883893" cy="301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noProof="1" smtClean="0">
                  <a:solidFill>
                    <a:srgbClr val="17426B"/>
                  </a:solidFill>
                </a:rPr>
                <a:t>Significantly improved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93018" y="3293492"/>
              <a:ext cx="1568015" cy="301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noProof="1" smtClean="0">
                  <a:solidFill>
                    <a:srgbClr val="17426B"/>
                  </a:solidFill>
                </a:rPr>
                <a:t>Slightly improved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590948" y="2797182"/>
              <a:ext cx="524895" cy="301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30%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90948" y="3285478"/>
              <a:ext cx="524895" cy="301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26%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593167" y="4185824"/>
              <a:ext cx="524895" cy="301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>
                  <a:solidFill>
                    <a:srgbClr val="17426B"/>
                  </a:solidFill>
                </a:rPr>
                <a:t>4</a:t>
              </a:r>
              <a:r>
                <a:rPr lang="en-GB" sz="1400" b="1" noProof="1" smtClean="0">
                  <a:solidFill>
                    <a:srgbClr val="17426B"/>
                  </a:solidFill>
                </a:rPr>
                <a:t>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95386" y="4759912"/>
              <a:ext cx="524895" cy="301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>
                  <a:solidFill>
                    <a:srgbClr val="17426B"/>
                  </a:solidFill>
                </a:rPr>
                <a:t>2</a:t>
              </a:r>
              <a:r>
                <a:rPr lang="en-GB" sz="1400" b="1" noProof="1" smtClean="0">
                  <a:solidFill>
                    <a:srgbClr val="17426B"/>
                  </a:solidFill>
                </a:rPr>
                <a:t>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07075" y="3760246"/>
              <a:ext cx="1295400" cy="301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noProof="1" smtClean="0">
                  <a:solidFill>
                    <a:srgbClr val="17426B"/>
                  </a:solidFill>
                </a:rPr>
                <a:t>No Change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92427" y="3784480"/>
              <a:ext cx="524895" cy="301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37%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</p:grp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808573"/>
              </p:ext>
            </p:extLst>
          </p:nvPr>
        </p:nvGraphicFramePr>
        <p:xfrm>
          <a:off x="4689280" y="4866983"/>
          <a:ext cx="4148438" cy="1009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58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17426B"/>
                          </a:solidFill>
                          <a:effectLst/>
                          <a:latin typeface="+mn-lt"/>
                        </a:rPr>
                        <a:t>Began medication after treatment started</a:t>
                      </a:r>
                      <a:endParaRPr lang="en-GB" sz="1100" b="0" i="0" u="none" strike="noStrike" dirty="0">
                        <a:solidFill>
                          <a:srgbClr val="17426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1465" algn="l"/>
                        </a:tabLst>
                      </a:pPr>
                      <a:endParaRPr lang="en-GB" sz="9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6000" marR="36000" marT="10800" marB="1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58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Have never taken medication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1465" algn="l"/>
                        </a:tabLst>
                      </a:pPr>
                      <a:endParaRPr lang="en-GB" sz="9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6000" marR="36000" marT="10800" marB="1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14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No Change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1465" algn="l"/>
                        </a:tabLst>
                      </a:pPr>
                      <a:endParaRPr lang="en-GB" sz="9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6000" marR="36000" marT="10800" marB="108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14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Stopped taking medication after change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8765" algn="l"/>
                        </a:tabLst>
                      </a:pPr>
                      <a:endParaRPr lang="en-GB" sz="9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6000" marR="36000" marT="10800" marB="1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454500"/>
              </p:ext>
            </p:extLst>
          </p:nvPr>
        </p:nvGraphicFramePr>
        <p:xfrm>
          <a:off x="5181600" y="4846703"/>
          <a:ext cx="3799692" cy="1040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483403"/>
              </p:ext>
            </p:extLst>
          </p:nvPr>
        </p:nvGraphicFramePr>
        <p:xfrm>
          <a:off x="322555" y="5591997"/>
          <a:ext cx="4148438" cy="278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90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17426B"/>
                          </a:solidFill>
                          <a:effectLst/>
                          <a:latin typeface="+mn-lt"/>
                        </a:rPr>
                        <a:t>Do not remember</a:t>
                      </a:r>
                      <a:endParaRPr lang="en-GB" sz="1100" b="0" i="0" u="none" strike="noStrike" dirty="0">
                        <a:solidFill>
                          <a:srgbClr val="17426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1465" algn="l"/>
                        </a:tabLst>
                      </a:pPr>
                      <a:endParaRPr lang="en-GB" sz="9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6000" marR="36000" marT="10800" marB="1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080599"/>
              </p:ext>
            </p:extLst>
          </p:nvPr>
        </p:nvGraphicFramePr>
        <p:xfrm>
          <a:off x="729746" y="5570539"/>
          <a:ext cx="3961015" cy="30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Rectangle 34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133239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ebas Neue Bold" pitchFamily="34" charset="0"/>
              </a:rPr>
              <a:t>Quality of Sleep </a:t>
            </a:r>
            <a:r>
              <a:rPr lang="en-US" dirty="0" smtClean="0">
                <a:latin typeface="Bebas Neue Bold" pitchFamily="34" charset="0"/>
              </a:rPr>
              <a:t>in Patients with Diabetes</a:t>
            </a:r>
            <a:r>
              <a:rPr lang="en-US" dirty="0">
                <a:latin typeface="Bebas Neue Bold" pitchFamily="34" charset="0"/>
              </a:rPr>
              <a:t/>
            </a:r>
            <a:br>
              <a:rPr lang="en-US" dirty="0">
                <a:latin typeface="Bebas Neue Bold" pitchFamily="34" charset="0"/>
              </a:rPr>
            </a:br>
            <a:r>
              <a:rPr lang="en-US" sz="2700" dirty="0">
                <a:latin typeface="Bebas Neue Bold" pitchFamily="34" charset="0"/>
              </a:rPr>
              <a:t>Before and after sleep apnea treatment – By </a:t>
            </a:r>
            <a:r>
              <a:rPr lang="en-US" sz="2700" dirty="0" smtClean="0">
                <a:latin typeface="Bebas Neue Bold" pitchFamily="34" charset="0"/>
              </a:rPr>
              <a:t>years </a:t>
            </a:r>
            <a:r>
              <a:rPr lang="en-US" sz="2700" dirty="0">
                <a:latin typeface="Bebas Neue Bold" pitchFamily="34" charset="0"/>
              </a:rPr>
              <a:t>of </a:t>
            </a:r>
            <a:r>
              <a:rPr lang="en-US" sz="2700" dirty="0" smtClean="0">
                <a:latin typeface="Bebas Neue Bold" pitchFamily="34" charset="0"/>
              </a:rPr>
              <a:t>treatment</a:t>
            </a:r>
            <a:endParaRPr lang="en-US" sz="2700" dirty="0">
              <a:latin typeface="Bebas Neue Bold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3557" y="1856167"/>
            <a:ext cx="8539361" cy="4336631"/>
            <a:chOff x="299840" y="1855434"/>
            <a:chExt cx="8539361" cy="4336631"/>
          </a:xfrm>
        </p:grpSpPr>
        <p:sp>
          <p:nvSpPr>
            <p:cNvPr id="6" name="Rectangle 5"/>
            <p:cNvSpPr/>
            <p:nvPr/>
          </p:nvSpPr>
          <p:spPr>
            <a:xfrm>
              <a:off x="299840" y="5638067"/>
              <a:ext cx="751264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Base: n=122</a:t>
              </a:r>
            </a:p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On a scale of 1 meaning ‘very bad’ to 5 meaning ‘Very good’, how would you rate the quality of your sleep before and after treatment for sleep apnea? </a:t>
              </a:r>
              <a:endParaRPr lang="en-GB" sz="1000" noProof="1">
                <a:solidFill>
                  <a:srgbClr val="000000">
                    <a:lumMod val="50000"/>
                    <a:lumOff val="50000"/>
                  </a:srgb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9840" y="1855434"/>
              <a:ext cx="2758222" cy="3562169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 Sleep Quality </a:t>
              </a:r>
              <a:r>
                <a:rPr lang="en-GB" sz="1400" i="1" dirty="0" smtClean="0">
                  <a:solidFill>
                    <a:srgbClr val="17426B"/>
                  </a:solidFill>
                </a:rPr>
                <a:t>(n=122)</a:t>
              </a:r>
              <a:endParaRPr lang="en-GB" sz="1400" i="1" dirty="0">
                <a:solidFill>
                  <a:srgbClr val="17426B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124200" y="1862084"/>
              <a:ext cx="5715000" cy="1132647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   </a:t>
              </a:r>
              <a:endParaRPr lang="en-GB" sz="12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9" name="Chart 8"/>
            <p:cNvGraphicFramePr/>
            <p:nvPr>
              <p:extLst>
                <p:ext uri="{D42A27DB-BD31-4B8C-83A1-F6EECF244321}">
                  <p14:modId xmlns:p14="http://schemas.microsoft.com/office/powerpoint/2010/main" val="2904395940"/>
                </p:ext>
              </p:extLst>
            </p:nvPr>
          </p:nvGraphicFramePr>
          <p:xfrm>
            <a:off x="459336" y="2158759"/>
            <a:ext cx="2406233" cy="31064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129284534"/>
                </p:ext>
              </p:extLst>
            </p:nvPr>
          </p:nvGraphicFramePr>
          <p:xfrm>
            <a:off x="3329226" y="1939029"/>
            <a:ext cx="5212608" cy="1135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4182930" y="1855434"/>
              <a:ext cx="3505200" cy="303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New User (under 5 years) </a:t>
              </a:r>
              <a:r>
                <a:rPr lang="en-GB" sz="1000" i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(n=41)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24199" y="3067230"/>
              <a:ext cx="5715001" cy="1132647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   </a:t>
              </a:r>
              <a:endParaRPr lang="en-GB" sz="12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3128941789"/>
                </p:ext>
              </p:extLst>
            </p:nvPr>
          </p:nvGraphicFramePr>
          <p:xfrm>
            <a:off x="3329226" y="3135297"/>
            <a:ext cx="5212608" cy="1135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4111906" y="3104970"/>
              <a:ext cx="3505200" cy="303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Mid-Term User (5 – 10 years) </a:t>
              </a:r>
              <a:r>
                <a:rPr lang="en-GB" sz="1000" i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(n=50)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24200" y="4284955"/>
              <a:ext cx="5715000" cy="1132647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   </a:t>
              </a:r>
              <a:endParaRPr lang="en-GB" sz="12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16" name="Chart 15"/>
            <p:cNvGraphicFramePr/>
            <p:nvPr>
              <p:extLst>
                <p:ext uri="{D42A27DB-BD31-4B8C-83A1-F6EECF244321}">
                  <p14:modId xmlns:p14="http://schemas.microsoft.com/office/powerpoint/2010/main" val="249589494"/>
                </p:ext>
              </p:extLst>
            </p:nvPr>
          </p:nvGraphicFramePr>
          <p:xfrm>
            <a:off x="3320348" y="4353022"/>
            <a:ext cx="5212608" cy="1135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7" name="Rectangle 16"/>
            <p:cNvSpPr/>
            <p:nvPr/>
          </p:nvSpPr>
          <p:spPr>
            <a:xfrm>
              <a:off x="4174052" y="4269427"/>
              <a:ext cx="3505200" cy="303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Long-Term User (over 10 years) </a:t>
              </a:r>
              <a:r>
                <a:rPr lang="en-GB" sz="1000" i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(n=31)</a:t>
              </a:r>
            </a:p>
          </p:txBody>
        </p:sp>
        <p:graphicFrame>
          <p:nvGraphicFramePr>
            <p:cNvPr id="19" name="Content Placeholder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02996078"/>
                </p:ext>
              </p:extLst>
            </p:nvPr>
          </p:nvGraphicFramePr>
          <p:xfrm>
            <a:off x="299841" y="5438266"/>
            <a:ext cx="8539360" cy="1940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18" name="Rectangle 17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69250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5962" y="4012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bas Neue Bold" pitchFamily="34" charset="0"/>
              </a:rPr>
              <a:t>Diabetes Severity</a:t>
            </a:r>
            <a:br>
              <a:rPr lang="en-US" dirty="0" smtClean="0">
                <a:latin typeface="Bebas Neue Bold" pitchFamily="34" charset="0"/>
              </a:rPr>
            </a:br>
            <a:r>
              <a:rPr lang="en-US" sz="2700" dirty="0" smtClean="0">
                <a:latin typeface="Bebas Neue Bold" pitchFamily="34" charset="0"/>
              </a:rPr>
              <a:t>Before and after sleep apnea treatment </a:t>
            </a:r>
            <a:endParaRPr lang="en-US" dirty="0">
              <a:latin typeface="Bebas Neue Bold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1" y="1974579"/>
            <a:ext cx="8771923" cy="4191451"/>
            <a:chOff x="304800" y="1801715"/>
            <a:chExt cx="8771923" cy="4191451"/>
          </a:xfrm>
        </p:grpSpPr>
        <p:sp>
          <p:nvSpPr>
            <p:cNvPr id="5" name="Rectangle 4"/>
            <p:cNvSpPr/>
            <p:nvPr/>
          </p:nvSpPr>
          <p:spPr>
            <a:xfrm>
              <a:off x="304800" y="1801715"/>
              <a:ext cx="3276600" cy="3945229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Diabetes seriousness before and after OSA treatment</a:t>
              </a:r>
              <a:endParaRPr lang="en-GB" sz="14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3841236698"/>
                </p:ext>
              </p:extLst>
            </p:nvPr>
          </p:nvGraphicFramePr>
          <p:xfrm>
            <a:off x="368312" y="2209800"/>
            <a:ext cx="3213088" cy="35371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304800" y="5746945"/>
              <a:ext cx="877192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Base: n=111 (Percentages under 3% are not shown for transparency).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657600" y="1801716"/>
              <a:ext cx="5181600" cy="3945228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Diabetes related hospital visits before and 1 year after OSA treatment</a:t>
              </a:r>
              <a:endParaRPr lang="en-GB" sz="14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1615065500"/>
                </p:ext>
              </p:extLst>
            </p:nvPr>
          </p:nvGraphicFramePr>
          <p:xfrm>
            <a:off x="3655013" y="2827730"/>
            <a:ext cx="4807255" cy="27927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2355187510"/>
                </p:ext>
              </p:extLst>
            </p:nvPr>
          </p:nvGraphicFramePr>
          <p:xfrm>
            <a:off x="6008628" y="2957898"/>
            <a:ext cx="2438400" cy="23867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2" name="Rectangle 11"/>
            <p:cNvSpPr/>
            <p:nvPr/>
          </p:nvSpPr>
          <p:spPr>
            <a:xfrm>
              <a:off x="3907138" y="2563412"/>
              <a:ext cx="18288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Before</a:t>
              </a:r>
              <a:endParaRPr lang="en-GB" sz="10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01289" y="2561232"/>
              <a:ext cx="18288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Since Treatment</a:t>
              </a:r>
              <a:endParaRPr lang="en-GB" sz="10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42305" y="4952998"/>
              <a:ext cx="18288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Mean: 2.8 Times</a:t>
              </a:r>
              <a:endParaRPr lang="en-GB" sz="10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76748" y="4952999"/>
              <a:ext cx="18288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Mean: 1.5 Times</a:t>
              </a:r>
              <a:endParaRPr lang="en-GB" sz="1000" b="1" i="1" dirty="0">
                <a:solidFill>
                  <a:srgbClr val="17426B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304371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Bebas Neue Bold" pitchFamily="34" charset="0"/>
              </a:rPr>
              <a:t>Costs Associated with OSA in United States in 2015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65322060"/>
              </p:ext>
            </p:extLst>
          </p:nvPr>
        </p:nvGraphicFramePr>
        <p:xfrm>
          <a:off x="334472" y="1543567"/>
          <a:ext cx="8507924" cy="424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5785367"/>
            <a:ext cx="868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  <a:cs typeface="Arial" panose="020B0604020202020204" pitchFamily="34" charset="0"/>
              </a:rPr>
              <a:t>Source: </a:t>
            </a:r>
            <a:r>
              <a:rPr lang="en-US" sz="1100" baseline="30000" dirty="0">
                <a:solidFill>
                  <a:schemeClr val="tx2"/>
                </a:solidFill>
                <a:cs typeface="Arial" panose="020B0604020202020204" pitchFamily="34" charset="0"/>
              </a:rPr>
              <a:t>1</a:t>
            </a:r>
            <a:r>
              <a:rPr lang="en-US" sz="1100" dirty="0" smtClean="0">
                <a:solidFill>
                  <a:schemeClr val="tx2"/>
                </a:solidFill>
                <a:cs typeface="Arial" panose="020B0604020202020204" pitchFamily="34" charset="0"/>
              </a:rPr>
              <a:t>Primary research with experts, secondary clinical research, U.S. Census (2014), Peppard </a:t>
            </a:r>
            <a:r>
              <a:rPr lang="en-US" sz="1100" dirty="0">
                <a:solidFill>
                  <a:schemeClr val="tx2"/>
                </a:solidFill>
                <a:cs typeface="Arial" panose="020B0604020202020204" pitchFamily="34" charset="0"/>
              </a:rPr>
              <a:t>"Increased Prevalence of </a:t>
            </a:r>
            <a:endParaRPr lang="en-US" sz="11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en-US" sz="1100" dirty="0" smtClean="0">
                <a:solidFill>
                  <a:schemeClr val="tx2"/>
                </a:solidFill>
                <a:cs typeface="Arial" panose="020B0604020202020204" pitchFamily="34" charset="0"/>
              </a:rPr>
              <a:t>Sleep-disordered </a:t>
            </a:r>
            <a:r>
              <a:rPr lang="en-US" sz="1100" dirty="0">
                <a:solidFill>
                  <a:schemeClr val="tx2"/>
                </a:solidFill>
                <a:cs typeface="Arial" panose="020B0604020202020204" pitchFamily="34" charset="0"/>
              </a:rPr>
              <a:t>Breathing in Adults." American Journal of Epidemiology (2013</a:t>
            </a:r>
            <a:r>
              <a:rPr lang="en-US" sz="1100" dirty="0" smtClean="0">
                <a:solidFill>
                  <a:schemeClr val="tx2"/>
                </a:solidFill>
                <a:cs typeface="Arial" panose="020B0604020202020204" pitchFamily="34" charset="0"/>
              </a:rPr>
              <a:t>), Frost &amp; Sullivan Patient Survey</a:t>
            </a:r>
            <a:endParaRPr lang="en-US" sz="11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752600"/>
            <a:ext cx="8001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$162.0 B</a:t>
            </a:r>
          </a:p>
          <a:p>
            <a:pPr algn="ctr"/>
            <a:r>
              <a:rPr lang="en-US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Annual </a:t>
            </a:r>
            <a:r>
              <a:rPr lang="en-US" i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 patient </a:t>
            </a:r>
            <a:r>
              <a:rPr lang="en-US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diagnosis and treatment costs are 67% less than leaving patients undiagnosed. </a:t>
            </a:r>
            <a:endParaRPr lang="en-US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9604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3832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bas Neue Bold" pitchFamily="34" charset="0"/>
              </a:rPr>
              <a:t>Diabetes Improvement and Medication Usage</a:t>
            </a:r>
            <a:r>
              <a:rPr lang="en-US" dirty="0">
                <a:latin typeface="Bebas Neue Bold" pitchFamily="34" charset="0"/>
              </a:rPr>
              <a:t/>
            </a:r>
            <a:br>
              <a:rPr lang="en-US" dirty="0">
                <a:latin typeface="Bebas Neue Bold" pitchFamily="34" charset="0"/>
              </a:rPr>
            </a:br>
            <a:r>
              <a:rPr lang="en-US" sz="2700" dirty="0">
                <a:latin typeface="Bebas Neue Bold" pitchFamily="34" charset="0"/>
              </a:rPr>
              <a:t>Before and after sleep apnea treatment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4800" y="2056372"/>
            <a:ext cx="8771923" cy="4115827"/>
            <a:chOff x="304800" y="1731662"/>
            <a:chExt cx="8771923" cy="4261504"/>
          </a:xfrm>
        </p:grpSpPr>
        <p:sp>
          <p:nvSpPr>
            <p:cNvPr id="3" name="Rectangle 2"/>
            <p:cNvSpPr/>
            <p:nvPr/>
          </p:nvSpPr>
          <p:spPr>
            <a:xfrm>
              <a:off x="304800" y="5746945"/>
              <a:ext cx="877192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Base: n=111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" y="1731662"/>
              <a:ext cx="4190999" cy="3918143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Change in </a:t>
              </a:r>
              <a:r>
                <a:rPr lang="en-GB" sz="1400" b="1" dirty="0" err="1" smtClean="0">
                  <a:solidFill>
                    <a:srgbClr val="17426B"/>
                  </a:solidFill>
                </a:rPr>
                <a:t>hemoglobin</a:t>
              </a:r>
              <a:r>
                <a:rPr lang="en-GB" sz="1400" b="1" dirty="0" smtClean="0">
                  <a:solidFill>
                    <a:srgbClr val="17426B"/>
                  </a:solidFill>
                </a:rPr>
                <a:t> </a:t>
              </a:r>
              <a:r>
                <a:rPr lang="en-GB" sz="1400" b="1" dirty="0">
                  <a:solidFill>
                    <a:srgbClr val="17426B"/>
                  </a:solidFill>
                </a:rPr>
                <a:t>A1C test score </a:t>
              </a:r>
              <a:r>
                <a:rPr lang="en-GB" sz="1400" b="1" dirty="0" smtClean="0">
                  <a:solidFill>
                    <a:srgbClr val="17426B"/>
                  </a:solidFill>
                </a:rPr>
                <a:t>following OSA treatment</a:t>
              </a:r>
              <a:endParaRPr lang="en-GB" sz="1400" b="1" dirty="0">
                <a:solidFill>
                  <a:srgbClr val="17426B"/>
                </a:solidFill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1219200" y="3978581"/>
              <a:ext cx="1236210" cy="1345612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74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Down Arrow 7"/>
            <p:cNvSpPr/>
            <p:nvPr/>
          </p:nvSpPr>
          <p:spPr>
            <a:xfrm rot="10800000">
              <a:off x="1219200" y="2550111"/>
              <a:ext cx="1236210" cy="1299057"/>
            </a:xfrm>
            <a:prstGeom prst="downArrow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77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799" y="4230214"/>
              <a:ext cx="1773315" cy="318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noProof="1" smtClean="0">
                  <a:solidFill>
                    <a:srgbClr val="17426B"/>
                  </a:solidFill>
                </a:rPr>
                <a:t>Slightly worsened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93018" y="4683712"/>
              <a:ext cx="1877778" cy="318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noProof="1">
                  <a:solidFill>
                    <a:srgbClr val="17426B"/>
                  </a:solidFill>
                </a:rPr>
                <a:t>Significantly worsened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87099" y="2720236"/>
              <a:ext cx="1883697" cy="318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noProof="1" smtClean="0">
                  <a:solidFill>
                    <a:srgbClr val="17426B"/>
                  </a:solidFill>
                </a:rPr>
                <a:t>Significantly improved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93018" y="3293492"/>
              <a:ext cx="1771097" cy="3505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1" noProof="1" smtClean="0">
                  <a:solidFill>
                    <a:srgbClr val="17426B"/>
                  </a:solidFill>
                </a:rPr>
                <a:t>Slightly improved</a:t>
              </a:r>
              <a:endParaRPr lang="en-GB" sz="16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90948" y="2797182"/>
              <a:ext cx="524895" cy="318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8%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90948" y="3285478"/>
              <a:ext cx="524895" cy="318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23%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93167" y="4230214"/>
              <a:ext cx="524895" cy="318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3%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95386" y="4759912"/>
              <a:ext cx="524895" cy="318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0%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48200" y="1731662"/>
              <a:ext cx="4190999" cy="3918144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Change in diabetes medication usage 1 year after OSA treatment</a:t>
              </a:r>
              <a:endParaRPr lang="en-GB" sz="1400" b="1" dirty="0">
                <a:solidFill>
                  <a:srgbClr val="17426B"/>
                </a:solidFill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6019800" y="2819400"/>
              <a:ext cx="725014" cy="1828800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74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Down Arrow 19"/>
            <p:cNvSpPr/>
            <p:nvPr/>
          </p:nvSpPr>
          <p:spPr>
            <a:xfrm rot="10800000">
              <a:off x="6798810" y="2822359"/>
              <a:ext cx="725014" cy="1828800"/>
            </a:xfrm>
            <a:prstGeom prst="downArrow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77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00600" y="2924163"/>
              <a:ext cx="1295400" cy="4780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Decreased (1%-49% lower dose)</a:t>
              </a:r>
              <a:endParaRPr lang="en-GB" sz="12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00600" y="3763138"/>
              <a:ext cx="1295400" cy="4780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Decreased (50%+ lower dose)</a:t>
              </a:r>
              <a:endParaRPr lang="en-GB" sz="12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13468" y="3173342"/>
              <a:ext cx="1295400" cy="4780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Increased (50%+ higher dose)</a:t>
              </a:r>
              <a:endParaRPr lang="en-GB" sz="12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05329" y="3901637"/>
              <a:ext cx="1295400" cy="4780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Increased (1%-49% higher dose)</a:t>
              </a:r>
              <a:endParaRPr lang="en-GB" sz="12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16565" y="3250287"/>
              <a:ext cx="706519" cy="318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>
                  <a:solidFill>
                    <a:srgbClr val="17426B"/>
                  </a:solidFill>
                </a:rPr>
                <a:t>8</a:t>
              </a:r>
              <a:r>
                <a:rPr lang="en-GB" sz="1400" b="1" noProof="1" smtClean="0">
                  <a:solidFill>
                    <a:srgbClr val="17426B"/>
                  </a:solidFill>
                </a:rPr>
                <a:t>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17305" y="3978582"/>
              <a:ext cx="706519" cy="318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13%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29047" y="3001108"/>
              <a:ext cx="706519" cy="318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>
                  <a:solidFill>
                    <a:srgbClr val="17426B"/>
                  </a:solidFill>
                </a:rPr>
                <a:t>5</a:t>
              </a:r>
              <a:r>
                <a:rPr lang="en-GB" sz="1400" b="1" noProof="1" smtClean="0">
                  <a:solidFill>
                    <a:srgbClr val="17426B"/>
                  </a:solidFill>
                </a:rPr>
                <a:t>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38660" y="3809305"/>
              <a:ext cx="706519" cy="318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3%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593019" y="3787873"/>
              <a:ext cx="1295400" cy="318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noProof="1" smtClean="0">
                  <a:solidFill>
                    <a:srgbClr val="17426B"/>
                  </a:solidFill>
                </a:rPr>
                <a:t>No Change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592427" y="3779357"/>
              <a:ext cx="524895" cy="318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42%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246574"/>
              </p:ext>
            </p:extLst>
          </p:nvPr>
        </p:nvGraphicFramePr>
        <p:xfrm>
          <a:off x="4724590" y="4907119"/>
          <a:ext cx="4148438" cy="1009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58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17426B"/>
                          </a:solidFill>
                          <a:effectLst/>
                          <a:latin typeface="+mn-lt"/>
                        </a:rPr>
                        <a:t>Began medication after treatment started</a:t>
                      </a:r>
                      <a:endParaRPr lang="en-GB" sz="1100" b="0" i="0" u="none" strike="noStrike" dirty="0">
                        <a:solidFill>
                          <a:srgbClr val="17426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1465" algn="l"/>
                        </a:tabLst>
                      </a:pPr>
                      <a:endParaRPr lang="en-GB" sz="9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6000" marR="36000" marT="10800" marB="1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58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Have never taken medication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1465" algn="l"/>
                        </a:tabLst>
                      </a:pPr>
                      <a:endParaRPr lang="en-GB" sz="9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6000" marR="36000" marT="10800" marB="1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14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No Change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1465" algn="l"/>
                        </a:tabLst>
                      </a:pPr>
                      <a:endParaRPr lang="en-GB" sz="9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6000" marR="36000" marT="10800" marB="108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14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Stopped taking medication after change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8765" algn="l"/>
                        </a:tabLst>
                      </a:pPr>
                      <a:endParaRPr lang="en-GB" sz="9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6000" marR="36000" marT="10800" marB="1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665920"/>
              </p:ext>
            </p:extLst>
          </p:nvPr>
        </p:nvGraphicFramePr>
        <p:xfrm>
          <a:off x="5216910" y="4886839"/>
          <a:ext cx="3799692" cy="1040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493145"/>
              </p:ext>
            </p:extLst>
          </p:nvPr>
        </p:nvGraphicFramePr>
        <p:xfrm>
          <a:off x="323850" y="5520873"/>
          <a:ext cx="4148438" cy="278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90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17426B"/>
                          </a:solidFill>
                          <a:effectLst/>
                          <a:latin typeface="+mn-lt"/>
                        </a:rPr>
                        <a:t>Do not remember</a:t>
                      </a:r>
                      <a:endParaRPr lang="en-GB" sz="1100" b="0" i="0" u="none" strike="noStrike" dirty="0">
                        <a:solidFill>
                          <a:srgbClr val="17426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1465" algn="l"/>
                        </a:tabLst>
                      </a:pPr>
                      <a:endParaRPr lang="en-GB" sz="9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6000" marR="36000" marT="10800" marB="1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745671"/>
              </p:ext>
            </p:extLst>
          </p:nvPr>
        </p:nvGraphicFramePr>
        <p:xfrm>
          <a:off x="731041" y="5499415"/>
          <a:ext cx="3961015" cy="30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Rectangle 32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216054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ebas Neue Bold" pitchFamily="34" charset="0"/>
              </a:rPr>
              <a:t>Quality of </a:t>
            </a:r>
            <a:r>
              <a:rPr lang="en-US" dirty="0" smtClean="0">
                <a:latin typeface="Bebas Neue Bold" pitchFamily="34" charset="0"/>
              </a:rPr>
              <a:t>Sleep in Patients with Asthma/Breathing </a:t>
            </a:r>
            <a:r>
              <a:rPr lang="en-US" dirty="0">
                <a:latin typeface="Bebas Neue Bold" pitchFamily="34" charset="0"/>
              </a:rPr>
              <a:t>Problems</a:t>
            </a:r>
            <a:br>
              <a:rPr lang="en-US" dirty="0">
                <a:latin typeface="Bebas Neue Bold" pitchFamily="34" charset="0"/>
              </a:rPr>
            </a:br>
            <a:r>
              <a:rPr lang="en-US" sz="2700" dirty="0">
                <a:latin typeface="Bebas Neue Bold" pitchFamily="34" charset="0"/>
              </a:rPr>
              <a:t>Before and after sleep apnea treatment – By </a:t>
            </a:r>
            <a:r>
              <a:rPr lang="en-US" sz="2700" dirty="0" smtClean="0">
                <a:latin typeface="Bebas Neue Bold" pitchFamily="34" charset="0"/>
              </a:rPr>
              <a:t>years </a:t>
            </a:r>
            <a:r>
              <a:rPr lang="en-US" sz="2700" dirty="0">
                <a:latin typeface="Bebas Neue Bold" pitchFamily="34" charset="0"/>
              </a:rPr>
              <a:t>of </a:t>
            </a:r>
            <a:r>
              <a:rPr lang="en-US" sz="2700" dirty="0" smtClean="0">
                <a:latin typeface="Bebas Neue Bold" pitchFamily="34" charset="0"/>
              </a:rPr>
              <a:t>treatment</a:t>
            </a:r>
            <a:endParaRPr lang="en-US" dirty="0">
              <a:latin typeface="Bebas Neue Bold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7117" y="1905000"/>
            <a:ext cx="8776883" cy="4129982"/>
            <a:chOff x="299840" y="1855434"/>
            <a:chExt cx="8776883" cy="4283919"/>
          </a:xfrm>
        </p:grpSpPr>
        <p:sp>
          <p:nvSpPr>
            <p:cNvPr id="6" name="Rectangle 5"/>
            <p:cNvSpPr/>
            <p:nvPr/>
          </p:nvSpPr>
          <p:spPr>
            <a:xfrm>
              <a:off x="299840" y="1855434"/>
              <a:ext cx="2758222" cy="3562169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Sleep </a:t>
              </a:r>
              <a:r>
                <a:rPr lang="en-GB" sz="1400" b="1" dirty="0" err="1" smtClean="0">
                  <a:solidFill>
                    <a:srgbClr val="17426B"/>
                  </a:solidFill>
                </a:rPr>
                <a:t>Qualilty</a:t>
              </a:r>
              <a:r>
                <a:rPr lang="en-GB" sz="1400" b="1" dirty="0" smtClean="0">
                  <a:solidFill>
                    <a:srgbClr val="17426B"/>
                  </a:solidFill>
                </a:rPr>
                <a:t> </a:t>
              </a:r>
              <a:r>
                <a:rPr lang="en-GB" sz="1400" i="1" dirty="0" smtClean="0">
                  <a:solidFill>
                    <a:srgbClr val="17426B"/>
                  </a:solidFill>
                </a:rPr>
                <a:t>(n=129)</a:t>
              </a:r>
              <a:endParaRPr lang="en-GB" sz="1400" i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1654512989"/>
                </p:ext>
              </p:extLst>
            </p:nvPr>
          </p:nvGraphicFramePr>
          <p:xfrm>
            <a:off x="459336" y="2158759"/>
            <a:ext cx="2406233" cy="31064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304800" y="5564706"/>
              <a:ext cx="8771923" cy="574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Base: n=129</a:t>
              </a:r>
            </a:p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On a scale of 1 meaning ‘very bad’ to 5 meaning ‘Very good’, how would you rate the quality of your sleep before and after treatment for </a:t>
              </a:r>
            </a:p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sleep apnea? </a:t>
              </a:r>
              <a:endParaRPr lang="en-GB" sz="1000" noProof="1">
                <a:solidFill>
                  <a:srgbClr val="000000">
                    <a:lumMod val="50000"/>
                    <a:lumOff val="50000"/>
                  </a:srgb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24200" y="1862084"/>
              <a:ext cx="5715000" cy="1132647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   </a:t>
              </a:r>
              <a:endParaRPr lang="en-GB" sz="12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603933415"/>
                </p:ext>
              </p:extLst>
            </p:nvPr>
          </p:nvGraphicFramePr>
          <p:xfrm>
            <a:off x="3329226" y="1939029"/>
            <a:ext cx="5212608" cy="1135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Rectangle 11"/>
            <p:cNvSpPr/>
            <p:nvPr/>
          </p:nvSpPr>
          <p:spPr>
            <a:xfrm>
              <a:off x="4182930" y="1855434"/>
              <a:ext cx="3505200" cy="303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New User (under 5 years) </a:t>
              </a:r>
              <a:r>
                <a:rPr lang="en-GB" sz="1000" i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(n=44)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24199" y="3067230"/>
              <a:ext cx="5715001" cy="1132647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   </a:t>
              </a:r>
              <a:endParaRPr lang="en-GB" sz="12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14" name="Chart 13"/>
            <p:cNvGraphicFramePr/>
            <p:nvPr>
              <p:extLst>
                <p:ext uri="{D42A27DB-BD31-4B8C-83A1-F6EECF244321}">
                  <p14:modId xmlns:p14="http://schemas.microsoft.com/office/powerpoint/2010/main" val="3600552138"/>
                </p:ext>
              </p:extLst>
            </p:nvPr>
          </p:nvGraphicFramePr>
          <p:xfrm>
            <a:off x="3329226" y="3135297"/>
            <a:ext cx="5212608" cy="1135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5" name="Rectangle 14"/>
            <p:cNvSpPr/>
            <p:nvPr/>
          </p:nvSpPr>
          <p:spPr>
            <a:xfrm>
              <a:off x="4111906" y="3104970"/>
              <a:ext cx="3505200" cy="303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Mid-Term User (5 – 10 years) </a:t>
              </a:r>
              <a:r>
                <a:rPr lang="en-GB" sz="1000" i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(n=49)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24200" y="4284955"/>
              <a:ext cx="5715000" cy="1132647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   </a:t>
              </a:r>
              <a:endParaRPr lang="en-GB" sz="12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17" name="Chart 16"/>
            <p:cNvGraphicFramePr/>
            <p:nvPr>
              <p:extLst>
                <p:ext uri="{D42A27DB-BD31-4B8C-83A1-F6EECF244321}">
                  <p14:modId xmlns:p14="http://schemas.microsoft.com/office/powerpoint/2010/main" val="266352870"/>
                </p:ext>
              </p:extLst>
            </p:nvPr>
          </p:nvGraphicFramePr>
          <p:xfrm>
            <a:off x="3320348" y="4353022"/>
            <a:ext cx="5212608" cy="1135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8" name="Rectangle 17"/>
            <p:cNvSpPr/>
            <p:nvPr/>
          </p:nvSpPr>
          <p:spPr>
            <a:xfrm>
              <a:off x="4174052" y="4269427"/>
              <a:ext cx="3505200" cy="303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Long-Term User (over 10 years) </a:t>
              </a:r>
              <a:r>
                <a:rPr lang="en-GB" sz="1000" i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(n=36)</a:t>
              </a:r>
            </a:p>
          </p:txBody>
        </p:sp>
        <p:graphicFrame>
          <p:nvGraphicFramePr>
            <p:cNvPr id="19" name="Content Placeholder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92934138"/>
                </p:ext>
              </p:extLst>
            </p:nvPr>
          </p:nvGraphicFramePr>
          <p:xfrm>
            <a:off x="299841" y="5438266"/>
            <a:ext cx="8539360" cy="1940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20" name="Rectangle 19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36674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323" y="304842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bas Neue Bold" pitchFamily="34" charset="0"/>
              </a:rPr>
              <a:t>Asthma/Breathing Problems Severity</a:t>
            </a:r>
            <a:r>
              <a:rPr lang="en-US" dirty="0">
                <a:latin typeface="Bebas Neue Bold" pitchFamily="34" charset="0"/>
              </a:rPr>
              <a:t/>
            </a:r>
            <a:br>
              <a:rPr lang="en-US" dirty="0">
                <a:latin typeface="Bebas Neue Bold" pitchFamily="34" charset="0"/>
              </a:rPr>
            </a:br>
            <a:r>
              <a:rPr lang="en-US" sz="2700" dirty="0">
                <a:latin typeface="Bebas Neue Bold" pitchFamily="34" charset="0"/>
              </a:rPr>
              <a:t>Before and after sleep apnea treatment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1839904"/>
            <a:ext cx="8771923" cy="4314561"/>
            <a:chOff x="304800" y="1801715"/>
            <a:chExt cx="8771923" cy="4314561"/>
          </a:xfrm>
        </p:grpSpPr>
        <p:sp>
          <p:nvSpPr>
            <p:cNvPr id="7" name="Rectangle 6"/>
            <p:cNvSpPr/>
            <p:nvPr/>
          </p:nvSpPr>
          <p:spPr>
            <a:xfrm>
              <a:off x="304800" y="1801715"/>
              <a:ext cx="3276600" cy="3945229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US" sz="1400" b="1" dirty="0" smtClean="0">
                  <a:solidFill>
                    <a:srgbClr val="17426B"/>
                  </a:solidFill>
                </a:rPr>
                <a:t>Asthma </a:t>
              </a:r>
              <a:r>
                <a:rPr lang="en-US" sz="1400" b="1" dirty="0">
                  <a:solidFill>
                    <a:srgbClr val="17426B"/>
                  </a:solidFill>
                </a:rPr>
                <a:t>or </a:t>
              </a:r>
              <a:r>
                <a:rPr lang="en-US" sz="1400" b="1" dirty="0" smtClean="0">
                  <a:solidFill>
                    <a:srgbClr val="17426B"/>
                  </a:solidFill>
                </a:rPr>
                <a:t>other </a:t>
              </a:r>
              <a:r>
                <a:rPr lang="en-US" sz="1400" b="1" dirty="0">
                  <a:solidFill>
                    <a:srgbClr val="17426B"/>
                  </a:solidFill>
                </a:rPr>
                <a:t>Breathing Problems</a:t>
              </a:r>
              <a:r>
                <a:rPr lang="en-GB" sz="1400" b="1" dirty="0" smtClean="0">
                  <a:solidFill>
                    <a:srgbClr val="17426B"/>
                  </a:solidFill>
                </a:rPr>
                <a:t> seriousness before and after OSA treatment</a:t>
              </a:r>
              <a:endParaRPr lang="en-GB" sz="14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1694630356"/>
                </p:ext>
              </p:extLst>
            </p:nvPr>
          </p:nvGraphicFramePr>
          <p:xfrm>
            <a:off x="368312" y="2300360"/>
            <a:ext cx="3213088" cy="35371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304800" y="5870055"/>
              <a:ext cx="877192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Base: n=122 (Percentages under 3% are not shown for transparency).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57600" y="1801716"/>
              <a:ext cx="5181600" cy="3945228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Asthma </a:t>
              </a:r>
              <a:r>
                <a:rPr lang="en-GB" sz="1400" b="1" dirty="0">
                  <a:solidFill>
                    <a:srgbClr val="17426B"/>
                  </a:solidFill>
                </a:rPr>
                <a:t>or Other Breathing Problems </a:t>
              </a:r>
              <a:r>
                <a:rPr lang="en-GB" sz="1400" b="1" dirty="0" smtClean="0">
                  <a:solidFill>
                    <a:srgbClr val="17426B"/>
                  </a:solidFill>
                </a:rPr>
                <a:t>related hospital visits before and 1 year after OSA treatment</a:t>
              </a:r>
              <a:endParaRPr lang="en-GB" sz="14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1284311207"/>
                </p:ext>
              </p:extLst>
            </p:nvPr>
          </p:nvGraphicFramePr>
          <p:xfrm>
            <a:off x="3685493" y="2800385"/>
            <a:ext cx="4807255" cy="27927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2" name="Chart 11"/>
            <p:cNvGraphicFramePr/>
            <p:nvPr>
              <p:extLst>
                <p:ext uri="{D42A27DB-BD31-4B8C-83A1-F6EECF244321}">
                  <p14:modId xmlns:p14="http://schemas.microsoft.com/office/powerpoint/2010/main" val="2897634081"/>
                </p:ext>
              </p:extLst>
            </p:nvPr>
          </p:nvGraphicFramePr>
          <p:xfrm>
            <a:off x="6113461" y="2919898"/>
            <a:ext cx="2438400" cy="23867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3" name="Rectangle 12"/>
            <p:cNvSpPr/>
            <p:nvPr/>
          </p:nvSpPr>
          <p:spPr>
            <a:xfrm>
              <a:off x="3895448" y="2501875"/>
              <a:ext cx="18288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Before</a:t>
              </a:r>
              <a:endParaRPr lang="en-GB" sz="10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76748" y="2519788"/>
              <a:ext cx="18288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Since Treatment</a:t>
              </a:r>
              <a:endParaRPr lang="en-GB" sz="10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85077" y="4822207"/>
              <a:ext cx="18288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Mean: 2.2 Times</a:t>
              </a:r>
              <a:endParaRPr lang="en-GB" sz="10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31962" y="4822206"/>
              <a:ext cx="18288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Mean: 1.9 Times</a:t>
              </a:r>
              <a:endParaRPr lang="en-GB" sz="1000" b="1" i="1" dirty="0">
                <a:solidFill>
                  <a:srgbClr val="17426B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37690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62239" y="1976349"/>
            <a:ext cx="8771923" cy="4195850"/>
            <a:chOff x="304800" y="1873191"/>
            <a:chExt cx="8771923" cy="4119975"/>
          </a:xfrm>
        </p:grpSpPr>
        <p:sp>
          <p:nvSpPr>
            <p:cNvPr id="13" name="Rectangle 12"/>
            <p:cNvSpPr/>
            <p:nvPr/>
          </p:nvSpPr>
          <p:spPr>
            <a:xfrm>
              <a:off x="4648200" y="1873191"/>
              <a:ext cx="4190999" cy="3918144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Change in medication usage for asthma </a:t>
              </a:r>
              <a:r>
                <a:rPr lang="en-GB" sz="1400" b="1" dirty="0">
                  <a:solidFill>
                    <a:srgbClr val="17426B"/>
                  </a:solidFill>
                </a:rPr>
                <a:t>or </a:t>
              </a:r>
              <a:r>
                <a:rPr lang="en-GB" sz="1400" b="1" dirty="0" smtClean="0">
                  <a:solidFill>
                    <a:srgbClr val="17426B"/>
                  </a:solidFill>
                </a:rPr>
                <a:t>other </a:t>
              </a:r>
              <a:r>
                <a:rPr lang="en-GB" sz="1400" b="1" dirty="0">
                  <a:solidFill>
                    <a:srgbClr val="17426B"/>
                  </a:solidFill>
                </a:rPr>
                <a:t>b</a:t>
              </a:r>
              <a:r>
                <a:rPr lang="en-GB" sz="1400" b="1" dirty="0" smtClean="0">
                  <a:solidFill>
                    <a:srgbClr val="17426B"/>
                  </a:solidFill>
                </a:rPr>
                <a:t>reathing </a:t>
              </a:r>
              <a:r>
                <a:rPr lang="en-GB" sz="1400" b="1" dirty="0">
                  <a:solidFill>
                    <a:srgbClr val="17426B"/>
                  </a:solidFill>
                </a:rPr>
                <a:t>p</a:t>
              </a:r>
              <a:r>
                <a:rPr lang="en-GB" sz="1400" b="1" dirty="0" smtClean="0">
                  <a:solidFill>
                    <a:srgbClr val="17426B"/>
                  </a:solidFill>
                </a:rPr>
                <a:t>roblems after 1 year of OSA treatment</a:t>
              </a:r>
              <a:endParaRPr lang="en-GB" sz="1400" b="1" dirty="0">
                <a:solidFill>
                  <a:srgbClr val="17426B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800" y="5746945"/>
              <a:ext cx="877192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Base: n=122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" y="1873191"/>
              <a:ext cx="4190999" cy="3918143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Change in breathing function following OSA treatment</a:t>
              </a:r>
              <a:endParaRPr lang="en-GB" sz="1400" b="1" dirty="0">
                <a:solidFill>
                  <a:srgbClr val="17426B"/>
                </a:solidFill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6019800" y="2863790"/>
              <a:ext cx="725014" cy="1828800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74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Down Arrow 14"/>
            <p:cNvSpPr/>
            <p:nvPr/>
          </p:nvSpPr>
          <p:spPr>
            <a:xfrm rot="10800000">
              <a:off x="6798810" y="2866749"/>
              <a:ext cx="725014" cy="1828800"/>
            </a:xfrm>
            <a:prstGeom prst="downArrow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77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00600" y="2968553"/>
              <a:ext cx="1295400" cy="453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Decreased (1%-49% lower dose)</a:t>
              </a:r>
              <a:endParaRPr lang="en-GB" sz="12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00600" y="3807528"/>
              <a:ext cx="1295400" cy="453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Decreased (50%+ lower dose)</a:t>
              </a:r>
              <a:endParaRPr lang="en-GB" sz="12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13468" y="3217732"/>
              <a:ext cx="1295400" cy="453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Increased (50%+ higher dose)</a:t>
              </a:r>
              <a:endParaRPr lang="en-GB" sz="12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505329" y="3946027"/>
              <a:ext cx="1295400" cy="453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Increased (1%-49% higher dose)</a:t>
              </a:r>
              <a:endParaRPr lang="en-GB" sz="12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16565" y="3294677"/>
              <a:ext cx="706519" cy="302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2%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17305" y="4022972"/>
              <a:ext cx="706519" cy="302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>
                  <a:solidFill>
                    <a:srgbClr val="17426B"/>
                  </a:solidFill>
                </a:rPr>
                <a:t>6</a:t>
              </a:r>
              <a:r>
                <a:rPr lang="en-GB" sz="1400" b="1" noProof="1" smtClean="0">
                  <a:solidFill>
                    <a:srgbClr val="17426B"/>
                  </a:solidFill>
                </a:rPr>
                <a:t>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29047" y="3045498"/>
              <a:ext cx="706519" cy="302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7%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38660" y="3853695"/>
              <a:ext cx="706519" cy="302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>
                  <a:solidFill>
                    <a:srgbClr val="17426B"/>
                  </a:solidFill>
                </a:rPr>
                <a:t>9</a:t>
              </a:r>
              <a:r>
                <a:rPr lang="en-GB" sz="1400" b="1" noProof="1" smtClean="0">
                  <a:solidFill>
                    <a:srgbClr val="17426B"/>
                  </a:solidFill>
                </a:rPr>
                <a:t>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1219200" y="4033440"/>
              <a:ext cx="1236210" cy="1335143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74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Down Arrow 24"/>
            <p:cNvSpPr/>
            <p:nvPr/>
          </p:nvSpPr>
          <p:spPr>
            <a:xfrm rot="10800000">
              <a:off x="1219200" y="2594501"/>
              <a:ext cx="1236210" cy="1299057"/>
            </a:xfrm>
            <a:prstGeom prst="downArrow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77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90799" y="4230214"/>
              <a:ext cx="1677871" cy="302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noProof="1" smtClean="0">
                  <a:solidFill>
                    <a:srgbClr val="17426B"/>
                  </a:solidFill>
                </a:rPr>
                <a:t>Slightly worsened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93018" y="4728102"/>
              <a:ext cx="1961227" cy="302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noProof="1">
                  <a:solidFill>
                    <a:srgbClr val="17426B"/>
                  </a:solidFill>
                </a:rPr>
                <a:t>Significantly worsened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87099" y="2764626"/>
              <a:ext cx="1908699" cy="302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noProof="1" smtClean="0">
                  <a:solidFill>
                    <a:srgbClr val="17426B"/>
                  </a:solidFill>
                </a:rPr>
                <a:t>Significantly improved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93018" y="3337882"/>
              <a:ext cx="1794327" cy="302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noProof="1" smtClean="0">
                  <a:solidFill>
                    <a:srgbClr val="17426B"/>
                  </a:solidFill>
                </a:rPr>
                <a:t>Slightly improved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90948" y="2841572"/>
              <a:ext cx="524895" cy="302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24%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590948" y="3329868"/>
              <a:ext cx="524895" cy="302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30%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93167" y="4230214"/>
              <a:ext cx="524895" cy="302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>
                  <a:solidFill>
                    <a:srgbClr val="17426B"/>
                  </a:solidFill>
                </a:rPr>
                <a:t>4</a:t>
              </a:r>
              <a:r>
                <a:rPr lang="en-GB" sz="1400" b="1" noProof="1" smtClean="0">
                  <a:solidFill>
                    <a:srgbClr val="17426B"/>
                  </a:solidFill>
                </a:rPr>
                <a:t>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95386" y="4804302"/>
              <a:ext cx="524895" cy="302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>
                  <a:solidFill>
                    <a:srgbClr val="17426B"/>
                  </a:solidFill>
                </a:rPr>
                <a:t>2</a:t>
              </a:r>
              <a:r>
                <a:rPr lang="en-GB" sz="1400" b="1" noProof="1" smtClean="0">
                  <a:solidFill>
                    <a:srgbClr val="17426B"/>
                  </a:solidFill>
                </a:rPr>
                <a:t>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07075" y="3804636"/>
              <a:ext cx="1295400" cy="302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noProof="1" smtClean="0">
                  <a:solidFill>
                    <a:srgbClr val="17426B"/>
                  </a:solidFill>
                </a:rPr>
                <a:t>No Change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92427" y="3828870"/>
              <a:ext cx="524895" cy="302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38%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bas Neue Bold" pitchFamily="34" charset="0"/>
              </a:rPr>
              <a:t>Asthma/Breathing Problems Improvement and Medication Usage</a:t>
            </a:r>
            <a:r>
              <a:rPr lang="en-US" dirty="0">
                <a:latin typeface="Bebas Neue Bold" pitchFamily="34" charset="0"/>
              </a:rPr>
              <a:t/>
            </a:r>
            <a:br>
              <a:rPr lang="en-US" dirty="0">
                <a:latin typeface="Bebas Neue Bold" pitchFamily="34" charset="0"/>
              </a:rPr>
            </a:br>
            <a:r>
              <a:rPr lang="en-US" sz="2700" dirty="0">
                <a:latin typeface="Bebas Neue Bold" pitchFamily="34" charset="0"/>
              </a:rPr>
              <a:t>Before and after sleep apnea treatment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384890"/>
              </p:ext>
            </p:extLst>
          </p:nvPr>
        </p:nvGraphicFramePr>
        <p:xfrm>
          <a:off x="4765480" y="4897080"/>
          <a:ext cx="4148438" cy="1009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58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17426B"/>
                          </a:solidFill>
                          <a:effectLst/>
                          <a:latin typeface="+mn-lt"/>
                        </a:rPr>
                        <a:t>Began medication after treatment started</a:t>
                      </a:r>
                      <a:endParaRPr lang="en-GB" sz="1100" b="0" i="0" u="none" strike="noStrike" dirty="0">
                        <a:solidFill>
                          <a:srgbClr val="17426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1465" algn="l"/>
                        </a:tabLst>
                      </a:pPr>
                      <a:endParaRPr lang="en-GB" sz="9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6000" marR="36000" marT="10800" marB="1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58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Have never taken medication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1465" algn="l"/>
                        </a:tabLst>
                      </a:pPr>
                      <a:endParaRPr lang="en-GB" sz="9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6000" marR="36000" marT="10800" marB="1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14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No Change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1465" algn="l"/>
                        </a:tabLst>
                      </a:pPr>
                      <a:endParaRPr lang="en-GB" sz="9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6000" marR="36000" marT="10800" marB="108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14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Stopped taking medication after change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8765" algn="l"/>
                        </a:tabLst>
                      </a:pPr>
                      <a:endParaRPr lang="en-GB" sz="9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6000" marR="36000" marT="10800" marB="1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913157"/>
              </p:ext>
            </p:extLst>
          </p:nvPr>
        </p:nvGraphicFramePr>
        <p:xfrm>
          <a:off x="5257800" y="4876800"/>
          <a:ext cx="3799692" cy="1040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369350"/>
              </p:ext>
            </p:extLst>
          </p:nvPr>
        </p:nvGraphicFramePr>
        <p:xfrm>
          <a:off x="398755" y="5622094"/>
          <a:ext cx="4148438" cy="278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90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17426B"/>
                          </a:solidFill>
                          <a:effectLst/>
                          <a:latin typeface="+mn-lt"/>
                        </a:rPr>
                        <a:t>Do not remember</a:t>
                      </a:r>
                      <a:endParaRPr lang="en-GB" sz="1100" b="0" i="0" u="none" strike="noStrike" dirty="0">
                        <a:solidFill>
                          <a:srgbClr val="17426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1465" algn="l"/>
                        </a:tabLst>
                      </a:pPr>
                      <a:endParaRPr lang="en-GB" sz="9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6000" marR="36000" marT="10800" marB="1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301646"/>
              </p:ext>
            </p:extLst>
          </p:nvPr>
        </p:nvGraphicFramePr>
        <p:xfrm>
          <a:off x="805946" y="5600636"/>
          <a:ext cx="3961015" cy="30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Rectangle 35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22257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ebas Neue Bold" pitchFamily="34" charset="0"/>
              </a:rPr>
              <a:t>Quality of </a:t>
            </a:r>
            <a:r>
              <a:rPr lang="en-US" dirty="0" smtClean="0">
                <a:latin typeface="Bebas Neue Bold" pitchFamily="34" charset="0"/>
              </a:rPr>
              <a:t>Sleep in Patients with Insomnia</a:t>
            </a:r>
            <a:r>
              <a:rPr lang="en-US" dirty="0">
                <a:latin typeface="Bebas Neue Bold" pitchFamily="34" charset="0"/>
              </a:rPr>
              <a:t/>
            </a:r>
            <a:br>
              <a:rPr lang="en-US" dirty="0">
                <a:latin typeface="Bebas Neue Bold" pitchFamily="34" charset="0"/>
              </a:rPr>
            </a:br>
            <a:r>
              <a:rPr lang="en-US" sz="2700" dirty="0">
                <a:latin typeface="Bebas Neue Bold" pitchFamily="34" charset="0"/>
              </a:rPr>
              <a:t>Before and after sleep apnea treatment – By Years of Treatment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5197" y="1752600"/>
            <a:ext cx="8776883" cy="4291644"/>
            <a:chOff x="299840" y="1855434"/>
            <a:chExt cx="8776883" cy="4291644"/>
          </a:xfrm>
        </p:grpSpPr>
        <p:sp>
          <p:nvSpPr>
            <p:cNvPr id="5" name="Rectangle 4"/>
            <p:cNvSpPr/>
            <p:nvPr/>
          </p:nvSpPr>
          <p:spPr>
            <a:xfrm>
              <a:off x="304800" y="5593080"/>
              <a:ext cx="877192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Base: n=146</a:t>
              </a:r>
            </a:p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On a scale of 1 meaning ‘very bad’ to 5 meaning ‘Very good’, how would you rate the quality of your sleep before and after treatment for </a:t>
              </a:r>
            </a:p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sleep apnea? </a:t>
              </a:r>
              <a:endParaRPr lang="en-GB" sz="1000" noProof="1">
                <a:solidFill>
                  <a:srgbClr val="000000">
                    <a:lumMod val="50000"/>
                    <a:lumOff val="50000"/>
                  </a:srgb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99840" y="1855434"/>
              <a:ext cx="2758222" cy="3562169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Sleep Quality </a:t>
              </a:r>
              <a:r>
                <a:rPr lang="en-GB" sz="1400" i="1" dirty="0" smtClean="0">
                  <a:solidFill>
                    <a:srgbClr val="17426B"/>
                  </a:solidFill>
                </a:rPr>
                <a:t>(n=146)</a:t>
              </a:r>
              <a:endParaRPr lang="en-GB" sz="1400" i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3366470127"/>
                </p:ext>
              </p:extLst>
            </p:nvPr>
          </p:nvGraphicFramePr>
          <p:xfrm>
            <a:off x="459336" y="2158759"/>
            <a:ext cx="2406233" cy="31064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3124200" y="1862084"/>
              <a:ext cx="5715000" cy="1132647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   </a:t>
              </a:r>
              <a:endParaRPr lang="en-GB" sz="12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2685514869"/>
                </p:ext>
              </p:extLst>
            </p:nvPr>
          </p:nvGraphicFramePr>
          <p:xfrm>
            <a:off x="3329226" y="1939029"/>
            <a:ext cx="5212608" cy="1135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4182930" y="1855434"/>
              <a:ext cx="3505200" cy="303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New User (under 5 years)</a:t>
              </a:r>
              <a:r>
                <a:rPr lang="en-GB" sz="1000" i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(n=65)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24199" y="3067230"/>
              <a:ext cx="5715001" cy="1132647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   </a:t>
              </a:r>
              <a:endParaRPr lang="en-GB" sz="12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1753154607"/>
                </p:ext>
              </p:extLst>
            </p:nvPr>
          </p:nvGraphicFramePr>
          <p:xfrm>
            <a:off x="3329226" y="3135297"/>
            <a:ext cx="5212608" cy="1135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4111906" y="3104970"/>
              <a:ext cx="3505200" cy="303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Mid-Term User (5 – 10 years) </a:t>
              </a:r>
              <a:r>
                <a:rPr lang="en-GB" sz="1000" i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(n=47)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24200" y="4284955"/>
              <a:ext cx="5715000" cy="1132647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   </a:t>
              </a:r>
              <a:endParaRPr lang="en-GB" sz="12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16" name="Chart 15"/>
            <p:cNvGraphicFramePr/>
            <p:nvPr>
              <p:extLst>
                <p:ext uri="{D42A27DB-BD31-4B8C-83A1-F6EECF244321}">
                  <p14:modId xmlns:p14="http://schemas.microsoft.com/office/powerpoint/2010/main" val="3136962707"/>
                </p:ext>
              </p:extLst>
            </p:nvPr>
          </p:nvGraphicFramePr>
          <p:xfrm>
            <a:off x="3320348" y="4353022"/>
            <a:ext cx="5212608" cy="1135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7" name="Rectangle 16"/>
            <p:cNvSpPr/>
            <p:nvPr/>
          </p:nvSpPr>
          <p:spPr>
            <a:xfrm>
              <a:off x="4174052" y="4269427"/>
              <a:ext cx="3505200" cy="303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Long-Term User (over 10 years) </a:t>
              </a:r>
              <a:r>
                <a:rPr lang="en-GB" sz="1000" i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(n=34)</a:t>
              </a:r>
            </a:p>
          </p:txBody>
        </p:sp>
        <p:graphicFrame>
          <p:nvGraphicFramePr>
            <p:cNvPr id="18" name="Content Placeholder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28953819"/>
                </p:ext>
              </p:extLst>
            </p:nvPr>
          </p:nvGraphicFramePr>
          <p:xfrm>
            <a:off x="299841" y="5438266"/>
            <a:ext cx="8539360" cy="1940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19" name="Rectangle 18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7831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6038" y="1676400"/>
            <a:ext cx="8771923" cy="4085430"/>
            <a:chOff x="304800" y="1801715"/>
            <a:chExt cx="8771923" cy="4198250"/>
          </a:xfrm>
        </p:grpSpPr>
        <p:sp>
          <p:nvSpPr>
            <p:cNvPr id="6" name="Rectangle 5"/>
            <p:cNvSpPr/>
            <p:nvPr/>
          </p:nvSpPr>
          <p:spPr>
            <a:xfrm>
              <a:off x="304800" y="1801715"/>
              <a:ext cx="3276600" cy="3945229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Insomnia seriousness before and after OSA treatment</a:t>
              </a:r>
              <a:endParaRPr lang="en-GB" sz="14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7" name="Chart 6"/>
            <p:cNvGraphicFramePr/>
            <p:nvPr>
              <p:extLst/>
            </p:nvPr>
          </p:nvGraphicFramePr>
          <p:xfrm>
            <a:off x="368312" y="2300360"/>
            <a:ext cx="3213088" cy="35371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304800" y="5746945"/>
              <a:ext cx="8771923" cy="253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Base: n=134 (Percentages under 3% are not shown for transparency).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57600" y="1801716"/>
              <a:ext cx="5181600" cy="3945228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Healthcare provider visits before and after OSA treatment</a:t>
              </a:r>
              <a:endParaRPr lang="en-GB" sz="14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1741732266"/>
                </p:ext>
              </p:extLst>
            </p:nvPr>
          </p:nvGraphicFramePr>
          <p:xfrm>
            <a:off x="3809999" y="2887258"/>
            <a:ext cx="4725140" cy="26629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2" name="Chart 11"/>
            <p:cNvGraphicFramePr/>
            <p:nvPr>
              <p:extLst>
                <p:ext uri="{D42A27DB-BD31-4B8C-83A1-F6EECF244321}">
                  <p14:modId xmlns:p14="http://schemas.microsoft.com/office/powerpoint/2010/main" val="1404813895"/>
                </p:ext>
              </p:extLst>
            </p:nvPr>
          </p:nvGraphicFramePr>
          <p:xfrm>
            <a:off x="6110795" y="2952649"/>
            <a:ext cx="2396749" cy="22758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3" name="Rectangle 12"/>
            <p:cNvSpPr/>
            <p:nvPr/>
          </p:nvSpPr>
          <p:spPr>
            <a:xfrm>
              <a:off x="4045997" y="2560968"/>
              <a:ext cx="18288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Before</a:t>
              </a:r>
              <a:endParaRPr lang="en-GB" sz="10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76748" y="2560967"/>
              <a:ext cx="18288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Since Treatment</a:t>
              </a:r>
              <a:endParaRPr lang="en-GB" sz="10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47353" y="4863370"/>
              <a:ext cx="1828800" cy="284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Mean: 4.3 Times</a:t>
              </a:r>
              <a:endParaRPr lang="en-GB" sz="10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92542" y="4901381"/>
              <a:ext cx="1828800" cy="284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Mean: 3.3 Times</a:t>
              </a:r>
              <a:endParaRPr lang="en-GB" sz="1000" b="1" i="1" dirty="0">
                <a:solidFill>
                  <a:srgbClr val="17426B"/>
                </a:solidFill>
              </a:endParaRPr>
            </a:p>
          </p:txBody>
        </p:sp>
      </p:grp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bas Neue Bold" pitchFamily="34" charset="0"/>
              </a:rPr>
              <a:t>Insomnia Severity</a:t>
            </a:r>
            <a:r>
              <a:rPr lang="en-US" dirty="0">
                <a:latin typeface="Bebas Neue Bold" pitchFamily="34" charset="0"/>
              </a:rPr>
              <a:t/>
            </a:r>
            <a:br>
              <a:rPr lang="en-US" dirty="0">
                <a:latin typeface="Bebas Neue Bold" pitchFamily="34" charset="0"/>
              </a:rPr>
            </a:br>
            <a:r>
              <a:rPr lang="en-US" sz="2700" dirty="0" smtClean="0">
                <a:latin typeface="Bebas Neue Bold" pitchFamily="34" charset="0"/>
              </a:rPr>
              <a:t>Before and after sleep apnea treatment </a:t>
            </a:r>
            <a:endParaRPr lang="en-US" sz="2700" dirty="0">
              <a:latin typeface="Bebas Neue Bold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101636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665209" y="1993012"/>
            <a:ext cx="4190999" cy="3918144"/>
          </a:xfrm>
          <a:prstGeom prst="rect">
            <a:avLst/>
          </a:prstGeom>
          <a:solidFill>
            <a:srgbClr val="ECEDE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algn="ctr"/>
            <a:r>
              <a:rPr lang="en-GB" sz="1400" b="1" dirty="0" smtClean="0">
                <a:solidFill>
                  <a:srgbClr val="17426B"/>
                </a:solidFill>
              </a:rPr>
              <a:t>Change in insomnia medication usage 1 year following OSA treatment</a:t>
            </a:r>
            <a:endParaRPr lang="en-GB" sz="1400" b="1" dirty="0">
              <a:solidFill>
                <a:srgbClr val="17426B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5677" y="3188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bas Neue Bold" pitchFamily="34" charset="0"/>
              </a:rPr>
              <a:t>Insomnia Improvement and Medication Usage</a:t>
            </a:r>
            <a:r>
              <a:rPr lang="en-US" dirty="0">
                <a:latin typeface="Bebas Neue Bold" pitchFamily="34" charset="0"/>
              </a:rPr>
              <a:t/>
            </a:r>
            <a:br>
              <a:rPr lang="en-US" dirty="0">
                <a:latin typeface="Bebas Neue Bold" pitchFamily="34" charset="0"/>
              </a:rPr>
            </a:br>
            <a:r>
              <a:rPr lang="en-US" sz="2700" dirty="0">
                <a:latin typeface="Bebas Neue Bold" pitchFamily="34" charset="0"/>
              </a:rPr>
              <a:t>Before and after sleep apnea treatment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800" y="1993013"/>
            <a:ext cx="8771923" cy="4164365"/>
            <a:chOff x="304800" y="1828801"/>
            <a:chExt cx="8771923" cy="4164365"/>
          </a:xfrm>
        </p:grpSpPr>
        <p:sp>
          <p:nvSpPr>
            <p:cNvPr id="5" name="Rectangle 4"/>
            <p:cNvSpPr/>
            <p:nvPr/>
          </p:nvSpPr>
          <p:spPr>
            <a:xfrm>
              <a:off x="304800" y="5746945"/>
              <a:ext cx="877192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Base: n=134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4800" y="1828801"/>
              <a:ext cx="4190999" cy="3918143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Change in insomnia symptoms and frequency following OSA treatment</a:t>
              </a:r>
              <a:endParaRPr lang="en-GB" sz="1400" b="1" dirty="0">
                <a:solidFill>
                  <a:srgbClr val="17426B"/>
                </a:solidFill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6019800" y="2819400"/>
              <a:ext cx="725014" cy="1828800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74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Down Arrow 8"/>
            <p:cNvSpPr/>
            <p:nvPr/>
          </p:nvSpPr>
          <p:spPr>
            <a:xfrm rot="10800000">
              <a:off x="6798810" y="2822359"/>
              <a:ext cx="725014" cy="1828800"/>
            </a:xfrm>
            <a:prstGeom prst="downArrow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77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00600" y="2924163"/>
              <a:ext cx="1295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Decreased (1%-49% lower dose)</a:t>
              </a:r>
              <a:endParaRPr lang="en-GB" sz="12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00600" y="3763138"/>
              <a:ext cx="1295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Decreased (50%+ lower dose</a:t>
              </a:r>
              <a:r>
                <a:rPr lang="en-GB" sz="1100" b="1" noProof="1" smtClean="0">
                  <a:solidFill>
                    <a:srgbClr val="17426B"/>
                  </a:solidFill>
                </a:rPr>
                <a:t>)</a:t>
              </a:r>
              <a:endParaRPr lang="en-GB" sz="11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513468" y="3173342"/>
              <a:ext cx="1295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Increased (50%+ higher dose)</a:t>
              </a:r>
              <a:endParaRPr lang="en-GB" sz="12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505329" y="3901637"/>
              <a:ext cx="1295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Increased (1%-49% higher dose)</a:t>
              </a:r>
              <a:endParaRPr lang="en-GB" sz="12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16565" y="3250287"/>
              <a:ext cx="70651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>
                  <a:solidFill>
                    <a:srgbClr val="17426B"/>
                  </a:solidFill>
                </a:rPr>
                <a:t>0</a:t>
              </a:r>
              <a:r>
                <a:rPr lang="en-GB" sz="1400" b="1" noProof="1" smtClean="0">
                  <a:solidFill>
                    <a:srgbClr val="17426B"/>
                  </a:solidFill>
                </a:rPr>
                <a:t>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17305" y="3978582"/>
              <a:ext cx="70651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7%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29047" y="3001108"/>
              <a:ext cx="70651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>
                  <a:solidFill>
                    <a:srgbClr val="17426B"/>
                  </a:solidFill>
                </a:rPr>
                <a:t>6</a:t>
              </a:r>
              <a:r>
                <a:rPr lang="en-GB" sz="1400" b="1" noProof="1" smtClean="0">
                  <a:solidFill>
                    <a:srgbClr val="17426B"/>
                  </a:solidFill>
                </a:rPr>
                <a:t>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38660" y="3809305"/>
              <a:ext cx="70651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6%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1219200" y="4104380"/>
              <a:ext cx="1236210" cy="1270613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74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Down Arrow 18"/>
            <p:cNvSpPr/>
            <p:nvPr/>
          </p:nvSpPr>
          <p:spPr>
            <a:xfrm rot="10800000">
              <a:off x="1219200" y="2677110"/>
              <a:ext cx="1236210" cy="1234369"/>
            </a:xfrm>
            <a:prstGeom prst="downArrow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77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590799" y="4274724"/>
              <a:ext cx="188148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noProof="1" smtClean="0">
                  <a:solidFill>
                    <a:srgbClr val="17426B"/>
                  </a:solidFill>
                </a:rPr>
                <a:t>Slightly worsened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93018" y="4772612"/>
              <a:ext cx="187926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noProof="1">
                  <a:solidFill>
                    <a:srgbClr val="17426B"/>
                  </a:solidFill>
                </a:rPr>
                <a:t>Significantly worsened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87100" y="2809136"/>
              <a:ext cx="216504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noProof="1" smtClean="0">
                  <a:solidFill>
                    <a:srgbClr val="17426B"/>
                  </a:solidFill>
                </a:rPr>
                <a:t>Significantly improved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93019" y="3382392"/>
              <a:ext cx="18792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noProof="1" smtClean="0">
                  <a:solidFill>
                    <a:srgbClr val="17426B"/>
                  </a:solidFill>
                </a:rPr>
                <a:t>Slightly improved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90948" y="2886082"/>
              <a:ext cx="52489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45%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590948" y="3374378"/>
              <a:ext cx="52489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28%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93167" y="4274724"/>
              <a:ext cx="52489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1%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595386" y="4848812"/>
              <a:ext cx="52489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0%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607075" y="3849146"/>
              <a:ext cx="12954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noProof="1" smtClean="0">
                  <a:solidFill>
                    <a:srgbClr val="17426B"/>
                  </a:solidFill>
                </a:rPr>
                <a:t>No Change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592427" y="3873380"/>
              <a:ext cx="52489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22%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</p:grp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491460"/>
              </p:ext>
            </p:extLst>
          </p:nvPr>
        </p:nvGraphicFramePr>
        <p:xfrm>
          <a:off x="4690574" y="4912607"/>
          <a:ext cx="4148438" cy="1009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58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17426B"/>
                          </a:solidFill>
                          <a:effectLst/>
                          <a:latin typeface="+mn-lt"/>
                        </a:rPr>
                        <a:t>Began medication after treatment started</a:t>
                      </a:r>
                      <a:endParaRPr lang="en-GB" sz="1100" b="0" i="0" u="none" strike="noStrike" dirty="0">
                        <a:solidFill>
                          <a:srgbClr val="17426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1465" algn="l"/>
                        </a:tabLst>
                      </a:pPr>
                      <a:endParaRPr lang="en-GB" sz="9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6000" marR="36000" marT="10800" marB="1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58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Have never taken medication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1465" algn="l"/>
                        </a:tabLst>
                      </a:pPr>
                      <a:endParaRPr lang="en-GB" sz="9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6000" marR="36000" marT="10800" marB="1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14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No Change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1465" algn="l"/>
                        </a:tabLst>
                      </a:pPr>
                      <a:endParaRPr lang="en-GB" sz="9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6000" marR="36000" marT="10800" marB="108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14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Stopped taking medication after change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8765" algn="l"/>
                        </a:tabLst>
                      </a:pPr>
                      <a:endParaRPr lang="en-GB" sz="9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6000" marR="36000" marT="10800" marB="1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270577"/>
              </p:ext>
            </p:extLst>
          </p:nvPr>
        </p:nvGraphicFramePr>
        <p:xfrm>
          <a:off x="5182894" y="4892327"/>
          <a:ext cx="3799692" cy="1040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298590"/>
              </p:ext>
            </p:extLst>
          </p:nvPr>
        </p:nvGraphicFramePr>
        <p:xfrm>
          <a:off x="323849" y="5637621"/>
          <a:ext cx="4148438" cy="278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90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17426B"/>
                          </a:solidFill>
                          <a:effectLst/>
                          <a:latin typeface="+mn-lt"/>
                        </a:rPr>
                        <a:t>Do not remember</a:t>
                      </a:r>
                      <a:endParaRPr lang="en-GB" sz="1100" b="0" i="0" u="none" strike="noStrike" dirty="0">
                        <a:solidFill>
                          <a:srgbClr val="17426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1465" algn="l"/>
                        </a:tabLst>
                      </a:pPr>
                      <a:endParaRPr lang="en-GB" sz="9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6000" marR="36000" marT="10800" marB="1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722493"/>
              </p:ext>
            </p:extLst>
          </p:nvPr>
        </p:nvGraphicFramePr>
        <p:xfrm>
          <a:off x="731040" y="5616163"/>
          <a:ext cx="3961015" cy="30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Rectangle 34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246580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ebas Neue Bold" pitchFamily="34" charset="0"/>
              </a:rPr>
              <a:t>Quality of </a:t>
            </a:r>
            <a:r>
              <a:rPr lang="en-US" dirty="0" smtClean="0">
                <a:latin typeface="Bebas Neue Bold" pitchFamily="34" charset="0"/>
              </a:rPr>
              <a:t>Sleep in Patients with Depression/Mental </a:t>
            </a:r>
            <a:r>
              <a:rPr lang="en-US" dirty="0">
                <a:latin typeface="Bebas Neue Bold" pitchFamily="34" charset="0"/>
              </a:rPr>
              <a:t>Health Problems</a:t>
            </a:r>
            <a:br>
              <a:rPr lang="en-US" dirty="0">
                <a:latin typeface="Bebas Neue Bold" pitchFamily="34" charset="0"/>
              </a:rPr>
            </a:br>
            <a:r>
              <a:rPr lang="en-US" sz="2700" dirty="0">
                <a:latin typeface="Bebas Neue Bold" pitchFamily="34" charset="0"/>
              </a:rPr>
              <a:t>Before and after sleep apnea treatment – By </a:t>
            </a:r>
            <a:r>
              <a:rPr lang="en-US" sz="2700" dirty="0" smtClean="0">
                <a:latin typeface="Bebas Neue Bold" pitchFamily="34" charset="0"/>
              </a:rPr>
              <a:t>years </a:t>
            </a:r>
            <a:r>
              <a:rPr lang="en-US" sz="2700" dirty="0">
                <a:latin typeface="Bebas Neue Bold" pitchFamily="34" charset="0"/>
              </a:rPr>
              <a:t>of </a:t>
            </a:r>
            <a:r>
              <a:rPr lang="en-US" sz="2700" dirty="0" smtClean="0">
                <a:latin typeface="Bebas Neue Bold" pitchFamily="34" charset="0"/>
              </a:rPr>
              <a:t>treatment</a:t>
            </a:r>
            <a:endParaRPr lang="en-US" sz="2700" dirty="0">
              <a:latin typeface="Bebas Neue Bold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7117" y="1981200"/>
            <a:ext cx="8776883" cy="3964137"/>
            <a:chOff x="299840" y="1855434"/>
            <a:chExt cx="8776883" cy="4157247"/>
          </a:xfrm>
        </p:grpSpPr>
        <p:sp>
          <p:nvSpPr>
            <p:cNvPr id="5" name="Rectangle 4"/>
            <p:cNvSpPr/>
            <p:nvPr/>
          </p:nvSpPr>
          <p:spPr>
            <a:xfrm>
              <a:off x="299840" y="1855434"/>
              <a:ext cx="2758222" cy="3562169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Sleep Quality </a:t>
              </a:r>
              <a:r>
                <a:rPr lang="en-GB" sz="1400" i="1" dirty="0" smtClean="0">
                  <a:solidFill>
                    <a:srgbClr val="17426B"/>
                  </a:solidFill>
                </a:rPr>
                <a:t>(n=186)</a:t>
              </a:r>
              <a:endParaRPr lang="en-GB" sz="1400" i="1" dirty="0">
                <a:solidFill>
                  <a:srgbClr val="17426B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" y="5593080"/>
              <a:ext cx="8771923" cy="4196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Base: n=186</a:t>
              </a:r>
            </a:p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On a scale of 1 meaning ‘very bad’ to 5 meaning ‘Very good’, how would you rate the quality of your sleep before and after treatment for sleep apnea? </a:t>
              </a:r>
              <a:endParaRPr lang="en-GB" sz="1000" noProof="1">
                <a:solidFill>
                  <a:srgbClr val="000000">
                    <a:lumMod val="50000"/>
                    <a:lumOff val="50000"/>
                  </a:srgbClr>
                </a:solidFill>
              </a:endParaRPr>
            </a:p>
          </p:txBody>
        </p:sp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832976373"/>
                </p:ext>
              </p:extLst>
            </p:nvPr>
          </p:nvGraphicFramePr>
          <p:xfrm>
            <a:off x="475834" y="2286000"/>
            <a:ext cx="2406233" cy="31316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3124200" y="1862084"/>
              <a:ext cx="5715000" cy="1132647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   </a:t>
              </a:r>
              <a:endParaRPr lang="en-GB" sz="12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3768061200"/>
                </p:ext>
              </p:extLst>
            </p:nvPr>
          </p:nvGraphicFramePr>
          <p:xfrm>
            <a:off x="3329226" y="1939029"/>
            <a:ext cx="5212608" cy="1135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4182930" y="1855434"/>
              <a:ext cx="3505200" cy="303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New User (under 5 years) </a:t>
              </a:r>
              <a:r>
                <a:rPr lang="en-GB" sz="1000" i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(n=78)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24199" y="3067230"/>
              <a:ext cx="5715001" cy="1132647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   </a:t>
              </a:r>
              <a:endParaRPr lang="en-GB" sz="12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2118588744"/>
                </p:ext>
              </p:extLst>
            </p:nvPr>
          </p:nvGraphicFramePr>
          <p:xfrm>
            <a:off x="3329226" y="3135297"/>
            <a:ext cx="5212608" cy="1135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4111906" y="3104970"/>
              <a:ext cx="3505200" cy="303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Mid-Term User (5- 10 years) </a:t>
              </a:r>
              <a:r>
                <a:rPr lang="en-GB" sz="1000" i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(n=58)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24200" y="4284955"/>
              <a:ext cx="5715000" cy="1132647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   </a:t>
              </a:r>
              <a:endParaRPr lang="en-GB" sz="12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16" name="Chart 15"/>
            <p:cNvGraphicFramePr/>
            <p:nvPr>
              <p:extLst>
                <p:ext uri="{D42A27DB-BD31-4B8C-83A1-F6EECF244321}">
                  <p14:modId xmlns:p14="http://schemas.microsoft.com/office/powerpoint/2010/main" val="1243987006"/>
                </p:ext>
              </p:extLst>
            </p:nvPr>
          </p:nvGraphicFramePr>
          <p:xfrm>
            <a:off x="3320348" y="4353022"/>
            <a:ext cx="5212608" cy="1135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7" name="Rectangle 16"/>
            <p:cNvSpPr/>
            <p:nvPr/>
          </p:nvSpPr>
          <p:spPr>
            <a:xfrm>
              <a:off x="4174052" y="4269427"/>
              <a:ext cx="3505200" cy="303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Long-Term User (over 10 years) </a:t>
              </a:r>
              <a:r>
                <a:rPr lang="en-GB" sz="1000" i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(n=50)</a:t>
              </a:r>
            </a:p>
          </p:txBody>
        </p:sp>
        <p:graphicFrame>
          <p:nvGraphicFramePr>
            <p:cNvPr id="18" name="Content Placeholder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22947158"/>
                </p:ext>
              </p:extLst>
            </p:nvPr>
          </p:nvGraphicFramePr>
          <p:xfrm>
            <a:off x="299841" y="5438266"/>
            <a:ext cx="8539360" cy="1940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19" name="Rectangle 18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42354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ebas Neue Bold" pitchFamily="34" charset="0"/>
              </a:rPr>
              <a:t>Depression, Anxiety or Other Mental Health </a:t>
            </a:r>
            <a:r>
              <a:rPr lang="en-US" dirty="0" smtClean="0">
                <a:latin typeface="Bebas Neue Bold" pitchFamily="34" charset="0"/>
              </a:rPr>
              <a:t>Problems Severity</a:t>
            </a:r>
            <a:r>
              <a:rPr lang="en-US" dirty="0">
                <a:latin typeface="Bebas Neue Bold" pitchFamily="34" charset="0"/>
              </a:rPr>
              <a:t/>
            </a:r>
            <a:br>
              <a:rPr lang="en-US" dirty="0">
                <a:latin typeface="Bebas Neue Bold" pitchFamily="34" charset="0"/>
              </a:rPr>
            </a:br>
            <a:r>
              <a:rPr lang="en-US" sz="2700" dirty="0">
                <a:latin typeface="Bebas Neue Bold" pitchFamily="34" charset="0"/>
              </a:rPr>
              <a:t>Before and after sleep apnea treatment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6837" y="1828800"/>
            <a:ext cx="8771923" cy="4078814"/>
            <a:chOff x="304800" y="1801715"/>
            <a:chExt cx="8771923" cy="4191451"/>
          </a:xfrm>
        </p:grpSpPr>
        <p:sp>
          <p:nvSpPr>
            <p:cNvPr id="6" name="Rectangle 5"/>
            <p:cNvSpPr/>
            <p:nvPr/>
          </p:nvSpPr>
          <p:spPr>
            <a:xfrm>
              <a:off x="304800" y="1801715"/>
              <a:ext cx="3276600" cy="3945229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Depression, Anxiety or Other Mental Health problems seriousness before and after OSA treatment</a:t>
              </a:r>
              <a:endParaRPr lang="en-GB" sz="14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401987706"/>
                </p:ext>
              </p:extLst>
            </p:nvPr>
          </p:nvGraphicFramePr>
          <p:xfrm>
            <a:off x="368312" y="2300360"/>
            <a:ext cx="3213088" cy="35371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304800" y="5746945"/>
              <a:ext cx="877192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Base: n=176 (Percentages under 3% are not shown for transparency).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57600" y="1801716"/>
              <a:ext cx="5181600" cy="3945228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Depression</a:t>
              </a:r>
              <a:r>
                <a:rPr lang="en-GB" sz="1400" b="1" dirty="0">
                  <a:solidFill>
                    <a:srgbClr val="17426B"/>
                  </a:solidFill>
                </a:rPr>
                <a:t>, </a:t>
              </a:r>
              <a:r>
                <a:rPr lang="en-GB" sz="1400" b="1" dirty="0" smtClean="0">
                  <a:solidFill>
                    <a:srgbClr val="17426B"/>
                  </a:solidFill>
                </a:rPr>
                <a:t>Anxiety/Mental </a:t>
              </a:r>
              <a:r>
                <a:rPr lang="en-GB" sz="1400" b="1" dirty="0">
                  <a:solidFill>
                    <a:srgbClr val="17426B"/>
                  </a:solidFill>
                </a:rPr>
                <a:t>Health </a:t>
              </a:r>
              <a:r>
                <a:rPr lang="en-GB" sz="1400" b="1" dirty="0" smtClean="0">
                  <a:solidFill>
                    <a:srgbClr val="17426B"/>
                  </a:solidFill>
                </a:rPr>
                <a:t>problems healthcare providers visits before and 1 year after OSA treatment</a:t>
              </a:r>
              <a:endParaRPr lang="en-GB" sz="14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341610823"/>
                </p:ext>
              </p:extLst>
            </p:nvPr>
          </p:nvGraphicFramePr>
          <p:xfrm>
            <a:off x="3780408" y="2913506"/>
            <a:ext cx="4725140" cy="26629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2" name="Chart 11"/>
            <p:cNvGraphicFramePr/>
            <p:nvPr>
              <p:extLst>
                <p:ext uri="{D42A27DB-BD31-4B8C-83A1-F6EECF244321}">
                  <p14:modId xmlns:p14="http://schemas.microsoft.com/office/powerpoint/2010/main" val="3496298565"/>
                </p:ext>
              </p:extLst>
            </p:nvPr>
          </p:nvGraphicFramePr>
          <p:xfrm>
            <a:off x="6093559" y="2989675"/>
            <a:ext cx="2396749" cy="22758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3" name="Rectangle 12"/>
            <p:cNvSpPr/>
            <p:nvPr/>
          </p:nvSpPr>
          <p:spPr>
            <a:xfrm>
              <a:off x="4045997" y="2636507"/>
              <a:ext cx="18288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Before</a:t>
              </a:r>
              <a:endParaRPr lang="en-GB" sz="10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76748" y="2636507"/>
              <a:ext cx="18288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Since Treatment</a:t>
              </a:r>
              <a:endParaRPr lang="en-GB" sz="10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72067" y="4857653"/>
              <a:ext cx="18288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Mean: 18.2 Times</a:t>
              </a:r>
              <a:endParaRPr lang="en-GB" sz="10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0270" y="4850012"/>
              <a:ext cx="18288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Mean: 14.8 Times</a:t>
              </a:r>
              <a:endParaRPr lang="en-GB" sz="1000" b="1" i="1" dirty="0">
                <a:solidFill>
                  <a:srgbClr val="17426B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26972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4800" y="2258218"/>
            <a:ext cx="8771923" cy="3913983"/>
            <a:chOff x="304800" y="1828801"/>
            <a:chExt cx="8771923" cy="4164365"/>
          </a:xfrm>
        </p:grpSpPr>
        <p:sp>
          <p:nvSpPr>
            <p:cNvPr id="9" name="Rectangle 8"/>
            <p:cNvSpPr/>
            <p:nvPr/>
          </p:nvSpPr>
          <p:spPr>
            <a:xfrm>
              <a:off x="304800" y="5746945"/>
              <a:ext cx="877192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Base: n=176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" y="1828801"/>
              <a:ext cx="4190999" cy="3918143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Days without </a:t>
              </a:r>
              <a:r>
                <a:rPr lang="en-GB" sz="1400" b="1" dirty="0">
                  <a:solidFill>
                    <a:srgbClr val="17426B"/>
                  </a:solidFill>
                </a:rPr>
                <a:t>feelings of depression, </a:t>
              </a:r>
              <a:r>
                <a:rPr lang="en-GB" sz="1400" b="1" dirty="0" smtClean="0">
                  <a:solidFill>
                    <a:srgbClr val="17426B"/>
                  </a:solidFill>
                </a:rPr>
                <a:t>anxiety/ mental </a:t>
              </a:r>
              <a:r>
                <a:rPr lang="en-GB" sz="1400" b="1" dirty="0">
                  <a:solidFill>
                    <a:srgbClr val="17426B"/>
                  </a:solidFill>
                </a:rPr>
                <a:t>health problems </a:t>
              </a:r>
              <a:r>
                <a:rPr lang="en-GB" sz="1400" b="1" dirty="0" smtClean="0">
                  <a:solidFill>
                    <a:srgbClr val="17426B"/>
                  </a:solidFill>
                </a:rPr>
                <a:t>before and after treatment of OSA</a:t>
              </a:r>
              <a:endParaRPr lang="en-GB" sz="1400" b="1" dirty="0">
                <a:solidFill>
                  <a:srgbClr val="17426B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8200" y="1828801"/>
              <a:ext cx="4190999" cy="3918144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400" b="1" dirty="0" smtClean="0">
                  <a:solidFill>
                    <a:srgbClr val="17426B"/>
                  </a:solidFill>
                </a:rPr>
                <a:t>Change in Depression</a:t>
              </a:r>
              <a:r>
                <a:rPr lang="en-GB" sz="1400" b="1" dirty="0">
                  <a:solidFill>
                    <a:srgbClr val="17426B"/>
                  </a:solidFill>
                </a:rPr>
                <a:t>, </a:t>
              </a:r>
              <a:r>
                <a:rPr lang="en-GB" sz="1400" b="1" dirty="0" smtClean="0">
                  <a:solidFill>
                    <a:srgbClr val="17426B"/>
                  </a:solidFill>
                </a:rPr>
                <a:t>Anxiety/ Mental </a:t>
              </a:r>
              <a:r>
                <a:rPr lang="en-GB" sz="1400" b="1" dirty="0">
                  <a:solidFill>
                    <a:srgbClr val="17426B"/>
                  </a:solidFill>
                </a:rPr>
                <a:t>Health </a:t>
              </a:r>
              <a:r>
                <a:rPr lang="en-GB" sz="1400" b="1" dirty="0" smtClean="0">
                  <a:solidFill>
                    <a:srgbClr val="17426B"/>
                  </a:solidFill>
                </a:rPr>
                <a:t>problems medication usage after 1 year of OSA treatment</a:t>
              </a:r>
              <a:endParaRPr lang="en-GB" sz="1400" b="1" dirty="0">
                <a:solidFill>
                  <a:srgbClr val="17426B"/>
                </a:solidFill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6019800" y="2819400"/>
              <a:ext cx="725014" cy="1828800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74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Down Arrow 13"/>
            <p:cNvSpPr/>
            <p:nvPr/>
          </p:nvSpPr>
          <p:spPr>
            <a:xfrm rot="10800000">
              <a:off x="6798810" y="2822359"/>
              <a:ext cx="725014" cy="1828800"/>
            </a:xfrm>
            <a:prstGeom prst="downArrow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77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00600" y="2924162"/>
              <a:ext cx="1295400" cy="491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Decreased (1%-49% lower dose)</a:t>
              </a:r>
              <a:endParaRPr lang="en-GB" sz="12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00600" y="3763138"/>
              <a:ext cx="1295400" cy="491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Decreased (50%+ lower dose)</a:t>
              </a:r>
              <a:endParaRPr lang="en-GB" sz="12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13468" y="3173342"/>
              <a:ext cx="1295400" cy="491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Increased (50%+ higher dose)</a:t>
              </a:r>
              <a:endParaRPr lang="en-GB" sz="12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05329" y="3901637"/>
              <a:ext cx="1295400" cy="491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1" smtClean="0">
                  <a:solidFill>
                    <a:srgbClr val="17426B"/>
                  </a:solidFill>
                </a:rPr>
                <a:t>Increased (1%-49% higher dose)</a:t>
              </a:r>
              <a:endParaRPr lang="en-GB" sz="12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16565" y="3250287"/>
              <a:ext cx="706519" cy="327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>
                  <a:solidFill>
                    <a:srgbClr val="17426B"/>
                  </a:solidFill>
                </a:rPr>
                <a:t>6</a:t>
              </a:r>
              <a:r>
                <a:rPr lang="en-GB" sz="1400" b="1" noProof="1" smtClean="0">
                  <a:solidFill>
                    <a:srgbClr val="17426B"/>
                  </a:solidFill>
                </a:rPr>
                <a:t>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17305" y="3978582"/>
              <a:ext cx="706519" cy="327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10%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29047" y="3001108"/>
              <a:ext cx="706519" cy="327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9%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38660" y="3809305"/>
              <a:ext cx="706519" cy="327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>
                  <a:solidFill>
                    <a:srgbClr val="17426B"/>
                  </a:solidFill>
                </a:rPr>
                <a:t>7</a:t>
              </a:r>
              <a:r>
                <a:rPr lang="en-GB" sz="1400" b="1" noProof="1" smtClean="0">
                  <a:solidFill>
                    <a:srgbClr val="17426B"/>
                  </a:solidFill>
                </a:rPr>
                <a:t>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1219200" y="4188105"/>
              <a:ext cx="1236210" cy="1140720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74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Down Arrow 23"/>
            <p:cNvSpPr/>
            <p:nvPr/>
          </p:nvSpPr>
          <p:spPr>
            <a:xfrm rot="10800000">
              <a:off x="1219200" y="2915671"/>
              <a:ext cx="1236210" cy="1102343"/>
            </a:xfrm>
            <a:prstGeom prst="downArrow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77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90799" y="4371198"/>
              <a:ext cx="1676399" cy="327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noProof="1" smtClean="0">
                  <a:solidFill>
                    <a:srgbClr val="17426B"/>
                  </a:solidFill>
                </a:rPr>
                <a:t>Slightly worsened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93019" y="4776922"/>
              <a:ext cx="1877974" cy="327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noProof="1" smtClean="0">
                  <a:solidFill>
                    <a:srgbClr val="17426B"/>
                  </a:solidFill>
                </a:rPr>
                <a:t>Significantly worsened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87099" y="2924162"/>
              <a:ext cx="1926455" cy="327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noProof="1" smtClean="0">
                  <a:solidFill>
                    <a:srgbClr val="17426B"/>
                  </a:solidFill>
                </a:rPr>
                <a:t>Significantly improved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93018" y="3540695"/>
              <a:ext cx="1674181" cy="327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noProof="1" smtClean="0">
                  <a:solidFill>
                    <a:srgbClr val="17426B"/>
                  </a:solidFill>
                </a:rPr>
                <a:t>Slightly improved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582070" y="3075801"/>
              <a:ext cx="524895" cy="327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23%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90948" y="3533001"/>
              <a:ext cx="524895" cy="327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26%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593167" y="4363504"/>
              <a:ext cx="524895" cy="327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1%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95386" y="4853868"/>
              <a:ext cx="524895" cy="327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>
                  <a:solidFill>
                    <a:srgbClr val="17426B"/>
                  </a:solidFill>
                </a:rPr>
                <a:t>2</a:t>
              </a:r>
              <a:r>
                <a:rPr lang="en-GB" sz="1400" b="1" noProof="1" smtClean="0">
                  <a:solidFill>
                    <a:srgbClr val="17426B"/>
                  </a:solidFill>
                </a:rPr>
                <a:t>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607075" y="3955500"/>
              <a:ext cx="1295400" cy="327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noProof="1" smtClean="0">
                  <a:solidFill>
                    <a:srgbClr val="17426B"/>
                  </a:solidFill>
                </a:rPr>
                <a:t>No Change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592427" y="3971038"/>
              <a:ext cx="524895" cy="327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noProof="1" smtClean="0">
                  <a:solidFill>
                    <a:srgbClr val="17426B"/>
                  </a:solidFill>
                </a:rPr>
                <a:t>38%</a:t>
              </a:r>
              <a:endParaRPr lang="en-GB" sz="1400" b="1" i="1" dirty="0">
                <a:solidFill>
                  <a:srgbClr val="17426B"/>
                </a:solidFill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555" y="50322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ebas Neue Bold" pitchFamily="34" charset="0"/>
              </a:rPr>
              <a:t>Depression, Anxiety or Other Mental Health </a:t>
            </a:r>
            <a:r>
              <a:rPr lang="en-US" dirty="0" smtClean="0">
                <a:latin typeface="Bebas Neue Bold" pitchFamily="34" charset="0"/>
              </a:rPr>
              <a:t>Problems Improvement and Medication Usage</a:t>
            </a:r>
            <a:r>
              <a:rPr lang="en-US" dirty="0">
                <a:latin typeface="Bebas Neue Bold" pitchFamily="34" charset="0"/>
              </a:rPr>
              <a:t/>
            </a:r>
            <a:br>
              <a:rPr lang="en-US" dirty="0">
                <a:latin typeface="Bebas Neue Bold" pitchFamily="34" charset="0"/>
              </a:rPr>
            </a:br>
            <a:r>
              <a:rPr lang="en-US" sz="2700" dirty="0">
                <a:latin typeface="Bebas Neue Bold" pitchFamily="34" charset="0"/>
              </a:rPr>
              <a:t>Before and after sleep apnea treatment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361751"/>
              </p:ext>
            </p:extLst>
          </p:nvPr>
        </p:nvGraphicFramePr>
        <p:xfrm>
          <a:off x="4689280" y="4897080"/>
          <a:ext cx="4148438" cy="1009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58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17426B"/>
                          </a:solidFill>
                          <a:effectLst/>
                          <a:latin typeface="+mn-lt"/>
                        </a:rPr>
                        <a:t>Began medication after treatment started</a:t>
                      </a:r>
                      <a:endParaRPr lang="en-GB" sz="1100" b="0" i="0" u="none" strike="noStrike" dirty="0">
                        <a:solidFill>
                          <a:srgbClr val="17426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1465" algn="l"/>
                        </a:tabLst>
                      </a:pPr>
                      <a:endParaRPr lang="en-GB" sz="9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6000" marR="36000" marT="10800" marB="1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58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Have never taken medication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1465" algn="l"/>
                        </a:tabLst>
                      </a:pPr>
                      <a:endParaRPr lang="en-GB" sz="9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6000" marR="36000" marT="10800" marB="1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14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No Change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1465" algn="l"/>
                        </a:tabLst>
                      </a:pPr>
                      <a:endParaRPr lang="en-GB" sz="9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6000" marR="36000" marT="10800" marB="108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14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17426B"/>
                          </a:solidFill>
                          <a:effectLst/>
                          <a:latin typeface="Calibri"/>
                        </a:rPr>
                        <a:t>Stopped taking medication after change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8765" algn="l"/>
                        </a:tabLst>
                      </a:pPr>
                      <a:endParaRPr lang="en-GB" sz="9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6000" marR="36000" marT="10800" marB="1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99696"/>
              </p:ext>
            </p:extLst>
          </p:nvPr>
        </p:nvGraphicFramePr>
        <p:xfrm>
          <a:off x="5181600" y="4876800"/>
          <a:ext cx="3799692" cy="1040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044983"/>
              </p:ext>
            </p:extLst>
          </p:nvPr>
        </p:nvGraphicFramePr>
        <p:xfrm>
          <a:off x="322555" y="5622094"/>
          <a:ext cx="4148438" cy="278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90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17426B"/>
                          </a:solidFill>
                          <a:effectLst/>
                          <a:latin typeface="+mn-lt"/>
                        </a:rPr>
                        <a:t>Do not remember</a:t>
                      </a:r>
                      <a:endParaRPr lang="en-GB" sz="1100" b="0" i="0" u="none" strike="noStrike" dirty="0">
                        <a:solidFill>
                          <a:srgbClr val="17426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1465" algn="l"/>
                        </a:tabLst>
                      </a:pPr>
                      <a:endParaRPr lang="en-GB" sz="95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36000" marR="36000" marT="10800" marB="1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863233"/>
              </p:ext>
            </p:extLst>
          </p:nvPr>
        </p:nvGraphicFramePr>
        <p:xfrm>
          <a:off x="729746" y="5600636"/>
          <a:ext cx="3961015" cy="30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Rectangle 34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260843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Bebas Neue Bold" pitchFamily="34" charset="0"/>
              </a:rPr>
              <a:t>Cost Burden of OSA in the Undiagnosed vs. Diagnosis &amp; Treatment Costs</a:t>
            </a:r>
            <a:endParaRPr lang="en-US" dirty="0">
              <a:latin typeface="Bebas Neue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791200"/>
            <a:ext cx="868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  <a:cs typeface="Arial" panose="020B0604020202020204" pitchFamily="34" charset="0"/>
              </a:rPr>
              <a:t>Source: </a:t>
            </a:r>
            <a:r>
              <a:rPr lang="en-US" sz="1100" baseline="30000" dirty="0">
                <a:solidFill>
                  <a:schemeClr val="tx2"/>
                </a:solidFill>
                <a:cs typeface="Arial" panose="020B0604020202020204" pitchFamily="34" charset="0"/>
              </a:rPr>
              <a:t>1</a:t>
            </a:r>
            <a:r>
              <a:rPr lang="en-US" sz="1100" dirty="0" smtClean="0">
                <a:solidFill>
                  <a:schemeClr val="tx2"/>
                </a:solidFill>
                <a:cs typeface="Arial" panose="020B0604020202020204" pitchFamily="34" charset="0"/>
              </a:rPr>
              <a:t>Primary research with experts, secondary clinical research, U.S. Census (2014), Peppard </a:t>
            </a:r>
            <a:r>
              <a:rPr lang="en-US" sz="1100" dirty="0">
                <a:solidFill>
                  <a:schemeClr val="tx2"/>
                </a:solidFill>
                <a:cs typeface="Arial" panose="020B0604020202020204" pitchFamily="34" charset="0"/>
              </a:rPr>
              <a:t>"Increased Prevalence of </a:t>
            </a:r>
            <a:r>
              <a:rPr lang="en-US" sz="1100" dirty="0" smtClean="0">
                <a:solidFill>
                  <a:schemeClr val="tx2"/>
                </a:solidFill>
                <a:cs typeface="Arial" panose="020B0604020202020204" pitchFamily="34" charset="0"/>
              </a:rPr>
              <a:t>Sleep- </a:t>
            </a:r>
          </a:p>
          <a:p>
            <a:r>
              <a:rPr lang="en-US" sz="1100" dirty="0" smtClean="0">
                <a:solidFill>
                  <a:schemeClr val="tx2"/>
                </a:solidFill>
                <a:cs typeface="Arial" panose="020B0604020202020204" pitchFamily="34" charset="0"/>
              </a:rPr>
              <a:t>disordered </a:t>
            </a:r>
            <a:r>
              <a:rPr lang="en-US" sz="1100" dirty="0">
                <a:solidFill>
                  <a:schemeClr val="tx2"/>
                </a:solidFill>
                <a:cs typeface="Arial" panose="020B0604020202020204" pitchFamily="34" charset="0"/>
              </a:rPr>
              <a:t>Breathing in Adults." American Journal of Epidemiology (2013</a:t>
            </a:r>
            <a:r>
              <a:rPr lang="en-US" sz="1100" dirty="0" smtClean="0">
                <a:solidFill>
                  <a:schemeClr val="tx2"/>
                </a:solidFill>
                <a:cs typeface="Arial" panose="020B0604020202020204" pitchFamily="34" charset="0"/>
              </a:rPr>
              <a:t>), Frost &amp; Sullivan Patient Survey,</a:t>
            </a:r>
            <a:endParaRPr lang="en-US" sz="11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2193964"/>
          <a:ext cx="8610600" cy="3444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06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Undiagnosed</a:t>
                      </a:r>
                      <a:endParaRPr lang="en-US" sz="14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Diagnosed</a:t>
                      </a:r>
                      <a:endParaRPr lang="en-US" sz="14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6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 People with OSA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23,500,000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5,900,000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04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Cost of Undiagnosed OSA ($US </a:t>
                      </a:r>
                      <a:r>
                        <a:rPr lang="en-US" sz="1400" dirty="0" err="1" smtClean="0"/>
                        <a:t>Bil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Cost of Diagnosed OSA ($US </a:t>
                      </a:r>
                      <a:r>
                        <a:rPr lang="en-US" sz="1400" dirty="0" err="1" smtClean="0"/>
                        <a:t>Bil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04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Comorbidities</a:t>
                      </a:r>
                      <a:r>
                        <a:rPr lang="en-US" sz="1400" dirty="0" smtClean="0"/>
                        <a:t> &amp; Mental Health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$30.0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Diagnosis,</a:t>
                      </a:r>
                      <a:r>
                        <a:rPr lang="en-US" sz="1400" baseline="0" dirty="0" smtClean="0"/>
                        <a:t> Testing and Follow Up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$0.8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6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Motor Vehicle Accidents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$26.2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Non-surgical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$6.2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6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Workplace Accidents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$6.5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Surgical Treatment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$5.4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6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Lost Productivity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$86.9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468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Total Costs ($US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</a:rPr>
                        <a:t>Bil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$149.6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$12.4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6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Cost per Person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$6,336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$2,105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207346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3816" y="30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ebas Neue Bold" pitchFamily="34" charset="0"/>
              </a:rPr>
              <a:t>Mental Health </a:t>
            </a:r>
            <a:r>
              <a:rPr lang="en-US" dirty="0" smtClean="0">
                <a:latin typeface="Bebas Neue Bold" pitchFamily="34" charset="0"/>
              </a:rPr>
              <a:t>Attributes</a:t>
            </a:r>
            <a:r>
              <a:rPr lang="en-US" dirty="0">
                <a:latin typeface="Bebas Neue Bold" pitchFamily="34" charset="0"/>
              </a:rPr>
              <a:t/>
            </a:r>
            <a:br>
              <a:rPr lang="en-US" dirty="0">
                <a:latin typeface="Bebas Neue Bold" pitchFamily="34" charset="0"/>
              </a:rPr>
            </a:br>
            <a:r>
              <a:rPr lang="en-US" sz="2700" dirty="0">
                <a:latin typeface="Bebas Neue Bold" pitchFamily="34" charset="0"/>
              </a:rPr>
              <a:t>Before and after sleep apnea treatment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0" y="1295400"/>
            <a:ext cx="7391400" cy="4848205"/>
            <a:chOff x="1692342" y="1301835"/>
            <a:chExt cx="7391400" cy="4848205"/>
          </a:xfrm>
        </p:grpSpPr>
        <p:sp>
          <p:nvSpPr>
            <p:cNvPr id="5" name="Rectangle 4"/>
            <p:cNvSpPr/>
            <p:nvPr/>
          </p:nvSpPr>
          <p:spPr>
            <a:xfrm>
              <a:off x="3232352" y="1305015"/>
              <a:ext cx="2737515" cy="1898565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</a:rPr>
                <a:t>Quality of Life</a:t>
              </a:r>
              <a:endParaRPr lang="en-GB" sz="1200" b="1" dirty="0">
                <a:solidFill>
                  <a:srgbClr val="17426B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06360" y="1301835"/>
              <a:ext cx="2754715" cy="1898565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</a:rPr>
                <a:t>Relationship with Bed Partner</a:t>
              </a:r>
              <a:endParaRPr lang="en-GB" sz="12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2771778940"/>
                </p:ext>
              </p:extLst>
            </p:nvPr>
          </p:nvGraphicFramePr>
          <p:xfrm>
            <a:off x="6202617" y="1433902"/>
            <a:ext cx="2362199" cy="17132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4182218830"/>
                </p:ext>
              </p:extLst>
            </p:nvPr>
          </p:nvGraphicFramePr>
          <p:xfrm>
            <a:off x="3397992" y="1417466"/>
            <a:ext cx="2362199" cy="17132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9" name="Content Placeholder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53112470"/>
                </p:ext>
              </p:extLst>
            </p:nvPr>
          </p:nvGraphicFramePr>
          <p:xfrm>
            <a:off x="5844683" y="3256702"/>
            <a:ext cx="2916392" cy="1940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" name="Rectangle 9"/>
            <p:cNvSpPr/>
            <p:nvPr/>
          </p:nvSpPr>
          <p:spPr>
            <a:xfrm>
              <a:off x="6006360" y="3514965"/>
              <a:ext cx="2754715" cy="1898565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</a:rPr>
                <a:t>Degree of Patience</a:t>
              </a:r>
              <a:endParaRPr lang="en-GB" sz="1200" b="1" dirty="0">
                <a:solidFill>
                  <a:srgbClr val="17426B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18840" y="3513109"/>
              <a:ext cx="2737515" cy="1898565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200" b="1" dirty="0" smtClean="0">
                  <a:solidFill>
                    <a:srgbClr val="17426B"/>
                  </a:solidFill>
                </a:rPr>
                <a:t>Quality of Mood</a:t>
              </a:r>
              <a:endParaRPr lang="en-GB" sz="1200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12" name="Content Placeholder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25833792"/>
                </p:ext>
              </p:extLst>
            </p:nvPr>
          </p:nvGraphicFramePr>
          <p:xfrm>
            <a:off x="3218840" y="3265494"/>
            <a:ext cx="2751027" cy="1940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1692342" y="5442154"/>
              <a:ext cx="73914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Base: n=506</a:t>
              </a:r>
            </a:p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On a scale of 1 meaning ‘very bad’ to 5 meaning ‘Very good’, how would you rate &lt;attribute&gt; before your treatment for sleep apnea and today? </a:t>
              </a:r>
            </a:p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(Percentages under 3% not shown for transparency).</a:t>
              </a:r>
              <a:endParaRPr lang="en-GB" sz="1000" noProof="1">
                <a:solidFill>
                  <a:srgbClr val="000000">
                    <a:lumMod val="50000"/>
                    <a:lumOff val="50000"/>
                  </a:srgbClr>
                </a:solidFill>
              </a:endParaRPr>
            </a:p>
          </p:txBody>
        </p:sp>
        <p:graphicFrame>
          <p:nvGraphicFramePr>
            <p:cNvPr id="15" name="Chart 14"/>
            <p:cNvGraphicFramePr/>
            <p:nvPr>
              <p:extLst>
                <p:ext uri="{D42A27DB-BD31-4B8C-83A1-F6EECF244321}">
                  <p14:modId xmlns:p14="http://schemas.microsoft.com/office/powerpoint/2010/main" val="99555591"/>
                </p:ext>
              </p:extLst>
            </p:nvPr>
          </p:nvGraphicFramePr>
          <p:xfrm>
            <a:off x="3406497" y="3646651"/>
            <a:ext cx="2362199" cy="17132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16" name="Chart 15"/>
            <p:cNvGraphicFramePr/>
            <p:nvPr>
              <p:extLst>
                <p:ext uri="{D42A27DB-BD31-4B8C-83A1-F6EECF244321}">
                  <p14:modId xmlns:p14="http://schemas.microsoft.com/office/powerpoint/2010/main" val="2327074167"/>
                </p:ext>
              </p:extLst>
            </p:nvPr>
          </p:nvGraphicFramePr>
          <p:xfrm>
            <a:off x="6248400" y="3653674"/>
            <a:ext cx="2362199" cy="17132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7" name="Rectangle 16"/>
            <p:cNvSpPr/>
            <p:nvPr/>
          </p:nvSpPr>
          <p:spPr>
            <a:xfrm>
              <a:off x="6232186" y="3267486"/>
              <a:ext cx="2514600" cy="185500"/>
            </a:xfrm>
            <a:prstGeom prst="rect">
              <a:avLst/>
            </a:prstGeom>
            <a:solidFill>
              <a:srgbClr val="F2F2F2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Top 2 Box </a:t>
              </a:r>
              <a:r>
                <a:rPr lang="en-GB" sz="1000" i="1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(‘Good’ and Very ‘Good</a:t>
              </a:r>
              <a:r>
                <a:rPr lang="en-GB" sz="1000" dirty="0" smtClean="0">
                  <a:solidFill>
                    <a:srgbClr val="17426B"/>
                  </a:solidFill>
                  <a:cs typeface="Arial" panose="020B0604020202020204" pitchFamily="34" charset="0"/>
                </a:rPr>
                <a:t>’)</a:t>
              </a:r>
              <a:endParaRPr lang="en-GB" sz="1000" i="1" dirty="0">
                <a:solidFill>
                  <a:srgbClr val="17426B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118637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0900" y="18321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bas Neue Bold" pitchFamily="34" charset="0"/>
              </a:rPr>
              <a:t>Substance Abuse and Weight </a:t>
            </a:r>
            <a:r>
              <a:rPr lang="en-US" dirty="0">
                <a:latin typeface="Bebas Neue Bold" pitchFamily="34" charset="0"/>
              </a:rPr>
              <a:t/>
            </a:r>
            <a:br>
              <a:rPr lang="en-US" dirty="0">
                <a:latin typeface="Bebas Neue Bold" pitchFamily="34" charset="0"/>
              </a:rPr>
            </a:br>
            <a:r>
              <a:rPr lang="en-US" sz="2700" dirty="0">
                <a:latin typeface="Bebas Neue Bold" pitchFamily="34" charset="0"/>
              </a:rPr>
              <a:t>Before and after sleep apnea treatment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2076" y="1676400"/>
            <a:ext cx="8771924" cy="4121188"/>
            <a:chOff x="304799" y="1943470"/>
            <a:chExt cx="8771924" cy="4194213"/>
          </a:xfrm>
        </p:grpSpPr>
        <p:sp>
          <p:nvSpPr>
            <p:cNvPr id="5" name="Rectangle 4"/>
            <p:cNvSpPr/>
            <p:nvPr/>
          </p:nvSpPr>
          <p:spPr>
            <a:xfrm>
              <a:off x="4648201" y="1943470"/>
              <a:ext cx="4190999" cy="3788541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endParaRPr lang="en-GB" sz="1170" b="1" dirty="0" smtClean="0">
                <a:solidFill>
                  <a:srgbClr val="17426B"/>
                </a:solidFill>
              </a:endParaRPr>
            </a:p>
            <a:p>
              <a:pPr algn="ctr"/>
              <a:endParaRPr lang="en-GB" sz="1170" b="1" dirty="0" smtClean="0">
                <a:solidFill>
                  <a:srgbClr val="17426B"/>
                </a:solidFill>
              </a:endParaRPr>
            </a:p>
            <a:p>
              <a:pPr algn="ctr"/>
              <a:endParaRPr lang="en-GB" sz="1170" b="1" dirty="0">
                <a:solidFill>
                  <a:srgbClr val="17426B"/>
                </a:solidFill>
              </a:endParaRPr>
            </a:p>
            <a:p>
              <a:pPr algn="ctr"/>
              <a:endParaRPr lang="en-GB" sz="1170" b="1" dirty="0" smtClean="0">
                <a:solidFill>
                  <a:srgbClr val="17426B"/>
                </a:solidFill>
              </a:endParaRPr>
            </a:p>
            <a:p>
              <a:pPr algn="ctr"/>
              <a:endParaRPr lang="en-GB" sz="1170" b="1" dirty="0">
                <a:solidFill>
                  <a:srgbClr val="17426B"/>
                </a:solidFill>
              </a:endParaRPr>
            </a:p>
            <a:p>
              <a:pPr algn="ctr"/>
              <a:endParaRPr lang="en-GB" sz="1170" b="1" dirty="0" smtClean="0">
                <a:solidFill>
                  <a:srgbClr val="17426B"/>
                </a:solidFill>
              </a:endParaRPr>
            </a:p>
            <a:p>
              <a:pPr algn="ctr"/>
              <a:endParaRPr lang="en-GB" sz="1170" b="1" dirty="0">
                <a:solidFill>
                  <a:srgbClr val="17426B"/>
                </a:solidFill>
              </a:endParaRPr>
            </a:p>
            <a:p>
              <a:pPr algn="ctr"/>
              <a:endParaRPr lang="en-GB" sz="1170" b="1" dirty="0" smtClean="0">
                <a:solidFill>
                  <a:srgbClr val="17426B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799" y="1943471"/>
              <a:ext cx="4190999" cy="3788541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endParaRPr lang="en-GB" sz="1170" b="1" dirty="0" smtClean="0">
                <a:solidFill>
                  <a:srgbClr val="17426B"/>
                </a:solidFill>
              </a:endParaRPr>
            </a:p>
            <a:p>
              <a:pPr algn="ctr"/>
              <a:endParaRPr lang="en-GB" sz="1170" b="1" dirty="0" smtClean="0">
                <a:solidFill>
                  <a:srgbClr val="17426B"/>
                </a:solidFill>
              </a:endParaRPr>
            </a:p>
            <a:p>
              <a:pPr algn="ctr"/>
              <a:endParaRPr lang="en-GB" sz="1170" b="1" dirty="0">
                <a:solidFill>
                  <a:srgbClr val="17426B"/>
                </a:solidFill>
              </a:endParaRPr>
            </a:p>
            <a:p>
              <a:pPr algn="ctr"/>
              <a:endParaRPr lang="en-GB" sz="1170" b="1" dirty="0" smtClean="0">
                <a:solidFill>
                  <a:srgbClr val="17426B"/>
                </a:solidFill>
              </a:endParaRPr>
            </a:p>
            <a:p>
              <a:pPr algn="ctr"/>
              <a:endParaRPr lang="en-GB" sz="1170" b="1" dirty="0">
                <a:solidFill>
                  <a:srgbClr val="17426B"/>
                </a:solidFill>
              </a:endParaRPr>
            </a:p>
            <a:p>
              <a:pPr algn="ctr"/>
              <a:endParaRPr lang="en-GB" sz="1170" b="1" dirty="0" smtClean="0">
                <a:solidFill>
                  <a:srgbClr val="17426B"/>
                </a:solidFill>
              </a:endParaRPr>
            </a:p>
            <a:p>
              <a:pPr algn="ctr"/>
              <a:endParaRPr lang="en-GB" sz="1170" b="1" dirty="0">
                <a:solidFill>
                  <a:srgbClr val="17426B"/>
                </a:solidFill>
              </a:endParaRPr>
            </a:p>
            <a:p>
              <a:pPr algn="ctr"/>
              <a:endParaRPr lang="en-GB" sz="1170" b="1" dirty="0" smtClean="0">
                <a:solidFill>
                  <a:srgbClr val="17426B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44326" y="4631314"/>
              <a:ext cx="1370474" cy="999338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200" b="1" dirty="0">
                  <a:solidFill>
                    <a:srgbClr val="C00000"/>
                  </a:solidFill>
                </a:rPr>
                <a:t>Sleeping Pills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599" y="4631314"/>
              <a:ext cx="1361917" cy="999338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solidFill>
                <a:srgbClr val="4F81B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200" b="1" dirty="0" smtClean="0">
                  <a:solidFill>
                    <a:srgbClr val="4F81BD"/>
                  </a:solidFill>
                </a:rPr>
                <a:t>Sleeping Pills</a:t>
              </a:r>
              <a:endParaRPr lang="en-GB" sz="1200" b="1" dirty="0">
                <a:solidFill>
                  <a:srgbClr val="4F81BD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600" y="2439884"/>
              <a:ext cx="1361917" cy="999338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solidFill>
                <a:srgbClr val="4F81B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200" b="1" dirty="0" smtClean="0">
                  <a:solidFill>
                    <a:srgbClr val="4F81BD"/>
                  </a:solidFill>
                </a:rPr>
                <a:t>Alcoholic Drinks</a:t>
              </a:r>
              <a:endParaRPr lang="en-GB" sz="1200" b="1" dirty="0">
                <a:solidFill>
                  <a:srgbClr val="4F81BD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30815" y="2434848"/>
              <a:ext cx="1370474" cy="999338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200" b="1" dirty="0" smtClean="0">
                  <a:solidFill>
                    <a:srgbClr val="C00000"/>
                  </a:solidFill>
                </a:rPr>
                <a:t>Alcoholic </a:t>
              </a:r>
              <a:r>
                <a:rPr lang="en-GB" sz="1200" b="1" dirty="0">
                  <a:solidFill>
                    <a:srgbClr val="C00000"/>
                  </a:solidFill>
                </a:rPr>
                <a:t>Drinks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" y="3538488"/>
              <a:ext cx="1361917" cy="999338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solidFill>
                <a:srgbClr val="4F81B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200" b="1" dirty="0" smtClean="0">
                  <a:solidFill>
                    <a:srgbClr val="4F81BD"/>
                  </a:solidFill>
                </a:rPr>
                <a:t>Cigarettes</a:t>
              </a:r>
              <a:endParaRPr lang="en-GB" sz="1200" b="1" dirty="0">
                <a:solidFill>
                  <a:srgbClr val="4F81BD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30815" y="3533452"/>
              <a:ext cx="1370474" cy="999338"/>
            </a:xfrm>
            <a:prstGeom prst="rect">
              <a:avLst/>
            </a:prstGeom>
            <a:solidFill>
              <a:srgbClr val="ECEDEF">
                <a:alpha val="50196"/>
              </a:srgbClr>
            </a:solidFill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1200" b="1" dirty="0" smtClean="0">
                  <a:solidFill>
                    <a:srgbClr val="C00000"/>
                  </a:solidFill>
                </a:rPr>
                <a:t>Cigarettes</a:t>
              </a:r>
              <a:endParaRPr lang="en-GB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17325" y="1967876"/>
              <a:ext cx="5334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17426B"/>
                  </a:solidFill>
                </a:rPr>
                <a:t>Vs</a:t>
              </a:r>
              <a:endParaRPr lang="en-GB" b="1" dirty="0">
                <a:solidFill>
                  <a:srgbClr val="17426B"/>
                </a:solidFill>
              </a:endParaRPr>
            </a:p>
          </p:txBody>
        </p:sp>
        <p:graphicFrame>
          <p:nvGraphicFramePr>
            <p:cNvPr id="14" name="Chart 13"/>
            <p:cNvGraphicFramePr/>
            <p:nvPr>
              <p:extLst>
                <p:ext uri="{D42A27DB-BD31-4B8C-83A1-F6EECF244321}">
                  <p14:modId xmlns:p14="http://schemas.microsoft.com/office/powerpoint/2010/main" val="1171600313"/>
                </p:ext>
              </p:extLst>
            </p:nvPr>
          </p:nvGraphicFramePr>
          <p:xfrm>
            <a:off x="4585700" y="2206462"/>
            <a:ext cx="4343400" cy="34261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1040164" y="2775984"/>
              <a:ext cx="5334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rgbClr val="4F81BD"/>
                  </a:solidFill>
                </a:rPr>
                <a:t>2.9</a:t>
              </a:r>
              <a:endParaRPr lang="en-GB" sz="2000" b="1" dirty="0">
                <a:solidFill>
                  <a:srgbClr val="4F81BD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60263" y="3872510"/>
              <a:ext cx="716136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rgbClr val="4F81BD"/>
                  </a:solidFill>
                </a:rPr>
                <a:t>22.3</a:t>
              </a:r>
              <a:endParaRPr lang="en-GB" sz="2000" b="1" dirty="0">
                <a:solidFill>
                  <a:srgbClr val="4F81BD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40165" y="4950028"/>
              <a:ext cx="5334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rgbClr val="4F81BD"/>
                  </a:solidFill>
                </a:rPr>
                <a:t>1.4</a:t>
              </a:r>
              <a:endParaRPr lang="en-GB" sz="2000" b="1" dirty="0">
                <a:solidFill>
                  <a:srgbClr val="4F81BD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24200" y="2775984"/>
              <a:ext cx="5334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rgbClr val="C00000"/>
                  </a:solidFill>
                </a:rPr>
                <a:t>2</a:t>
              </a:r>
              <a:endParaRPr lang="en-GB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59713" y="3845876"/>
              <a:ext cx="5334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rgbClr val="C00000"/>
                  </a:solidFill>
                </a:rPr>
                <a:t>8.5</a:t>
              </a:r>
              <a:endParaRPr lang="en-GB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159713" y="4967784"/>
              <a:ext cx="5334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rgbClr val="C00000"/>
                  </a:solidFill>
                </a:rPr>
                <a:t>1.1</a:t>
              </a:r>
              <a:endParaRPr lang="en-GB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9600" y="2030022"/>
              <a:ext cx="1361916" cy="303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solidFill>
                    <a:srgbClr val="4F81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Then</a:t>
              </a:r>
              <a:r>
                <a:rPr lang="en-GB" b="1" dirty="0" smtClean="0">
                  <a:solidFill>
                    <a:srgbClr val="4F81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GB" sz="1000" b="1" i="1" dirty="0" smtClean="0">
                  <a:solidFill>
                    <a:srgbClr val="4F81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(Per week)</a:t>
              </a:r>
              <a:endParaRPr lang="en-GB" sz="1000" b="1" i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942568" y="2056656"/>
              <a:ext cx="995442" cy="303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Now</a:t>
              </a:r>
            </a:p>
            <a:p>
              <a:pPr algn="ctr"/>
              <a:r>
                <a:rPr lang="en-GB" sz="1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(Per week)</a:t>
              </a:r>
              <a:endParaRPr lang="en-GB" sz="1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7157" y="3057248"/>
              <a:ext cx="1071641" cy="190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i="1" dirty="0" smtClean="0">
                  <a:solidFill>
                    <a:srgbClr val="4F81BD"/>
                  </a:solidFill>
                </a:rPr>
                <a:t>Mean Score</a:t>
              </a:r>
              <a:endParaRPr lang="en-GB" sz="1000" i="1" dirty="0">
                <a:solidFill>
                  <a:srgbClr val="4F81BD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4410" y="4152010"/>
              <a:ext cx="1071641" cy="190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i="1" dirty="0" smtClean="0">
                  <a:solidFill>
                    <a:srgbClr val="4F81BD"/>
                  </a:solidFill>
                </a:rPr>
                <a:t>Mean Score</a:t>
              </a:r>
              <a:endParaRPr lang="en-GB" sz="1000" i="1" dirty="0">
                <a:solidFill>
                  <a:srgbClr val="4F81BD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74173" y="5237637"/>
              <a:ext cx="1071641" cy="190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i="1" dirty="0" smtClean="0">
                  <a:solidFill>
                    <a:srgbClr val="4F81BD"/>
                  </a:solidFill>
                </a:rPr>
                <a:t>Mean Score</a:t>
              </a:r>
              <a:endParaRPr lang="en-GB" sz="1000" i="1" dirty="0">
                <a:solidFill>
                  <a:srgbClr val="4F81BD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890582" y="3050229"/>
              <a:ext cx="1071641" cy="190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i="1" dirty="0" smtClean="0">
                  <a:solidFill>
                    <a:srgbClr val="C00000"/>
                  </a:solidFill>
                </a:rPr>
                <a:t>Mean Score</a:t>
              </a:r>
              <a:endParaRPr lang="en-GB" sz="1000" i="1" dirty="0">
                <a:solidFill>
                  <a:srgbClr val="C0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95591" y="4109479"/>
              <a:ext cx="1071641" cy="190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i="1" dirty="0" smtClean="0">
                  <a:solidFill>
                    <a:srgbClr val="C00000"/>
                  </a:solidFill>
                </a:rPr>
                <a:t>Mean Score</a:t>
              </a:r>
              <a:endParaRPr lang="en-GB" sz="1000" i="1" dirty="0">
                <a:solidFill>
                  <a:srgbClr val="C0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98720" y="5257252"/>
              <a:ext cx="1071641" cy="190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i="1" dirty="0" smtClean="0">
                  <a:solidFill>
                    <a:srgbClr val="C00000"/>
                  </a:solidFill>
                </a:rPr>
                <a:t>Mean Score</a:t>
              </a:r>
              <a:endParaRPr lang="en-GB" sz="1000" i="1" dirty="0">
                <a:solidFill>
                  <a:srgbClr val="C00000"/>
                </a:solidFill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2098026" y="2806990"/>
              <a:ext cx="543082" cy="355621"/>
            </a:xfrm>
            <a:prstGeom prst="rightArrow">
              <a:avLst/>
            </a:prstGeom>
            <a:solidFill>
              <a:srgbClr val="1947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2073617" y="3883396"/>
              <a:ext cx="543082" cy="355621"/>
            </a:xfrm>
            <a:prstGeom prst="rightArrow">
              <a:avLst/>
            </a:prstGeom>
            <a:solidFill>
              <a:srgbClr val="1947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2073624" y="4975407"/>
              <a:ext cx="543082" cy="355621"/>
            </a:xfrm>
            <a:prstGeom prst="rightArrow">
              <a:avLst/>
            </a:prstGeom>
            <a:solidFill>
              <a:srgbClr val="1947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000340" y="2074411"/>
              <a:ext cx="3505200" cy="303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solidFill>
                    <a:srgbClr val="1742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Q68. Weight Gain/ Loss </a:t>
              </a:r>
            </a:p>
            <a:p>
              <a:pPr algn="ctr"/>
              <a:r>
                <a:rPr lang="en-GB" sz="1000" b="1" i="1" dirty="0" smtClean="0">
                  <a:solidFill>
                    <a:srgbClr val="1742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(since beginning of treatment)</a:t>
              </a:r>
              <a:endParaRPr lang="en-GB" sz="1000" b="1" i="1" dirty="0">
                <a:solidFill>
                  <a:srgbClr val="17426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4800" y="5746945"/>
              <a:ext cx="8771923" cy="390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Q62-Q67. Before treatment how many cigarettes/ alcoholic drinks/ sleeping pills did you smoke/ drink/ take on average per week? </a:t>
              </a:r>
            </a:p>
            <a:p>
              <a:r>
                <a:rPr lang="en-GB" sz="1000" noProof="1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And how many since treatment?</a:t>
              </a:r>
            </a:p>
          </p:txBody>
        </p:sp>
        <p:sp>
          <p:nvSpPr>
            <p:cNvPr id="35" name="Left Brace 34"/>
            <p:cNvSpPr/>
            <p:nvPr/>
          </p:nvSpPr>
          <p:spPr>
            <a:xfrm rot="1361673">
              <a:off x="5619398" y="2361509"/>
              <a:ext cx="552509" cy="151849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Left Brace 35"/>
            <p:cNvSpPr/>
            <p:nvPr/>
          </p:nvSpPr>
          <p:spPr>
            <a:xfrm rot="16200000">
              <a:off x="6502081" y="3625588"/>
              <a:ext cx="552509" cy="175260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05400" y="28310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17426B"/>
                  </a:solidFill>
                </a:rPr>
                <a:t>Lost</a:t>
              </a:r>
              <a:endParaRPr lang="en-US" b="1" dirty="0">
                <a:solidFill>
                  <a:srgbClr val="17426B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772400" y="42672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17426B"/>
                  </a:solidFill>
                </a:rPr>
                <a:t>Gained</a:t>
              </a:r>
              <a:endParaRPr lang="en-US" b="1" dirty="0">
                <a:solidFill>
                  <a:srgbClr val="17426B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34476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Bebas Neue Bold" pitchFamily="34" charset="0"/>
              </a:rPr>
              <a:t>Summary of </a:t>
            </a:r>
            <a:r>
              <a:rPr lang="en-US" dirty="0" smtClean="0">
                <a:latin typeface="Bebas Neue Bold" pitchFamily="34" charset="0"/>
              </a:rPr>
              <a:t>Findings</a:t>
            </a:r>
            <a:endParaRPr lang="en-US" dirty="0">
              <a:latin typeface="Bebas Neue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5610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ebas Neue Bold"/>
              </a:rPr>
              <a:t>OSA Treatment Economic Analysis</a:t>
            </a:r>
            <a:endParaRPr lang="en-US" dirty="0">
              <a:latin typeface="Bebas Neue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</a:rPr>
              <a:t>Annual </a:t>
            </a:r>
            <a:r>
              <a:rPr lang="en-US" sz="2400" u="sng" dirty="0">
                <a:solidFill>
                  <a:schemeClr val="tx2"/>
                </a:solidFill>
              </a:rPr>
              <a:t>per patient </a:t>
            </a:r>
            <a:r>
              <a:rPr lang="en-US" sz="2400" dirty="0">
                <a:solidFill>
                  <a:schemeClr val="tx2"/>
                </a:solidFill>
              </a:rPr>
              <a:t>diagnosis and treatment costs are 67% less than leaving patients </a:t>
            </a:r>
            <a:r>
              <a:rPr lang="en-US" sz="2400" dirty="0" smtClean="0">
                <a:solidFill>
                  <a:schemeClr val="tx2"/>
                </a:solidFill>
              </a:rPr>
              <a:t>undiagnosed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Diagnosing and </a:t>
            </a:r>
            <a:r>
              <a:rPr lang="en-US" sz="2400" dirty="0" smtClean="0">
                <a:solidFill>
                  <a:schemeClr val="tx2"/>
                </a:solidFill>
              </a:rPr>
              <a:t>treating all </a:t>
            </a:r>
            <a:r>
              <a:rPr lang="en-US" sz="2400" dirty="0">
                <a:solidFill>
                  <a:schemeClr val="tx2"/>
                </a:solidFill>
              </a:rPr>
              <a:t>29.4M Americans with OSA </a:t>
            </a:r>
            <a:r>
              <a:rPr lang="en-US" sz="2400" dirty="0" smtClean="0">
                <a:solidFill>
                  <a:schemeClr val="tx2"/>
                </a:solidFill>
              </a:rPr>
              <a:t>could save </a:t>
            </a:r>
            <a:r>
              <a:rPr lang="en-US" sz="2400" dirty="0">
                <a:solidFill>
                  <a:schemeClr val="tx2"/>
                </a:solidFill>
              </a:rPr>
              <a:t>$100.1 </a:t>
            </a:r>
            <a:r>
              <a:rPr lang="en-US" sz="2400" dirty="0" smtClean="0">
                <a:solidFill>
                  <a:schemeClr val="tx2"/>
                </a:solidFill>
              </a:rPr>
              <a:t>billion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Biggest opportunity cost involves lost workplace productivity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http://thetowne.net/wp-content/uploads/2016/01/Make-money-tumbl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953173" cy="166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410149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282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ebas Neue Bold" pitchFamily="34" charset="0"/>
              </a:rPr>
              <a:t>Diagnosis and Treatment of </a:t>
            </a:r>
            <a:r>
              <a:rPr lang="en-US" dirty="0" smtClean="0">
                <a:latin typeface="Bebas Neue Bold" pitchFamily="34" charset="0"/>
              </a:rPr>
              <a:t>OSA – The Patient Perspective</a:t>
            </a:r>
            <a:endParaRPr lang="en-US" dirty="0">
              <a:latin typeface="Bebas Neue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060" y="14478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17426B"/>
                </a:solidFill>
              </a:rPr>
              <a:t>Physician specialists </a:t>
            </a:r>
            <a:r>
              <a:rPr lang="en-US" sz="2400" dirty="0" smtClean="0">
                <a:solidFill>
                  <a:srgbClr val="17426B"/>
                </a:solidFill>
              </a:rPr>
              <a:t>most common provider warning about OSA risk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17426B"/>
                </a:solidFill>
              </a:rPr>
              <a:t>Only 30-40% began discussions </a:t>
            </a:r>
            <a:r>
              <a:rPr lang="en-US" sz="2400" dirty="0" smtClean="0">
                <a:solidFill>
                  <a:srgbClr val="17426B"/>
                </a:solidFill>
              </a:rPr>
              <a:t>about OSA with PCP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17426B"/>
                </a:solidFill>
              </a:rPr>
              <a:t>70% received OSA diagnosis &lt;2 months </a:t>
            </a:r>
            <a:r>
              <a:rPr lang="en-US" sz="2400" dirty="0" smtClean="0">
                <a:solidFill>
                  <a:srgbClr val="17426B"/>
                </a:solidFill>
              </a:rPr>
              <a:t>after initial risk identification</a:t>
            </a:r>
          </a:p>
        </p:txBody>
      </p:sp>
      <p:pic>
        <p:nvPicPr>
          <p:cNvPr id="5" name="Picture 4" descr="http://keystonesleep.com/blog/wp-content/uploads/2013/09/Home-Study-Image-Web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3" y="3276600"/>
            <a:ext cx="3993788" cy="2381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2820" y="3276600"/>
            <a:ext cx="426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17426B"/>
                </a:solidFill>
              </a:rPr>
              <a:t>PAP therapy </a:t>
            </a:r>
            <a:r>
              <a:rPr lang="en-US" sz="2400" dirty="0" smtClean="0">
                <a:solidFill>
                  <a:srgbClr val="17426B"/>
                </a:solidFill>
              </a:rPr>
              <a:t>most common treatment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17426B"/>
                </a:solidFill>
              </a:rPr>
              <a:t>Over time, </a:t>
            </a:r>
            <a:r>
              <a:rPr lang="en-US" sz="2400" b="1" dirty="0" smtClean="0">
                <a:solidFill>
                  <a:srgbClr val="17426B"/>
                </a:solidFill>
              </a:rPr>
              <a:t>PAP use may drop </a:t>
            </a:r>
            <a:r>
              <a:rPr lang="en-US" sz="2400" dirty="0" smtClean="0">
                <a:solidFill>
                  <a:srgbClr val="17426B"/>
                </a:solidFill>
              </a:rPr>
              <a:t>in favor of weight loss and sleep positioning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17426B"/>
                </a:solidFill>
              </a:rPr>
              <a:t>However, weight loss </a:t>
            </a:r>
            <a:r>
              <a:rPr lang="en-US" sz="2400" b="1" dirty="0" smtClean="0">
                <a:solidFill>
                  <a:srgbClr val="17426B"/>
                </a:solidFill>
              </a:rPr>
              <a:t>not emphasized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14649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" y="152400"/>
            <a:ext cx="8839200" cy="1401762"/>
          </a:xfrm>
        </p:spPr>
        <p:txBody>
          <a:bodyPr>
            <a:normAutofit/>
          </a:bodyPr>
          <a:lstStyle/>
          <a:p>
            <a:r>
              <a:rPr lang="en-US" sz="3900" dirty="0">
                <a:latin typeface="Bebas Neue Bold" pitchFamily="34" charset="0"/>
              </a:rPr>
              <a:t>OSA Treatment </a:t>
            </a:r>
            <a:r>
              <a:rPr lang="en-US" sz="3900" dirty="0" smtClean="0">
                <a:latin typeface="Bebas Neue Bold" pitchFamily="34" charset="0"/>
              </a:rPr>
              <a:t>Benefits – The Patient Perspective</a:t>
            </a:r>
            <a:endParaRPr lang="en-US" sz="3900" dirty="0">
              <a:latin typeface="Bebas Neue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86487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dirty="0" smtClean="0">
                <a:solidFill>
                  <a:srgbClr val="17426B"/>
                </a:solidFill>
              </a:rPr>
              <a:t>Respondents gained an </a:t>
            </a:r>
            <a:r>
              <a:rPr lang="en-US" sz="2300" b="1" dirty="0" smtClean="0">
                <a:solidFill>
                  <a:srgbClr val="17426B"/>
                </a:solidFill>
              </a:rPr>
              <a:t>additional 1.7 hours </a:t>
            </a:r>
            <a:r>
              <a:rPr lang="en-US" sz="2300" dirty="0" smtClean="0">
                <a:solidFill>
                  <a:srgbClr val="17426B"/>
                </a:solidFill>
              </a:rPr>
              <a:t>of sleep after treatment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b="1" dirty="0" smtClean="0">
                <a:solidFill>
                  <a:srgbClr val="17426B"/>
                </a:solidFill>
              </a:rPr>
              <a:t>11x increase reporting sleep as “good” or “very good” </a:t>
            </a:r>
            <a:r>
              <a:rPr lang="en-US" sz="2300" dirty="0" smtClean="0">
                <a:solidFill>
                  <a:srgbClr val="17426B"/>
                </a:solidFill>
              </a:rPr>
              <a:t>following treatment with a long-term persistence effect beyond initial adoption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dirty="0" smtClean="0">
                <a:solidFill>
                  <a:srgbClr val="17426B"/>
                </a:solidFill>
              </a:rPr>
              <a:t>The percentage of respondents stating their </a:t>
            </a:r>
            <a:r>
              <a:rPr lang="en-US" sz="2300" b="1" dirty="0" smtClean="0">
                <a:solidFill>
                  <a:srgbClr val="17426B"/>
                </a:solidFill>
              </a:rPr>
              <a:t>quality of life was “good/very good” tripled</a:t>
            </a:r>
            <a:r>
              <a:rPr lang="en-US" sz="2300" dirty="0" smtClean="0">
                <a:solidFill>
                  <a:srgbClr val="17426B"/>
                </a:solidFill>
              </a:rPr>
              <a:t> (26% vs. 76%) following treatment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dirty="0" smtClean="0">
                <a:solidFill>
                  <a:srgbClr val="17426B"/>
                </a:solidFill>
              </a:rPr>
              <a:t>Satisfaction with bed partner relationship, mood and patience </a:t>
            </a:r>
            <a:r>
              <a:rPr lang="en-US" sz="2300" b="1" dirty="0" smtClean="0">
                <a:solidFill>
                  <a:srgbClr val="17426B"/>
                </a:solidFill>
              </a:rPr>
              <a:t>doubled</a:t>
            </a:r>
            <a:endParaRPr lang="en-US" sz="2300" dirty="0" smtClean="0">
              <a:solidFill>
                <a:srgbClr val="17426B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dirty="0" smtClean="0">
                <a:solidFill>
                  <a:srgbClr val="17426B"/>
                </a:solidFill>
              </a:rPr>
              <a:t>Use of alcohol, cigarettes, and sleeping aids </a:t>
            </a:r>
            <a:r>
              <a:rPr lang="en-US" sz="2300" b="1" dirty="0" smtClean="0">
                <a:solidFill>
                  <a:srgbClr val="17426B"/>
                </a:solidFill>
              </a:rPr>
              <a:t>substantially declined </a:t>
            </a:r>
            <a:r>
              <a:rPr lang="en-US" sz="2300" dirty="0" smtClean="0">
                <a:solidFill>
                  <a:srgbClr val="17426B"/>
                </a:solidFill>
              </a:rPr>
              <a:t>post-treatment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b="1" dirty="0" smtClean="0">
                <a:solidFill>
                  <a:srgbClr val="17426B"/>
                </a:solidFill>
              </a:rPr>
              <a:t>Productive work time grew 17% </a:t>
            </a:r>
            <a:r>
              <a:rPr lang="en-US" sz="2300" dirty="0" smtClean="0">
                <a:solidFill>
                  <a:srgbClr val="17426B"/>
                </a:solidFill>
              </a:rPr>
              <a:t>after treatment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b="1" dirty="0" smtClean="0">
                <a:solidFill>
                  <a:srgbClr val="17426B"/>
                </a:solidFill>
              </a:rPr>
              <a:t>Work absences declined 40% </a:t>
            </a:r>
            <a:r>
              <a:rPr lang="en-US" sz="2300" dirty="0" smtClean="0">
                <a:solidFill>
                  <a:srgbClr val="17426B"/>
                </a:solidFill>
              </a:rPr>
              <a:t>after treatment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23499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7700" y="154450"/>
            <a:ext cx="10896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Bebas Neue Bold" pitchFamily="34" charset="0"/>
              </a:rPr>
              <a:t>Treating OSA </a:t>
            </a:r>
            <a:r>
              <a:rPr lang="en-US" sz="3600" dirty="0" smtClean="0">
                <a:latin typeface="Bebas Neue Bold" pitchFamily="34" charset="0"/>
              </a:rPr>
              <a:t>Saves Patients Money</a:t>
            </a:r>
            <a:endParaRPr lang="en-US" sz="3600" dirty="0">
              <a:latin typeface="Bebas Neue Bold" pitchFamily="34" charset="0"/>
            </a:endParaRPr>
          </a:p>
        </p:txBody>
      </p:sp>
      <p:pic>
        <p:nvPicPr>
          <p:cNvPr id="3" name="Picture 2" descr="http://www.nextavenue.org/wp-content/uploads/2015/09/The-2-Money-Habits-That-Keep-Us-From-Saving-Enough-103581288-300x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3847846"/>
            <a:ext cx="2857500" cy="18478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2358" y="1297450"/>
            <a:ext cx="886901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u="sng" dirty="0" smtClean="0">
                <a:solidFill>
                  <a:schemeClr val="tx2"/>
                </a:solidFill>
              </a:rPr>
              <a:t>Home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2"/>
                </a:solidFill>
              </a:rPr>
              <a:t> Decrease in </a:t>
            </a:r>
            <a:r>
              <a:rPr lang="en-US" sz="1700" b="1" dirty="0" smtClean="0">
                <a:solidFill>
                  <a:schemeClr val="tx2"/>
                </a:solidFill>
              </a:rPr>
              <a:t>direct medical costs and co-pays:</a:t>
            </a:r>
            <a:endParaRPr lang="en-US" sz="1700" dirty="0" smtClean="0">
              <a:solidFill>
                <a:schemeClr val="tx2"/>
              </a:solidFill>
            </a:endParaRPr>
          </a:p>
          <a:p>
            <a:pPr marL="463550">
              <a:buFont typeface="Courier New" pitchFamily="49" charset="0"/>
              <a:buChar char="o"/>
            </a:pPr>
            <a:r>
              <a:rPr lang="en-US" sz="1700" dirty="0" smtClean="0">
                <a:solidFill>
                  <a:schemeClr val="tx2"/>
                </a:solidFill>
              </a:rPr>
              <a:t> 3% of OSA patients with hypertension able to stop and another 17% decrease medication</a:t>
            </a:r>
          </a:p>
          <a:p>
            <a:pPr marL="463550">
              <a:buFont typeface="Courier New" pitchFamily="49" charset="0"/>
              <a:buChar char="o"/>
            </a:pPr>
            <a:r>
              <a:rPr lang="en-US" sz="1700" dirty="0" smtClean="0">
                <a:solidFill>
                  <a:schemeClr val="tx2"/>
                </a:solidFill>
              </a:rPr>
              <a:t> Diabetics with treated OSA report nearly half (2.8 vs. 1.5) the annual hospital visits</a:t>
            </a:r>
          </a:p>
          <a:p>
            <a:pPr>
              <a:buFont typeface="Arial" pitchFamily="34" charset="0"/>
              <a:buChar char="•"/>
            </a:pPr>
            <a:r>
              <a:rPr lang="en-US" sz="1700" b="1" dirty="0" smtClean="0">
                <a:solidFill>
                  <a:schemeClr val="tx2"/>
                </a:solidFill>
              </a:rPr>
              <a:t> Reducing use of depressives and stimulants </a:t>
            </a:r>
            <a:r>
              <a:rPr lang="en-US" sz="1700" dirty="0" smtClean="0">
                <a:solidFill>
                  <a:schemeClr val="tx2"/>
                </a:solidFill>
              </a:rPr>
              <a:t>to manage symptoms</a:t>
            </a:r>
            <a:r>
              <a:rPr lang="en-US" sz="1700" dirty="0">
                <a:solidFill>
                  <a:schemeClr val="tx2"/>
                </a:solidFill>
              </a:rPr>
              <a:t>:</a:t>
            </a:r>
            <a:endParaRPr lang="en-US" sz="1700" dirty="0" smtClean="0">
              <a:solidFill>
                <a:schemeClr val="tx2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1700" dirty="0" smtClean="0">
                <a:solidFill>
                  <a:schemeClr val="tx2"/>
                </a:solidFill>
              </a:rPr>
              <a:t> 31% fewer alcoholic drinks = $187.20 savings per year ($4 per drink)</a:t>
            </a:r>
          </a:p>
          <a:p>
            <a:pPr lvl="1">
              <a:buFont typeface="Courier New" pitchFamily="49" charset="0"/>
              <a:buChar char="o"/>
            </a:pPr>
            <a:r>
              <a:rPr lang="en-US" sz="1700" dirty="0" smtClean="0">
                <a:solidFill>
                  <a:schemeClr val="tx2"/>
                </a:solidFill>
              </a:rPr>
              <a:t> 62% fewer cigarettes = $197.70 savings per year ($0.28 per cigarette)</a:t>
            </a:r>
          </a:p>
          <a:p>
            <a:pPr lvl="1">
              <a:buFont typeface="Courier New" pitchFamily="49" charset="0"/>
              <a:buChar char="o"/>
            </a:pPr>
            <a:r>
              <a:rPr lang="en-US" sz="1700" dirty="0" smtClean="0">
                <a:solidFill>
                  <a:schemeClr val="tx2"/>
                </a:solidFill>
              </a:rPr>
              <a:t> 21% fewer sleeping pills = $31.20 savings per year ($2 per pill)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2"/>
                </a:solidFill>
              </a:rPr>
              <a:t> Reducing cost of </a:t>
            </a:r>
            <a:r>
              <a:rPr lang="en-US" sz="1700" b="1" dirty="0" smtClean="0">
                <a:solidFill>
                  <a:schemeClr val="tx2"/>
                </a:solidFill>
              </a:rPr>
              <a:t>auto accidents and higher insurance premiums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743392"/>
            <a:ext cx="586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2015 Frost &amp; </a:t>
            </a:r>
            <a:r>
              <a:rPr lang="en-US" sz="11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Sullian</a:t>
            </a:r>
            <a:r>
              <a:rPr lang="en-US" sz="11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survey of 506 treated OSA patients in United States. </a:t>
            </a:r>
          </a:p>
          <a:p>
            <a:r>
              <a:rPr lang="en-US" sz="11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 of Labor Statistics.</a:t>
            </a:r>
            <a:endParaRPr lang="en-US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358" y="3912836"/>
            <a:ext cx="589721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u="sng" dirty="0" smtClean="0">
                <a:solidFill>
                  <a:schemeClr val="tx2"/>
                </a:solidFill>
              </a:rPr>
              <a:t>Workplace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2"/>
                </a:solidFill>
              </a:rPr>
              <a:t> 1.8 </a:t>
            </a:r>
            <a:r>
              <a:rPr lang="en-US" sz="1700" b="1" dirty="0" smtClean="0">
                <a:solidFill>
                  <a:schemeClr val="tx2"/>
                </a:solidFill>
              </a:rPr>
              <a:t>days fewer workplace absences per year</a:t>
            </a:r>
            <a:r>
              <a:rPr lang="en-US" sz="1700" dirty="0" smtClean="0">
                <a:solidFill>
                  <a:schemeClr val="tx2"/>
                </a:solidFill>
              </a:rPr>
              <a:t> = $363.46 new earnings per year for hourly workers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2"/>
                </a:solidFill>
              </a:rPr>
              <a:t> 1.2 hours of </a:t>
            </a:r>
            <a:r>
              <a:rPr lang="en-US" sz="1700" b="1" dirty="0" smtClean="0">
                <a:solidFill>
                  <a:schemeClr val="tx2"/>
                </a:solidFill>
              </a:rPr>
              <a:t>increased productivity </a:t>
            </a:r>
            <a:r>
              <a:rPr lang="en-US" sz="1700" dirty="0" smtClean="0">
                <a:solidFill>
                  <a:schemeClr val="tx2"/>
                </a:solidFill>
              </a:rPr>
              <a:t>per day = Equivalent to </a:t>
            </a:r>
            <a:r>
              <a:rPr lang="en-US" sz="1700" b="1" dirty="0" smtClean="0">
                <a:solidFill>
                  <a:schemeClr val="tx2"/>
                </a:solidFill>
              </a:rPr>
              <a:t>$4,274.25 more value </a:t>
            </a:r>
            <a:r>
              <a:rPr lang="en-US" sz="1700" dirty="0" smtClean="0">
                <a:solidFill>
                  <a:schemeClr val="tx2"/>
                </a:solidFill>
              </a:rPr>
              <a:t>per employee and contributing to promotions, bonuses, and greater job stability for patients</a:t>
            </a:r>
            <a:endParaRPr lang="en-US" sz="17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3449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52400" y="325576"/>
            <a:ext cx="96774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Bebas Neue Bold" pitchFamily="34" charset="0"/>
              </a:rPr>
              <a:t>Out-of-Pocket Patient Spending on </a:t>
            </a:r>
            <a:r>
              <a:rPr lang="en-US" sz="3600" dirty="0">
                <a:latin typeface="Bebas Neue Bold" pitchFamily="34" charset="0"/>
              </a:rPr>
              <a:t>OSA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676400"/>
            <a:ext cx="5067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17426B"/>
                </a:solidFill>
              </a:rPr>
              <a:t> 78% said OSA treatment a good investment </a:t>
            </a:r>
            <a:r>
              <a:rPr lang="en-US" sz="2400" dirty="0" smtClean="0">
                <a:solidFill>
                  <a:srgbClr val="17426B"/>
                </a:solidFill>
              </a:rPr>
              <a:t>relative to what they spent out-of-pocket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17426B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17426B"/>
                </a:solidFill>
              </a:rPr>
              <a:t> Respondents willing to spend a </a:t>
            </a:r>
            <a:r>
              <a:rPr lang="en-US" sz="2400" b="1" dirty="0" smtClean="0">
                <a:solidFill>
                  <a:srgbClr val="17426B"/>
                </a:solidFill>
              </a:rPr>
              <a:t>an average of $612 per year </a:t>
            </a:r>
            <a:r>
              <a:rPr lang="en-US" sz="2400" dirty="0" smtClean="0">
                <a:solidFill>
                  <a:srgbClr val="17426B"/>
                </a:solidFill>
              </a:rPr>
              <a:t>on OSA treatment </a:t>
            </a:r>
          </a:p>
          <a:p>
            <a:endParaRPr lang="en-US" sz="2400" dirty="0" smtClean="0">
              <a:solidFill>
                <a:srgbClr val="17426B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17426B"/>
                </a:solidFill>
              </a:rPr>
              <a:t> ~</a:t>
            </a:r>
            <a:r>
              <a:rPr lang="en-US" sz="2400" b="1" dirty="0" smtClean="0">
                <a:solidFill>
                  <a:srgbClr val="17426B"/>
                </a:solidFill>
              </a:rPr>
              <a:t>1/3 unwilling to spend ANYTHING </a:t>
            </a:r>
            <a:r>
              <a:rPr lang="en-US" sz="2400" dirty="0" smtClean="0">
                <a:solidFill>
                  <a:srgbClr val="17426B"/>
                </a:solidFill>
              </a:rPr>
              <a:t>for OSA treatment despite benefits</a:t>
            </a:r>
          </a:p>
        </p:txBody>
      </p:sp>
      <p:pic>
        <p:nvPicPr>
          <p:cNvPr id="6" name="Picture 4" descr="http://images.huffingtonpost.com/2014-05-30-BalancedBillingStethoscope-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4194" y="1905000"/>
            <a:ext cx="3753133" cy="2514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43167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ebas Neue Bold" pitchFamily="34" charset="0"/>
              </a:rPr>
              <a:t>OSA Treatment Has a Major Impact on </a:t>
            </a:r>
            <a:r>
              <a:rPr lang="en-US" dirty="0" smtClean="0">
                <a:latin typeface="Bebas Neue Bold" pitchFamily="34" charset="0"/>
              </a:rPr>
              <a:t>Comorbidities</a:t>
            </a:r>
            <a:endParaRPr lang="en-US" dirty="0">
              <a:latin typeface="Bebas Neue Bold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7500" t="31000" r="55000" b="54000"/>
          <a:stretch>
            <a:fillRect/>
          </a:stretch>
        </p:blipFill>
        <p:spPr bwMode="auto">
          <a:xfrm>
            <a:off x="685800" y="2118520"/>
            <a:ext cx="914400" cy="124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7500" t="49000" r="53750" b="40000"/>
          <a:stretch>
            <a:fillRect/>
          </a:stretch>
        </p:blipFill>
        <p:spPr bwMode="auto">
          <a:xfrm>
            <a:off x="685800" y="3147731"/>
            <a:ext cx="1066800" cy="91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125" t="31000" r="63750" b="55000"/>
          <a:stretch>
            <a:fillRect/>
          </a:stretch>
        </p:blipFill>
        <p:spPr bwMode="auto">
          <a:xfrm>
            <a:off x="685800" y="4094790"/>
            <a:ext cx="990600" cy="116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897017"/>
              </p:ext>
            </p:extLst>
          </p:nvPr>
        </p:nvGraphicFramePr>
        <p:xfrm>
          <a:off x="1600200" y="1626268"/>
          <a:ext cx="7515225" cy="3958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3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5449">
                <a:tc gridSpan="2"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After one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</a:rPr>
                        <a:t> year, p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atients surveyed state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OSA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</a:rPr>
                        <a:t> treatment delivers…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44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Hypertension</a:t>
                      </a:r>
                      <a:endParaRPr lang="en-US" sz="2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41% report blood</a:t>
                      </a:r>
                      <a:r>
                        <a:rPr lang="en-US" sz="1800" baseline="0" dirty="0" smtClean="0">
                          <a:solidFill>
                            <a:schemeClr val="tx2"/>
                          </a:solidFill>
                        </a:rPr>
                        <a:t> pressure improvement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2"/>
                          </a:solidFill>
                        </a:rPr>
                        <a:t>17% report decrease in medication usage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656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Diabetes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31% report improved HbA1c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14x increase in “good quality” sleep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064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Asthma &amp; Breathing Conditions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54% report improved respiratory function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70% increase</a:t>
                      </a:r>
                      <a:r>
                        <a:rPr lang="en-US" sz="1800" baseline="0" dirty="0" smtClean="0">
                          <a:solidFill>
                            <a:schemeClr val="tx2"/>
                          </a:solidFill>
                        </a:rPr>
                        <a:t> in patients reporting symptoms as mild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2"/>
                          </a:solidFill>
                        </a:rPr>
                        <a:t>8x increase in “good quality” sleep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10777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ebas Neue Bold" pitchFamily="34" charset="0"/>
              </a:rPr>
              <a:t>OSA Treatment Has a Major Impact on </a:t>
            </a:r>
            <a:r>
              <a:rPr lang="en-US" dirty="0" smtClean="0">
                <a:latin typeface="Bebas Neue Bold" pitchFamily="34" charset="0"/>
              </a:rPr>
              <a:t>Comorbidities</a:t>
            </a:r>
            <a:endParaRPr lang="en-US" dirty="0">
              <a:latin typeface="Bebas Neue Bold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00" b="44500" l="19282" r="26031"/>
                    </a14:imgEffect>
                  </a14:imgLayer>
                </a14:imgProps>
              </a:ext>
            </a:extLst>
          </a:blip>
          <a:srcRect l="18438" t="31000" r="73125" b="54000"/>
          <a:stretch>
            <a:fillRect/>
          </a:stretch>
        </p:blipFill>
        <p:spPr bwMode="auto">
          <a:xfrm>
            <a:off x="344896" y="3014886"/>
            <a:ext cx="1045554" cy="119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37500" t="31000" r="55000" b="54000"/>
          <a:stretch>
            <a:fillRect/>
          </a:stretch>
        </p:blipFill>
        <p:spPr bwMode="auto">
          <a:xfrm>
            <a:off x="439802" y="4399206"/>
            <a:ext cx="929381" cy="119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0"/>
          <p:cNvGrpSpPr/>
          <p:nvPr/>
        </p:nvGrpSpPr>
        <p:grpSpPr>
          <a:xfrm>
            <a:off x="508517" y="1985754"/>
            <a:ext cx="1161721" cy="809306"/>
            <a:chOff x="0" y="1295400"/>
            <a:chExt cx="1142995" cy="774180"/>
          </a:xfrm>
        </p:grpSpPr>
        <p:sp>
          <p:nvSpPr>
            <p:cNvPr id="7" name="TextBox 6"/>
            <p:cNvSpPr txBox="1"/>
            <p:nvPr/>
          </p:nvSpPr>
          <p:spPr>
            <a:xfrm>
              <a:off x="0" y="1295400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0070C0"/>
                  </a:solidFill>
                </a:rPr>
                <a:t>Z</a:t>
              </a:r>
              <a:endParaRPr lang="en-US" sz="4000" b="1" dirty="0">
                <a:solidFill>
                  <a:srgbClr val="0070C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9385" y="1489365"/>
              <a:ext cx="685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0070C0"/>
                  </a:solidFill>
                </a:rPr>
                <a:t>Z</a:t>
              </a:r>
              <a:endParaRPr lang="en-US" sz="3000" b="1" dirty="0">
                <a:solidFill>
                  <a:srgbClr val="0070C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195" y="1669470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70C0"/>
                  </a:solidFill>
                </a:rPr>
                <a:t>Z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621699"/>
              </p:ext>
            </p:extLst>
          </p:nvPr>
        </p:nvGraphicFramePr>
        <p:xfrm>
          <a:off x="1278146" y="1417956"/>
          <a:ext cx="7966925" cy="472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7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457">
                <a:tc gridSpan="2"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After one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</a:rPr>
                        <a:t> year, p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atients surveyed state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OSA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</a:rPr>
                        <a:t> treatment delivers…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517">
                <a:tc>
                  <a:txBody>
                    <a:bodyPr/>
                    <a:lstStyle/>
                    <a:p>
                      <a:endParaRPr lang="en-US" sz="2000" b="1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Insomnia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dirty="0" smtClean="0">
                        <a:solidFill>
                          <a:srgbClr val="17426B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17426B"/>
                          </a:solidFill>
                        </a:rPr>
                        <a:t>7x 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increase in good quality sleep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Decline from 54% to 1% reporting “very bad” quality sleep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3228">
                <a:tc>
                  <a:txBody>
                    <a:bodyPr/>
                    <a:lstStyle/>
                    <a:p>
                      <a:endParaRPr lang="en-US" sz="2000" b="1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Depression, Anxiety and Mental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Health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dirty="0" smtClean="0">
                        <a:solidFill>
                          <a:srgbClr val="17426B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17426B"/>
                          </a:solidFill>
                        </a:rPr>
                        <a:t>12x increase in “good quality” sleep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17426B"/>
                          </a:solidFill>
                        </a:rPr>
                        <a:t>4x reduction in reported life threatening</a:t>
                      </a:r>
                      <a:r>
                        <a:rPr lang="en-US" baseline="0" dirty="0" smtClean="0">
                          <a:solidFill>
                            <a:srgbClr val="17426B"/>
                          </a:solidFill>
                        </a:rPr>
                        <a:t> mental health condition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17426B"/>
                          </a:solidFill>
                        </a:rPr>
                        <a:t>49% report improved</a:t>
                      </a:r>
                      <a:r>
                        <a:rPr lang="en-US" baseline="0" dirty="0" smtClean="0">
                          <a:solidFill>
                            <a:srgbClr val="17426B"/>
                          </a:solidFill>
                        </a:rPr>
                        <a:t> mental health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9832">
                <a:tc>
                  <a:txBody>
                    <a:bodyPr/>
                    <a:lstStyle/>
                    <a:p>
                      <a:endParaRPr lang="en-US" sz="20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2000" b="1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Heart Disease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56% report reduced heart disease risk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5x decrease in self-reported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life-threatening heart disease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Decline from 50% to 3% reporting “very bad” quality sleep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Increase from 0% to 26% reporting 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“very good” quality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sleep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1758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5344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Bebas Neue Bold"/>
              </a:rPr>
              <a:t>Diagnosing and Treating All 29.4M Americans with OSA Could Save $100.1 Billion</a:t>
            </a:r>
            <a:endParaRPr lang="en-US" sz="3200" dirty="0">
              <a:latin typeface="Bebas Neue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672984"/>
            <a:ext cx="419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Today</a:t>
            </a:r>
          </a:p>
          <a:p>
            <a:pPr algn="ctr"/>
            <a:r>
              <a:rPr lang="en-US" sz="1600" dirty="0" smtClean="0"/>
              <a:t>Where </a:t>
            </a:r>
            <a:r>
              <a:rPr lang="en-US" sz="1600" u="sng" dirty="0" smtClean="0"/>
              <a:t>80% </a:t>
            </a:r>
            <a:r>
              <a:rPr lang="en-US" sz="1600" dirty="0" smtClean="0"/>
              <a:t>of OSA Patients Are Undiagnosed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1667296"/>
            <a:ext cx="381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Future</a:t>
            </a:r>
          </a:p>
          <a:p>
            <a:pPr algn="ctr"/>
            <a:r>
              <a:rPr lang="en-US" sz="1600" dirty="0" smtClean="0"/>
              <a:t>Where </a:t>
            </a:r>
            <a:r>
              <a:rPr lang="en-US" sz="1600" u="sng" dirty="0" smtClean="0"/>
              <a:t>No</a:t>
            </a:r>
            <a:r>
              <a:rPr lang="en-US" sz="1600" dirty="0" smtClean="0"/>
              <a:t> OSA Patients Are Undiagnosed</a:t>
            </a:r>
            <a:endParaRPr lang="en-US" sz="1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4654944"/>
          <a:ext cx="43434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Healthcare Costs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Non-Healthcare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Costs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Healthcare Costs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Non-Healthcare Costs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Undiagnosed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Diagnosed</a:t>
                      </a:r>
                      <a:endParaRPr 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724400" y="4644784"/>
          <a:ext cx="43434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Healthcare Costs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Non-Healthcare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Costs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Healthcare Costs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Non-Healthcare Costs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Undiagnosed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Diagnosed</a:t>
                      </a:r>
                      <a:endParaRPr 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04800" y="4111384"/>
            <a:ext cx="10668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4416184"/>
            <a:ext cx="10668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34200" y="3425584"/>
            <a:ext cx="10668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20504" y="2282584"/>
            <a:ext cx="1066800" cy="236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" y="373038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$30.0B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90800" y="407044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$12.4B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47800" y="2345136"/>
            <a:ext cx="1053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$119.6B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934200" y="2968384"/>
            <a:ext cx="1053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$61.9B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86200" y="426378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29200" y="426378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19800" y="426378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229600" y="426378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667000" y="2282584"/>
            <a:ext cx="25146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Total: </a:t>
            </a:r>
            <a:r>
              <a:rPr lang="en-US" dirty="0" smtClean="0"/>
              <a:t>$162.0B</a:t>
            </a:r>
          </a:p>
          <a:p>
            <a:r>
              <a:rPr lang="en-US" b="1" dirty="0" smtClean="0"/>
              <a:t>Cost per Person: </a:t>
            </a:r>
            <a:r>
              <a:rPr lang="en-US" dirty="0" smtClean="0"/>
              <a:t>$5,511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553200" y="2282584"/>
            <a:ext cx="24384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Total: </a:t>
            </a:r>
            <a:r>
              <a:rPr lang="en-US" dirty="0" smtClean="0"/>
              <a:t>$61.9B</a:t>
            </a:r>
          </a:p>
          <a:p>
            <a:r>
              <a:rPr lang="en-US" b="1" dirty="0" smtClean="0"/>
              <a:t>Cost per Person: </a:t>
            </a:r>
            <a:r>
              <a:rPr lang="en-US" dirty="0" smtClean="0"/>
              <a:t>$2,105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207346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579469" y="59959"/>
            <a:ext cx="10287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Bebas Neue Bold" pitchFamily="34" charset="0"/>
              </a:rPr>
              <a:t>Sources of Cost for Undiagnosed OSA</a:t>
            </a:r>
            <a:endParaRPr lang="en-US" sz="4000" dirty="0">
              <a:latin typeface="Bebas Neue Bold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433437" y="1413810"/>
            <a:ext cx="8278974" cy="1667831"/>
            <a:chOff x="670974" y="851883"/>
            <a:chExt cx="6740651" cy="3292126"/>
          </a:xfrm>
        </p:grpSpPr>
        <p:sp>
          <p:nvSpPr>
            <p:cNvPr id="6" name="Rectangle 5"/>
            <p:cNvSpPr/>
            <p:nvPr/>
          </p:nvSpPr>
          <p:spPr>
            <a:xfrm>
              <a:off x="670974" y="1793969"/>
              <a:ext cx="1025755" cy="1644072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Comorbidities &amp; Mental Health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69273" y="1115626"/>
              <a:ext cx="2232927" cy="4299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Hypertension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61026" y="1655573"/>
              <a:ext cx="2241175" cy="4113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Heart Disease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61025" y="2157890"/>
              <a:ext cx="2241177" cy="3567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Diabetes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61024" y="2616330"/>
              <a:ext cx="2241176" cy="4417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Asthma/Breathing Disorders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61026" y="3191379"/>
              <a:ext cx="2241175" cy="4469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Insomnia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52322" y="3776783"/>
              <a:ext cx="2241177" cy="3672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Depression/Anxiety/Mental Health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Elbow Connector 21"/>
            <p:cNvCxnSpPr>
              <a:stCxn id="6" idx="3"/>
              <a:endCxn id="15" idx="1"/>
            </p:cNvCxnSpPr>
            <p:nvPr/>
          </p:nvCxnSpPr>
          <p:spPr>
            <a:xfrm flipV="1">
              <a:off x="1696729" y="1330615"/>
              <a:ext cx="1372545" cy="1285391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6" idx="3"/>
              <a:endCxn id="16" idx="1"/>
            </p:cNvCxnSpPr>
            <p:nvPr/>
          </p:nvCxnSpPr>
          <p:spPr>
            <a:xfrm flipV="1">
              <a:off x="1696729" y="1861247"/>
              <a:ext cx="1364297" cy="754759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>
              <a:stCxn id="6" idx="3"/>
              <a:endCxn id="17" idx="1"/>
            </p:cNvCxnSpPr>
            <p:nvPr/>
          </p:nvCxnSpPr>
          <p:spPr>
            <a:xfrm flipV="1">
              <a:off x="1696729" y="2336246"/>
              <a:ext cx="1364296" cy="27976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6" idx="3"/>
              <a:endCxn id="18" idx="1"/>
            </p:cNvCxnSpPr>
            <p:nvPr/>
          </p:nvCxnSpPr>
          <p:spPr>
            <a:xfrm>
              <a:off x="1696729" y="2616006"/>
              <a:ext cx="1364295" cy="221197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6" idx="3"/>
              <a:endCxn id="19" idx="1"/>
            </p:cNvCxnSpPr>
            <p:nvPr/>
          </p:nvCxnSpPr>
          <p:spPr>
            <a:xfrm>
              <a:off x="1696729" y="2616006"/>
              <a:ext cx="1364297" cy="798824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stCxn id="6" idx="3"/>
              <a:endCxn id="20" idx="1"/>
            </p:cNvCxnSpPr>
            <p:nvPr/>
          </p:nvCxnSpPr>
          <p:spPr>
            <a:xfrm>
              <a:off x="1696729" y="2616006"/>
              <a:ext cx="1355593" cy="1344391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325954" y="851883"/>
              <a:ext cx="612563" cy="607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 $5.4 B</a:t>
              </a:r>
              <a:endParaRPr lang="en-US" sz="1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39222" y="1921187"/>
              <a:ext cx="522320" cy="32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$6.4 B</a:t>
              </a:r>
              <a:endParaRPr lang="en-US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339222" y="2351877"/>
              <a:ext cx="522320" cy="32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$2.6 B</a:t>
              </a:r>
              <a:endParaRPr lang="en-US" sz="1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325954" y="2925710"/>
              <a:ext cx="522320" cy="32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$2.1 B</a:t>
              </a:r>
              <a:endParaRPr lang="en-US" sz="14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21819" y="3449543"/>
              <a:ext cx="522320" cy="32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$7.1 B</a:t>
              </a:r>
              <a:endParaRPr lang="en-US" sz="14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339812" y="1459403"/>
              <a:ext cx="522320" cy="32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$6.7 B</a:t>
              </a:r>
              <a:endParaRPr lang="en-US" sz="1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794540" y="2173523"/>
              <a:ext cx="596714" cy="607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$30.0 B</a:t>
              </a:r>
              <a:endParaRPr lang="en-US" sz="14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963825" y="1370514"/>
              <a:ext cx="1447800" cy="23569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Includes cost of healthcare services,  medication, and quality of life</a:t>
              </a:r>
              <a:r>
                <a:rPr lang="en-US" sz="1400" dirty="0">
                  <a:solidFill>
                    <a:schemeClr val="tx1"/>
                  </a:solidFill>
                </a:rPr>
                <a:t>.</a:t>
              </a:r>
            </a:p>
          </p:txBody>
        </p:sp>
        <p:cxnSp>
          <p:nvCxnSpPr>
            <p:cNvPr id="2075" name="Straight Connector 2074"/>
            <p:cNvCxnSpPr>
              <a:stCxn id="15" idx="3"/>
              <a:endCxn id="71" idx="1"/>
            </p:cNvCxnSpPr>
            <p:nvPr/>
          </p:nvCxnSpPr>
          <p:spPr>
            <a:xfrm>
              <a:off x="5302200" y="1330614"/>
              <a:ext cx="661625" cy="1218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19" idx="3"/>
              <a:endCxn id="71" idx="1"/>
            </p:cNvCxnSpPr>
            <p:nvPr/>
          </p:nvCxnSpPr>
          <p:spPr>
            <a:xfrm flipV="1">
              <a:off x="5302202" y="2549006"/>
              <a:ext cx="661623" cy="8658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18" idx="3"/>
              <a:endCxn id="71" idx="1"/>
            </p:cNvCxnSpPr>
            <p:nvPr/>
          </p:nvCxnSpPr>
          <p:spPr>
            <a:xfrm flipV="1">
              <a:off x="5302200" y="2549006"/>
              <a:ext cx="661625" cy="2881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17" idx="3"/>
              <a:endCxn id="71" idx="1"/>
            </p:cNvCxnSpPr>
            <p:nvPr/>
          </p:nvCxnSpPr>
          <p:spPr>
            <a:xfrm>
              <a:off x="5302202" y="2336245"/>
              <a:ext cx="661623" cy="2127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16" idx="3"/>
              <a:endCxn id="71" idx="1"/>
            </p:cNvCxnSpPr>
            <p:nvPr/>
          </p:nvCxnSpPr>
          <p:spPr>
            <a:xfrm>
              <a:off x="5302202" y="1861247"/>
              <a:ext cx="661623" cy="6877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20" idx="3"/>
              <a:endCxn id="71" idx="1"/>
            </p:cNvCxnSpPr>
            <p:nvPr/>
          </p:nvCxnSpPr>
          <p:spPr>
            <a:xfrm flipV="1">
              <a:off x="5293499" y="2549006"/>
              <a:ext cx="670326" cy="14113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/>
          <p:cNvGrpSpPr/>
          <p:nvPr/>
        </p:nvGrpSpPr>
        <p:grpSpPr>
          <a:xfrm>
            <a:off x="433437" y="3081641"/>
            <a:ext cx="8481961" cy="1718960"/>
            <a:chOff x="243687" y="1048466"/>
            <a:chExt cx="8481961" cy="3493205"/>
          </a:xfrm>
        </p:grpSpPr>
        <p:grpSp>
          <p:nvGrpSpPr>
            <p:cNvPr id="153" name="Group 152"/>
            <p:cNvGrpSpPr/>
            <p:nvPr/>
          </p:nvGrpSpPr>
          <p:grpSpPr>
            <a:xfrm>
              <a:off x="243687" y="1048466"/>
              <a:ext cx="8481961" cy="3493205"/>
              <a:chOff x="632994" y="751522"/>
              <a:chExt cx="6905922" cy="3693736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632994" y="2103695"/>
                <a:ext cx="894874" cy="147030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Motor Vehicle Accidents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2649331" y="1903984"/>
                <a:ext cx="1333422" cy="47203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Commercial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2649332" y="3528124"/>
                <a:ext cx="1333421" cy="49886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Non-Commercial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6" name="Elbow Connector 165"/>
              <p:cNvCxnSpPr>
                <a:stCxn id="163" idx="3"/>
                <a:endCxn id="164" idx="1"/>
              </p:cNvCxnSpPr>
              <p:nvPr/>
            </p:nvCxnSpPr>
            <p:spPr>
              <a:xfrm flipV="1">
                <a:off x="1527868" y="2140004"/>
                <a:ext cx="1121464" cy="698841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Elbow Connector 166"/>
              <p:cNvCxnSpPr>
                <a:stCxn id="163" idx="3"/>
                <a:endCxn id="165" idx="1"/>
              </p:cNvCxnSpPr>
              <p:nvPr/>
            </p:nvCxnSpPr>
            <p:spPr>
              <a:xfrm>
                <a:off x="1527868" y="2838845"/>
                <a:ext cx="1121464" cy="93871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TextBox 167"/>
              <p:cNvSpPr txBox="1"/>
              <p:nvPr/>
            </p:nvSpPr>
            <p:spPr>
              <a:xfrm>
                <a:off x="2015939" y="1601249"/>
                <a:ext cx="753733" cy="325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 $19.1 B</a:t>
                </a:r>
                <a:endParaRPr lang="en-US" sz="1400" dirty="0"/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2088600" y="3204677"/>
                <a:ext cx="522320" cy="325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$7.1 B</a:t>
                </a:r>
                <a:endParaRPr lang="en-US" sz="1400" dirty="0"/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4138665" y="2277434"/>
                <a:ext cx="522320" cy="325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$3.5 B</a:t>
                </a:r>
                <a:endParaRPr lang="en-US" sz="1400" dirty="0"/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4136903" y="3005555"/>
                <a:ext cx="573221" cy="325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$199M</a:t>
                </a:r>
                <a:endParaRPr lang="en-US" sz="1400" dirty="0"/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4064271" y="1464357"/>
                <a:ext cx="596714" cy="325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$15.6 B</a:t>
                </a:r>
                <a:endParaRPr lang="en-US" sz="1400" dirty="0"/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1491885" y="2326700"/>
                <a:ext cx="596714" cy="325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$26.2 B</a:t>
                </a:r>
                <a:endParaRPr lang="en-US" sz="1400" dirty="0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5739721" y="751522"/>
                <a:ext cx="1799195" cy="36937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Includes medical </a:t>
                </a:r>
                <a:r>
                  <a:rPr lang="en-US" sz="1400" dirty="0">
                    <a:solidFill>
                      <a:schemeClr val="tx1"/>
                    </a:solidFill>
                  </a:rPr>
                  <a:t>costs, emergency services, property damage, lost productivity, and monetized quality adjusted life years (QALYs) incurred by company,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insurer, </a:t>
                </a:r>
                <a:r>
                  <a:rPr lang="en-US" sz="1400" dirty="0">
                    <a:solidFill>
                      <a:schemeClr val="tx1"/>
                    </a:solidFill>
                  </a:rPr>
                  <a:t>victims, government and others.</a:t>
                </a:r>
              </a:p>
            </p:txBody>
          </p:sp>
          <p:cxnSp>
            <p:nvCxnSpPr>
              <p:cNvPr id="175" name="Straight Connector 174"/>
              <p:cNvCxnSpPr>
                <a:stCxn id="154" idx="3"/>
                <a:endCxn id="174" idx="1"/>
              </p:cNvCxnSpPr>
              <p:nvPr/>
            </p:nvCxnSpPr>
            <p:spPr>
              <a:xfrm>
                <a:off x="5455670" y="2414866"/>
                <a:ext cx="284051" cy="1835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>
                <a:stCxn id="155" idx="3"/>
                <a:endCxn id="174" idx="1"/>
              </p:cNvCxnSpPr>
              <p:nvPr/>
            </p:nvCxnSpPr>
            <p:spPr>
              <a:xfrm>
                <a:off x="5455670" y="1935148"/>
                <a:ext cx="284051" cy="663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>
                <a:stCxn id="157" idx="3"/>
                <a:endCxn id="174" idx="1"/>
              </p:cNvCxnSpPr>
              <p:nvPr/>
            </p:nvCxnSpPr>
            <p:spPr>
              <a:xfrm flipV="1">
                <a:off x="5492857" y="2598390"/>
                <a:ext cx="246865" cy="92387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>
                <a:stCxn id="156" idx="3"/>
                <a:endCxn id="174" idx="1"/>
              </p:cNvCxnSpPr>
              <p:nvPr/>
            </p:nvCxnSpPr>
            <p:spPr>
              <a:xfrm flipV="1">
                <a:off x="5478936" y="2598390"/>
                <a:ext cx="260786" cy="1563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4" name="Rectangle 153"/>
            <p:cNvSpPr/>
            <p:nvPr/>
          </p:nvSpPr>
          <p:spPr>
            <a:xfrm>
              <a:off x="5127283" y="2449654"/>
              <a:ext cx="1039690" cy="34370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Fatal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127283" y="2005950"/>
              <a:ext cx="1039690" cy="32376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Non-Fatal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155858" y="4099940"/>
              <a:ext cx="1039690" cy="3466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Fatal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172956" y="3487908"/>
              <a:ext cx="1039690" cy="3617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Non-Fatal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9673" y="4146109"/>
              <a:ext cx="6415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$6.9 B</a:t>
              </a:r>
              <a:endParaRPr lang="en-US" sz="1400" dirty="0"/>
            </a:p>
          </p:txBody>
        </p:sp>
        <p:cxnSp>
          <p:nvCxnSpPr>
            <p:cNvPr id="159" name="Elbow Connector 158"/>
            <p:cNvCxnSpPr>
              <a:stCxn id="165" idx="3"/>
              <a:endCxn id="157" idx="1"/>
            </p:cNvCxnSpPr>
            <p:nvPr/>
          </p:nvCxnSpPr>
          <p:spPr>
            <a:xfrm flipV="1">
              <a:off x="4357913" y="3668788"/>
              <a:ext cx="815043" cy="241431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Elbow Connector 159"/>
            <p:cNvCxnSpPr>
              <a:stCxn id="164" idx="3"/>
              <a:endCxn id="154" idx="1"/>
            </p:cNvCxnSpPr>
            <p:nvPr/>
          </p:nvCxnSpPr>
          <p:spPr>
            <a:xfrm>
              <a:off x="4357913" y="2361568"/>
              <a:ext cx="769370" cy="259940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Elbow Connector 160"/>
            <p:cNvCxnSpPr>
              <a:stCxn id="165" idx="3"/>
              <a:endCxn id="156" idx="1"/>
            </p:cNvCxnSpPr>
            <p:nvPr/>
          </p:nvCxnSpPr>
          <p:spPr>
            <a:xfrm>
              <a:off x="4357913" y="3910219"/>
              <a:ext cx="797945" cy="363048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Elbow Connector 161"/>
            <p:cNvCxnSpPr>
              <a:stCxn id="164" idx="3"/>
              <a:endCxn id="155" idx="1"/>
            </p:cNvCxnSpPr>
            <p:nvPr/>
          </p:nvCxnSpPr>
          <p:spPr>
            <a:xfrm flipV="1">
              <a:off x="4357913" y="2167834"/>
              <a:ext cx="769370" cy="19373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/>
        </p:nvGrpSpPr>
        <p:grpSpPr>
          <a:xfrm>
            <a:off x="430928" y="4953000"/>
            <a:ext cx="7338964" cy="443666"/>
            <a:chOff x="657225" y="2276599"/>
            <a:chExt cx="3140697" cy="749345"/>
          </a:xfrm>
        </p:grpSpPr>
        <p:sp>
          <p:nvSpPr>
            <p:cNvPr id="180" name="Rectangle 179"/>
            <p:cNvSpPr/>
            <p:nvPr/>
          </p:nvSpPr>
          <p:spPr>
            <a:xfrm>
              <a:off x="2086334" y="2320970"/>
              <a:ext cx="1711588" cy="70497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Includes fatal and non-fatal accidents. Includes medical costs and lost productivity.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657225" y="2320972"/>
              <a:ext cx="1106514" cy="70497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Workplace Accidents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1736222" y="2276599"/>
              <a:ext cx="329190" cy="519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$6.5 B</a:t>
              </a:r>
              <a:endParaRPr lang="en-US" sz="1400" dirty="0"/>
            </a:p>
          </p:txBody>
        </p:sp>
        <p:cxnSp>
          <p:nvCxnSpPr>
            <p:cNvPr id="183" name="Straight Connector 182"/>
            <p:cNvCxnSpPr>
              <a:stCxn id="181" idx="3"/>
              <a:endCxn id="180" idx="1"/>
            </p:cNvCxnSpPr>
            <p:nvPr/>
          </p:nvCxnSpPr>
          <p:spPr>
            <a:xfrm>
              <a:off x="1763739" y="2673458"/>
              <a:ext cx="3225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9" name="Group 2268"/>
          <p:cNvGrpSpPr/>
          <p:nvPr/>
        </p:nvGrpSpPr>
        <p:grpSpPr>
          <a:xfrm>
            <a:off x="430928" y="5410200"/>
            <a:ext cx="4951967" cy="711487"/>
            <a:chOff x="445231" y="4819888"/>
            <a:chExt cx="4951967" cy="711487"/>
          </a:xfrm>
        </p:grpSpPr>
        <p:grpSp>
          <p:nvGrpSpPr>
            <p:cNvPr id="147" name="Group 146"/>
            <p:cNvGrpSpPr/>
            <p:nvPr/>
          </p:nvGrpSpPr>
          <p:grpSpPr>
            <a:xfrm>
              <a:off x="445231" y="4954143"/>
              <a:ext cx="2789203" cy="435996"/>
              <a:chOff x="663721" y="2197658"/>
              <a:chExt cx="1536196" cy="676446"/>
            </a:xfrm>
          </p:grpSpPr>
          <p:sp>
            <p:nvSpPr>
              <p:cNvPr id="149" name="Rectangle 148"/>
              <p:cNvSpPr/>
              <p:nvPr/>
            </p:nvSpPr>
            <p:spPr>
              <a:xfrm>
                <a:off x="663721" y="2266760"/>
                <a:ext cx="1145885" cy="60734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Lost Productivity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1796265" y="2197658"/>
                <a:ext cx="403652" cy="477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$86.9 B</a:t>
                </a:r>
                <a:endParaRPr lang="en-US" sz="1400" dirty="0"/>
              </a:p>
            </p:txBody>
          </p:sp>
        </p:grpSp>
        <p:sp>
          <p:nvSpPr>
            <p:cNvPr id="435" name="Rectangle 434"/>
            <p:cNvSpPr/>
            <p:nvPr/>
          </p:nvSpPr>
          <p:spPr>
            <a:xfrm>
              <a:off x="3759470" y="4932443"/>
              <a:ext cx="1637728" cy="232157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Productivity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3742951" y="5299218"/>
              <a:ext cx="1637728" cy="232157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Absenteeism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41" name="Elbow Connector 440"/>
            <p:cNvCxnSpPr>
              <a:stCxn id="149" idx="3"/>
              <a:endCxn id="435" idx="1"/>
            </p:cNvCxnSpPr>
            <p:nvPr/>
          </p:nvCxnSpPr>
          <p:spPr>
            <a:xfrm flipV="1">
              <a:off x="2525764" y="5048522"/>
              <a:ext cx="1233706" cy="145889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Elbow Connector 444"/>
            <p:cNvCxnSpPr>
              <a:stCxn id="149" idx="3"/>
              <a:endCxn id="436" idx="1"/>
            </p:cNvCxnSpPr>
            <p:nvPr/>
          </p:nvCxnSpPr>
          <p:spPr>
            <a:xfrm>
              <a:off x="2525764" y="5194411"/>
              <a:ext cx="1217187" cy="220886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TextBox 447"/>
            <p:cNvSpPr txBox="1"/>
            <p:nvPr/>
          </p:nvSpPr>
          <p:spPr>
            <a:xfrm>
              <a:off x="3079510" y="4819888"/>
              <a:ext cx="7328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$83.1 B</a:t>
              </a:r>
              <a:endParaRPr lang="en-US" sz="1400" dirty="0"/>
            </a:p>
          </p:txBody>
        </p:sp>
        <p:sp>
          <p:nvSpPr>
            <p:cNvPr id="449" name="TextBox 448"/>
            <p:cNvSpPr txBox="1"/>
            <p:nvPr/>
          </p:nvSpPr>
          <p:spPr>
            <a:xfrm>
              <a:off x="3057739" y="5187729"/>
              <a:ext cx="6415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$3.8 B</a:t>
              </a:r>
              <a:endParaRPr lang="en-US" sz="1400" dirty="0"/>
            </a:p>
          </p:txBody>
        </p:sp>
      </p:grpSp>
      <p:sp>
        <p:nvSpPr>
          <p:cNvPr id="73" name="Rectangle 72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10171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28600"/>
            <a:ext cx="8953776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Bebas Neue Bold" pitchFamily="34" charset="0"/>
              </a:rPr>
              <a:t>Three Sources of Cost for Diagnosed/Treated OSA</a:t>
            </a:r>
            <a:endParaRPr lang="en-US" dirty="0">
              <a:latin typeface="Bebas Neue Bold" pitchFamily="34" charset="0"/>
            </a:endParaRPr>
          </a:p>
        </p:txBody>
      </p:sp>
      <p:grpSp>
        <p:nvGrpSpPr>
          <p:cNvPr id="456" name="Group 455"/>
          <p:cNvGrpSpPr/>
          <p:nvPr/>
        </p:nvGrpSpPr>
        <p:grpSpPr>
          <a:xfrm>
            <a:off x="445230" y="1686567"/>
            <a:ext cx="8303170" cy="4492320"/>
            <a:chOff x="445230" y="1719520"/>
            <a:chExt cx="8303170" cy="4492320"/>
          </a:xfrm>
        </p:grpSpPr>
        <p:sp>
          <p:nvSpPr>
            <p:cNvPr id="309" name="Rectangle 308"/>
            <p:cNvSpPr/>
            <p:nvPr/>
          </p:nvSpPr>
          <p:spPr>
            <a:xfrm>
              <a:off x="5576282" y="1764926"/>
              <a:ext cx="1881041" cy="1841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In-Lab PSG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445230" y="2993883"/>
              <a:ext cx="1688369" cy="176950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Diagnosed OSA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311" name="TextBox 310"/>
            <p:cNvSpPr txBox="1"/>
            <p:nvPr/>
          </p:nvSpPr>
          <p:spPr>
            <a:xfrm>
              <a:off x="2133599" y="3570861"/>
              <a:ext cx="7328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$12.4 B</a:t>
              </a:r>
              <a:endParaRPr lang="en-US" sz="1400" dirty="0"/>
            </a:p>
          </p:txBody>
        </p:sp>
        <p:cxnSp>
          <p:nvCxnSpPr>
            <p:cNvPr id="312" name="Straight Connector 311"/>
            <p:cNvCxnSpPr>
              <a:stCxn id="302" idx="3"/>
              <a:endCxn id="309" idx="1"/>
            </p:cNvCxnSpPr>
            <p:nvPr/>
          </p:nvCxnSpPr>
          <p:spPr>
            <a:xfrm flipV="1">
              <a:off x="5156493" y="1857012"/>
              <a:ext cx="419789" cy="384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2" name="Rectangle 301"/>
            <p:cNvSpPr/>
            <p:nvPr/>
          </p:nvSpPr>
          <p:spPr>
            <a:xfrm>
              <a:off x="3518765" y="1950826"/>
              <a:ext cx="1637728" cy="580789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Diagnosis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3496919" y="3055650"/>
              <a:ext cx="1637728" cy="521934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Non-Surgical Treatment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04" name="Straight Connector 303"/>
            <p:cNvCxnSpPr>
              <a:stCxn id="303" idx="3"/>
              <a:endCxn id="484" idx="1"/>
            </p:cNvCxnSpPr>
            <p:nvPr/>
          </p:nvCxnSpPr>
          <p:spPr>
            <a:xfrm flipV="1">
              <a:off x="5134647" y="3042311"/>
              <a:ext cx="413552" cy="2743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Elbow Connector 304"/>
            <p:cNvCxnSpPr>
              <a:stCxn id="310" idx="3"/>
              <a:endCxn id="302" idx="1"/>
            </p:cNvCxnSpPr>
            <p:nvPr/>
          </p:nvCxnSpPr>
          <p:spPr>
            <a:xfrm flipV="1">
              <a:off x="2133599" y="2241221"/>
              <a:ext cx="1385166" cy="1637417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Elbow Connector 305"/>
            <p:cNvCxnSpPr>
              <a:stCxn id="310" idx="3"/>
              <a:endCxn id="303" idx="1"/>
            </p:cNvCxnSpPr>
            <p:nvPr/>
          </p:nvCxnSpPr>
          <p:spPr>
            <a:xfrm flipV="1">
              <a:off x="2133599" y="3316617"/>
              <a:ext cx="1363320" cy="562021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TextBox 306"/>
            <p:cNvSpPr txBox="1"/>
            <p:nvPr/>
          </p:nvSpPr>
          <p:spPr>
            <a:xfrm>
              <a:off x="2717864" y="1996519"/>
              <a:ext cx="8803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$817.9 M</a:t>
              </a:r>
              <a:endParaRPr lang="en-US" sz="1400" dirty="0"/>
            </a:p>
          </p:txBody>
        </p:sp>
        <p:sp>
          <p:nvSpPr>
            <p:cNvPr id="308" name="TextBox 307"/>
            <p:cNvSpPr txBox="1"/>
            <p:nvPr/>
          </p:nvSpPr>
          <p:spPr>
            <a:xfrm>
              <a:off x="2855397" y="3081069"/>
              <a:ext cx="6415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$6.2 B</a:t>
              </a:r>
              <a:endParaRPr lang="en-US" sz="1400" dirty="0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2390661" y="5149513"/>
              <a:ext cx="994336" cy="533401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Surgical Treatment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46" name="Elbow Connector 345"/>
            <p:cNvCxnSpPr>
              <a:stCxn id="310" idx="3"/>
              <a:endCxn id="341" idx="1"/>
            </p:cNvCxnSpPr>
            <p:nvPr/>
          </p:nvCxnSpPr>
          <p:spPr>
            <a:xfrm>
              <a:off x="2133599" y="3878638"/>
              <a:ext cx="257062" cy="1537576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" name="TextBox 357"/>
            <p:cNvSpPr txBox="1"/>
            <p:nvPr/>
          </p:nvSpPr>
          <p:spPr>
            <a:xfrm>
              <a:off x="3320878" y="5166568"/>
              <a:ext cx="577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$5.4 B</a:t>
              </a:r>
              <a:endParaRPr lang="en-US" sz="1200" dirty="0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562188" y="1996519"/>
              <a:ext cx="1881041" cy="21442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Home Sleep Testing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343400" y="5998555"/>
              <a:ext cx="784613" cy="1803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UPPP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343400" y="4419600"/>
              <a:ext cx="3629683" cy="18503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</a:rPr>
                <a:t>Maxillomandibular</a:t>
              </a:r>
              <a:r>
                <a:rPr lang="en-US" sz="1200" dirty="0" smtClean="0">
                  <a:solidFill>
                    <a:schemeClr val="tx1"/>
                  </a:solidFill>
                </a:rPr>
                <a:t>/ Genioglossus /Hyoid Advancement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4343400" y="4648200"/>
              <a:ext cx="3406721" cy="2035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Temperature-controlled RF Tongue Base Reduction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4342096" y="4168903"/>
              <a:ext cx="2592104" cy="2035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Nasal Reconstruction/ Polyp Removal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4343400" y="5334000"/>
              <a:ext cx="1678960" cy="18503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Pillar Procedure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4343400" y="5546785"/>
              <a:ext cx="1689955" cy="168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Sclerotherapy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4343401" y="5758564"/>
              <a:ext cx="1678960" cy="18503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Tracheotomy for OSA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4342096" y="3932727"/>
              <a:ext cx="1418456" cy="2035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Bariatric Surgery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343400" y="4900060"/>
              <a:ext cx="2492320" cy="1538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Tonsillectomy/ Adenoidectomy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42096" y="5105400"/>
              <a:ext cx="2468373" cy="17704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Hypoglossal Nerve Stimulation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390" name="Elbow Connector 389"/>
            <p:cNvCxnSpPr>
              <a:stCxn id="341" idx="3"/>
              <a:endCxn id="375" idx="1"/>
            </p:cNvCxnSpPr>
            <p:nvPr/>
          </p:nvCxnSpPr>
          <p:spPr>
            <a:xfrm flipV="1">
              <a:off x="3384997" y="4270673"/>
              <a:ext cx="957099" cy="1145541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Elbow Connector 392"/>
            <p:cNvCxnSpPr>
              <a:stCxn id="341" idx="3"/>
              <a:endCxn id="379" idx="1"/>
            </p:cNvCxnSpPr>
            <p:nvPr/>
          </p:nvCxnSpPr>
          <p:spPr>
            <a:xfrm flipV="1">
              <a:off x="3384997" y="4034497"/>
              <a:ext cx="957099" cy="1381717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Elbow Connector 395"/>
            <p:cNvCxnSpPr>
              <a:stCxn id="341" idx="3"/>
              <a:endCxn id="373" idx="1"/>
            </p:cNvCxnSpPr>
            <p:nvPr/>
          </p:nvCxnSpPr>
          <p:spPr>
            <a:xfrm flipV="1">
              <a:off x="3384997" y="4512119"/>
              <a:ext cx="958403" cy="904095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Elbow Connector 398"/>
            <p:cNvCxnSpPr>
              <a:stCxn id="341" idx="3"/>
              <a:endCxn id="374" idx="1"/>
            </p:cNvCxnSpPr>
            <p:nvPr/>
          </p:nvCxnSpPr>
          <p:spPr>
            <a:xfrm flipV="1">
              <a:off x="3384997" y="4749970"/>
              <a:ext cx="958403" cy="66624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Elbow Connector 401"/>
            <p:cNvCxnSpPr>
              <a:stCxn id="341" idx="3"/>
              <a:endCxn id="380" idx="1"/>
            </p:cNvCxnSpPr>
            <p:nvPr/>
          </p:nvCxnSpPr>
          <p:spPr>
            <a:xfrm flipV="1">
              <a:off x="3384997" y="4977005"/>
              <a:ext cx="958403" cy="439209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Elbow Connector 405"/>
            <p:cNvCxnSpPr>
              <a:stCxn id="341" idx="3"/>
              <a:endCxn id="381" idx="1"/>
            </p:cNvCxnSpPr>
            <p:nvPr/>
          </p:nvCxnSpPr>
          <p:spPr>
            <a:xfrm flipV="1">
              <a:off x="3384997" y="5193923"/>
              <a:ext cx="957099" cy="222291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Elbow Connector 408"/>
            <p:cNvCxnSpPr>
              <a:stCxn id="341" idx="3"/>
              <a:endCxn id="376" idx="1"/>
            </p:cNvCxnSpPr>
            <p:nvPr/>
          </p:nvCxnSpPr>
          <p:spPr>
            <a:xfrm>
              <a:off x="3384997" y="5416214"/>
              <a:ext cx="958403" cy="1030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Elbow Connector 411"/>
            <p:cNvCxnSpPr>
              <a:stCxn id="341" idx="3"/>
              <a:endCxn id="377" idx="1"/>
            </p:cNvCxnSpPr>
            <p:nvPr/>
          </p:nvCxnSpPr>
          <p:spPr>
            <a:xfrm>
              <a:off x="3384997" y="5416214"/>
              <a:ext cx="958403" cy="214679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Elbow Connector 414"/>
            <p:cNvCxnSpPr>
              <a:stCxn id="341" idx="3"/>
              <a:endCxn id="378" idx="1"/>
            </p:cNvCxnSpPr>
            <p:nvPr/>
          </p:nvCxnSpPr>
          <p:spPr>
            <a:xfrm>
              <a:off x="3384997" y="5416214"/>
              <a:ext cx="958404" cy="434868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Elbow Connector 417"/>
            <p:cNvCxnSpPr>
              <a:stCxn id="341" idx="3"/>
              <a:endCxn id="372" idx="1"/>
            </p:cNvCxnSpPr>
            <p:nvPr/>
          </p:nvCxnSpPr>
          <p:spPr>
            <a:xfrm>
              <a:off x="3384997" y="5416214"/>
              <a:ext cx="958403" cy="672516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1" name="TextBox 420"/>
            <p:cNvSpPr txBox="1"/>
            <p:nvPr/>
          </p:nvSpPr>
          <p:spPr>
            <a:xfrm>
              <a:off x="5706123" y="3878637"/>
              <a:ext cx="577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$4.1 </a:t>
              </a:r>
              <a:r>
                <a:rPr lang="en-US" sz="1200" dirty="0"/>
                <a:t>B</a:t>
              </a:r>
            </a:p>
          </p:txBody>
        </p:sp>
        <p:sp>
          <p:nvSpPr>
            <p:cNvPr id="422" name="TextBox 421"/>
            <p:cNvSpPr txBox="1"/>
            <p:nvPr/>
          </p:nvSpPr>
          <p:spPr>
            <a:xfrm>
              <a:off x="6951532" y="4125035"/>
              <a:ext cx="6655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$129 M</a:t>
              </a:r>
              <a:endParaRPr lang="en-US" sz="1200" dirty="0"/>
            </a:p>
          </p:txBody>
        </p:sp>
        <p:sp>
          <p:nvSpPr>
            <p:cNvPr id="438" name="TextBox 437"/>
            <p:cNvSpPr txBox="1"/>
            <p:nvPr/>
          </p:nvSpPr>
          <p:spPr>
            <a:xfrm>
              <a:off x="7965813" y="4372443"/>
              <a:ext cx="7825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$333.3 M</a:t>
              </a:r>
              <a:endParaRPr lang="en-US" sz="1200" dirty="0"/>
            </a:p>
          </p:txBody>
        </p:sp>
        <p:sp>
          <p:nvSpPr>
            <p:cNvPr id="439" name="TextBox 438"/>
            <p:cNvSpPr txBox="1"/>
            <p:nvPr/>
          </p:nvSpPr>
          <p:spPr>
            <a:xfrm>
              <a:off x="7717417" y="4592283"/>
              <a:ext cx="5870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$48 M</a:t>
              </a:r>
              <a:endParaRPr lang="en-US" sz="1200" dirty="0"/>
            </a:p>
          </p:txBody>
        </p:sp>
        <p:sp>
          <p:nvSpPr>
            <p:cNvPr id="440" name="TextBox 439"/>
            <p:cNvSpPr txBox="1"/>
            <p:nvPr/>
          </p:nvSpPr>
          <p:spPr>
            <a:xfrm>
              <a:off x="6807972" y="4843443"/>
              <a:ext cx="6655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$215 M</a:t>
              </a:r>
              <a:endParaRPr lang="en-US" sz="1200" dirty="0"/>
            </a:p>
          </p:txBody>
        </p:sp>
        <p:sp>
          <p:nvSpPr>
            <p:cNvPr id="441" name="TextBox 440"/>
            <p:cNvSpPr txBox="1"/>
            <p:nvPr/>
          </p:nvSpPr>
          <p:spPr>
            <a:xfrm>
              <a:off x="6797087" y="5053949"/>
              <a:ext cx="6254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$4.5 M</a:t>
              </a:r>
              <a:endParaRPr lang="en-US" sz="1200" dirty="0"/>
            </a:p>
          </p:txBody>
        </p:sp>
        <p:sp>
          <p:nvSpPr>
            <p:cNvPr id="442" name="TextBox 441"/>
            <p:cNvSpPr txBox="1"/>
            <p:nvPr/>
          </p:nvSpPr>
          <p:spPr>
            <a:xfrm>
              <a:off x="6022361" y="5282445"/>
              <a:ext cx="6254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$5.5 M</a:t>
              </a:r>
              <a:endParaRPr lang="en-US" sz="1200" dirty="0"/>
            </a:p>
          </p:txBody>
        </p:sp>
        <p:sp>
          <p:nvSpPr>
            <p:cNvPr id="443" name="TextBox 442"/>
            <p:cNvSpPr txBox="1"/>
            <p:nvPr/>
          </p:nvSpPr>
          <p:spPr>
            <a:xfrm>
              <a:off x="6026884" y="5477004"/>
              <a:ext cx="6254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$1.1 M</a:t>
              </a:r>
              <a:endParaRPr lang="en-US" sz="1200" dirty="0"/>
            </a:p>
          </p:txBody>
        </p:sp>
        <p:sp>
          <p:nvSpPr>
            <p:cNvPr id="444" name="TextBox 443"/>
            <p:cNvSpPr txBox="1"/>
            <p:nvPr/>
          </p:nvSpPr>
          <p:spPr>
            <a:xfrm>
              <a:off x="6046760" y="5676495"/>
              <a:ext cx="6254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$4.9 M</a:t>
              </a:r>
              <a:endParaRPr lang="en-US" sz="1200" dirty="0"/>
            </a:p>
          </p:txBody>
        </p:sp>
        <p:sp>
          <p:nvSpPr>
            <p:cNvPr id="445" name="TextBox 444"/>
            <p:cNvSpPr txBox="1"/>
            <p:nvPr/>
          </p:nvSpPr>
          <p:spPr>
            <a:xfrm>
              <a:off x="5116912" y="5934841"/>
              <a:ext cx="7825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$593.8 M</a:t>
              </a:r>
              <a:endParaRPr lang="en-US" sz="1200" dirty="0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562189" y="2248926"/>
              <a:ext cx="1881041" cy="21442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CPAP Titration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546666" y="2503430"/>
              <a:ext cx="1881041" cy="21442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Clinic Visits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67" name="Straight Connector 466"/>
            <p:cNvCxnSpPr>
              <a:stCxn id="302" idx="3"/>
              <a:endCxn id="367" idx="1"/>
            </p:cNvCxnSpPr>
            <p:nvPr/>
          </p:nvCxnSpPr>
          <p:spPr>
            <a:xfrm flipV="1">
              <a:off x="5156493" y="2103729"/>
              <a:ext cx="405695" cy="1374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/>
            <p:cNvCxnSpPr>
              <a:stCxn id="302" idx="3"/>
              <a:endCxn id="457" idx="1"/>
            </p:cNvCxnSpPr>
            <p:nvPr/>
          </p:nvCxnSpPr>
          <p:spPr>
            <a:xfrm>
              <a:off x="5156493" y="2241221"/>
              <a:ext cx="405696" cy="1149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>
              <a:stCxn id="302" idx="3"/>
              <a:endCxn id="458" idx="1"/>
            </p:cNvCxnSpPr>
            <p:nvPr/>
          </p:nvCxnSpPr>
          <p:spPr>
            <a:xfrm>
              <a:off x="5156493" y="2241221"/>
              <a:ext cx="390173" cy="3694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0" name="TextBox 479"/>
            <p:cNvSpPr txBox="1"/>
            <p:nvPr/>
          </p:nvSpPr>
          <p:spPr>
            <a:xfrm>
              <a:off x="7427707" y="1719520"/>
              <a:ext cx="7825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$212.3 M</a:t>
              </a:r>
              <a:endParaRPr lang="en-US" sz="1200" dirty="0"/>
            </a:p>
          </p:txBody>
        </p:sp>
        <p:sp>
          <p:nvSpPr>
            <p:cNvPr id="481" name="TextBox 480"/>
            <p:cNvSpPr txBox="1"/>
            <p:nvPr/>
          </p:nvSpPr>
          <p:spPr>
            <a:xfrm>
              <a:off x="7427707" y="1973705"/>
              <a:ext cx="704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$16.7 M</a:t>
              </a:r>
              <a:endParaRPr lang="en-US" sz="1200" dirty="0"/>
            </a:p>
          </p:txBody>
        </p:sp>
        <p:sp>
          <p:nvSpPr>
            <p:cNvPr id="482" name="TextBox 481"/>
            <p:cNvSpPr txBox="1"/>
            <p:nvPr/>
          </p:nvSpPr>
          <p:spPr>
            <a:xfrm>
              <a:off x="7443228" y="2218941"/>
              <a:ext cx="7825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$102.7 M</a:t>
              </a:r>
              <a:endParaRPr lang="en-US" sz="1200" dirty="0"/>
            </a:p>
          </p:txBody>
        </p:sp>
        <p:sp>
          <p:nvSpPr>
            <p:cNvPr id="483" name="TextBox 482"/>
            <p:cNvSpPr txBox="1"/>
            <p:nvPr/>
          </p:nvSpPr>
          <p:spPr>
            <a:xfrm>
              <a:off x="7443230" y="2472140"/>
              <a:ext cx="7825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$486.2 M</a:t>
              </a:r>
              <a:endParaRPr lang="en-US" sz="1200" dirty="0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5548199" y="2950225"/>
              <a:ext cx="1881041" cy="18417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PAP/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BiPAP</a:t>
              </a:r>
              <a:r>
                <a:rPr lang="en-US" sz="1400" dirty="0" smtClean="0">
                  <a:solidFill>
                    <a:schemeClr val="tx1"/>
                  </a:solidFill>
                </a:rPr>
                <a:t> Machine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542296" y="3169821"/>
              <a:ext cx="1881041" cy="2144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PAP Consumables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534106" y="3434225"/>
              <a:ext cx="1881041" cy="2144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Oral Appliances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88" name="TextBox 487"/>
            <p:cNvSpPr txBox="1"/>
            <p:nvPr/>
          </p:nvSpPr>
          <p:spPr>
            <a:xfrm>
              <a:off x="7399624" y="2904819"/>
              <a:ext cx="577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$3.1 </a:t>
              </a:r>
              <a:r>
                <a:rPr lang="en-US" sz="1200" dirty="0"/>
                <a:t>B</a:t>
              </a:r>
            </a:p>
          </p:txBody>
        </p:sp>
        <p:sp>
          <p:nvSpPr>
            <p:cNvPr id="489" name="TextBox 488"/>
            <p:cNvSpPr txBox="1"/>
            <p:nvPr/>
          </p:nvSpPr>
          <p:spPr>
            <a:xfrm>
              <a:off x="7399624" y="3159004"/>
              <a:ext cx="577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$3.0 B</a:t>
              </a:r>
              <a:endParaRPr lang="en-US" sz="1200" dirty="0"/>
            </a:p>
          </p:txBody>
        </p:sp>
        <p:sp>
          <p:nvSpPr>
            <p:cNvPr id="490" name="TextBox 489"/>
            <p:cNvSpPr txBox="1"/>
            <p:nvPr/>
          </p:nvSpPr>
          <p:spPr>
            <a:xfrm>
              <a:off x="7415145" y="3404240"/>
              <a:ext cx="7825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$136.8 M</a:t>
              </a:r>
              <a:endParaRPr lang="en-US" sz="1200" dirty="0"/>
            </a:p>
          </p:txBody>
        </p:sp>
        <p:cxnSp>
          <p:nvCxnSpPr>
            <p:cNvPr id="502" name="Straight Connector 501"/>
            <p:cNvCxnSpPr>
              <a:stCxn id="303" idx="3"/>
              <a:endCxn id="485" idx="1"/>
            </p:cNvCxnSpPr>
            <p:nvPr/>
          </p:nvCxnSpPr>
          <p:spPr>
            <a:xfrm flipV="1">
              <a:off x="5134647" y="3277031"/>
              <a:ext cx="407649" cy="395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/>
            <p:cNvCxnSpPr>
              <a:stCxn id="303" idx="3"/>
              <a:endCxn id="486" idx="1"/>
            </p:cNvCxnSpPr>
            <p:nvPr/>
          </p:nvCxnSpPr>
          <p:spPr>
            <a:xfrm>
              <a:off x="5134647" y="3316617"/>
              <a:ext cx="399459" cy="2248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293871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5149" y="2042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Bebas Neue Bold" pitchFamily="34" charset="0"/>
              </a:rPr>
              <a:t>Comorbidities &amp; Mental Health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9449" y="1613951"/>
            <a:ext cx="4074151" cy="2693442"/>
            <a:chOff x="155437" y="1818867"/>
            <a:chExt cx="5108856" cy="4054790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1204803113"/>
                </p:ext>
              </p:extLst>
            </p:nvPr>
          </p:nvGraphicFramePr>
          <p:xfrm>
            <a:off x="155437" y="1973388"/>
            <a:ext cx="5016500" cy="39002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1"/>
            <p:cNvSpPr txBox="1"/>
            <p:nvPr/>
          </p:nvSpPr>
          <p:spPr>
            <a:xfrm>
              <a:off x="3611641" y="1818867"/>
              <a:ext cx="1652652" cy="1470578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1" dirty="0" smtClean="0">
                  <a:solidFill>
                    <a:schemeClr val="tx2"/>
                  </a:solidFill>
                  <a:cs typeface="Arial" pitchFamily="34" charset="0"/>
                </a:rPr>
                <a:t>Economic Cost</a:t>
              </a:r>
              <a:r>
                <a:rPr lang="en-US" sz="1800" baseline="30000" dirty="0">
                  <a:solidFill>
                    <a:schemeClr val="tx2"/>
                  </a:solidFill>
                  <a:cs typeface="Arial" pitchFamily="34" charset="0"/>
                </a:rPr>
                <a:t>1</a:t>
              </a:r>
              <a:r>
                <a:rPr lang="en-US" sz="1800" b="1" dirty="0" smtClean="0">
                  <a:solidFill>
                    <a:schemeClr val="tx2"/>
                  </a:solidFill>
                  <a:cs typeface="Arial" pitchFamily="34" charset="0"/>
                </a:rPr>
                <a:t>: </a:t>
              </a:r>
            </a:p>
            <a:p>
              <a:pPr algn="ctr"/>
              <a:r>
                <a:rPr lang="en-US" sz="1800" b="1" dirty="0" smtClean="0">
                  <a:solidFill>
                    <a:schemeClr val="tx2"/>
                  </a:solidFill>
                  <a:cs typeface="Arial" pitchFamily="34" charset="0"/>
                </a:rPr>
                <a:t>$30 B</a:t>
              </a:r>
              <a:endParaRPr lang="en-US" sz="18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47650" y="5763585"/>
            <a:ext cx="7981950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Source: </a:t>
            </a:r>
            <a:r>
              <a:rPr lang="en-US" sz="1000" baseline="300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US" sz="10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Primary research with experts, secondary clinical research, U.S. Census (2014), Peppard </a:t>
            </a:r>
            <a:r>
              <a:rPr lang="en-US" sz="10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"Increased Prevalence of Sleep-disordered Breathing in Adults." American Journal of Epidemiology (2013</a:t>
            </a:r>
            <a:r>
              <a:rPr lang="en-US" sz="10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), Frost &amp; Sullivan Patient Survey</a:t>
            </a:r>
            <a:endParaRPr lang="en-US" sz="10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8913" y="1522829"/>
            <a:ext cx="3638550" cy="401478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iabetes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stroke, heart disease, and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hypertension have direct costs associated with medical expenses, hospital inpatient visits, medication use and mortality rates.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Mental  health can be more subjective including cognitive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function, quality of life, mood, depression, energy levels,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substance abuse and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interpersonal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relationships.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127688" y="1981200"/>
            <a:ext cx="225112" cy="38653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6" t="24993" r="13132" b="55003"/>
          <a:stretch/>
        </p:blipFill>
        <p:spPr bwMode="auto">
          <a:xfrm>
            <a:off x="152400" y="4267200"/>
            <a:ext cx="5048250" cy="137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9492" y="6399938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American Academy of Sleep Medicine 2016</a:t>
            </a:r>
          </a:p>
        </p:txBody>
      </p:sp>
    </p:spTree>
    <p:extLst>
      <p:ext uri="{BB962C8B-B14F-4D97-AF65-F5344CB8AC3E}">
        <p14:creationId xmlns:p14="http://schemas.microsoft.com/office/powerpoint/2010/main" val="139005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6325C"/>
    </a:dk2>
    <a:lt2>
      <a:srgbClr val="EEECE1"/>
    </a:lt2>
    <a:accent1>
      <a:srgbClr val="06325C"/>
    </a:accent1>
    <a:accent2>
      <a:srgbClr val="517496"/>
    </a:accent2>
    <a:accent3>
      <a:srgbClr val="C9D4DE"/>
    </a:accent3>
    <a:accent4>
      <a:srgbClr val="404027"/>
    </a:accent4>
    <a:accent5>
      <a:srgbClr val="B3B381"/>
    </a:accent5>
    <a:accent6>
      <a:srgbClr val="D6D6B6"/>
    </a:accent6>
    <a:hlink>
      <a:srgbClr val="0070C0"/>
    </a:hlink>
    <a:folHlink>
      <a:srgbClr val="C8D0C7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6325C"/>
    </a:dk2>
    <a:lt2>
      <a:srgbClr val="EEECE1"/>
    </a:lt2>
    <a:accent1>
      <a:srgbClr val="06325C"/>
    </a:accent1>
    <a:accent2>
      <a:srgbClr val="517496"/>
    </a:accent2>
    <a:accent3>
      <a:srgbClr val="C9D4DE"/>
    </a:accent3>
    <a:accent4>
      <a:srgbClr val="404027"/>
    </a:accent4>
    <a:accent5>
      <a:srgbClr val="B3B381"/>
    </a:accent5>
    <a:accent6>
      <a:srgbClr val="D6D6B6"/>
    </a:accent6>
    <a:hlink>
      <a:srgbClr val="0070C0"/>
    </a:hlink>
    <a:folHlink>
      <a:srgbClr val="C8D0C7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6325C"/>
    </a:dk2>
    <a:lt2>
      <a:srgbClr val="EEECE1"/>
    </a:lt2>
    <a:accent1>
      <a:srgbClr val="06325C"/>
    </a:accent1>
    <a:accent2>
      <a:srgbClr val="517496"/>
    </a:accent2>
    <a:accent3>
      <a:srgbClr val="C9D4DE"/>
    </a:accent3>
    <a:accent4>
      <a:srgbClr val="404027"/>
    </a:accent4>
    <a:accent5>
      <a:srgbClr val="B3B381"/>
    </a:accent5>
    <a:accent6>
      <a:srgbClr val="D6D6B6"/>
    </a:accent6>
    <a:hlink>
      <a:srgbClr val="0070C0"/>
    </a:hlink>
    <a:folHlink>
      <a:srgbClr val="C8D0C7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6325C"/>
    </a:dk2>
    <a:lt2>
      <a:srgbClr val="EEECE1"/>
    </a:lt2>
    <a:accent1>
      <a:srgbClr val="06325C"/>
    </a:accent1>
    <a:accent2>
      <a:srgbClr val="517496"/>
    </a:accent2>
    <a:accent3>
      <a:srgbClr val="C9D4DE"/>
    </a:accent3>
    <a:accent4>
      <a:srgbClr val="404027"/>
    </a:accent4>
    <a:accent5>
      <a:srgbClr val="B3B381"/>
    </a:accent5>
    <a:accent6>
      <a:srgbClr val="D6D6B6"/>
    </a:accent6>
    <a:hlink>
      <a:srgbClr val="0070C0"/>
    </a:hlink>
    <a:folHlink>
      <a:srgbClr val="C8D0C7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6325C"/>
    </a:dk2>
    <a:lt2>
      <a:srgbClr val="EEECE1"/>
    </a:lt2>
    <a:accent1>
      <a:srgbClr val="06325C"/>
    </a:accent1>
    <a:accent2>
      <a:srgbClr val="517496"/>
    </a:accent2>
    <a:accent3>
      <a:srgbClr val="C9D4DE"/>
    </a:accent3>
    <a:accent4>
      <a:srgbClr val="404027"/>
    </a:accent4>
    <a:accent5>
      <a:srgbClr val="B3B381"/>
    </a:accent5>
    <a:accent6>
      <a:srgbClr val="D6D6B6"/>
    </a:accent6>
    <a:hlink>
      <a:srgbClr val="0070C0"/>
    </a:hlink>
    <a:folHlink>
      <a:srgbClr val="C8D0C7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6325C"/>
    </a:dk2>
    <a:lt2>
      <a:srgbClr val="EEECE1"/>
    </a:lt2>
    <a:accent1>
      <a:srgbClr val="06325C"/>
    </a:accent1>
    <a:accent2>
      <a:srgbClr val="517496"/>
    </a:accent2>
    <a:accent3>
      <a:srgbClr val="C9D4DE"/>
    </a:accent3>
    <a:accent4>
      <a:srgbClr val="404027"/>
    </a:accent4>
    <a:accent5>
      <a:srgbClr val="B3B381"/>
    </a:accent5>
    <a:accent6>
      <a:srgbClr val="D6D6B6"/>
    </a:accent6>
    <a:hlink>
      <a:srgbClr val="0070C0"/>
    </a:hlink>
    <a:folHlink>
      <a:srgbClr val="C8D0C7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6325C"/>
    </a:dk2>
    <a:lt2>
      <a:srgbClr val="EEECE1"/>
    </a:lt2>
    <a:accent1>
      <a:srgbClr val="06325C"/>
    </a:accent1>
    <a:accent2>
      <a:srgbClr val="517496"/>
    </a:accent2>
    <a:accent3>
      <a:srgbClr val="C9D4DE"/>
    </a:accent3>
    <a:accent4>
      <a:srgbClr val="404027"/>
    </a:accent4>
    <a:accent5>
      <a:srgbClr val="B3B381"/>
    </a:accent5>
    <a:accent6>
      <a:srgbClr val="D6D6B6"/>
    </a:accent6>
    <a:hlink>
      <a:srgbClr val="0070C0"/>
    </a:hlink>
    <a:folHlink>
      <a:srgbClr val="C8D0C7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6325C"/>
    </a:dk2>
    <a:lt2>
      <a:srgbClr val="EEECE1"/>
    </a:lt2>
    <a:accent1>
      <a:srgbClr val="06325C"/>
    </a:accent1>
    <a:accent2>
      <a:srgbClr val="517496"/>
    </a:accent2>
    <a:accent3>
      <a:srgbClr val="C9D4DE"/>
    </a:accent3>
    <a:accent4>
      <a:srgbClr val="404027"/>
    </a:accent4>
    <a:accent5>
      <a:srgbClr val="B3B381"/>
    </a:accent5>
    <a:accent6>
      <a:srgbClr val="D6D6B6"/>
    </a:accent6>
    <a:hlink>
      <a:srgbClr val="0070C0"/>
    </a:hlink>
    <a:folHlink>
      <a:srgbClr val="C8D0C7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6325C"/>
    </a:dk2>
    <a:lt2>
      <a:srgbClr val="EEECE1"/>
    </a:lt2>
    <a:accent1>
      <a:srgbClr val="06325C"/>
    </a:accent1>
    <a:accent2>
      <a:srgbClr val="517496"/>
    </a:accent2>
    <a:accent3>
      <a:srgbClr val="C9D4DE"/>
    </a:accent3>
    <a:accent4>
      <a:srgbClr val="404027"/>
    </a:accent4>
    <a:accent5>
      <a:srgbClr val="B3B381"/>
    </a:accent5>
    <a:accent6>
      <a:srgbClr val="D6D6B6"/>
    </a:accent6>
    <a:hlink>
      <a:srgbClr val="0070C0"/>
    </a:hlink>
    <a:folHlink>
      <a:srgbClr val="C8D0C7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6325C"/>
    </a:dk2>
    <a:lt2>
      <a:srgbClr val="EEECE1"/>
    </a:lt2>
    <a:accent1>
      <a:srgbClr val="06325C"/>
    </a:accent1>
    <a:accent2>
      <a:srgbClr val="517496"/>
    </a:accent2>
    <a:accent3>
      <a:srgbClr val="C9D4DE"/>
    </a:accent3>
    <a:accent4>
      <a:srgbClr val="404027"/>
    </a:accent4>
    <a:accent5>
      <a:srgbClr val="B3B381"/>
    </a:accent5>
    <a:accent6>
      <a:srgbClr val="D6D6B6"/>
    </a:accent6>
    <a:hlink>
      <a:srgbClr val="0070C0"/>
    </a:hlink>
    <a:folHlink>
      <a:srgbClr val="C8D0C7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6325C"/>
    </a:dk2>
    <a:lt2>
      <a:srgbClr val="EEECE1"/>
    </a:lt2>
    <a:accent1>
      <a:srgbClr val="06325C"/>
    </a:accent1>
    <a:accent2>
      <a:srgbClr val="517496"/>
    </a:accent2>
    <a:accent3>
      <a:srgbClr val="C9D4DE"/>
    </a:accent3>
    <a:accent4>
      <a:srgbClr val="404027"/>
    </a:accent4>
    <a:accent5>
      <a:srgbClr val="B3B381"/>
    </a:accent5>
    <a:accent6>
      <a:srgbClr val="D6D6B6"/>
    </a:accent6>
    <a:hlink>
      <a:srgbClr val="0070C0"/>
    </a:hlink>
    <a:folHlink>
      <a:srgbClr val="C8D0C7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6325C"/>
    </a:dk2>
    <a:lt2>
      <a:srgbClr val="EEECE1"/>
    </a:lt2>
    <a:accent1>
      <a:srgbClr val="06325C"/>
    </a:accent1>
    <a:accent2>
      <a:srgbClr val="517496"/>
    </a:accent2>
    <a:accent3>
      <a:srgbClr val="C9D4DE"/>
    </a:accent3>
    <a:accent4>
      <a:srgbClr val="404027"/>
    </a:accent4>
    <a:accent5>
      <a:srgbClr val="B3B381"/>
    </a:accent5>
    <a:accent6>
      <a:srgbClr val="D6D6B6"/>
    </a:accent6>
    <a:hlink>
      <a:srgbClr val="0070C0"/>
    </a:hlink>
    <a:folHlink>
      <a:srgbClr val="C8D0C7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6325C"/>
    </a:dk2>
    <a:lt2>
      <a:srgbClr val="EEECE1"/>
    </a:lt2>
    <a:accent1>
      <a:srgbClr val="06325C"/>
    </a:accent1>
    <a:accent2>
      <a:srgbClr val="517496"/>
    </a:accent2>
    <a:accent3>
      <a:srgbClr val="C9D4DE"/>
    </a:accent3>
    <a:accent4>
      <a:srgbClr val="404027"/>
    </a:accent4>
    <a:accent5>
      <a:srgbClr val="B3B381"/>
    </a:accent5>
    <a:accent6>
      <a:srgbClr val="D6D6B6"/>
    </a:accent6>
    <a:hlink>
      <a:srgbClr val="0070C0"/>
    </a:hlink>
    <a:folHlink>
      <a:srgbClr val="C8D0C7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6325C"/>
    </a:dk2>
    <a:lt2>
      <a:srgbClr val="EEECE1"/>
    </a:lt2>
    <a:accent1>
      <a:srgbClr val="06325C"/>
    </a:accent1>
    <a:accent2>
      <a:srgbClr val="517496"/>
    </a:accent2>
    <a:accent3>
      <a:srgbClr val="C9D4DE"/>
    </a:accent3>
    <a:accent4>
      <a:srgbClr val="404027"/>
    </a:accent4>
    <a:accent5>
      <a:srgbClr val="B3B381"/>
    </a:accent5>
    <a:accent6>
      <a:srgbClr val="D6D6B6"/>
    </a:accent6>
    <a:hlink>
      <a:srgbClr val="0070C0"/>
    </a:hlink>
    <a:folHlink>
      <a:srgbClr val="C8D0C7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6325C"/>
    </a:dk2>
    <a:lt2>
      <a:srgbClr val="EEECE1"/>
    </a:lt2>
    <a:accent1>
      <a:srgbClr val="06325C"/>
    </a:accent1>
    <a:accent2>
      <a:srgbClr val="517496"/>
    </a:accent2>
    <a:accent3>
      <a:srgbClr val="C9D4DE"/>
    </a:accent3>
    <a:accent4>
      <a:srgbClr val="404027"/>
    </a:accent4>
    <a:accent5>
      <a:srgbClr val="B3B381"/>
    </a:accent5>
    <a:accent6>
      <a:srgbClr val="D6D6B6"/>
    </a:accent6>
    <a:hlink>
      <a:srgbClr val="0070C0"/>
    </a:hlink>
    <a:folHlink>
      <a:srgbClr val="C8D0C7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6325C"/>
    </a:dk2>
    <a:lt2>
      <a:srgbClr val="EEECE1"/>
    </a:lt2>
    <a:accent1>
      <a:srgbClr val="06325C"/>
    </a:accent1>
    <a:accent2>
      <a:srgbClr val="517496"/>
    </a:accent2>
    <a:accent3>
      <a:srgbClr val="C9D4DE"/>
    </a:accent3>
    <a:accent4>
      <a:srgbClr val="404027"/>
    </a:accent4>
    <a:accent5>
      <a:srgbClr val="B3B381"/>
    </a:accent5>
    <a:accent6>
      <a:srgbClr val="D6D6B6"/>
    </a:accent6>
    <a:hlink>
      <a:srgbClr val="0070C0"/>
    </a:hlink>
    <a:folHlink>
      <a:srgbClr val="C8D0C7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6325C"/>
    </a:dk2>
    <a:lt2>
      <a:srgbClr val="EEECE1"/>
    </a:lt2>
    <a:accent1>
      <a:srgbClr val="06325C"/>
    </a:accent1>
    <a:accent2>
      <a:srgbClr val="517496"/>
    </a:accent2>
    <a:accent3>
      <a:srgbClr val="C9D4DE"/>
    </a:accent3>
    <a:accent4>
      <a:srgbClr val="404027"/>
    </a:accent4>
    <a:accent5>
      <a:srgbClr val="B3B381"/>
    </a:accent5>
    <a:accent6>
      <a:srgbClr val="D6D6B6"/>
    </a:accent6>
    <a:hlink>
      <a:srgbClr val="0070C0"/>
    </a:hlink>
    <a:folHlink>
      <a:srgbClr val="C8D0C7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6325C"/>
    </a:dk2>
    <a:lt2>
      <a:srgbClr val="EEECE1"/>
    </a:lt2>
    <a:accent1>
      <a:srgbClr val="06325C"/>
    </a:accent1>
    <a:accent2>
      <a:srgbClr val="517496"/>
    </a:accent2>
    <a:accent3>
      <a:srgbClr val="C9D4DE"/>
    </a:accent3>
    <a:accent4>
      <a:srgbClr val="404027"/>
    </a:accent4>
    <a:accent5>
      <a:srgbClr val="B3B381"/>
    </a:accent5>
    <a:accent6>
      <a:srgbClr val="D6D6B6"/>
    </a:accent6>
    <a:hlink>
      <a:srgbClr val="0070C0"/>
    </a:hlink>
    <a:folHlink>
      <a:srgbClr val="C8D0C7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6325C"/>
    </a:dk2>
    <a:lt2>
      <a:srgbClr val="EEECE1"/>
    </a:lt2>
    <a:accent1>
      <a:srgbClr val="06325C"/>
    </a:accent1>
    <a:accent2>
      <a:srgbClr val="517496"/>
    </a:accent2>
    <a:accent3>
      <a:srgbClr val="C9D4DE"/>
    </a:accent3>
    <a:accent4>
      <a:srgbClr val="404027"/>
    </a:accent4>
    <a:accent5>
      <a:srgbClr val="B3B381"/>
    </a:accent5>
    <a:accent6>
      <a:srgbClr val="D6D6B6"/>
    </a:accent6>
    <a:hlink>
      <a:srgbClr val="0070C0"/>
    </a:hlink>
    <a:folHlink>
      <a:srgbClr val="C8D0C7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6325C"/>
    </a:dk2>
    <a:lt2>
      <a:srgbClr val="EEECE1"/>
    </a:lt2>
    <a:accent1>
      <a:srgbClr val="06325C"/>
    </a:accent1>
    <a:accent2>
      <a:srgbClr val="517496"/>
    </a:accent2>
    <a:accent3>
      <a:srgbClr val="C9D4DE"/>
    </a:accent3>
    <a:accent4>
      <a:srgbClr val="404027"/>
    </a:accent4>
    <a:accent5>
      <a:srgbClr val="B3B381"/>
    </a:accent5>
    <a:accent6>
      <a:srgbClr val="D6D6B6"/>
    </a:accent6>
    <a:hlink>
      <a:srgbClr val="0070C0"/>
    </a:hlink>
    <a:folHlink>
      <a:srgbClr val="C8D0C7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6325C"/>
    </a:dk2>
    <a:lt2>
      <a:srgbClr val="EEECE1"/>
    </a:lt2>
    <a:accent1>
      <a:srgbClr val="06325C"/>
    </a:accent1>
    <a:accent2>
      <a:srgbClr val="517496"/>
    </a:accent2>
    <a:accent3>
      <a:srgbClr val="C9D4DE"/>
    </a:accent3>
    <a:accent4>
      <a:srgbClr val="404027"/>
    </a:accent4>
    <a:accent5>
      <a:srgbClr val="B3B381"/>
    </a:accent5>
    <a:accent6>
      <a:srgbClr val="D6D6B6"/>
    </a:accent6>
    <a:hlink>
      <a:srgbClr val="0070C0"/>
    </a:hlink>
    <a:folHlink>
      <a:srgbClr val="C8D0C7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6325C"/>
    </a:dk2>
    <a:lt2>
      <a:srgbClr val="EEECE1"/>
    </a:lt2>
    <a:accent1>
      <a:srgbClr val="06325C"/>
    </a:accent1>
    <a:accent2>
      <a:srgbClr val="517496"/>
    </a:accent2>
    <a:accent3>
      <a:srgbClr val="C9D4DE"/>
    </a:accent3>
    <a:accent4>
      <a:srgbClr val="404027"/>
    </a:accent4>
    <a:accent5>
      <a:srgbClr val="B3B381"/>
    </a:accent5>
    <a:accent6>
      <a:srgbClr val="D6D6B6"/>
    </a:accent6>
    <a:hlink>
      <a:srgbClr val="0070C0"/>
    </a:hlink>
    <a:folHlink>
      <a:srgbClr val="C8D0C7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6325C"/>
    </a:dk2>
    <a:lt2>
      <a:srgbClr val="EEECE1"/>
    </a:lt2>
    <a:accent1>
      <a:srgbClr val="06325C"/>
    </a:accent1>
    <a:accent2>
      <a:srgbClr val="517496"/>
    </a:accent2>
    <a:accent3>
      <a:srgbClr val="C9D4DE"/>
    </a:accent3>
    <a:accent4>
      <a:srgbClr val="404027"/>
    </a:accent4>
    <a:accent5>
      <a:srgbClr val="B3B381"/>
    </a:accent5>
    <a:accent6>
      <a:srgbClr val="D6D6B6"/>
    </a:accent6>
    <a:hlink>
      <a:srgbClr val="0070C0"/>
    </a:hlink>
    <a:folHlink>
      <a:srgbClr val="C8D0C7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6325C"/>
    </a:dk2>
    <a:lt2>
      <a:srgbClr val="EEECE1"/>
    </a:lt2>
    <a:accent1>
      <a:srgbClr val="06325C"/>
    </a:accent1>
    <a:accent2>
      <a:srgbClr val="517496"/>
    </a:accent2>
    <a:accent3>
      <a:srgbClr val="C9D4DE"/>
    </a:accent3>
    <a:accent4>
      <a:srgbClr val="404027"/>
    </a:accent4>
    <a:accent5>
      <a:srgbClr val="B3B381"/>
    </a:accent5>
    <a:accent6>
      <a:srgbClr val="D6D6B6"/>
    </a:accent6>
    <a:hlink>
      <a:srgbClr val="0070C0"/>
    </a:hlink>
    <a:folHlink>
      <a:srgbClr val="C8D0C7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6325C"/>
    </a:dk2>
    <a:lt2>
      <a:srgbClr val="EEECE1"/>
    </a:lt2>
    <a:accent1>
      <a:srgbClr val="06325C"/>
    </a:accent1>
    <a:accent2>
      <a:srgbClr val="517496"/>
    </a:accent2>
    <a:accent3>
      <a:srgbClr val="C9D4DE"/>
    </a:accent3>
    <a:accent4>
      <a:srgbClr val="404027"/>
    </a:accent4>
    <a:accent5>
      <a:srgbClr val="B3B381"/>
    </a:accent5>
    <a:accent6>
      <a:srgbClr val="D6D6B6"/>
    </a:accent6>
    <a:hlink>
      <a:srgbClr val="0070C0"/>
    </a:hlink>
    <a:folHlink>
      <a:srgbClr val="C8D0C7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6325C"/>
    </a:dk2>
    <a:lt2>
      <a:srgbClr val="EEECE1"/>
    </a:lt2>
    <a:accent1>
      <a:srgbClr val="06325C"/>
    </a:accent1>
    <a:accent2>
      <a:srgbClr val="517496"/>
    </a:accent2>
    <a:accent3>
      <a:srgbClr val="C9D4DE"/>
    </a:accent3>
    <a:accent4>
      <a:srgbClr val="404027"/>
    </a:accent4>
    <a:accent5>
      <a:srgbClr val="B3B381"/>
    </a:accent5>
    <a:accent6>
      <a:srgbClr val="D6D6B6"/>
    </a:accent6>
    <a:hlink>
      <a:srgbClr val="0070C0"/>
    </a:hlink>
    <a:folHlink>
      <a:srgbClr val="C8D0C7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6325C"/>
    </a:dk2>
    <a:lt2>
      <a:srgbClr val="EEECE1"/>
    </a:lt2>
    <a:accent1>
      <a:srgbClr val="06325C"/>
    </a:accent1>
    <a:accent2>
      <a:srgbClr val="517496"/>
    </a:accent2>
    <a:accent3>
      <a:srgbClr val="C9D4DE"/>
    </a:accent3>
    <a:accent4>
      <a:srgbClr val="404027"/>
    </a:accent4>
    <a:accent5>
      <a:srgbClr val="B3B381"/>
    </a:accent5>
    <a:accent6>
      <a:srgbClr val="D6D6B6"/>
    </a:accent6>
    <a:hlink>
      <a:srgbClr val="0070C0"/>
    </a:hlink>
    <a:folHlink>
      <a:srgbClr val="C8D0C7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1714</TotalTime>
  <Words>4997</Words>
  <Application>Microsoft Office PowerPoint</Application>
  <PresentationFormat>On-screen Show (4:3)</PresentationFormat>
  <Paragraphs>922</Paragraphs>
  <Slides>59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Bebas Neue Bold</vt:lpstr>
      <vt:lpstr>Arial</vt:lpstr>
      <vt:lpstr>Wingdings</vt:lpstr>
      <vt:lpstr>Hagin Caps Medium</vt:lpstr>
      <vt:lpstr>Calibri</vt:lpstr>
      <vt:lpstr>Times New Roman</vt:lpstr>
      <vt:lpstr>Courier New</vt:lpstr>
      <vt:lpstr>Custom Design</vt:lpstr>
      <vt:lpstr>Exploring the Economic Benefits of OSA Diagnosis and Treatment</vt:lpstr>
      <vt:lpstr>Epidemiology</vt:lpstr>
      <vt:lpstr>Barriers to Diagnosis &amp; Treatment</vt:lpstr>
      <vt:lpstr>Costs Associated with OSA in United States in 2015</vt:lpstr>
      <vt:lpstr>Cost Burden of OSA in the Undiagnosed vs. Diagnosis &amp; Treatment Costs</vt:lpstr>
      <vt:lpstr>Diagnosing and Treating All 29.4M Americans with OSA Could Save $100.1 Billion</vt:lpstr>
      <vt:lpstr>Sources of Cost for Undiagnosed OSA</vt:lpstr>
      <vt:lpstr>Three Sources of Cost for Diagnosed/Treated OSA</vt:lpstr>
      <vt:lpstr>Comorbidities &amp; Mental Health</vt:lpstr>
      <vt:lpstr>Motor Vehicle Accidents</vt:lpstr>
      <vt:lpstr>Workplace Accidents</vt:lpstr>
      <vt:lpstr>Lost Productivity</vt:lpstr>
      <vt:lpstr>Benefits of Treatment:  The “Triple Aim”</vt:lpstr>
      <vt:lpstr>What Does the Patient Experience Tell Us that OSA Treatment Can Deliver?  Results of a Recent Survey of 506 Americans  Treating their OSA</vt:lpstr>
      <vt:lpstr>Profile of Respondents</vt:lpstr>
      <vt:lpstr>Profile of Respondents</vt:lpstr>
      <vt:lpstr>Diagnosis and Treatment</vt:lpstr>
      <vt:lpstr>Diagnosis and Treatment</vt:lpstr>
      <vt:lpstr>OSA Severity Assessment Before and after sleep apnea treatment</vt:lpstr>
      <vt:lpstr>OSA Treatment </vt:lpstr>
      <vt:lpstr>Impact of OSA Treatment on Sleep Quality </vt:lpstr>
      <vt:lpstr>Quality of Sleep - Overall Before and after sleep apnea treatment</vt:lpstr>
      <vt:lpstr>Quality of Sleep Across Comorbidities Before and after sleep apnea treatment</vt:lpstr>
      <vt:lpstr>Quality of Sleep – No Comorbidities Before and after sleep apnea treatment – By years of treatment</vt:lpstr>
      <vt:lpstr>Quality of Life and Productivity Benefits vs. Willingness to Invest in Treatment</vt:lpstr>
      <vt:lpstr>Improving Sleep Quality Improves Quality of Life</vt:lpstr>
      <vt:lpstr>Productivity and Absenteeism Before and after sleep apnea treatment </vt:lpstr>
      <vt:lpstr>Factors Influencing Amount Patients are Willing to Pay for Treatment</vt:lpstr>
      <vt:lpstr>Investment and Benefit</vt:lpstr>
      <vt:lpstr>Impact of Treatment  on Patients with Comorbidities</vt:lpstr>
      <vt:lpstr>Existing Medical Conditions</vt:lpstr>
      <vt:lpstr>Sleep Quality in Patients with  Hypertension Before and after sleep apnea treatment</vt:lpstr>
      <vt:lpstr>Hypertension Severity Before and after sleep apnea treatment </vt:lpstr>
      <vt:lpstr>Blood Pressure Improvement and Medication Usage Before and after sleep apnea treatment </vt:lpstr>
      <vt:lpstr>Sleep Quality in Patients with Heart Disease Before and after sleep apnea treatment – By years of treatment</vt:lpstr>
      <vt:lpstr>Heart Disease Severity Before and after sleep apnea treatment </vt:lpstr>
      <vt:lpstr>Heart Disease Improvement and Medication Usage Before and after sleep apnea treatment </vt:lpstr>
      <vt:lpstr>Quality of Sleep in Patients with Diabetes Before and after sleep apnea treatment – By years of treatment</vt:lpstr>
      <vt:lpstr>Diabetes Severity Before and after sleep apnea treatment </vt:lpstr>
      <vt:lpstr>Diabetes Improvement and Medication Usage Before and after sleep apnea treatment </vt:lpstr>
      <vt:lpstr>Quality of Sleep in Patients with Asthma/Breathing Problems Before and after sleep apnea treatment – By years of treatment</vt:lpstr>
      <vt:lpstr>Asthma/Breathing Problems Severity Before and after sleep apnea treatment </vt:lpstr>
      <vt:lpstr>Asthma/Breathing Problems Improvement and Medication Usage Before and after sleep apnea treatment </vt:lpstr>
      <vt:lpstr>Quality of Sleep in Patients with Insomnia Before and after sleep apnea treatment – By Years of Treatment</vt:lpstr>
      <vt:lpstr>Insomnia Severity Before and after sleep apnea treatment </vt:lpstr>
      <vt:lpstr>Insomnia Improvement and Medication Usage Before and after sleep apnea treatment </vt:lpstr>
      <vt:lpstr>Quality of Sleep in Patients with Depression/Mental Health Problems Before and after sleep apnea treatment – By years of treatment</vt:lpstr>
      <vt:lpstr>Depression, Anxiety or Other Mental Health Problems Severity Before and after sleep apnea treatment </vt:lpstr>
      <vt:lpstr>Depression, Anxiety or Other Mental Health Problems Improvement and Medication Usage Before and after sleep apnea treatment </vt:lpstr>
      <vt:lpstr>Mental Health Attributes Before and after sleep apnea treatment</vt:lpstr>
      <vt:lpstr>Substance Abuse and Weight  Before and after sleep apnea treatment</vt:lpstr>
      <vt:lpstr>Summary of Findings</vt:lpstr>
      <vt:lpstr>OSA Treatment Economic Analysis</vt:lpstr>
      <vt:lpstr>Diagnosis and Treatment of OSA – The Patient Perspective</vt:lpstr>
      <vt:lpstr>OSA Treatment Benefits – The Patient Perspective</vt:lpstr>
      <vt:lpstr>Treating OSA Saves Patients Money</vt:lpstr>
      <vt:lpstr>Out-of-Pocket Patient Spending on OSA</vt:lpstr>
      <vt:lpstr>OSA Treatment Has a Major Impact on Comorbidities</vt:lpstr>
      <vt:lpstr>OSA Treatment Has a Major Impact on Comorbidities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Claussen</dc:creator>
  <cp:lastModifiedBy>Becky Roberts</cp:lastModifiedBy>
  <cp:revision>154</cp:revision>
  <cp:lastPrinted>2015-10-22T19:31:54Z</cp:lastPrinted>
  <dcterms:created xsi:type="dcterms:W3CDTF">2014-10-17T20:37:07Z</dcterms:created>
  <dcterms:modified xsi:type="dcterms:W3CDTF">2016-07-14T16:14:14Z</dcterms:modified>
</cp:coreProperties>
</file>